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
  </p:notesMasterIdLst>
  <p:sldIdLst>
    <p:sldId id="256" r:id="rId5"/>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9A3A90-9B97-40F2-BA5B-F731D1685098}" v="18" dt="2025-04-15T12:55:33.5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0520" autoAdjust="0"/>
  </p:normalViewPr>
  <p:slideViewPr>
    <p:cSldViewPr snapToGrid="0">
      <p:cViewPr varScale="1">
        <p:scale>
          <a:sx n="57" d="100"/>
          <a:sy n="57" d="100"/>
        </p:scale>
        <p:origin x="1020"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endy Davies (2418920)" userId="aea25ec8-2849-4c57-ac7d-2e10f43860e1" providerId="ADAL" clId="{0B9A3A90-9B97-40F2-BA5B-F731D1685098}"/>
    <pc:docChg chg="undo custSel addSld delSld modSld">
      <pc:chgData name="Wendy Davies (2418920)" userId="aea25ec8-2849-4c57-ac7d-2e10f43860e1" providerId="ADAL" clId="{0B9A3A90-9B97-40F2-BA5B-F731D1685098}" dt="2025-04-29T09:39:42.643" v="5715" actId="20577"/>
      <pc:docMkLst>
        <pc:docMk/>
      </pc:docMkLst>
      <pc:sldChg chg="addSp delSp modSp new mod setBg">
        <pc:chgData name="Wendy Davies (2418920)" userId="aea25ec8-2849-4c57-ac7d-2e10f43860e1" providerId="ADAL" clId="{0B9A3A90-9B97-40F2-BA5B-F731D1685098}" dt="2025-04-29T09:39:42.643" v="5715" actId="20577"/>
        <pc:sldMkLst>
          <pc:docMk/>
          <pc:sldMk cId="601274725" sldId="256"/>
        </pc:sldMkLst>
        <pc:spChg chg="add mod">
          <ac:chgData name="Wendy Davies (2418920)" userId="aea25ec8-2849-4c57-ac7d-2e10f43860e1" providerId="ADAL" clId="{0B9A3A90-9B97-40F2-BA5B-F731D1685098}" dt="2025-04-15T11:53:57.907" v="4355" actId="21"/>
          <ac:spMkLst>
            <pc:docMk/>
            <pc:sldMk cId="601274725" sldId="256"/>
            <ac:spMk id="3" creationId="{F8182CA4-D1B4-EBBB-97F7-EB4A0BC80C8E}"/>
          </ac:spMkLst>
        </pc:spChg>
        <pc:spChg chg="add mod">
          <ac:chgData name="Wendy Davies (2418920)" userId="aea25ec8-2849-4c57-ac7d-2e10f43860e1" providerId="ADAL" clId="{0B9A3A90-9B97-40F2-BA5B-F731D1685098}" dt="2025-03-18T10:43:29.446" v="103" actId="255"/>
          <ac:spMkLst>
            <pc:docMk/>
            <pc:sldMk cId="601274725" sldId="256"/>
            <ac:spMk id="4" creationId="{814B5485-B6AE-E9FF-6CE6-AC017A098BD0}"/>
          </ac:spMkLst>
        </pc:spChg>
        <pc:spChg chg="add mod">
          <ac:chgData name="Wendy Davies (2418920)" userId="aea25ec8-2849-4c57-ac7d-2e10f43860e1" providerId="ADAL" clId="{0B9A3A90-9B97-40F2-BA5B-F731D1685098}" dt="2025-04-29T09:37:46.140" v="5710" actId="1076"/>
          <ac:spMkLst>
            <pc:docMk/>
            <pc:sldMk cId="601274725" sldId="256"/>
            <ac:spMk id="5" creationId="{90CAD226-9727-E34E-3F52-991FFC18E85D}"/>
          </ac:spMkLst>
        </pc:spChg>
        <pc:spChg chg="add mod">
          <ac:chgData name="Wendy Davies (2418920)" userId="aea25ec8-2849-4c57-ac7d-2e10f43860e1" providerId="ADAL" clId="{0B9A3A90-9B97-40F2-BA5B-F731D1685098}" dt="2025-04-29T09:39:42.643" v="5715" actId="20577"/>
          <ac:spMkLst>
            <pc:docMk/>
            <pc:sldMk cId="601274725" sldId="256"/>
            <ac:spMk id="6" creationId="{3F1EFBE8-9C13-41CC-8B65-356FBEA3ED02}"/>
          </ac:spMkLst>
        </pc:spChg>
        <pc:spChg chg="add mod">
          <ac:chgData name="Wendy Davies (2418920)" userId="aea25ec8-2849-4c57-ac7d-2e10f43860e1" providerId="ADAL" clId="{0B9A3A90-9B97-40F2-BA5B-F731D1685098}" dt="2025-04-29T09:27:30.647" v="5400" actId="122"/>
          <ac:spMkLst>
            <pc:docMk/>
            <pc:sldMk cId="601274725" sldId="256"/>
            <ac:spMk id="7" creationId="{25765978-E213-F657-8A11-7811B3408800}"/>
          </ac:spMkLst>
        </pc:spChg>
        <pc:spChg chg="add mod">
          <ac:chgData name="Wendy Davies (2418920)" userId="aea25ec8-2849-4c57-ac7d-2e10f43860e1" providerId="ADAL" clId="{0B9A3A90-9B97-40F2-BA5B-F731D1685098}" dt="2025-04-29T09:37:35.899" v="5709" actId="2085"/>
          <ac:spMkLst>
            <pc:docMk/>
            <pc:sldMk cId="601274725" sldId="256"/>
            <ac:spMk id="8" creationId="{0A6FFD88-E0B1-EB89-2208-6ED24996D2D1}"/>
          </ac:spMkLst>
        </pc:spChg>
        <pc:spChg chg="add mod">
          <ac:chgData name="Wendy Davies (2418920)" userId="aea25ec8-2849-4c57-ac7d-2e10f43860e1" providerId="ADAL" clId="{0B9A3A90-9B97-40F2-BA5B-F731D1685098}" dt="2025-04-29T09:28:23.824" v="5417" actId="1076"/>
          <ac:spMkLst>
            <pc:docMk/>
            <pc:sldMk cId="601274725" sldId="256"/>
            <ac:spMk id="9" creationId="{C4D9ECF7-9323-958B-159A-F7BEF73662AB}"/>
          </ac:spMkLst>
        </pc:spChg>
        <pc:picChg chg="add mod">
          <ac:chgData name="Wendy Davies (2418920)" userId="aea25ec8-2849-4c57-ac7d-2e10f43860e1" providerId="ADAL" clId="{0B9A3A90-9B97-40F2-BA5B-F731D1685098}" dt="2025-04-29T09:27:24.368" v="5399" actId="1076"/>
          <ac:picMkLst>
            <pc:docMk/>
            <pc:sldMk cId="601274725" sldId="256"/>
            <ac:picMk id="10" creationId="{E1360A69-157D-996E-FEC1-638332D6D36D}"/>
          </ac:picMkLst>
        </pc:picChg>
      </pc:sldChg>
      <pc:sldChg chg="del setBg">
        <pc:chgData name="Wendy Davies (2418920)" userId="aea25ec8-2849-4c57-ac7d-2e10f43860e1" providerId="ADAL" clId="{0B9A3A90-9B97-40F2-BA5B-F731D1685098}" dt="2025-03-18T10:10:58.348" v="1" actId="47"/>
        <pc:sldMkLst>
          <pc:docMk/>
          <pc:sldMk cId="1322690255"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12982C-6E48-4D72-925F-0E5F00ACB6D6}" type="datetimeFigureOut">
              <a:rPr lang="en-GB" smtClean="0"/>
              <a:t>29/04/2025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B9794-9468-440D-BE28-6167CA88F972}" type="slidenum">
              <a:rPr lang="en-GB" smtClean="0"/>
              <a:t>‹#›</a:t>
            </a:fld>
            <a:endParaRPr lang="en-GB"/>
          </a:p>
        </p:txBody>
      </p:sp>
    </p:spTree>
    <p:extLst>
      <p:ext uri="{BB962C8B-B14F-4D97-AF65-F5344CB8AC3E}">
        <p14:creationId xmlns:p14="http://schemas.microsoft.com/office/powerpoint/2010/main" val="1833066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DB9794-9468-440D-BE28-6167CA88F972}" type="slidenum">
              <a:rPr lang="en-GB" smtClean="0"/>
              <a:t>1</a:t>
            </a:fld>
            <a:endParaRPr lang="en-GB"/>
          </a:p>
        </p:txBody>
      </p:sp>
    </p:spTree>
    <p:extLst>
      <p:ext uri="{BB962C8B-B14F-4D97-AF65-F5344CB8AC3E}">
        <p14:creationId xmlns:p14="http://schemas.microsoft.com/office/powerpoint/2010/main" val="79824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B93452-F52A-46EA-B123-DF9D86404D5C}"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1705633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B93452-F52A-46EA-B123-DF9D86404D5C}"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187638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B93452-F52A-46EA-B123-DF9D86404D5C}"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1374837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B93452-F52A-46EA-B123-DF9D86404D5C}"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4027340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B93452-F52A-46EA-B123-DF9D86404D5C}" type="datetimeFigureOut">
              <a:rPr lang="en-GB" smtClean="0"/>
              <a:t>29/04/2025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3722471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3452-F52A-46EA-B123-DF9D86404D5C}" type="datetimeFigureOut">
              <a:rPr lang="en-GB" smtClean="0"/>
              <a:t>29/04/2025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3294253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B93452-F52A-46EA-B123-DF9D86404D5C}" type="datetimeFigureOut">
              <a:rPr lang="en-GB" smtClean="0"/>
              <a:t>29/04/2025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1030544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10B93452-F52A-46EA-B123-DF9D86404D5C}"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213174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10B93452-F52A-46EA-B123-DF9D86404D5C}"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4217020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B93452-F52A-46EA-B123-DF9D86404D5C}"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3480625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B93452-F52A-46EA-B123-DF9D86404D5C}"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AB60C-119F-4853-8939-DAF97E35FD32}" type="slidenum">
              <a:rPr lang="en-GB" smtClean="0"/>
              <a:t>‹#›</a:t>
            </a:fld>
            <a:endParaRPr lang="en-GB"/>
          </a:p>
        </p:txBody>
      </p:sp>
    </p:spTree>
    <p:extLst>
      <p:ext uri="{BB962C8B-B14F-4D97-AF65-F5344CB8AC3E}">
        <p14:creationId xmlns:p14="http://schemas.microsoft.com/office/powerpoint/2010/main" val="98081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10B93452-F52A-46EA-B123-DF9D86404D5C}" type="datetimeFigureOut">
              <a:rPr lang="en-GB" smtClean="0"/>
              <a:t>29/04/2025</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90BAB60C-119F-4853-8939-DAF97E35FD32}" type="slidenum">
              <a:rPr lang="en-GB" smtClean="0"/>
              <a:t>‹#›</a:t>
            </a:fld>
            <a:endParaRPr lang="en-GB"/>
          </a:p>
        </p:txBody>
      </p:sp>
    </p:spTree>
    <p:extLst>
      <p:ext uri="{BB962C8B-B14F-4D97-AF65-F5344CB8AC3E}">
        <p14:creationId xmlns:p14="http://schemas.microsoft.com/office/powerpoint/2010/main" val="9189223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66">
            <a:alpha val="98824"/>
          </a:srgb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4B5485-B6AE-E9FF-6CE6-AC017A098BD0}"/>
              </a:ext>
            </a:extLst>
          </p:cNvPr>
          <p:cNvSpPr txBox="1"/>
          <p:nvPr/>
        </p:nvSpPr>
        <p:spPr>
          <a:xfrm>
            <a:off x="628650" y="538843"/>
            <a:ext cx="11544300" cy="738664"/>
          </a:xfrm>
          <a:prstGeom prst="rect">
            <a:avLst/>
          </a:prstGeom>
          <a:solidFill>
            <a:srgbClr val="92D050"/>
          </a:solidFill>
        </p:spPr>
        <p:txBody>
          <a:bodyPr wrap="square" rtlCol="0">
            <a:spAutoFit/>
          </a:bodyPr>
          <a:lstStyle/>
          <a:p>
            <a:r>
              <a:rPr lang="en-GB" sz="2400" dirty="0"/>
              <a:t>Welsh culture, language and identity in contemporary health and social care in Wales</a:t>
            </a:r>
          </a:p>
          <a:p>
            <a:endParaRPr lang="en-GB" dirty="0"/>
          </a:p>
        </p:txBody>
      </p:sp>
      <p:sp>
        <p:nvSpPr>
          <p:cNvPr id="7" name="TextBox 6">
            <a:extLst>
              <a:ext uri="{FF2B5EF4-FFF2-40B4-BE49-F238E27FC236}">
                <a16:creationId xmlns:a16="http://schemas.microsoft.com/office/drawing/2014/main" id="{25765978-E213-F657-8A11-7811B3408800}"/>
              </a:ext>
            </a:extLst>
          </p:cNvPr>
          <p:cNvSpPr txBox="1"/>
          <p:nvPr/>
        </p:nvSpPr>
        <p:spPr>
          <a:xfrm>
            <a:off x="4273663" y="969378"/>
            <a:ext cx="3941650" cy="3693319"/>
          </a:xfrm>
          <a:prstGeom prst="rect">
            <a:avLst/>
          </a:prstGeom>
          <a:noFill/>
          <a:ln>
            <a:solidFill>
              <a:schemeClr val="accent1"/>
            </a:solidFill>
          </a:ln>
        </p:spPr>
        <p:txBody>
          <a:bodyPr wrap="square" rtlCol="0">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cs typeface="Times New Roman" panose="02020603050405020304" pitchFamily="18" charset="0"/>
            </a:endParaRPr>
          </a:p>
          <a:p>
            <a:endParaRPr lang="en-GB" dirty="0">
              <a:latin typeface="Calibri" panose="020F0502020204030204" pitchFamily="34" charset="0"/>
              <a:cs typeface="Times New Roman" panose="02020603050405020304" pitchFamily="18" charset="0"/>
            </a:endParaRPr>
          </a:p>
          <a:p>
            <a:pPr algn="ctr"/>
            <a:r>
              <a:rPr lang="en-GB" dirty="0">
                <a:latin typeface="Calibri" panose="020F0502020204030204" pitchFamily="34" charset="0"/>
                <a:cs typeface="Times New Roman" panose="02020603050405020304" pitchFamily="18" charset="0"/>
              </a:rPr>
              <a:t>Well-being of Future Generations (Wales) Act 2015</a:t>
            </a:r>
          </a:p>
          <a:p>
            <a:pPr algn="ctr"/>
            <a:r>
              <a:rPr lang="en-GB" dirty="0">
                <a:latin typeface="Calibri" panose="020F0502020204030204" pitchFamily="34" charset="0"/>
                <a:cs typeface="Times New Roman" panose="02020603050405020304" pitchFamily="18" charset="0"/>
              </a:rPr>
              <a:t>7 wellbeing goals</a:t>
            </a:r>
            <a:endParaRPr lang="en-GB" dirty="0"/>
          </a:p>
        </p:txBody>
      </p:sp>
      <p:sp>
        <p:nvSpPr>
          <p:cNvPr id="8" name="TextBox 7">
            <a:extLst>
              <a:ext uri="{FF2B5EF4-FFF2-40B4-BE49-F238E27FC236}">
                <a16:creationId xmlns:a16="http://schemas.microsoft.com/office/drawing/2014/main" id="{0A6FFD88-E0B1-EB89-2208-6ED24996D2D1}"/>
              </a:ext>
            </a:extLst>
          </p:cNvPr>
          <p:cNvSpPr txBox="1"/>
          <p:nvPr/>
        </p:nvSpPr>
        <p:spPr>
          <a:xfrm>
            <a:off x="8659587" y="1287376"/>
            <a:ext cx="3652540" cy="6192208"/>
          </a:xfrm>
          <a:prstGeom prst="rect">
            <a:avLst/>
          </a:prstGeom>
          <a:noFill/>
          <a:ln>
            <a:noFill/>
          </a:ln>
        </p:spPr>
        <p:txBody>
          <a:bodyPr wrap="square" rtlCol="0">
            <a:spAutoFit/>
          </a:bodyPr>
          <a:lstStyle/>
          <a:p>
            <a:pPr algn="just">
              <a:lnSpc>
                <a:spcPct val="115000"/>
              </a:lnSpc>
              <a:spcAft>
                <a:spcPts val="1000"/>
              </a:spcAft>
            </a:pPr>
            <a:r>
              <a:rPr lang="en-US" sz="1800" dirty="0">
                <a:effectLst/>
                <a:ea typeface="Times New Roman" panose="02020603050405020304" pitchFamily="18" charset="0"/>
                <a:cs typeface="Times New Roman" panose="02020603050405020304" pitchFamily="18" charset="0"/>
              </a:rPr>
              <a:t>Wellbeing and Welsh language NHS  and medicine</a:t>
            </a:r>
            <a:r>
              <a:rPr lang="en-US" dirty="0">
                <a:ea typeface="Times New Roman" panose="02020603050405020304" pitchFamily="18" charset="0"/>
                <a:cs typeface="Times New Roman" panose="02020603050405020304" pitchFamily="18" charset="0"/>
              </a:rPr>
              <a:t>.</a:t>
            </a:r>
            <a:r>
              <a:rPr lang="en-GB" sz="1800" dirty="0">
                <a:effectLst/>
                <a:ea typeface="Calibri" panose="020F0502020204030204" pitchFamily="34" charset="0"/>
                <a:cs typeface="Times New Roman" panose="02020603050405020304" pitchFamily="18" charset="0"/>
              </a:rPr>
              <a:t> Under the Welsh Language (Wales) Measure (2011), the NHS in Wales has a statutory duty to deliver their services to the public in both Welsh and English. </a:t>
            </a:r>
          </a:p>
          <a:p>
            <a:pPr algn="just">
              <a:lnSpc>
                <a:spcPct val="115000"/>
              </a:lnSpc>
              <a:spcAft>
                <a:spcPts val="1000"/>
              </a:spcAft>
            </a:pPr>
            <a:r>
              <a:rPr lang="en-GB" b="1" dirty="0">
                <a:solidFill>
                  <a:prstClr val="black"/>
                </a:solidFill>
              </a:rPr>
              <a:t>The Welsh language </a:t>
            </a:r>
            <a:r>
              <a:rPr lang="en-GB" dirty="0">
                <a:solidFill>
                  <a:prstClr val="black"/>
                </a:solidFill>
              </a:rPr>
              <a:t>is very important for people. Older Welsh speakers who have dementia  sometimes stop speaking English and will  only speak Welsh because they only remember  their  fist language. This is why it is important that staff in Wales health services can speak some Welsh.</a:t>
            </a:r>
          </a:p>
          <a:p>
            <a:pPr>
              <a:lnSpc>
                <a:spcPct val="115000"/>
              </a:lnSpc>
              <a:spcAft>
                <a:spcPts val="1000"/>
              </a:spcAft>
            </a:pPr>
            <a:endParaRPr lang="en-GB" dirty="0">
              <a:solidFill>
                <a:prstClr val="black"/>
              </a:solidFill>
            </a:endParaRP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4D9ECF7-9323-958B-159A-F7BEF73662AB}"/>
              </a:ext>
            </a:extLst>
          </p:cNvPr>
          <p:cNvSpPr txBox="1"/>
          <p:nvPr/>
        </p:nvSpPr>
        <p:spPr>
          <a:xfrm>
            <a:off x="141515" y="1398402"/>
            <a:ext cx="3941650" cy="13665279"/>
          </a:xfrm>
          <a:prstGeom prst="rect">
            <a:avLst/>
          </a:prstGeom>
          <a:noFill/>
        </p:spPr>
        <p:txBody>
          <a:bodyPr wrap="square" rtlCol="0">
            <a:spAutoFit/>
          </a:bodyPr>
          <a:lstStyle/>
          <a:p>
            <a:pPr algn="just"/>
            <a:r>
              <a:rPr lang="en-GB" b="1" dirty="0"/>
              <a:t>The Welsh context of health/ and social care. </a:t>
            </a:r>
            <a:r>
              <a:rPr lang="en-GB" dirty="0"/>
              <a:t>Despite the aims of Well-being of Future Generations (2015) Wales Act, two of the biggest health concerns in Wales cardiovascular disease and type 2 diabetes are related to unhealthy lifestyles. </a:t>
            </a:r>
          </a:p>
          <a:p>
            <a:pPr algn="just"/>
            <a:r>
              <a:rPr lang="en-GB" b="1" dirty="0"/>
              <a:t>Unhealthy lifestyle factors. </a:t>
            </a:r>
            <a:r>
              <a:rPr lang="en-GB" dirty="0"/>
              <a:t>Obesity caused by unhealthy diet, too much sugar, no exercise. Unhealthy lifestyle factors also include smoking and drinking alcohol. Another issue which contributes is loneliness. </a:t>
            </a:r>
          </a:p>
          <a:p>
            <a:pPr algn="just"/>
            <a:r>
              <a:rPr lang="en-GB" b="1" dirty="0"/>
              <a:t>Welsh Health statistics</a:t>
            </a:r>
          </a:p>
          <a:p>
            <a:pPr algn="just"/>
            <a:r>
              <a:rPr lang="en-GB" dirty="0"/>
              <a:t>Although fewer people are dying prematurely, cardiovascular diseases are the biggest killer in Wales (Welsh Government, 2017). Adults with diabetes in Wales, has increased to almost 60,000 people (40%) over a period of 12 years to 2021/22. Diabetes is more common in older people. It is a risk factor for heart disease. </a:t>
            </a:r>
          </a:p>
          <a:p>
            <a:pPr algn="just"/>
            <a:r>
              <a:rPr lang="en-GB" dirty="0"/>
              <a:t>These chronic health conditions in Wales continue despite the Government encouraging healthy lifestyles (Powell, 2023). </a:t>
            </a:r>
          </a:p>
          <a:p>
            <a:r>
              <a:rPr lang="en-GB" dirty="0"/>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10" name="Picture 9">
            <a:extLst>
              <a:ext uri="{FF2B5EF4-FFF2-40B4-BE49-F238E27FC236}">
                <a16:creationId xmlns:a16="http://schemas.microsoft.com/office/drawing/2014/main" id="{E1360A69-157D-996E-FEC1-638332D6D36D}"/>
              </a:ext>
            </a:extLst>
          </p:cNvPr>
          <p:cNvPicPr>
            <a:picLocks noChangeAspect="1"/>
          </p:cNvPicPr>
          <p:nvPr/>
        </p:nvPicPr>
        <p:blipFill>
          <a:blip r:embed="rId3"/>
          <a:stretch>
            <a:fillRect/>
          </a:stretch>
        </p:blipFill>
        <p:spPr>
          <a:xfrm>
            <a:off x="5120373" y="1440687"/>
            <a:ext cx="2147885" cy="2147885"/>
          </a:xfrm>
          <a:prstGeom prst="rect">
            <a:avLst/>
          </a:prstGeom>
        </p:spPr>
      </p:pic>
      <p:sp>
        <p:nvSpPr>
          <p:cNvPr id="3" name="TextBox 2">
            <a:extLst>
              <a:ext uri="{FF2B5EF4-FFF2-40B4-BE49-F238E27FC236}">
                <a16:creationId xmlns:a16="http://schemas.microsoft.com/office/drawing/2014/main" id="{F8182CA4-D1B4-EBBB-97F7-EB4A0BC80C8E}"/>
              </a:ext>
            </a:extLst>
          </p:cNvPr>
          <p:cNvSpPr txBox="1"/>
          <p:nvPr/>
        </p:nvSpPr>
        <p:spPr>
          <a:xfrm>
            <a:off x="4374761" y="6200035"/>
            <a:ext cx="3941649" cy="1200329"/>
          </a:xfrm>
          <a:prstGeom prst="rect">
            <a:avLst/>
          </a:prstGeom>
          <a:noFill/>
        </p:spPr>
        <p:txBody>
          <a:bodyPr wrap="square" rtlCol="0">
            <a:spAutoFit/>
          </a:bodyPr>
          <a:lstStyle/>
          <a:p>
            <a:endParaRPr lang="en-GB" b="1" dirty="0"/>
          </a:p>
          <a:p>
            <a:endParaRPr lang="en-GB" b="1" dirty="0"/>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90CAD226-9727-E34E-3F52-991FFC18E85D}"/>
              </a:ext>
            </a:extLst>
          </p:cNvPr>
          <p:cNvSpPr txBox="1"/>
          <p:nvPr/>
        </p:nvSpPr>
        <p:spPr>
          <a:xfrm>
            <a:off x="8659587" y="6601689"/>
            <a:ext cx="3513365" cy="2585323"/>
          </a:xfrm>
          <a:prstGeom prst="rect">
            <a:avLst/>
          </a:prstGeom>
          <a:noFill/>
        </p:spPr>
        <p:txBody>
          <a:bodyPr wrap="square" rtlCol="0">
            <a:spAutoFit/>
          </a:bodyPr>
          <a:lstStyle/>
          <a:p>
            <a:pPr algn="just"/>
            <a:r>
              <a:rPr lang="en-GB" b="1" dirty="0"/>
              <a:t>Conclusion</a:t>
            </a:r>
            <a:r>
              <a:rPr lang="en-GB" dirty="0"/>
              <a:t> The Welsh culture language and identity   is very important in health and social care  in Wales. In the care home it is important to respect residents beliefs, to talk to them in their own language and celebrate Welsh culture for example celebrating St Davids Day.   </a:t>
            </a:r>
          </a:p>
        </p:txBody>
      </p:sp>
      <p:sp>
        <p:nvSpPr>
          <p:cNvPr id="6" name="TextBox 5">
            <a:extLst>
              <a:ext uri="{FF2B5EF4-FFF2-40B4-BE49-F238E27FC236}">
                <a16:creationId xmlns:a16="http://schemas.microsoft.com/office/drawing/2014/main" id="{3F1EFBE8-9C13-41CC-8B65-356FBEA3ED02}"/>
              </a:ext>
            </a:extLst>
          </p:cNvPr>
          <p:cNvSpPr txBox="1"/>
          <p:nvPr/>
        </p:nvSpPr>
        <p:spPr>
          <a:xfrm>
            <a:off x="4083165" y="4662697"/>
            <a:ext cx="4385923" cy="4524315"/>
          </a:xfrm>
          <a:prstGeom prst="rect">
            <a:avLst/>
          </a:prstGeom>
          <a:noFill/>
        </p:spPr>
        <p:txBody>
          <a:bodyPr wrap="square">
            <a:spAutoFit/>
          </a:bodyPr>
          <a:lstStyle/>
          <a:p>
            <a:pPr algn="just"/>
            <a:r>
              <a:rPr lang="en-GB" b="1" dirty="0"/>
              <a:t>Culture</a:t>
            </a:r>
          </a:p>
          <a:p>
            <a:pPr algn="just"/>
            <a:r>
              <a:rPr lang="en-GB" dirty="0"/>
              <a:t>When Wales became cool</a:t>
            </a:r>
          </a:p>
          <a:p>
            <a:pPr algn="just"/>
            <a:r>
              <a:rPr lang="en-GB" dirty="0"/>
              <a:t>Eisteddfod is all about the Welsh culture and Welsh song and is the most important event for the Welsh people. In the health and social care in Wales, traditional songs are very imponent for old people.</a:t>
            </a:r>
          </a:p>
          <a:p>
            <a:pPr algn="just"/>
            <a:r>
              <a:rPr lang="en-GB" dirty="0"/>
              <a:t>Rugby is a very  big part of Wales culture  for all people of all ages. In recent years it has had a bigger audience globally which helps promote Wales and the culture of Wales around the world.</a:t>
            </a:r>
          </a:p>
          <a:p>
            <a:pPr algn="just"/>
            <a:r>
              <a:rPr lang="en-GB" dirty="0"/>
              <a:t> </a:t>
            </a:r>
          </a:p>
          <a:p>
            <a:pPr algn="just"/>
            <a:r>
              <a:rPr lang="en-GB" dirty="0"/>
              <a:t>Strengthening communities – the </a:t>
            </a:r>
            <a:r>
              <a:rPr lang="en-GB"/>
              <a:t>care home is </a:t>
            </a:r>
            <a:r>
              <a:rPr lang="en-GB" dirty="0"/>
              <a:t>a community for its residents supporting them in the later stages of life .</a:t>
            </a:r>
          </a:p>
        </p:txBody>
      </p:sp>
    </p:spTree>
    <p:extLst>
      <p:ext uri="{BB962C8B-B14F-4D97-AF65-F5344CB8AC3E}">
        <p14:creationId xmlns:p14="http://schemas.microsoft.com/office/powerpoint/2010/main" val="6012747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0" ma:contentTypeDescription="Create a new document." ma:contentTypeScope="" ma:versionID="d0219e0a6c7f302833dfa629624de756">
  <xsd:schema xmlns:xsd="http://www.w3.org/2001/XMLSchema" xmlns:xs="http://www.w3.org/2001/XMLSchema" xmlns:p="http://schemas.microsoft.com/office/2006/metadata/properties" xmlns:ns3="170d7878-6d73-463a-a069-a6c57769e00c" targetNamespace="http://schemas.microsoft.com/office/2006/metadata/properties" ma:root="true" ma:fieldsID="83739f39795f923713213bb9f23bbdf7"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5768C8-D609-4888-AE17-D4FC00D7CE91}">
  <ds:schemaRefs>
    <ds:schemaRef ds:uri="http://purl.org/dc/dcmitype/"/>
    <ds:schemaRef ds:uri="http://schemas.microsoft.com/office/infopath/2007/PartnerControls"/>
    <ds:schemaRef ds:uri="http://purl.org/dc/elements/1.1/"/>
    <ds:schemaRef ds:uri="http://schemas.microsoft.com/office/2006/metadata/properties"/>
    <ds:schemaRef ds:uri="170d7878-6d73-463a-a069-a6c57769e00c"/>
    <ds:schemaRef ds:uri="http://purl.org/dc/term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899981B-827F-4CA0-BB52-40A8B8D601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7C9662-9142-4312-A602-94BC5AB09B9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1513</TotalTime>
  <Words>433</Words>
  <Application>Microsoft Office PowerPoint</Application>
  <PresentationFormat>A3 Paper (297x420 mm)</PresentationFormat>
  <Paragraphs>48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Calibri</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Wendy Davies (2418920)</dc:creator>
  <cp:lastModifiedBy>Wendy Davies (2418920)</cp:lastModifiedBy>
  <cp:revision>1</cp:revision>
  <dcterms:created xsi:type="dcterms:W3CDTF">2025-03-17T11:38:25Z</dcterms:created>
  <dcterms:modified xsi:type="dcterms:W3CDTF">2025-04-29T09:39:49Z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