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22"/>
  </p:notesMasterIdLst>
  <p:handoutMasterIdLst>
    <p:handoutMasterId r:id="rId23"/>
  </p:handoutMasterIdLst>
  <p:sldIdLst>
    <p:sldId id="27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1" r:id="rId16"/>
    <p:sldId id="272" r:id="rId17"/>
    <p:sldId id="280" r:id="rId18"/>
    <p:sldId id="277" r:id="rId19"/>
    <p:sldId id="274" r:id="rId20"/>
    <p:sldId id="275" r:id="rId2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CC0000"/>
    <a:srgbClr val="FF0000"/>
    <a:srgbClr val="C0C0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85028" autoAdjust="0"/>
  </p:normalViewPr>
  <p:slideViewPr>
    <p:cSldViewPr>
      <p:cViewPr varScale="1">
        <p:scale>
          <a:sx n="37" d="100"/>
          <a:sy n="37" d="100"/>
        </p:scale>
        <p:origin x="-7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48"/>
    </p:cViewPr>
  </p:sorterViewPr>
  <p:notesViewPr>
    <p:cSldViewPr>
      <p:cViewPr varScale="1">
        <p:scale>
          <a:sx n="59" d="100"/>
          <a:sy n="59" d="100"/>
        </p:scale>
        <p:origin x="-1788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2637FCD-3D46-4618-B323-95CC02B840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FDD2BAD-0800-4929-A703-08808E615E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FAA9D3-04AD-46AB-9CF3-8F73219F31C7}" type="slidenum">
              <a:rPr lang="en-GB" smtClean="0">
                <a:latin typeface="Arial" pitchFamily="34" charset="0"/>
              </a:rPr>
              <a:pPr/>
              <a:t>1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C7F83F-A6B4-40D8-9EFB-17DB72967B97}" type="slidenum">
              <a:rPr lang="en-GB" smtClean="0">
                <a:latin typeface="Arial" pitchFamily="34" charset="0"/>
              </a:rPr>
              <a:pPr/>
              <a:t>2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AF4D0F-902F-43D5-B8C7-F69888B789EE}" type="slidenum">
              <a:rPr lang="en-GB" smtClean="0">
                <a:latin typeface="Arial" pitchFamily="34" charset="0"/>
              </a:rPr>
              <a:pPr/>
              <a:t>3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A99016-99A8-4080-956B-C56931558ECD}" type="slidenum">
              <a:rPr lang="en-GB" smtClean="0">
                <a:latin typeface="Arial" pitchFamily="34" charset="0"/>
              </a:rPr>
              <a:pPr/>
              <a:t>4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dirty="0" smtClean="0">
                <a:latin typeface="Arial" pitchFamily="34" charset="0"/>
              </a:rPr>
              <a:t>All of these are variations of the same thing – a framework for analysing</a:t>
            </a:r>
            <a:r>
              <a:rPr lang="en-GB" baseline="0" dirty="0" smtClean="0">
                <a:latin typeface="Arial" pitchFamily="34" charset="0"/>
              </a:rPr>
              <a:t> the wider environment in which we operate. The following slides go into each aspect in more detail.</a:t>
            </a:r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2C799F-16A9-4794-90C5-DEB1E2D67FE4}" type="slidenum">
              <a:rPr lang="en-GB" smtClean="0">
                <a:latin typeface="Arial" pitchFamily="34" charset="0"/>
              </a:rPr>
              <a:pPr/>
              <a:t>5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B4C115-FF59-4342-8A26-2952CA52C01D}" type="slidenum">
              <a:rPr lang="en-GB" smtClean="0">
                <a:latin typeface="Arial" pitchFamily="34" charset="0"/>
              </a:rPr>
              <a:pPr/>
              <a:t>6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27A305-6BA7-4826-A1EE-F04117C78C18}" type="slidenum">
              <a:rPr lang="en-GB" smtClean="0">
                <a:latin typeface="Arial" pitchFamily="34" charset="0"/>
              </a:rPr>
              <a:pPr/>
              <a:t>7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4C1D18-9CD0-4F8D-87E7-2A9B6E63A0B2}" type="slidenum">
              <a:rPr lang="en-GB" smtClean="0">
                <a:latin typeface="Arial" pitchFamily="34" charset="0"/>
              </a:rPr>
              <a:pPr/>
              <a:t>8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0BEB41-0CE9-400D-A741-D6FF23E566A6}" type="slidenum">
              <a:rPr lang="en-GB" smtClean="0">
                <a:latin typeface="Arial" pitchFamily="34" charset="0"/>
              </a:rPr>
              <a:pPr/>
              <a:t>9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DBED98-1EEF-49D9-B284-D716639AF729}" type="slidenum">
              <a:rPr lang="en-GB" smtClean="0">
                <a:latin typeface="Arial" pitchFamily="34" charset="0"/>
              </a:rPr>
              <a:pPr/>
              <a:t>10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AB4334-26DC-4755-B0FE-F426E12EB8F7}" type="slidenum">
              <a:rPr lang="en-GB" smtClean="0">
                <a:latin typeface="Arial" pitchFamily="34" charset="0"/>
              </a:rPr>
              <a:pPr/>
              <a:t>11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29A246-8938-4193-B6E8-8483DC7CF49C}" type="slidenum">
              <a:rPr lang="en-GB" smtClean="0">
                <a:latin typeface="Arial" pitchFamily="34" charset="0"/>
              </a:rPr>
              <a:pPr/>
              <a:t>12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3A06B0-82E3-4F2C-A61C-D578FF879206}" type="slidenum">
              <a:rPr lang="en-GB" smtClean="0">
                <a:latin typeface="Arial" pitchFamily="34" charset="0"/>
              </a:rPr>
              <a:pPr/>
              <a:t>13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AAA55B-2162-4F38-94A9-398E991EAF9B}" type="slidenum">
              <a:rPr lang="en-GB" smtClean="0">
                <a:latin typeface="Arial" pitchFamily="34" charset="0"/>
              </a:rPr>
              <a:pPr/>
              <a:t>14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B5DBFC-6100-4904-AEC9-D21C4B6A7EF1}" type="slidenum">
              <a:rPr lang="en-GB" smtClean="0">
                <a:latin typeface="Arial" pitchFamily="34" charset="0"/>
              </a:rPr>
              <a:pPr/>
              <a:t>15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330AA1-56BE-44C0-A9BF-9591B8F438D9}" type="slidenum">
              <a:rPr lang="en-GB" smtClean="0">
                <a:latin typeface="Arial" pitchFamily="34" charset="0"/>
              </a:rPr>
              <a:pPr/>
              <a:t>16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ED085C-5916-4F22-8E1E-AAB15A7BECA7}" type="slidenum">
              <a:rPr lang="en-GB" smtClean="0">
                <a:latin typeface="Arial" pitchFamily="34" charset="0"/>
              </a:rPr>
              <a:pPr/>
              <a:t>17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F7EB0F-9ACF-43F4-BD4A-1B6336955F4A}" type="slidenum">
              <a:rPr lang="en-GB" smtClean="0">
                <a:latin typeface="Arial" pitchFamily="34" charset="0"/>
              </a:rPr>
              <a:pPr/>
              <a:t>18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0B197E-AFDA-41D5-8B1B-0D354A14E6DB}" type="slidenum">
              <a:rPr lang="en-GB" smtClean="0">
                <a:latin typeface="Arial" pitchFamily="34" charset="0"/>
              </a:rPr>
              <a:pPr/>
              <a:t>19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DE512A-B981-4380-8EF9-50F8637A0B18}" type="slidenum">
              <a:rPr lang="en-GB" smtClean="0">
                <a:latin typeface="Arial" pitchFamily="34" charset="0"/>
              </a:rPr>
              <a:pPr/>
              <a:t>20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2096B-F027-43BD-B3B5-D7F6E80F55A9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E19800-4312-47A1-9C8B-DDFA84E0E8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B5087-6535-4F64-92AE-DBD96E9F0DA2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4DEE8D-0F70-4FD3-B658-342B630E4A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570AE-912D-4205-A7CE-2FA7DEE2A49E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2557463" y="6237288"/>
            <a:ext cx="4967287" cy="431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0B802-F4EA-4F4C-95DA-D5695AE98B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B06E9-C3BB-4DEA-A936-5760DE813E2F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2557463" y="6237288"/>
            <a:ext cx="4967287" cy="431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F7907-B4B3-49B9-94CA-C0BBE48157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DBC20-F84E-4AF3-8F24-9C24CF1C6B3B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2557463" y="6237288"/>
            <a:ext cx="4967287" cy="431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E8CCC-DF02-48EA-9BF4-DCDF69B24F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E991B-EFFD-4581-BA3C-9D6D8D681469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2557463" y="6237288"/>
            <a:ext cx="4967287" cy="431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D1231-7B86-4147-B8E0-DFC954CA4D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CCBA5-18A6-4DC1-8713-77047352C041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2557463" y="6237288"/>
            <a:ext cx="4967287" cy="431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07CD4-07F7-45D7-8298-B16E71CBA4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F0E6C-8DFD-4917-BEF8-94E2E0C6D7AC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2557463" y="6237288"/>
            <a:ext cx="4967287" cy="431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B0E88-86B0-4A1C-BC8C-F083CFE044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D72A8-A96E-45D5-945A-26F85BE63D9A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2557463" y="6237288"/>
            <a:ext cx="4967287" cy="431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B1969-FCE4-4319-8AEC-ECC80033EB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91EBC-27B5-4EC8-AA8E-489E66A8031F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2557463" y="6237288"/>
            <a:ext cx="4967287" cy="431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88CA0-16CB-4F06-9386-128530AA87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E0C7B-8D14-4CDC-A3BB-C4783AB7B144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2557463" y="6237288"/>
            <a:ext cx="4967287" cy="431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6EA7D-D923-45FB-9F49-6B8C0F15D5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676400"/>
            <a:ext cx="381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764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32138" y="616585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 i="0"/>
            </a:lvl1pPr>
          </a:lstStyle>
          <a:p>
            <a:pPr>
              <a:defRPr/>
            </a:pPr>
            <a:r>
              <a:rPr lang="en-GB"/>
              <a:t>© Jonathan Groucutt 2006</a:t>
            </a:r>
          </a:p>
          <a:p>
            <a:pPr>
              <a:defRPr/>
            </a:pPr>
            <a:r>
              <a:rPr lang="en-GB"/>
              <a:t>Foundations of Marketing</a:t>
            </a:r>
          </a:p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5F716-719C-4904-A02B-E76CB72724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92275" y="6237288"/>
            <a:ext cx="7921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</a:defRPr>
            </a:lvl1pPr>
          </a:lstStyle>
          <a:p>
            <a:pPr>
              <a:defRPr/>
            </a:pPr>
            <a:fld id="{060D083A-A226-4A5D-9AB7-21CB83FC6B5A}" type="datetime1">
              <a:rPr lang="en-US"/>
              <a:pPr>
                <a:defRPr/>
              </a:pPr>
              <a:t>10/11/2012</a:t>
            </a:fld>
            <a:endParaRPr lang="en-US"/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237288"/>
            <a:ext cx="86360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pPr>
              <a:defRPr/>
            </a:pPr>
            <a:fld id="{9535D83E-3199-4C12-BCED-606183CDB5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71800"/>
            <a:ext cx="6400800" cy="1752600"/>
          </a:xfrm>
        </p:spPr>
        <p:txBody>
          <a:bodyPr/>
          <a:lstStyle/>
          <a:p>
            <a:pPr eaLnBrk="1" hangingPunct="1"/>
            <a:endParaRPr lang="en-GB" dirty="0" smtClean="0"/>
          </a:p>
          <a:p>
            <a:pPr eaLnBrk="1" hangingPunct="1"/>
            <a:r>
              <a:rPr lang="en-GB" b="1" dirty="0" smtClean="0"/>
              <a:t>The Marketing Environment</a:t>
            </a:r>
          </a:p>
        </p:txBody>
      </p:sp>
      <p:sp>
        <p:nvSpPr>
          <p:cNvPr id="13316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9BCCA98-ED83-48C7-A43A-58ADE9979327}" type="slidenum">
              <a:rPr lang="en-GB" smtClean="0">
                <a:latin typeface="Arial" pitchFamily="34" charset="0"/>
              </a:rPr>
              <a:pPr/>
              <a:t>1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54282" name="Group 10"/>
          <p:cNvGraphicFramePr>
            <a:graphicFrameLocks noGrp="1"/>
          </p:cNvGraphicFramePr>
          <p:nvPr/>
        </p:nvGraphicFramePr>
        <p:xfrm>
          <a:off x="683568" y="3140968"/>
          <a:ext cx="7772400" cy="1443608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14436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Learning Outcomes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752600"/>
            <a:ext cx="8458200" cy="4495800"/>
          </a:xfrm>
        </p:spPr>
        <p:txBody>
          <a:bodyPr/>
          <a:lstStyle/>
          <a:p>
            <a:pPr eaLnBrk="1" hangingPunct="1"/>
            <a:r>
              <a:rPr lang="en-GB" sz="2000" smtClean="0"/>
              <a:t>Outline the terminology used to identify micro and macro environments.</a:t>
            </a:r>
          </a:p>
          <a:p>
            <a:pPr eaLnBrk="1" hangingPunct="1"/>
            <a:r>
              <a:rPr lang="en-GB" sz="2000" smtClean="0"/>
              <a:t>Critically appraise both the micro and macro environments in which organizations must operate.</a:t>
            </a:r>
          </a:p>
          <a:p>
            <a:pPr eaLnBrk="1" hangingPunct="1"/>
            <a:r>
              <a:rPr lang="en-GB" sz="2000" smtClean="0"/>
              <a:t>Consider how the micro and macro environments affect all aspects of business, in addition to marketing.</a:t>
            </a:r>
          </a:p>
          <a:p>
            <a:pPr eaLnBrk="1" hangingPunct="1"/>
            <a:r>
              <a:rPr lang="en-GB" sz="2000" smtClean="0"/>
              <a:t>Monitor changes that occur within both the micro and macro environments.</a:t>
            </a:r>
          </a:p>
          <a:p>
            <a:pPr eaLnBrk="1" hangingPunct="1"/>
            <a:r>
              <a:rPr lang="en-GB" sz="2000" smtClean="0"/>
              <a:t>Debate how environmental scanning could help to predict changes within both the micro and macro environments.</a:t>
            </a:r>
          </a:p>
          <a:p>
            <a:pPr eaLnBrk="1" hangingPunct="1"/>
            <a:r>
              <a:rPr lang="en-GB" sz="2000" smtClean="0"/>
              <a:t>Consider the validity of scenario analysis within a dynamic global business and marketing environment.</a:t>
            </a: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F214C78-6388-4B16-9B09-F59C68FA568B}" type="slidenum">
              <a:rPr lang="en-GB" smtClean="0">
                <a:latin typeface="Arial" pitchFamily="34" charset="0"/>
              </a:rPr>
              <a:pPr/>
              <a:t>2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4106" name="Group 10"/>
          <p:cNvGraphicFramePr>
            <a:graphicFrameLocks noGrp="1"/>
          </p:cNvGraphicFramePr>
          <p:nvPr/>
        </p:nvGraphicFramePr>
        <p:xfrm>
          <a:off x="685800" y="609600"/>
          <a:ext cx="7772400" cy="1143000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Volatile Environments</a:t>
            </a:r>
          </a:p>
        </p:txBody>
      </p:sp>
      <p:pic>
        <p:nvPicPr>
          <p:cNvPr id="15363" name="Picture 7" descr="AA106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09600" y="2057400"/>
            <a:ext cx="3352800" cy="3084513"/>
          </a:xfrm>
        </p:spPr>
      </p:pic>
      <p:sp>
        <p:nvSpPr>
          <p:cNvPr id="15364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038600" y="1700213"/>
            <a:ext cx="4800600" cy="4700587"/>
          </a:xfrm>
        </p:spPr>
        <p:txBody>
          <a:bodyPr/>
          <a:lstStyle/>
          <a:p>
            <a:pPr eaLnBrk="1" hangingPunct="1"/>
            <a:r>
              <a:rPr lang="en-GB" sz="2000" smtClean="0"/>
              <a:t>Micro and macro environments are in a state of flux. </a:t>
            </a:r>
          </a:p>
          <a:p>
            <a:pPr eaLnBrk="1" hangingPunct="1"/>
            <a:r>
              <a:rPr lang="en-GB" sz="2000" smtClean="0"/>
              <a:t>They are fluid and dynamic and continually interacting with each other.</a:t>
            </a:r>
          </a:p>
          <a:p>
            <a:pPr eaLnBrk="1" hangingPunct="1"/>
            <a:r>
              <a:rPr lang="en-GB" sz="2000" smtClean="0"/>
              <a:t>Levels of increasing ‘connectivity’ and ‘convergence’ – political and economic influence. </a:t>
            </a:r>
          </a:p>
          <a:p>
            <a:pPr eaLnBrk="1" hangingPunct="1"/>
            <a:r>
              <a:rPr lang="en-GB" sz="2000" smtClean="0"/>
              <a:t>Examples: </a:t>
            </a:r>
          </a:p>
          <a:p>
            <a:pPr lvl="1" eaLnBrk="1" hangingPunct="1"/>
            <a:r>
              <a:rPr lang="en-GB" sz="1800" smtClean="0"/>
              <a:t>Aftermath of September 11 2001</a:t>
            </a:r>
          </a:p>
          <a:p>
            <a:pPr lvl="1" eaLnBrk="1" hangingPunct="1"/>
            <a:r>
              <a:rPr lang="en-GB" sz="1800" smtClean="0"/>
              <a:t>Tsunami in South East Asia</a:t>
            </a:r>
          </a:p>
          <a:p>
            <a:pPr lvl="1" eaLnBrk="1" hangingPunct="1"/>
            <a:r>
              <a:rPr lang="en-GB" sz="1800" smtClean="0"/>
              <a:t>Situation in the Middle East</a:t>
            </a:r>
          </a:p>
        </p:txBody>
      </p:sp>
      <p:sp>
        <p:nvSpPr>
          <p:cNvPr id="15365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2A04FD-F173-4B5B-B354-F78E551E91D1}" type="slidenum">
              <a:rPr lang="en-GB" smtClean="0">
                <a:latin typeface="Arial" pitchFamily="34" charset="0"/>
              </a:rPr>
              <a:pPr/>
              <a:t>3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15366" name="Rectangle 8"/>
          <p:cNvSpPr>
            <a:spLocks noChangeArrowheads="1"/>
          </p:cNvSpPr>
          <p:nvPr/>
        </p:nvSpPr>
        <p:spPr bwMode="auto">
          <a:xfrm rot="10800000" flipV="1">
            <a:off x="533400" y="4876800"/>
            <a:ext cx="3352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>
                <a:solidFill>
                  <a:schemeClr val="tx2"/>
                </a:solidFill>
              </a:rPr>
              <a:t>© Jonathan Groucutt 2006</a:t>
            </a:r>
            <a:endParaRPr lang="en-US" sz="1200">
              <a:solidFill>
                <a:schemeClr val="tx2"/>
              </a:solidFill>
            </a:endParaRPr>
          </a:p>
        </p:txBody>
      </p:sp>
      <p:graphicFrame>
        <p:nvGraphicFramePr>
          <p:cNvPr id="5143" name="Group 23"/>
          <p:cNvGraphicFramePr>
            <a:graphicFrameLocks noGrp="1"/>
          </p:cNvGraphicFramePr>
          <p:nvPr/>
        </p:nvGraphicFramePr>
        <p:xfrm>
          <a:off x="685800" y="609600"/>
          <a:ext cx="7772400" cy="947738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947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765175"/>
            <a:ext cx="8229600" cy="1143000"/>
          </a:xfrm>
        </p:spPr>
        <p:txBody>
          <a:bodyPr/>
          <a:lstStyle/>
          <a:p>
            <a:pPr eaLnBrk="1" hangingPunct="1"/>
            <a:r>
              <a:rPr lang="en-GB" sz="4000" smtClean="0"/>
              <a:t>What Is the Macro Environment?</a:t>
            </a:r>
          </a:p>
        </p:txBody>
      </p:sp>
      <p:sp>
        <p:nvSpPr>
          <p:cNvPr id="16387" name="Rectangle 4"/>
          <p:cNvSpPr>
            <a:spLocks noGrp="1" noChangeArrowheads="1"/>
          </p:cNvSpPr>
          <p:nvPr>
            <p:ph idx="1"/>
          </p:nvPr>
        </p:nvSpPr>
        <p:spPr>
          <a:xfrm>
            <a:off x="685800" y="1905000"/>
            <a:ext cx="7772400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smtClean="0"/>
              <a:t>Various short forms:</a:t>
            </a:r>
          </a:p>
          <a:p>
            <a:pPr eaLnBrk="1" hangingPunct="1">
              <a:buFontTx/>
              <a:buNone/>
            </a:pPr>
            <a:endParaRPr lang="en-GB" sz="1000" smtClean="0"/>
          </a:p>
          <a:p>
            <a:pPr eaLnBrk="1" hangingPunct="1"/>
            <a:r>
              <a:rPr lang="en-GB" smtClean="0"/>
              <a:t>PEST/STEP</a:t>
            </a:r>
          </a:p>
          <a:p>
            <a:pPr eaLnBrk="1" hangingPunct="1"/>
            <a:r>
              <a:rPr lang="en-GB" smtClean="0"/>
              <a:t>SLEPT</a:t>
            </a:r>
          </a:p>
          <a:p>
            <a:pPr eaLnBrk="1" hangingPunct="1"/>
            <a:r>
              <a:rPr lang="en-GB" smtClean="0"/>
              <a:t>LE-PEST-C</a:t>
            </a:r>
          </a:p>
          <a:p>
            <a:pPr eaLnBrk="1" hangingPunct="1"/>
            <a:r>
              <a:rPr lang="en-GB" smtClean="0"/>
              <a:t>SPECTALCLES</a:t>
            </a:r>
          </a:p>
          <a:p>
            <a:pPr eaLnBrk="1" hangingPunct="1"/>
            <a:r>
              <a:rPr lang="en-GB" smtClean="0"/>
              <a:t>PESTEL/</a:t>
            </a:r>
            <a:r>
              <a:rPr lang="en-GB" i="1" smtClean="0"/>
              <a:t>PESTLE</a:t>
            </a:r>
          </a:p>
        </p:txBody>
      </p:sp>
      <p:sp>
        <p:nvSpPr>
          <p:cNvPr id="16388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9E7C677-9530-44DB-967F-127E903C2969}" type="slidenum">
              <a:rPr lang="en-GB" smtClean="0">
                <a:latin typeface="Arial" pitchFamily="34" charset="0"/>
              </a:rPr>
              <a:pPr/>
              <a:t>4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7179" name="Group 11"/>
          <p:cNvGraphicFramePr>
            <a:graphicFrameLocks noGrp="1"/>
          </p:cNvGraphicFramePr>
          <p:nvPr/>
        </p:nvGraphicFramePr>
        <p:xfrm>
          <a:off x="755650" y="908050"/>
          <a:ext cx="7772400" cy="875184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8751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PESTLE Factors</a:t>
            </a:r>
          </a:p>
        </p:txBody>
      </p:sp>
      <p:pic>
        <p:nvPicPr>
          <p:cNvPr id="17411" name="Picture 5" descr="Hong Kong 272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2057400"/>
            <a:ext cx="4114800" cy="2787650"/>
          </a:xfrm>
        </p:spPr>
      </p:pic>
      <p:sp>
        <p:nvSpPr>
          <p:cNvPr id="17412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828800"/>
            <a:ext cx="3810000" cy="4114800"/>
          </a:xfrm>
        </p:spPr>
        <p:txBody>
          <a:bodyPr/>
          <a:lstStyle/>
          <a:p>
            <a:pPr eaLnBrk="1" hangingPunct="1"/>
            <a:r>
              <a:rPr lang="en-GB" sz="2800" smtClean="0"/>
              <a:t>Political</a:t>
            </a:r>
          </a:p>
          <a:p>
            <a:pPr eaLnBrk="1" hangingPunct="1"/>
            <a:r>
              <a:rPr lang="en-GB" sz="2800" smtClean="0"/>
              <a:t>Economic</a:t>
            </a:r>
          </a:p>
          <a:p>
            <a:pPr eaLnBrk="1" hangingPunct="1"/>
            <a:r>
              <a:rPr lang="en-GB" sz="2800" smtClean="0"/>
              <a:t>Societal</a:t>
            </a:r>
          </a:p>
          <a:p>
            <a:pPr eaLnBrk="1" hangingPunct="1"/>
            <a:r>
              <a:rPr lang="en-GB" sz="2800" smtClean="0"/>
              <a:t>Technology</a:t>
            </a:r>
          </a:p>
          <a:p>
            <a:pPr eaLnBrk="1" hangingPunct="1"/>
            <a:r>
              <a:rPr lang="en-GB" sz="2800" smtClean="0"/>
              <a:t>Legal</a:t>
            </a:r>
          </a:p>
          <a:p>
            <a:pPr eaLnBrk="1" hangingPunct="1"/>
            <a:r>
              <a:rPr lang="en-GB" sz="2800" smtClean="0"/>
              <a:t>Environmental - Ecological</a:t>
            </a:r>
          </a:p>
        </p:txBody>
      </p:sp>
      <p:sp>
        <p:nvSpPr>
          <p:cNvPr id="1741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CCDC7A7-C4FE-48D5-8394-05537C651AF2}" type="slidenum">
              <a:rPr lang="en-GB" smtClean="0">
                <a:latin typeface="Arial" pitchFamily="34" charset="0"/>
              </a:rPr>
              <a:pPr/>
              <a:t>5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 rot="10801307" flipV="1">
            <a:off x="381000" y="4419600"/>
            <a:ext cx="3810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>
                <a:solidFill>
                  <a:schemeClr val="tx2"/>
                </a:solidFill>
              </a:rPr>
              <a:t>© Jonathan Groucutt 2006</a:t>
            </a:r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609600" y="4876800"/>
            <a:ext cx="37671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>
                <a:solidFill>
                  <a:srgbClr val="CC0000"/>
                </a:solidFill>
              </a:rPr>
              <a:t>Hong Kong –  Major Global Trading Centre</a:t>
            </a:r>
            <a:endParaRPr lang="en-US" sz="1400" b="1">
              <a:solidFill>
                <a:srgbClr val="CC0000"/>
              </a:solidFill>
            </a:endParaRPr>
          </a:p>
        </p:txBody>
      </p:sp>
      <p:graphicFrame>
        <p:nvGraphicFramePr>
          <p:cNvPr id="9230" name="Group 14"/>
          <p:cNvGraphicFramePr>
            <a:graphicFrameLocks noGrp="1"/>
          </p:cNvGraphicFramePr>
          <p:nvPr/>
        </p:nvGraphicFramePr>
        <p:xfrm>
          <a:off x="685800" y="609600"/>
          <a:ext cx="7772400" cy="1143000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Political</a:t>
            </a:r>
          </a:p>
        </p:txBody>
      </p:sp>
      <p:sp>
        <p:nvSpPr>
          <p:cNvPr id="18435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685800" y="1905000"/>
            <a:ext cx="3810000" cy="4038600"/>
          </a:xfrm>
        </p:spPr>
        <p:txBody>
          <a:bodyPr/>
          <a:lstStyle/>
          <a:p>
            <a:pPr eaLnBrk="1" hangingPunct="1"/>
            <a:r>
              <a:rPr lang="en-GB" sz="2400" smtClean="0"/>
              <a:t>Geopolitical events</a:t>
            </a:r>
          </a:p>
          <a:p>
            <a:pPr lvl="1" eaLnBrk="1" hangingPunct="1"/>
            <a:r>
              <a:rPr lang="en-GB" sz="2000" smtClean="0"/>
              <a:t>Short lived or prolonged</a:t>
            </a:r>
          </a:p>
          <a:p>
            <a:pPr lvl="1" eaLnBrk="1" hangingPunct="1"/>
            <a:r>
              <a:rPr lang="en-GB" sz="2000" smtClean="0"/>
              <a:t>Trading alliances</a:t>
            </a:r>
          </a:p>
          <a:p>
            <a:pPr eaLnBrk="1" hangingPunct="1"/>
            <a:r>
              <a:rPr lang="en-GB" sz="2400" smtClean="0"/>
              <a:t>Political risks</a:t>
            </a:r>
          </a:p>
          <a:p>
            <a:pPr lvl="1" eaLnBrk="1" hangingPunct="1"/>
            <a:r>
              <a:rPr lang="en-GB" sz="2000" smtClean="0"/>
              <a:t>Expropriation</a:t>
            </a:r>
          </a:p>
          <a:p>
            <a:pPr lvl="1" eaLnBrk="1" hangingPunct="1"/>
            <a:r>
              <a:rPr lang="en-GB" sz="2000" smtClean="0"/>
              <a:t>Confiscation</a:t>
            </a:r>
          </a:p>
          <a:p>
            <a:pPr lvl="1" eaLnBrk="1" hangingPunct="1"/>
            <a:r>
              <a:rPr lang="en-GB" sz="2000" smtClean="0"/>
              <a:t>Domestication</a:t>
            </a:r>
          </a:p>
          <a:p>
            <a:pPr lvl="1" eaLnBrk="1" hangingPunct="1"/>
            <a:r>
              <a:rPr lang="en-GB" sz="2000" smtClean="0"/>
              <a:t>Revolution/Civil Unrest</a:t>
            </a:r>
          </a:p>
          <a:p>
            <a:pPr lvl="1" eaLnBrk="1" hangingPunct="1"/>
            <a:r>
              <a:rPr lang="en-GB" sz="2000" smtClean="0"/>
              <a:t>Terrorism</a:t>
            </a:r>
          </a:p>
          <a:p>
            <a:pPr lvl="1" eaLnBrk="1" hangingPunct="1"/>
            <a:r>
              <a:rPr lang="en-GB" sz="2000" smtClean="0"/>
              <a:t>Strikes</a:t>
            </a:r>
          </a:p>
          <a:p>
            <a:pPr eaLnBrk="1" hangingPunct="1"/>
            <a:endParaRPr lang="en-GB" sz="2400" smtClean="0"/>
          </a:p>
          <a:p>
            <a:pPr eaLnBrk="1" hangingPunct="1"/>
            <a:endParaRPr lang="en-GB" sz="2400" smtClean="0"/>
          </a:p>
        </p:txBody>
      </p:sp>
      <p:sp>
        <p:nvSpPr>
          <p:cNvPr id="1843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1828800"/>
            <a:ext cx="3810000" cy="4114800"/>
          </a:xfrm>
        </p:spPr>
        <p:txBody>
          <a:bodyPr/>
          <a:lstStyle/>
          <a:p>
            <a:pPr eaLnBrk="1" hangingPunct="1"/>
            <a:r>
              <a:rPr lang="en-GB" sz="2400" smtClean="0"/>
              <a:t>National politics</a:t>
            </a:r>
          </a:p>
          <a:p>
            <a:pPr lvl="1" eaLnBrk="1" hangingPunct="1"/>
            <a:r>
              <a:rPr lang="en-GB" sz="2000" smtClean="0"/>
              <a:t>Political influence on a national level. This could be both positive and negative. You will need to consider this from the perspective of a home country business and one marketing into that country. </a:t>
            </a:r>
          </a:p>
          <a:p>
            <a:pPr eaLnBrk="1" hangingPunct="1">
              <a:buFontTx/>
              <a:buNone/>
            </a:pPr>
            <a:endParaRPr lang="en-GB" sz="2000" smtClean="0"/>
          </a:p>
          <a:p>
            <a:pPr eaLnBrk="1" hangingPunct="1"/>
            <a:endParaRPr lang="en-GB" smtClean="0"/>
          </a:p>
        </p:txBody>
      </p:sp>
      <p:sp>
        <p:nvSpPr>
          <p:cNvPr id="18437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DE0583E-C1A4-4530-9C6D-3BCDF0D56506}" type="slidenum">
              <a:rPr lang="en-GB" smtClean="0">
                <a:latin typeface="Arial" pitchFamily="34" charset="0"/>
              </a:rPr>
              <a:pPr/>
              <a:t>6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11276" name="Group 12"/>
          <p:cNvGraphicFramePr>
            <a:graphicFrameLocks noGrp="1"/>
          </p:cNvGraphicFramePr>
          <p:nvPr/>
        </p:nvGraphicFramePr>
        <p:xfrm>
          <a:off x="685800" y="609600"/>
          <a:ext cx="7772400" cy="731168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731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Economic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85800" y="1905000"/>
            <a:ext cx="3810000" cy="4114800"/>
          </a:xfrm>
        </p:spPr>
        <p:txBody>
          <a:bodyPr/>
          <a:lstStyle/>
          <a:p>
            <a:pPr eaLnBrk="1" hangingPunct="1"/>
            <a:r>
              <a:rPr lang="en-GB" smtClean="0"/>
              <a:t>Business &amp; economic cycles:</a:t>
            </a:r>
          </a:p>
          <a:p>
            <a:pPr lvl="1" eaLnBrk="1" hangingPunct="1"/>
            <a:r>
              <a:rPr lang="en-GB" smtClean="0"/>
              <a:t>Depression – slump</a:t>
            </a:r>
          </a:p>
          <a:p>
            <a:pPr lvl="1" eaLnBrk="1" hangingPunct="1"/>
            <a:r>
              <a:rPr lang="en-GB" smtClean="0"/>
              <a:t>Recovery</a:t>
            </a:r>
          </a:p>
          <a:p>
            <a:pPr lvl="1" eaLnBrk="1" hangingPunct="1"/>
            <a:r>
              <a:rPr lang="en-GB" smtClean="0"/>
              <a:t>Steady Growth</a:t>
            </a:r>
          </a:p>
          <a:p>
            <a:pPr lvl="1" eaLnBrk="1" hangingPunct="1"/>
            <a:r>
              <a:rPr lang="en-GB" smtClean="0"/>
              <a:t>Boom</a:t>
            </a:r>
          </a:p>
          <a:p>
            <a:pPr lvl="1" eaLnBrk="1" hangingPunct="1"/>
            <a:r>
              <a:rPr lang="en-GB" smtClean="0"/>
              <a:t>Recession</a:t>
            </a:r>
          </a:p>
          <a:p>
            <a:pPr lvl="1" eaLnBrk="1" hangingPunct="1"/>
            <a:r>
              <a:rPr lang="en-GB" smtClean="0"/>
              <a:t>Stagnation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1905000"/>
            <a:ext cx="3810000" cy="4114800"/>
          </a:xfrm>
        </p:spPr>
        <p:txBody>
          <a:bodyPr/>
          <a:lstStyle/>
          <a:p>
            <a:pPr eaLnBrk="1" hangingPunct="1"/>
            <a:r>
              <a:rPr lang="en-GB" smtClean="0"/>
              <a:t>Inflation</a:t>
            </a:r>
          </a:p>
          <a:p>
            <a:pPr eaLnBrk="1" hangingPunct="1"/>
            <a:r>
              <a:rPr lang="en-GB" smtClean="0"/>
              <a:t>Interest rates</a:t>
            </a:r>
          </a:p>
          <a:p>
            <a:pPr eaLnBrk="1" hangingPunct="1"/>
            <a:r>
              <a:rPr lang="en-GB" smtClean="0"/>
              <a:t>Taxation systems</a:t>
            </a:r>
          </a:p>
          <a:p>
            <a:pPr eaLnBrk="1" hangingPunct="1"/>
            <a:r>
              <a:rPr lang="en-GB" smtClean="0"/>
              <a:t>Income levels</a:t>
            </a:r>
          </a:p>
          <a:p>
            <a:pPr eaLnBrk="1" hangingPunct="1"/>
            <a:r>
              <a:rPr lang="en-GB" smtClean="0"/>
              <a:t>Poverty – developing nations</a:t>
            </a:r>
          </a:p>
          <a:p>
            <a:pPr eaLnBrk="1" hangingPunct="1"/>
            <a:endParaRPr lang="en-GB" smtClean="0"/>
          </a:p>
          <a:p>
            <a:pPr eaLnBrk="1" hangingPunct="1">
              <a:buFontTx/>
              <a:buNone/>
            </a:pPr>
            <a:endParaRPr lang="en-GB" smtClean="0"/>
          </a:p>
        </p:txBody>
      </p:sp>
      <p:sp>
        <p:nvSpPr>
          <p:cNvPr id="1946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7581DD8-AC1B-4E6E-AFD6-C471E2E155AC}" type="slidenum">
              <a:rPr lang="en-GB" smtClean="0">
                <a:latin typeface="Arial" pitchFamily="34" charset="0"/>
              </a:rPr>
              <a:pPr/>
              <a:t>7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13323" name="Group 11"/>
          <p:cNvGraphicFramePr>
            <a:graphicFrameLocks noGrp="1"/>
          </p:cNvGraphicFramePr>
          <p:nvPr/>
        </p:nvGraphicFramePr>
        <p:xfrm>
          <a:off x="685800" y="609600"/>
          <a:ext cx="7772400" cy="803176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8031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Societal (1)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905000"/>
            <a:ext cx="8305800" cy="3733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smtClean="0"/>
              <a:t>Hofstede (1980) defines culture as:</a:t>
            </a:r>
          </a:p>
          <a:p>
            <a:pPr lvl="1" eaLnBrk="1" hangingPunct="1">
              <a:buFontTx/>
              <a:buNone/>
            </a:pPr>
            <a:r>
              <a:rPr lang="en-GB" sz="3200" smtClean="0"/>
              <a:t>	‘The collective programming of the mind which distinguishes the numbers of one human group from another….Culture, in this sense, includes systems of value: and values are among the building blocks of culture.’</a:t>
            </a:r>
            <a:endParaRPr lang="en-GB" smtClean="0"/>
          </a:p>
        </p:txBody>
      </p:sp>
      <p:sp>
        <p:nvSpPr>
          <p:cNvPr id="20484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7A50783-7CDF-49C6-B072-18ECE800AD80}" type="slidenum">
              <a:rPr lang="en-GB" smtClean="0">
                <a:latin typeface="Arial" pitchFamily="34" charset="0"/>
              </a:rPr>
              <a:pPr/>
              <a:t>8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14347" name="Group 11"/>
          <p:cNvGraphicFramePr>
            <a:graphicFrameLocks noGrp="1"/>
          </p:cNvGraphicFramePr>
          <p:nvPr/>
        </p:nvGraphicFramePr>
        <p:xfrm>
          <a:off x="685800" y="609600"/>
          <a:ext cx="7772400" cy="803176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8031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Societal (2)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smtClean="0"/>
              <a:t>Doole and Lowe (1999) suggest culture,</a:t>
            </a:r>
          </a:p>
          <a:p>
            <a:pPr eaLnBrk="1" hangingPunct="1">
              <a:buFontTx/>
              <a:buNone/>
            </a:pPr>
            <a:r>
              <a:rPr lang="en-GB" smtClean="0"/>
              <a:t>from an international perspective, is:</a:t>
            </a:r>
          </a:p>
          <a:p>
            <a:pPr eaLnBrk="1" hangingPunct="1">
              <a:buFontTx/>
              <a:buNone/>
            </a:pPr>
            <a:endParaRPr lang="en-GB" sz="1400" smtClean="0"/>
          </a:p>
          <a:p>
            <a:pPr eaLnBrk="1" hangingPunct="1">
              <a:buFontTx/>
              <a:buNone/>
            </a:pPr>
            <a:r>
              <a:rPr lang="en-GB" smtClean="0"/>
              <a:t>	‘The sum total of learning beliefs, values and customs that serve to direct consumer behaviour in a particular country market.’</a:t>
            </a:r>
          </a:p>
        </p:txBody>
      </p:sp>
      <p:sp>
        <p:nvSpPr>
          <p:cNvPr id="21508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2189666-8098-4B00-B3D8-8D5C42242B3A}" type="slidenum">
              <a:rPr lang="en-GB" smtClean="0">
                <a:latin typeface="Arial" pitchFamily="34" charset="0"/>
              </a:rPr>
              <a:pPr/>
              <a:t>9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16394" name="Group 10"/>
          <p:cNvGraphicFramePr>
            <a:graphicFrameLocks noGrp="1"/>
          </p:cNvGraphicFramePr>
          <p:nvPr/>
        </p:nvGraphicFramePr>
        <p:xfrm>
          <a:off x="685800" y="609600"/>
          <a:ext cx="7772400" cy="803176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8031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Societal (3)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905000"/>
            <a:ext cx="7772400" cy="3962400"/>
          </a:xfrm>
        </p:spPr>
        <p:txBody>
          <a:bodyPr/>
          <a:lstStyle/>
          <a:p>
            <a:pPr eaLnBrk="1" hangingPunct="1"/>
            <a:r>
              <a:rPr lang="en-GB" smtClean="0"/>
              <a:t>Cultural orientation &amp; behaviours:</a:t>
            </a:r>
          </a:p>
          <a:p>
            <a:pPr lvl="1" eaLnBrk="1" hangingPunct="1"/>
            <a:r>
              <a:rPr lang="en-GB" smtClean="0"/>
              <a:t>Parochialism</a:t>
            </a:r>
          </a:p>
          <a:p>
            <a:pPr lvl="1" eaLnBrk="1" hangingPunct="1"/>
            <a:r>
              <a:rPr lang="en-GB" smtClean="0"/>
              <a:t>Ethnocentrism</a:t>
            </a:r>
          </a:p>
          <a:p>
            <a:pPr lvl="1" eaLnBrk="1" hangingPunct="1"/>
            <a:r>
              <a:rPr lang="en-GB" smtClean="0"/>
              <a:t>Polycentrism</a:t>
            </a:r>
          </a:p>
          <a:p>
            <a:pPr lvl="1" eaLnBrk="1" hangingPunct="1"/>
            <a:r>
              <a:rPr lang="en-GB" smtClean="0"/>
              <a:t>Regiocentrism</a:t>
            </a:r>
          </a:p>
          <a:p>
            <a:pPr lvl="1" eaLnBrk="1" hangingPunct="1"/>
            <a:r>
              <a:rPr lang="en-GB" smtClean="0"/>
              <a:t>Geocentrism</a:t>
            </a:r>
          </a:p>
        </p:txBody>
      </p:sp>
      <p:sp>
        <p:nvSpPr>
          <p:cNvPr id="22532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4697053-12CF-4A07-B851-32DD8EC7D4EB}" type="slidenum">
              <a:rPr lang="en-GB" smtClean="0">
                <a:latin typeface="Arial" pitchFamily="34" charset="0"/>
              </a:rPr>
              <a:pPr/>
              <a:t>10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17418" name="Group 10"/>
          <p:cNvGraphicFramePr>
            <a:graphicFrameLocks noGrp="1"/>
          </p:cNvGraphicFramePr>
          <p:nvPr/>
        </p:nvGraphicFramePr>
        <p:xfrm>
          <a:off x="685800" y="609600"/>
          <a:ext cx="7772400" cy="731168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731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Societal (4)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85800" y="1828800"/>
            <a:ext cx="3810000" cy="4114800"/>
          </a:xfrm>
        </p:spPr>
        <p:txBody>
          <a:bodyPr/>
          <a:lstStyle/>
          <a:p>
            <a:pPr eaLnBrk="1" hangingPunct="1"/>
            <a:r>
              <a:rPr lang="en-GB" smtClean="0"/>
              <a:t>Attitudes to health</a:t>
            </a:r>
          </a:p>
          <a:p>
            <a:pPr lvl="1" eaLnBrk="1" hangingPunct="1"/>
            <a:r>
              <a:rPr lang="en-GB" smtClean="0"/>
              <a:t>Obesity,‘junk’ food, fast food,healthy eating.</a:t>
            </a:r>
          </a:p>
          <a:p>
            <a:pPr eaLnBrk="1" hangingPunct="1"/>
            <a:r>
              <a:rPr lang="en-GB" smtClean="0"/>
              <a:t>Demographics</a:t>
            </a:r>
          </a:p>
          <a:p>
            <a:pPr lvl="1" eaLnBrk="1" hangingPunct="1"/>
            <a:r>
              <a:rPr lang="en-GB" smtClean="0"/>
              <a:t>Role of the family</a:t>
            </a:r>
          </a:p>
          <a:p>
            <a:pPr lvl="1" eaLnBrk="1" hangingPunct="1"/>
            <a:r>
              <a:rPr lang="en-GB" smtClean="0"/>
              <a:t>Communications</a:t>
            </a:r>
          </a:p>
          <a:p>
            <a:pPr lvl="1" eaLnBrk="1" hangingPunct="1"/>
            <a:r>
              <a:rPr lang="en-GB" smtClean="0"/>
              <a:t>Transportation</a:t>
            </a:r>
          </a:p>
          <a:p>
            <a:pPr lvl="1" eaLnBrk="1" hangingPunct="1"/>
            <a:r>
              <a:rPr lang="en-GB" smtClean="0"/>
              <a:t>Migration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1828800"/>
            <a:ext cx="3810000" cy="4114800"/>
          </a:xfrm>
        </p:spPr>
        <p:txBody>
          <a:bodyPr/>
          <a:lstStyle/>
          <a:p>
            <a:pPr eaLnBrk="1" hangingPunct="1"/>
            <a:r>
              <a:rPr lang="en-GB" smtClean="0"/>
              <a:t>Education</a:t>
            </a:r>
          </a:p>
          <a:p>
            <a:pPr lvl="1" eaLnBrk="1" hangingPunct="1"/>
            <a:r>
              <a:rPr lang="en-GB" smtClean="0"/>
              <a:t>Can range from TV cookery programmes through to university.</a:t>
            </a:r>
          </a:p>
        </p:txBody>
      </p:sp>
      <p:sp>
        <p:nvSpPr>
          <p:cNvPr id="23557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8CD281-78AD-4470-B341-67BF0232C899}" type="slidenum">
              <a:rPr lang="en-GB" smtClean="0">
                <a:latin typeface="Arial" pitchFamily="34" charset="0"/>
              </a:rPr>
              <a:pPr/>
              <a:t>11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18443" name="Group 11"/>
          <p:cNvGraphicFramePr>
            <a:graphicFrameLocks noGrp="1"/>
          </p:cNvGraphicFramePr>
          <p:nvPr/>
        </p:nvGraphicFramePr>
        <p:xfrm>
          <a:off x="685800" y="609600"/>
          <a:ext cx="7772400" cy="803176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8031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Technology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85800" y="1905000"/>
            <a:ext cx="3810000" cy="4343400"/>
          </a:xfrm>
        </p:spPr>
        <p:txBody>
          <a:bodyPr/>
          <a:lstStyle/>
          <a:p>
            <a:pPr eaLnBrk="1" hangingPunct="1"/>
            <a:r>
              <a:rPr lang="en-GB" sz="2200" smtClean="0"/>
              <a:t>Over centuries  technologies have fuelled economic expansion and development.</a:t>
            </a:r>
          </a:p>
          <a:p>
            <a:pPr eaLnBrk="1" hangingPunct="1"/>
            <a:r>
              <a:rPr lang="en-GB" sz="2200" smtClean="0"/>
              <a:t>Also new industries have replaced older industries.</a:t>
            </a:r>
          </a:p>
          <a:p>
            <a:pPr eaLnBrk="1" hangingPunct="1"/>
            <a:r>
              <a:rPr lang="en-GB" sz="2200" smtClean="0"/>
              <a:t>New products have replaced older products eg: computers and typewriters.</a:t>
            </a:r>
          </a:p>
        </p:txBody>
      </p:sp>
      <p:sp>
        <p:nvSpPr>
          <p:cNvPr id="24580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1828800"/>
            <a:ext cx="3810000" cy="4419600"/>
          </a:xfrm>
        </p:spPr>
        <p:txBody>
          <a:bodyPr/>
          <a:lstStyle/>
          <a:p>
            <a:pPr eaLnBrk="1" hangingPunct="1"/>
            <a:r>
              <a:rPr lang="en-GB" sz="2200" smtClean="0"/>
              <a:t>Technologies and the creation of economies of scale</a:t>
            </a:r>
          </a:p>
          <a:p>
            <a:pPr eaLnBrk="1" hangingPunct="1"/>
            <a:r>
              <a:rPr lang="en-GB" sz="2200" smtClean="0"/>
              <a:t>Manufacturing and service industries have been revolutionised by:</a:t>
            </a:r>
          </a:p>
          <a:p>
            <a:pPr lvl="1" eaLnBrk="1" hangingPunct="1"/>
            <a:r>
              <a:rPr lang="en-GB" sz="2200" smtClean="0"/>
              <a:t>Communications</a:t>
            </a:r>
          </a:p>
          <a:p>
            <a:pPr lvl="1" eaLnBrk="1" hangingPunct="1"/>
            <a:r>
              <a:rPr lang="en-GB" sz="2200" smtClean="0"/>
              <a:t>New materials</a:t>
            </a:r>
          </a:p>
          <a:p>
            <a:pPr lvl="1" eaLnBrk="1" hangingPunct="1"/>
            <a:r>
              <a:rPr lang="en-GB" sz="2200" smtClean="0"/>
              <a:t>Computing power</a:t>
            </a:r>
          </a:p>
          <a:p>
            <a:pPr eaLnBrk="1" hangingPunct="1"/>
            <a:r>
              <a:rPr lang="en-GB" sz="2200" smtClean="0"/>
              <a:t>Negative impacts</a:t>
            </a:r>
          </a:p>
          <a:p>
            <a:pPr eaLnBrk="1" hangingPunct="1">
              <a:buFontTx/>
              <a:buNone/>
            </a:pPr>
            <a:endParaRPr lang="en-GB" sz="2200" smtClean="0"/>
          </a:p>
        </p:txBody>
      </p:sp>
      <p:sp>
        <p:nvSpPr>
          <p:cNvPr id="2458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555C9E1-9714-444B-AA67-078EED195E92}" type="slidenum">
              <a:rPr lang="en-GB" smtClean="0">
                <a:latin typeface="Arial" pitchFamily="34" charset="0"/>
              </a:rPr>
              <a:pPr/>
              <a:t>12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24587" name="Group 11"/>
          <p:cNvGraphicFramePr>
            <a:graphicFrameLocks noGrp="1"/>
          </p:cNvGraphicFramePr>
          <p:nvPr/>
        </p:nvGraphicFramePr>
        <p:xfrm>
          <a:off x="685800" y="609600"/>
          <a:ext cx="7772400" cy="731168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731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Legal - Regulatory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7526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mtClean="0"/>
              <a:t>Potential degree of political influence.</a:t>
            </a:r>
          </a:p>
          <a:p>
            <a:pPr lvl="1" eaLnBrk="1" hangingPunct="1">
              <a:lnSpc>
                <a:spcPct val="90000"/>
              </a:lnSpc>
            </a:pPr>
            <a:r>
              <a:rPr lang="en-GB" smtClean="0"/>
              <a:t>Imposition of sanctions and embargoes.</a:t>
            </a:r>
          </a:p>
          <a:p>
            <a:pPr eaLnBrk="1" hangingPunct="1">
              <a:lnSpc>
                <a:spcPct val="90000"/>
              </a:lnSpc>
            </a:pPr>
            <a:r>
              <a:rPr lang="en-GB" smtClean="0"/>
              <a:t>Marketing of goods.</a:t>
            </a:r>
          </a:p>
          <a:p>
            <a:pPr lvl="1" eaLnBrk="1" hangingPunct="1">
              <a:lnSpc>
                <a:spcPct val="90000"/>
              </a:lnSpc>
            </a:pPr>
            <a:r>
              <a:rPr lang="en-GB" smtClean="0"/>
              <a:t>Ban on certain types of products eg: fireworks in Hong Kong.</a:t>
            </a:r>
          </a:p>
          <a:p>
            <a:pPr lvl="1" eaLnBrk="1" hangingPunct="1">
              <a:lnSpc>
                <a:spcPct val="90000"/>
              </a:lnSpc>
            </a:pPr>
            <a:r>
              <a:rPr lang="en-GB" smtClean="0"/>
              <a:t>Restrictions on advertising in certain countries e.g. marketing to children on TV or the advertising of cigarettes on TV within the European Union. </a:t>
            </a:r>
          </a:p>
        </p:txBody>
      </p:sp>
      <p:sp>
        <p:nvSpPr>
          <p:cNvPr id="25604" name="Footer Placeholder 4"/>
          <p:cNvSpPr>
            <a:spLocks noGrp="1"/>
          </p:cNvSpPr>
          <p:nvPr>
            <p:ph type="ftr" sz="quarter" idx="4294967295"/>
          </p:nvPr>
        </p:nvSpPr>
        <p:spPr bwMode="auto">
          <a:xfrm>
            <a:off x="2557463" y="6237288"/>
            <a:ext cx="4967287" cy="431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GB"/>
              <a:t>© Groucutt 2006</a:t>
            </a:r>
          </a:p>
          <a:p>
            <a:r>
              <a:rPr lang="en-GB"/>
              <a:t>Foundations of Marketing</a:t>
            </a:r>
          </a:p>
          <a:p>
            <a:endParaRPr lang="en-GB" i="1"/>
          </a:p>
        </p:txBody>
      </p:sp>
      <p:sp>
        <p:nvSpPr>
          <p:cNvPr id="2560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FA907DC-C8F8-4509-AC6D-525754555204}" type="slidenum">
              <a:rPr lang="en-GB" smtClean="0">
                <a:latin typeface="Arial" pitchFamily="34" charset="0"/>
              </a:rPr>
              <a:pPr/>
              <a:t>13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20491" name="Group 11"/>
          <p:cNvGraphicFramePr>
            <a:graphicFrameLocks noGrp="1"/>
          </p:cNvGraphicFramePr>
          <p:nvPr/>
        </p:nvGraphicFramePr>
        <p:xfrm>
          <a:off x="685800" y="609600"/>
          <a:ext cx="7772400" cy="731168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731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Environmental - Ecological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85800" y="1752600"/>
            <a:ext cx="3810000" cy="4114800"/>
          </a:xfrm>
        </p:spPr>
        <p:txBody>
          <a:bodyPr/>
          <a:lstStyle/>
          <a:p>
            <a:pPr eaLnBrk="1" hangingPunct="1"/>
            <a:r>
              <a:rPr lang="en-GB" smtClean="0"/>
              <a:t>The impact of weather</a:t>
            </a:r>
          </a:p>
          <a:p>
            <a:pPr lvl="1" eaLnBrk="1" hangingPunct="1"/>
            <a:r>
              <a:rPr lang="en-GB" smtClean="0"/>
              <a:t>Severe storms</a:t>
            </a:r>
          </a:p>
          <a:p>
            <a:pPr lvl="1" eaLnBrk="1" hangingPunct="1"/>
            <a:r>
              <a:rPr lang="en-GB" smtClean="0"/>
              <a:t>Heat waves</a:t>
            </a:r>
          </a:p>
          <a:p>
            <a:pPr eaLnBrk="1" hangingPunct="1"/>
            <a:r>
              <a:rPr lang="en-GB" smtClean="0"/>
              <a:t>Disease: both animal and human</a:t>
            </a:r>
          </a:p>
          <a:p>
            <a:pPr lvl="1" eaLnBrk="1" hangingPunct="1"/>
            <a:r>
              <a:rPr lang="en-GB" smtClean="0"/>
              <a:t>BSE/CJD</a:t>
            </a:r>
          </a:p>
          <a:p>
            <a:pPr lvl="1" eaLnBrk="1" hangingPunct="1"/>
            <a:r>
              <a:rPr lang="en-GB" smtClean="0"/>
              <a:t>Avian flu</a:t>
            </a:r>
          </a:p>
          <a:p>
            <a:pPr lvl="1" eaLnBrk="1" hangingPunct="1"/>
            <a:r>
              <a:rPr lang="en-GB" smtClean="0"/>
              <a:t>SARs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1752600"/>
            <a:ext cx="3810000" cy="4114800"/>
          </a:xfrm>
        </p:spPr>
        <p:txBody>
          <a:bodyPr/>
          <a:lstStyle/>
          <a:p>
            <a:pPr eaLnBrk="1" hangingPunct="1"/>
            <a:r>
              <a:rPr lang="en-GB" smtClean="0"/>
              <a:t>Global warming/global dimming</a:t>
            </a:r>
          </a:p>
          <a:p>
            <a:pPr eaLnBrk="1" hangingPunct="1"/>
            <a:r>
              <a:rPr lang="en-GB" smtClean="0"/>
              <a:t>Geophysical</a:t>
            </a:r>
          </a:p>
          <a:p>
            <a:pPr lvl="1" eaLnBrk="1" hangingPunct="1"/>
            <a:r>
              <a:rPr lang="en-GB" smtClean="0"/>
              <a:t>Earthquakes</a:t>
            </a:r>
          </a:p>
          <a:p>
            <a:pPr lvl="1" eaLnBrk="1" hangingPunct="1"/>
            <a:r>
              <a:rPr lang="en-GB" smtClean="0"/>
              <a:t>Tsunamis</a:t>
            </a:r>
          </a:p>
          <a:p>
            <a:pPr lvl="1" eaLnBrk="1" hangingPunct="1"/>
            <a:r>
              <a:rPr lang="en-GB" smtClean="0"/>
              <a:t>Volcanoes</a:t>
            </a:r>
          </a:p>
          <a:p>
            <a:pPr eaLnBrk="1" hangingPunct="1"/>
            <a:endParaRPr lang="en-GB" smtClean="0"/>
          </a:p>
        </p:txBody>
      </p:sp>
      <p:sp>
        <p:nvSpPr>
          <p:cNvPr id="26629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00F479-D376-4F1C-A32F-971B01721D0B}" type="slidenum">
              <a:rPr lang="en-GB" smtClean="0">
                <a:latin typeface="Arial" pitchFamily="34" charset="0"/>
              </a:rPr>
              <a:pPr/>
              <a:t>14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22539" name="Group 11"/>
          <p:cNvGraphicFramePr>
            <a:graphicFrameLocks noGrp="1"/>
          </p:cNvGraphicFramePr>
          <p:nvPr/>
        </p:nvGraphicFramePr>
        <p:xfrm>
          <a:off x="685800" y="609600"/>
          <a:ext cx="7772400" cy="803176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8031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Micro Factors</a:t>
            </a:r>
          </a:p>
        </p:txBody>
      </p:sp>
      <p:sp>
        <p:nvSpPr>
          <p:cNvPr id="2867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DB37D1-075F-458D-BF67-86C00F645076}" type="slidenum">
              <a:rPr lang="en-GB" smtClean="0">
                <a:latin typeface="Arial" pitchFamily="34" charset="0"/>
              </a:rPr>
              <a:pPr/>
              <a:t>15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6477000" y="3124200"/>
            <a:ext cx="22098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/>
              <a:t>Profit and not-for-profit</a:t>
            </a:r>
          </a:p>
          <a:p>
            <a:r>
              <a:rPr lang="en-GB"/>
              <a:t>organizations</a:t>
            </a:r>
          </a:p>
        </p:txBody>
      </p:sp>
      <p:sp>
        <p:nvSpPr>
          <p:cNvPr id="28677" name="Text Box 6"/>
          <p:cNvSpPr txBox="1">
            <a:spLocks noChangeArrowheads="1"/>
          </p:cNvSpPr>
          <p:nvPr/>
        </p:nvSpPr>
        <p:spPr bwMode="auto">
          <a:xfrm>
            <a:off x="457200" y="1981200"/>
            <a:ext cx="594360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 sz="1400"/>
          </a:p>
          <a:p>
            <a:r>
              <a:rPr lang="en-GB" sz="1800" b="1"/>
              <a:t>                                                  Suppliers</a:t>
            </a:r>
          </a:p>
          <a:p>
            <a:r>
              <a:rPr lang="en-GB" sz="1800" b="1"/>
              <a:t>            Competitors/Co-operators</a:t>
            </a:r>
          </a:p>
          <a:p>
            <a:r>
              <a:rPr lang="en-GB" sz="1800" b="1"/>
              <a:t>                                         Local community </a:t>
            </a:r>
          </a:p>
          <a:p>
            <a:r>
              <a:rPr lang="en-GB" sz="1800" b="1"/>
              <a:t>                   Employees</a:t>
            </a:r>
          </a:p>
          <a:p>
            <a:r>
              <a:rPr lang="en-GB" sz="1800" b="1"/>
              <a:t>                                                Local government</a:t>
            </a:r>
          </a:p>
          <a:p>
            <a:r>
              <a:rPr lang="en-GB" sz="1800" b="1"/>
              <a:t>                                Intermediaries</a:t>
            </a:r>
          </a:p>
          <a:p>
            <a:r>
              <a:rPr lang="en-GB" sz="1800" b="1"/>
              <a:t>                         Customers</a:t>
            </a:r>
          </a:p>
          <a:p>
            <a:r>
              <a:rPr lang="en-GB" sz="1800" b="1"/>
              <a:t>                                              Retired employees</a:t>
            </a:r>
          </a:p>
          <a:p>
            <a:r>
              <a:rPr lang="en-GB" sz="1800" b="1"/>
              <a:t>                                     Trade unions</a:t>
            </a:r>
          </a:p>
          <a:p>
            <a:r>
              <a:rPr lang="en-GB" sz="1800" b="1"/>
              <a:t>                     Opinion formers</a:t>
            </a:r>
          </a:p>
          <a:p>
            <a:r>
              <a:rPr lang="en-GB" sz="1800" b="1"/>
              <a:t>                                           Local regulators</a:t>
            </a:r>
          </a:p>
          <a:p>
            <a:endParaRPr lang="en-GB" sz="1800" b="1"/>
          </a:p>
          <a:p>
            <a:endParaRPr lang="en-GB" b="1"/>
          </a:p>
          <a:p>
            <a:endParaRPr lang="en-GB"/>
          </a:p>
          <a:p>
            <a:endParaRPr lang="en-GB"/>
          </a:p>
        </p:txBody>
      </p:sp>
      <p:sp>
        <p:nvSpPr>
          <p:cNvPr id="28678" name="AutoShape 9"/>
          <p:cNvSpPr>
            <a:spLocks noChangeArrowheads="1"/>
          </p:cNvSpPr>
          <p:nvPr/>
        </p:nvSpPr>
        <p:spPr bwMode="auto">
          <a:xfrm>
            <a:off x="609600" y="2057400"/>
            <a:ext cx="5715000" cy="3505200"/>
          </a:xfrm>
          <a:prstGeom prst="chevron">
            <a:avLst>
              <a:gd name="adj" fmla="val 40761"/>
            </a:avLst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8688" name="Group 16"/>
          <p:cNvGraphicFramePr>
            <a:graphicFrameLocks noGrp="1"/>
          </p:cNvGraphicFramePr>
          <p:nvPr/>
        </p:nvGraphicFramePr>
        <p:xfrm>
          <a:off x="685800" y="609600"/>
          <a:ext cx="7772400" cy="803176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8031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Elements of the Micro Factors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85800" y="2057400"/>
            <a:ext cx="3810000" cy="4114800"/>
          </a:xfrm>
        </p:spPr>
        <p:txBody>
          <a:bodyPr/>
          <a:lstStyle/>
          <a:p>
            <a:pPr eaLnBrk="1" hangingPunct="1"/>
            <a:r>
              <a:rPr lang="en-GB" smtClean="0"/>
              <a:t>Suppliers</a:t>
            </a:r>
          </a:p>
          <a:p>
            <a:pPr eaLnBrk="1" hangingPunct="1"/>
            <a:r>
              <a:rPr lang="en-GB" smtClean="0"/>
              <a:t>Employees</a:t>
            </a:r>
          </a:p>
          <a:p>
            <a:pPr eaLnBrk="1" hangingPunct="1"/>
            <a:r>
              <a:rPr lang="en-GB" smtClean="0"/>
              <a:t>Local community</a:t>
            </a:r>
          </a:p>
          <a:p>
            <a:pPr eaLnBrk="1" hangingPunct="1"/>
            <a:r>
              <a:rPr lang="en-GB" smtClean="0"/>
              <a:t>Local government</a:t>
            </a:r>
          </a:p>
          <a:p>
            <a:pPr eaLnBrk="1" hangingPunct="1"/>
            <a:r>
              <a:rPr lang="en-GB" smtClean="0"/>
              <a:t>Intermediaries</a:t>
            </a:r>
          </a:p>
          <a:p>
            <a:pPr eaLnBrk="1" hangingPunct="1"/>
            <a:r>
              <a:rPr lang="en-GB" smtClean="0"/>
              <a:t>Customers</a:t>
            </a:r>
          </a:p>
          <a:p>
            <a:pPr eaLnBrk="1" hangingPunct="1">
              <a:buFontTx/>
              <a:buNone/>
            </a:pPr>
            <a:endParaRPr lang="en-GB" smtClean="0"/>
          </a:p>
        </p:txBody>
      </p:sp>
      <p:sp>
        <p:nvSpPr>
          <p:cNvPr id="29700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2057400"/>
            <a:ext cx="3810000" cy="4114800"/>
          </a:xfrm>
        </p:spPr>
        <p:txBody>
          <a:bodyPr/>
          <a:lstStyle/>
          <a:p>
            <a:pPr eaLnBrk="1" hangingPunct="1"/>
            <a:r>
              <a:rPr lang="en-GB" smtClean="0"/>
              <a:t>Competitors/</a:t>
            </a:r>
          </a:p>
          <a:p>
            <a:pPr eaLnBrk="1" hangingPunct="1">
              <a:buFontTx/>
              <a:buNone/>
            </a:pPr>
            <a:r>
              <a:rPr lang="en-GB" smtClean="0"/>
              <a:t>	Co-operators </a:t>
            </a:r>
          </a:p>
          <a:p>
            <a:pPr eaLnBrk="1" hangingPunct="1"/>
            <a:r>
              <a:rPr lang="en-GB" smtClean="0"/>
              <a:t>Retired employees</a:t>
            </a:r>
          </a:p>
          <a:p>
            <a:pPr eaLnBrk="1" hangingPunct="1"/>
            <a:r>
              <a:rPr lang="en-GB" smtClean="0"/>
              <a:t>Trade unions</a:t>
            </a:r>
          </a:p>
          <a:p>
            <a:pPr eaLnBrk="1" hangingPunct="1"/>
            <a:r>
              <a:rPr lang="en-GB" smtClean="0"/>
              <a:t>Opinion formers</a:t>
            </a:r>
          </a:p>
          <a:p>
            <a:pPr eaLnBrk="1" hangingPunct="1"/>
            <a:r>
              <a:rPr lang="en-GB" smtClean="0"/>
              <a:t>Local regulators</a:t>
            </a:r>
          </a:p>
        </p:txBody>
      </p:sp>
      <p:sp>
        <p:nvSpPr>
          <p:cNvPr id="2970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012F3AE-FC0F-4568-B30C-A66EF8A6C53A}" type="slidenum">
              <a:rPr lang="en-GB" smtClean="0">
                <a:latin typeface="Arial" pitchFamily="34" charset="0"/>
              </a:rPr>
              <a:pPr/>
              <a:t>16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30731" name="Group 11"/>
          <p:cNvGraphicFramePr>
            <a:graphicFrameLocks noGrp="1"/>
          </p:cNvGraphicFramePr>
          <p:nvPr/>
        </p:nvGraphicFramePr>
        <p:xfrm>
          <a:off x="685800" y="609600"/>
          <a:ext cx="7772400" cy="803176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8031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300411_la_02_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908050"/>
            <a:ext cx="7315200" cy="51562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250825" y="6237288"/>
            <a:ext cx="3544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en-US" sz="1000">
                <a:solidFill>
                  <a:srgbClr val="0E6BAC"/>
                </a:solidFill>
              </a:rPr>
              <a:t>Copyright © Houghton Mifflin Company. All rights reserved</a:t>
            </a:r>
            <a:r>
              <a:rPr lang="en-US" altLang="en-US">
                <a:solidFill>
                  <a:srgbClr val="0E6BAC"/>
                </a:solidFill>
              </a:rPr>
              <a:t>.</a:t>
            </a:r>
          </a:p>
        </p:txBody>
      </p:sp>
    </p:spTree>
  </p:cSld>
  <p:clrMapOvr>
    <a:masterClrMapping/>
  </p:clrMapOvr>
  <p:transition spd="med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Summary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81000" y="1981200"/>
            <a:ext cx="4114800" cy="4114800"/>
          </a:xfrm>
        </p:spPr>
        <p:txBody>
          <a:bodyPr/>
          <a:lstStyle/>
          <a:p>
            <a:pPr eaLnBrk="1" hangingPunct="1"/>
            <a:r>
              <a:rPr lang="en-GB" sz="2400" smtClean="0"/>
              <a:t>Micro and macro factors do not operate in isolation.</a:t>
            </a:r>
          </a:p>
          <a:p>
            <a:pPr eaLnBrk="1" hangingPunct="1"/>
            <a:r>
              <a:rPr lang="en-GB" sz="2400" smtClean="0"/>
              <a:t>These factors are not static – but in a state of flux.</a:t>
            </a:r>
          </a:p>
          <a:p>
            <a:pPr eaLnBrk="1" hangingPunct="1"/>
            <a:r>
              <a:rPr lang="en-GB" sz="2400" smtClean="0"/>
              <a:t>Ecological – natural environmental factors can have major impacts upon organizations now and in the future.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1981200"/>
            <a:ext cx="4191000" cy="4114800"/>
          </a:xfrm>
        </p:spPr>
        <p:txBody>
          <a:bodyPr/>
          <a:lstStyle/>
          <a:p>
            <a:pPr eaLnBrk="1" hangingPunct="1"/>
            <a:r>
              <a:rPr lang="en-GB" sz="2400" smtClean="0"/>
              <a:t>Realisation that new materials and technologies are being developed.</a:t>
            </a:r>
          </a:p>
          <a:p>
            <a:pPr eaLnBrk="1" hangingPunct="1"/>
            <a:r>
              <a:rPr lang="en-GB" sz="2400" smtClean="0"/>
              <a:t>Organizations must be aware of the influence of various stakeholders.</a:t>
            </a:r>
          </a:p>
          <a:p>
            <a:pPr eaLnBrk="1" hangingPunct="1"/>
            <a:r>
              <a:rPr lang="en-GB" sz="2400" smtClean="0"/>
              <a:t>Organizations must continually monitor internal and external factors. </a:t>
            </a:r>
          </a:p>
        </p:txBody>
      </p:sp>
      <p:sp>
        <p:nvSpPr>
          <p:cNvPr id="3277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C842CFF-54AF-419E-96E1-FA52C03C8574}" type="slidenum">
              <a:rPr lang="en-GB" smtClean="0">
                <a:latin typeface="Arial" pitchFamily="34" charset="0"/>
              </a:rPr>
              <a:pPr/>
              <a:t>18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37899" name="Group 11"/>
          <p:cNvGraphicFramePr>
            <a:graphicFrameLocks noGrp="1"/>
          </p:cNvGraphicFramePr>
          <p:nvPr/>
        </p:nvGraphicFramePr>
        <p:xfrm>
          <a:off x="685800" y="609600"/>
          <a:ext cx="7772400" cy="659160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659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en-GB" sz="4000" smtClean="0"/>
              <a:t>Further Reading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905000"/>
            <a:ext cx="8229600" cy="32527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	Philip Kotler and Kevin Lane (2006) </a:t>
            </a:r>
            <a:r>
              <a:rPr lang="en-GB" sz="2800" i="1" smtClean="0"/>
              <a:t>Marketing Management</a:t>
            </a:r>
            <a:r>
              <a:rPr lang="en-GB" sz="2800" smtClean="0"/>
              <a:t> 12ed, Pearson, pp.79-97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    (</a:t>
            </a:r>
            <a:r>
              <a:rPr lang="en-GB" sz="2800" i="1" smtClean="0"/>
              <a:t>or the chapter on environmental analysis in any of the books by Kotler</a:t>
            </a:r>
            <a:r>
              <a:rPr lang="en-GB" sz="2800" smtClean="0"/>
              <a:t>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sz="2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   Michael J. Baker (2000) Marketing Strategy and Management 3</a:t>
            </a:r>
            <a:r>
              <a:rPr lang="en-GB" sz="2800" baseline="30000" smtClean="0"/>
              <a:t>rd</a:t>
            </a:r>
            <a:r>
              <a:rPr lang="en-GB" sz="2800" smtClean="0"/>
              <a:t> edition, Macmillan, pp. 171-191.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sz="2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sz="2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	</a:t>
            </a:r>
          </a:p>
        </p:txBody>
      </p:sp>
      <p:sp>
        <p:nvSpPr>
          <p:cNvPr id="33796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E9447B7-8DFE-4596-8A79-55A82BC14E85}" type="slidenum">
              <a:rPr lang="en-GB" smtClean="0">
                <a:latin typeface="Arial" pitchFamily="34" charset="0"/>
              </a:rPr>
              <a:pPr/>
              <a:t>19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33809" name="Group 17"/>
          <p:cNvGraphicFramePr>
            <a:graphicFrameLocks noGrp="1"/>
          </p:cNvGraphicFramePr>
          <p:nvPr/>
        </p:nvGraphicFramePr>
        <p:xfrm>
          <a:off x="684213" y="692150"/>
          <a:ext cx="8059737" cy="863600"/>
        </p:xfrm>
        <a:graphic>
          <a:graphicData uri="http://schemas.openxmlformats.org/drawingml/2006/table">
            <a:tbl>
              <a:tblPr/>
              <a:tblGrid>
                <a:gridCol w="8059737"/>
              </a:tblGrid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smtClean="0"/>
              <a:t>Next Session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828800"/>
            <a:ext cx="8153400" cy="4038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800" smtClean="0"/>
              <a:t>Segmentation, Targeting and Positioning (STP)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smtClean="0"/>
              <a:t>Benefits of which can be: 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smtClean="0"/>
              <a:t>More efficient use of resources.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smtClean="0"/>
              <a:t>Added clarity to marketing planning.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smtClean="0"/>
              <a:t>Increasing opportunity for creating effective customer relationship management (CRM).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smtClean="0"/>
              <a:t>Market position analysis in relation to the competitors.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smtClean="0"/>
              <a:t>Increasing opportunity for gaining and sustaining competitive advantage.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GB" sz="2400" smtClean="0"/>
          </a:p>
        </p:txBody>
      </p:sp>
      <p:sp>
        <p:nvSpPr>
          <p:cNvPr id="3482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50A55AE-0BA5-43F1-A879-45853F6CA504}" type="slidenum">
              <a:rPr lang="en-GB" smtClean="0">
                <a:latin typeface="Arial" pitchFamily="34" charset="0"/>
              </a:rPr>
              <a:pPr/>
              <a:t>20</a:t>
            </a:fld>
            <a:endParaRPr lang="en-GB" smtClean="0">
              <a:latin typeface="Arial" pitchFamily="34" charset="0"/>
            </a:endParaRPr>
          </a:p>
        </p:txBody>
      </p:sp>
      <p:graphicFrame>
        <p:nvGraphicFramePr>
          <p:cNvPr id="35851" name="Group 11"/>
          <p:cNvGraphicFramePr>
            <a:graphicFrameLocks noGrp="1"/>
          </p:cNvGraphicFramePr>
          <p:nvPr/>
        </p:nvGraphicFramePr>
        <p:xfrm>
          <a:off x="685800" y="609600"/>
          <a:ext cx="7772400" cy="731168"/>
        </p:xfrm>
        <a:graphic>
          <a:graphicData uri="http://schemas.openxmlformats.org/drawingml/2006/table">
            <a:tbl>
              <a:tblPr/>
              <a:tblGrid>
                <a:gridCol w="7772400"/>
              </a:tblGrid>
              <a:tr h="731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theme/theme1.xml><?xml version="1.0" encoding="utf-8"?>
<a:theme xmlns:a="http://schemas.openxmlformats.org/drawingml/2006/main" name="TSD_PP3">
  <a:themeElements>
    <a:clrScheme name="Default Design 14">
      <a:dk1>
        <a:srgbClr val="061E3B"/>
      </a:dk1>
      <a:lt1>
        <a:srgbClr val="ACDFFF"/>
      </a:lt1>
      <a:dk2>
        <a:srgbClr val="061E3B"/>
      </a:dk2>
      <a:lt2>
        <a:srgbClr val="969696"/>
      </a:lt2>
      <a:accent1>
        <a:srgbClr val="FFFFFF"/>
      </a:accent1>
      <a:accent2>
        <a:srgbClr val="8DC6FF"/>
      </a:accent2>
      <a:accent3>
        <a:srgbClr val="D2ECFF"/>
      </a:accent3>
      <a:accent4>
        <a:srgbClr val="041831"/>
      </a:accent4>
      <a:accent5>
        <a:srgbClr val="FFFFFF"/>
      </a:accent5>
      <a:accent6>
        <a:srgbClr val="7FB3E7"/>
      </a:accent6>
      <a:hlink>
        <a:srgbClr val="0E488F"/>
      </a:hlink>
      <a:folHlink>
        <a:srgbClr val="FFCC00"/>
      </a:folHlink>
    </a:clrScheme>
    <a:fontScheme name="Default Design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61E3B"/>
        </a:dk1>
        <a:lt1>
          <a:srgbClr val="DEF6F1"/>
        </a:lt1>
        <a:dk2>
          <a:srgbClr val="061E3B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41831"/>
        </a:accent4>
        <a:accent5>
          <a:srgbClr val="FFFFFF"/>
        </a:accent5>
        <a:accent6>
          <a:srgbClr val="7FB3E7"/>
        </a:accent6>
        <a:hlink>
          <a:srgbClr val="0E488F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61E3B"/>
        </a:dk1>
        <a:lt1>
          <a:srgbClr val="ACDFFF"/>
        </a:lt1>
        <a:dk2>
          <a:srgbClr val="061E3B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D2ECFF"/>
        </a:accent3>
        <a:accent4>
          <a:srgbClr val="041831"/>
        </a:accent4>
        <a:accent5>
          <a:srgbClr val="FFFFFF"/>
        </a:accent5>
        <a:accent6>
          <a:srgbClr val="7FB3E7"/>
        </a:accent6>
        <a:hlink>
          <a:srgbClr val="0E488F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726</TotalTime>
  <Words>761</Words>
  <Application>Microsoft Office PowerPoint</Application>
  <PresentationFormat>On-screen Show (4:3)</PresentationFormat>
  <Paragraphs>212</Paragraphs>
  <Slides>20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TSD_PP3</vt:lpstr>
      <vt:lpstr>Slide 1</vt:lpstr>
      <vt:lpstr>Learning Outcomes</vt:lpstr>
      <vt:lpstr>Volatile Environments</vt:lpstr>
      <vt:lpstr>What Is the Macro Environment?</vt:lpstr>
      <vt:lpstr>PESTLE Factors</vt:lpstr>
      <vt:lpstr>Political</vt:lpstr>
      <vt:lpstr>Economic</vt:lpstr>
      <vt:lpstr>Societal (1)</vt:lpstr>
      <vt:lpstr>Societal (2)</vt:lpstr>
      <vt:lpstr>Societal (3)</vt:lpstr>
      <vt:lpstr>Societal (4)</vt:lpstr>
      <vt:lpstr>Technology</vt:lpstr>
      <vt:lpstr>Legal - Regulatory</vt:lpstr>
      <vt:lpstr>Environmental - Ecological</vt:lpstr>
      <vt:lpstr>Micro Factors</vt:lpstr>
      <vt:lpstr>Elements of the Micro Factors</vt:lpstr>
      <vt:lpstr>Slide 17</vt:lpstr>
      <vt:lpstr>Summary</vt:lpstr>
      <vt:lpstr>Further Reading</vt:lpstr>
      <vt:lpstr>Next Session</vt:lpstr>
    </vt:vector>
  </TitlesOfParts>
  <Company> Oxford Brookes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 1 The Scope of Marketing</dc:title>
  <dc:creator> </dc:creator>
  <cp:lastModifiedBy>sb004</cp:lastModifiedBy>
  <cp:revision>45</cp:revision>
  <dcterms:created xsi:type="dcterms:W3CDTF">2006-04-08T19:53:56Z</dcterms:created>
  <dcterms:modified xsi:type="dcterms:W3CDTF">2012-10-11T14:39:29Z</dcterms:modified>
</cp:coreProperties>
</file>