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4.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Lst>
  <p:sldSz cx="24384000" cy="13716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1689120" y="3238560"/>
            <a:ext cx="21004920" cy="92066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1689120" y="3238560"/>
            <a:ext cx="21004920" cy="92066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1689120" y="3238560"/>
            <a:ext cx="10250280" cy="920664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12452400" y="3238560"/>
            <a:ext cx="10250280" cy="92066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1689120" y="952560"/>
            <a:ext cx="21004920" cy="105944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12452400" y="3238560"/>
            <a:ext cx="10250280" cy="920664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168912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1689120" y="3238560"/>
            <a:ext cx="10250280" cy="920664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1245240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1689120" y="8047440"/>
            <a:ext cx="210049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1689120" y="3238560"/>
            <a:ext cx="21004920" cy="439128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1689120" y="8047440"/>
            <a:ext cx="210049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1689120" y="8047440"/>
            <a:ext cx="10250280" cy="439128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1245240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1689120" y="3238560"/>
            <a:ext cx="6763320" cy="439128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8790840" y="3238560"/>
            <a:ext cx="6763320" cy="439128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15892920" y="3238560"/>
            <a:ext cx="6763320" cy="439128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1689120" y="8047440"/>
            <a:ext cx="6763320" cy="439128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8790840" y="8047440"/>
            <a:ext cx="6763320" cy="439128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15892920" y="8047440"/>
            <a:ext cx="67633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1689120" y="3238560"/>
            <a:ext cx="21004920" cy="92066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1689120" y="3238560"/>
            <a:ext cx="21004920" cy="92066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1689120" y="3238560"/>
            <a:ext cx="10250280" cy="920664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12452400" y="3238560"/>
            <a:ext cx="10250280" cy="92066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1689120" y="952560"/>
            <a:ext cx="21004920" cy="105944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12452400" y="3238560"/>
            <a:ext cx="10250280" cy="920664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168912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1689120" y="3238560"/>
            <a:ext cx="10250280" cy="920664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1245240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1689120" y="8047440"/>
            <a:ext cx="210049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1689120" y="3238560"/>
            <a:ext cx="21004920" cy="439128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1689120" y="8047440"/>
            <a:ext cx="210049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1689120" y="8047440"/>
            <a:ext cx="10250280" cy="439128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1245240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1689120" y="3238560"/>
            <a:ext cx="6763320" cy="439128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8790840" y="3238560"/>
            <a:ext cx="6763320" cy="439128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15892920" y="3238560"/>
            <a:ext cx="6763320" cy="439128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1689120" y="8047440"/>
            <a:ext cx="6763320" cy="439128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8790840" y="8047440"/>
            <a:ext cx="6763320" cy="439128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15892920" y="8047440"/>
            <a:ext cx="67633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79" name="PlaceHolder 2"/>
          <p:cNvSpPr>
            <a:spLocks noGrp="1"/>
          </p:cNvSpPr>
          <p:nvPr>
            <p:ph type="subTitle"/>
          </p:nvPr>
        </p:nvSpPr>
        <p:spPr>
          <a:xfrm>
            <a:off x="1689120" y="3238560"/>
            <a:ext cx="21004920" cy="92066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body"/>
          </p:nvPr>
        </p:nvSpPr>
        <p:spPr>
          <a:xfrm>
            <a:off x="1689120" y="3238560"/>
            <a:ext cx="21004920" cy="92066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1689120" y="3238560"/>
            <a:ext cx="10250280" cy="9206640"/>
          </a:xfrm>
          <a:prstGeom prst="rect">
            <a:avLst/>
          </a:prstGeom>
        </p:spPr>
        <p:txBody>
          <a:bodyPr lIns="0" rIns="0" tIns="0" bIns="0">
            <a:normAutofit/>
          </a:bodyPr>
          <a:p>
            <a:endParaRPr b="0" lang="en-GB" sz="3200" spc="-1" strike="noStrike">
              <a:latin typeface="Arial"/>
            </a:endParaRPr>
          </a:p>
        </p:txBody>
      </p:sp>
      <p:sp>
        <p:nvSpPr>
          <p:cNvPr id="84" name="PlaceHolder 3"/>
          <p:cNvSpPr>
            <a:spLocks noGrp="1"/>
          </p:cNvSpPr>
          <p:nvPr>
            <p:ph type="body"/>
          </p:nvPr>
        </p:nvSpPr>
        <p:spPr>
          <a:xfrm>
            <a:off x="12452400" y="3238560"/>
            <a:ext cx="10250280" cy="92066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1689120" y="952560"/>
            <a:ext cx="21004920" cy="105944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88"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89" name="PlaceHolder 3"/>
          <p:cNvSpPr>
            <a:spLocks noGrp="1"/>
          </p:cNvSpPr>
          <p:nvPr>
            <p:ph type="body"/>
          </p:nvPr>
        </p:nvSpPr>
        <p:spPr>
          <a:xfrm>
            <a:off x="12452400" y="3238560"/>
            <a:ext cx="10250280" cy="9206640"/>
          </a:xfrm>
          <a:prstGeom prst="rect">
            <a:avLst/>
          </a:prstGeom>
        </p:spPr>
        <p:txBody>
          <a:bodyPr lIns="0" rIns="0" tIns="0" bIns="0">
            <a:normAutofit/>
          </a:bodyPr>
          <a:p>
            <a:endParaRPr b="0" lang="en-GB" sz="3200" spc="-1" strike="noStrike">
              <a:latin typeface="Arial"/>
            </a:endParaRPr>
          </a:p>
        </p:txBody>
      </p:sp>
      <p:sp>
        <p:nvSpPr>
          <p:cNvPr id="90" name="PlaceHolder 4"/>
          <p:cNvSpPr>
            <a:spLocks noGrp="1"/>
          </p:cNvSpPr>
          <p:nvPr>
            <p:ph type="body"/>
          </p:nvPr>
        </p:nvSpPr>
        <p:spPr>
          <a:xfrm>
            <a:off x="168912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92" name="PlaceHolder 2"/>
          <p:cNvSpPr>
            <a:spLocks noGrp="1"/>
          </p:cNvSpPr>
          <p:nvPr>
            <p:ph type="body"/>
          </p:nvPr>
        </p:nvSpPr>
        <p:spPr>
          <a:xfrm>
            <a:off x="1689120" y="3238560"/>
            <a:ext cx="10250280" cy="9206640"/>
          </a:xfrm>
          <a:prstGeom prst="rect">
            <a:avLst/>
          </a:prstGeom>
        </p:spPr>
        <p:txBody>
          <a:bodyPr lIns="0" rIns="0" tIns="0" bIns="0">
            <a:normAutofit/>
          </a:bodyPr>
          <a:p>
            <a:endParaRPr b="0" lang="en-GB" sz="3200" spc="-1" strike="noStrike">
              <a:latin typeface="Arial"/>
            </a:endParaRPr>
          </a:p>
        </p:txBody>
      </p:sp>
      <p:sp>
        <p:nvSpPr>
          <p:cNvPr id="93"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94" name="PlaceHolder 4"/>
          <p:cNvSpPr>
            <a:spLocks noGrp="1"/>
          </p:cNvSpPr>
          <p:nvPr>
            <p:ph type="body"/>
          </p:nvPr>
        </p:nvSpPr>
        <p:spPr>
          <a:xfrm>
            <a:off x="1245240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96"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97"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98" name="PlaceHolder 4"/>
          <p:cNvSpPr>
            <a:spLocks noGrp="1"/>
          </p:cNvSpPr>
          <p:nvPr>
            <p:ph type="body"/>
          </p:nvPr>
        </p:nvSpPr>
        <p:spPr>
          <a:xfrm>
            <a:off x="1689120" y="8047440"/>
            <a:ext cx="210049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100" name="PlaceHolder 2"/>
          <p:cNvSpPr>
            <a:spLocks noGrp="1"/>
          </p:cNvSpPr>
          <p:nvPr>
            <p:ph type="body"/>
          </p:nvPr>
        </p:nvSpPr>
        <p:spPr>
          <a:xfrm>
            <a:off x="1689120" y="3238560"/>
            <a:ext cx="21004920" cy="4391280"/>
          </a:xfrm>
          <a:prstGeom prst="rect">
            <a:avLst/>
          </a:prstGeom>
        </p:spPr>
        <p:txBody>
          <a:bodyPr lIns="0" rIns="0" tIns="0" bIns="0">
            <a:normAutofit/>
          </a:bodyPr>
          <a:p>
            <a:endParaRPr b="0" lang="en-GB" sz="3200" spc="-1" strike="noStrike">
              <a:latin typeface="Arial"/>
            </a:endParaRPr>
          </a:p>
        </p:txBody>
      </p:sp>
      <p:sp>
        <p:nvSpPr>
          <p:cNvPr id="101" name="PlaceHolder 3"/>
          <p:cNvSpPr>
            <a:spLocks noGrp="1"/>
          </p:cNvSpPr>
          <p:nvPr>
            <p:ph type="body"/>
          </p:nvPr>
        </p:nvSpPr>
        <p:spPr>
          <a:xfrm>
            <a:off x="1689120" y="8047440"/>
            <a:ext cx="2100492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103" name="PlaceHolder 2"/>
          <p:cNvSpPr>
            <a:spLocks noGrp="1"/>
          </p:cNvSpPr>
          <p:nvPr>
            <p:ph type="body"/>
          </p:nvPr>
        </p:nvSpPr>
        <p:spPr>
          <a:xfrm>
            <a:off x="1689120" y="3238560"/>
            <a:ext cx="10250280" cy="4391280"/>
          </a:xfrm>
          <a:prstGeom prst="rect">
            <a:avLst/>
          </a:prstGeom>
        </p:spPr>
        <p:txBody>
          <a:bodyPr lIns="0" rIns="0" tIns="0" bIns="0">
            <a:normAutofit/>
          </a:bodyPr>
          <a:p>
            <a:endParaRPr b="0" lang="en-GB" sz="3200" spc="-1" strike="noStrike">
              <a:latin typeface="Arial"/>
            </a:endParaRPr>
          </a:p>
        </p:txBody>
      </p:sp>
      <p:sp>
        <p:nvSpPr>
          <p:cNvPr id="104" name="PlaceHolder 3"/>
          <p:cNvSpPr>
            <a:spLocks noGrp="1"/>
          </p:cNvSpPr>
          <p:nvPr>
            <p:ph type="body"/>
          </p:nvPr>
        </p:nvSpPr>
        <p:spPr>
          <a:xfrm>
            <a:off x="12452400" y="3238560"/>
            <a:ext cx="10250280" cy="4391280"/>
          </a:xfrm>
          <a:prstGeom prst="rect">
            <a:avLst/>
          </a:prstGeom>
        </p:spPr>
        <p:txBody>
          <a:bodyPr lIns="0" rIns="0" tIns="0" bIns="0">
            <a:normAutofit/>
          </a:bodyPr>
          <a:p>
            <a:endParaRPr b="0" lang="en-GB" sz="3200" spc="-1" strike="noStrike">
              <a:latin typeface="Arial"/>
            </a:endParaRPr>
          </a:p>
        </p:txBody>
      </p:sp>
      <p:sp>
        <p:nvSpPr>
          <p:cNvPr id="105" name="PlaceHolder 4"/>
          <p:cNvSpPr>
            <a:spLocks noGrp="1"/>
          </p:cNvSpPr>
          <p:nvPr>
            <p:ph type="body"/>
          </p:nvPr>
        </p:nvSpPr>
        <p:spPr>
          <a:xfrm>
            <a:off x="1689120" y="8047440"/>
            <a:ext cx="10250280" cy="4391280"/>
          </a:xfrm>
          <a:prstGeom prst="rect">
            <a:avLst/>
          </a:prstGeom>
        </p:spPr>
        <p:txBody>
          <a:bodyPr lIns="0" rIns="0" tIns="0" bIns="0">
            <a:normAutofit/>
          </a:bodyPr>
          <a:p>
            <a:endParaRPr b="0" lang="en-GB" sz="3200" spc="-1" strike="noStrike">
              <a:latin typeface="Arial"/>
            </a:endParaRPr>
          </a:p>
        </p:txBody>
      </p:sp>
      <p:sp>
        <p:nvSpPr>
          <p:cNvPr id="106" name="PlaceHolder 5"/>
          <p:cNvSpPr>
            <a:spLocks noGrp="1"/>
          </p:cNvSpPr>
          <p:nvPr>
            <p:ph type="body"/>
          </p:nvPr>
        </p:nvSpPr>
        <p:spPr>
          <a:xfrm>
            <a:off x="12452400" y="8047440"/>
            <a:ext cx="10250280" cy="4391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endParaRPr b="0" lang="en-GB" sz="4400" spc="-1" strike="noStrike">
              <a:latin typeface="Arial"/>
            </a:endParaRPr>
          </a:p>
        </p:txBody>
      </p:sp>
      <p:sp>
        <p:nvSpPr>
          <p:cNvPr id="108" name="PlaceHolder 2"/>
          <p:cNvSpPr>
            <a:spLocks noGrp="1"/>
          </p:cNvSpPr>
          <p:nvPr>
            <p:ph type="body"/>
          </p:nvPr>
        </p:nvSpPr>
        <p:spPr>
          <a:xfrm>
            <a:off x="1689120" y="3238560"/>
            <a:ext cx="6763320" cy="4391280"/>
          </a:xfrm>
          <a:prstGeom prst="rect">
            <a:avLst/>
          </a:prstGeom>
        </p:spPr>
        <p:txBody>
          <a:bodyPr lIns="0" rIns="0" tIns="0" bIns="0">
            <a:normAutofit/>
          </a:bodyPr>
          <a:p>
            <a:endParaRPr b="0" lang="en-GB" sz="3200" spc="-1" strike="noStrike">
              <a:latin typeface="Arial"/>
            </a:endParaRPr>
          </a:p>
        </p:txBody>
      </p:sp>
      <p:sp>
        <p:nvSpPr>
          <p:cNvPr id="109" name="PlaceHolder 3"/>
          <p:cNvSpPr>
            <a:spLocks noGrp="1"/>
          </p:cNvSpPr>
          <p:nvPr>
            <p:ph type="body"/>
          </p:nvPr>
        </p:nvSpPr>
        <p:spPr>
          <a:xfrm>
            <a:off x="8790840" y="3238560"/>
            <a:ext cx="6763320" cy="4391280"/>
          </a:xfrm>
          <a:prstGeom prst="rect">
            <a:avLst/>
          </a:prstGeom>
        </p:spPr>
        <p:txBody>
          <a:bodyPr lIns="0" rIns="0" tIns="0" bIns="0">
            <a:normAutofit/>
          </a:bodyPr>
          <a:p>
            <a:endParaRPr b="0" lang="en-GB" sz="3200" spc="-1" strike="noStrike">
              <a:latin typeface="Arial"/>
            </a:endParaRPr>
          </a:p>
        </p:txBody>
      </p:sp>
      <p:sp>
        <p:nvSpPr>
          <p:cNvPr id="110" name="PlaceHolder 4"/>
          <p:cNvSpPr>
            <a:spLocks noGrp="1"/>
          </p:cNvSpPr>
          <p:nvPr>
            <p:ph type="body"/>
          </p:nvPr>
        </p:nvSpPr>
        <p:spPr>
          <a:xfrm>
            <a:off x="15892920" y="3238560"/>
            <a:ext cx="6763320" cy="4391280"/>
          </a:xfrm>
          <a:prstGeom prst="rect">
            <a:avLst/>
          </a:prstGeom>
        </p:spPr>
        <p:txBody>
          <a:bodyPr lIns="0" rIns="0" tIns="0" bIns="0">
            <a:normAutofit/>
          </a:bodyPr>
          <a:p>
            <a:endParaRPr b="0" lang="en-GB" sz="3200" spc="-1" strike="noStrike">
              <a:latin typeface="Arial"/>
            </a:endParaRPr>
          </a:p>
        </p:txBody>
      </p:sp>
      <p:sp>
        <p:nvSpPr>
          <p:cNvPr id="111" name="PlaceHolder 5"/>
          <p:cNvSpPr>
            <a:spLocks noGrp="1"/>
          </p:cNvSpPr>
          <p:nvPr>
            <p:ph type="body"/>
          </p:nvPr>
        </p:nvSpPr>
        <p:spPr>
          <a:xfrm>
            <a:off x="1689120" y="8047440"/>
            <a:ext cx="6763320" cy="4391280"/>
          </a:xfrm>
          <a:prstGeom prst="rect">
            <a:avLst/>
          </a:prstGeom>
        </p:spPr>
        <p:txBody>
          <a:bodyPr lIns="0" rIns="0" tIns="0" bIns="0">
            <a:normAutofit/>
          </a:bodyPr>
          <a:p>
            <a:endParaRPr b="0" lang="en-GB" sz="3200" spc="-1" strike="noStrike">
              <a:latin typeface="Arial"/>
            </a:endParaRPr>
          </a:p>
        </p:txBody>
      </p:sp>
      <p:sp>
        <p:nvSpPr>
          <p:cNvPr id="112" name="PlaceHolder 6"/>
          <p:cNvSpPr>
            <a:spLocks noGrp="1"/>
          </p:cNvSpPr>
          <p:nvPr>
            <p:ph type="body"/>
          </p:nvPr>
        </p:nvSpPr>
        <p:spPr>
          <a:xfrm>
            <a:off x="8790840" y="8047440"/>
            <a:ext cx="6763320" cy="4391280"/>
          </a:xfrm>
          <a:prstGeom prst="rect">
            <a:avLst/>
          </a:prstGeom>
        </p:spPr>
        <p:txBody>
          <a:bodyPr lIns="0" rIns="0" tIns="0" bIns="0">
            <a:normAutofit/>
          </a:bodyPr>
          <a:p>
            <a:endParaRPr b="0" lang="en-GB" sz="3200" spc="-1" strike="noStrike">
              <a:latin typeface="Arial"/>
            </a:endParaRPr>
          </a:p>
        </p:txBody>
      </p:sp>
      <p:sp>
        <p:nvSpPr>
          <p:cNvPr id="113" name="PlaceHolder 7"/>
          <p:cNvSpPr>
            <a:spLocks noGrp="1"/>
          </p:cNvSpPr>
          <p:nvPr>
            <p:ph type="body"/>
          </p:nvPr>
        </p:nvSpPr>
        <p:spPr>
          <a:xfrm>
            <a:off x="15892920" y="8047440"/>
            <a:ext cx="6763320" cy="439128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r>
              <a:rPr b="0" lang="en-GB" sz="1800" spc="-1" strike="noStrike">
                <a:latin typeface="Arial"/>
              </a:rPr>
              <a:t>Click to edit the title text format</a:t>
            </a:r>
            <a:endParaRPr b="0" lang="en-GB" sz="1800" spc="-1" strike="noStrike">
              <a:latin typeface="Arial"/>
            </a:endParaRPr>
          </a:p>
        </p:txBody>
      </p:sp>
      <p:sp>
        <p:nvSpPr>
          <p:cNvPr id="1" name="PlaceHolder 2"/>
          <p:cNvSpPr>
            <a:spLocks noGrp="1"/>
          </p:cNvSpPr>
          <p:nvPr>
            <p:ph type="body"/>
          </p:nvPr>
        </p:nvSpPr>
        <p:spPr>
          <a:xfrm>
            <a:off x="1218960" y="3209400"/>
            <a:ext cx="21944880" cy="7954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r>
              <a:rPr b="0" lang="en-GB" sz="1800" spc="-1" strike="noStrike">
                <a:latin typeface="Arial"/>
              </a:rPr>
              <a:t>Click to edit the title text format</a:t>
            </a:r>
            <a:endParaRPr b="0" lang="en-GB" sz="1800" spc="-1" strike="noStrike">
              <a:latin typeface="Arial"/>
            </a:endParaRPr>
          </a:p>
        </p:txBody>
      </p:sp>
      <p:sp>
        <p:nvSpPr>
          <p:cNvPr id="39" name="PlaceHolder 2"/>
          <p:cNvSpPr>
            <a:spLocks noGrp="1"/>
          </p:cNvSpPr>
          <p:nvPr>
            <p:ph type="body"/>
          </p:nvPr>
        </p:nvSpPr>
        <p:spPr>
          <a:xfrm>
            <a:off x="1689120" y="3238560"/>
            <a:ext cx="21004920" cy="9206640"/>
          </a:xfrm>
          <a:prstGeom prst="rect">
            <a:avLst/>
          </a:prstGeom>
        </p:spPr>
        <p:txBody>
          <a:bodyPr lIns="0" rIns="0" tIns="0" bIns="0" anchor="ctr">
            <a:normAutofit/>
          </a:bodyPr>
          <a:p>
            <a:pPr marL="432000" indent="-324000" algn="ctr">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lgn="ctr">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lgn="ctr">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lgn="ctr">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lgn="ctr">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lgn="ctr">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lgn="ctr">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1689120" y="952560"/>
            <a:ext cx="21004920" cy="2285280"/>
          </a:xfrm>
          <a:prstGeom prst="rect">
            <a:avLst/>
          </a:prstGeom>
        </p:spPr>
        <p:txBody>
          <a:bodyPr lIns="0" rIns="0" tIns="0" bIns="0" anchor="ctr">
            <a:noAutofit/>
          </a:bodyPr>
          <a:p>
            <a:pPr algn="ctr"/>
            <a:r>
              <a:rPr b="0" lang="en-GB" sz="1800" spc="-1" strike="noStrike">
                <a:latin typeface="Arial"/>
              </a:rPr>
              <a:t>Click to edit the title text format</a:t>
            </a:r>
            <a:endParaRPr b="0" lang="en-GB" sz="1800" spc="-1" strike="noStrike">
              <a:latin typeface="Arial"/>
            </a:endParaRPr>
          </a:p>
        </p:txBody>
      </p:sp>
      <p:sp>
        <p:nvSpPr>
          <p:cNvPr id="77" name="PlaceHolder 2"/>
          <p:cNvSpPr>
            <a:spLocks noGrp="1"/>
          </p:cNvSpPr>
          <p:nvPr>
            <p:ph type="body"/>
          </p:nvPr>
        </p:nvSpPr>
        <p:spPr>
          <a:xfrm>
            <a:off x="1689120" y="3238560"/>
            <a:ext cx="21004920" cy="9206640"/>
          </a:xfrm>
          <a:prstGeom prst="rect">
            <a:avLst/>
          </a:prstGeom>
        </p:spPr>
        <p:txBody>
          <a:bodyPr lIns="0" rIns="0" tIns="0" bIns="0">
            <a:normAutofit/>
          </a:bodyPr>
          <a:p>
            <a:pPr marL="432000" indent="-324000" algn="ctr">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lgn="ctr">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lgn="ctr">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lgn="ctr">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lgn="ctr">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lgn="ctr">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lgn="ctr">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hyperlink" Target="https://www.youtube.com/watch?v=x7RRAvdqeY0" TargetMode="External"/><Relationship Id="rId3"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hyperlink" Target="https://www.youtube.com/watch?v=4P785j15Tzk" TargetMode="External"/><Relationship Id="rId3"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hyperlink" Target="https://www.youtube.com/watch?v=1nBwfZZvjKo" TargetMode="External"/><Relationship Id="rId3"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3.xml"/>
</Relationships>
</file>

<file path=ppt/slides/_rels/slide13.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3.xml"/>
</Relationships>
</file>

<file path=ppt/slides/_rels/slide16.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3.xml"/>
</Relationships>
</file>

<file path=ppt/slides/_rels/slide17.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3.xml"/>
</Relationships>
</file>

<file path=ppt/slides/_rels/slide20.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3.xml"/>
</Relationships>
</file>

<file path=ppt/slides/_rels/slide21.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13.xml"/>
</Relationships>
</file>

<file path=ppt/slides/_rels/slide22.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3.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4.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3.xml"/>
</Relationships>
</file>

<file path=ppt/slides/_rels/slide25.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hyperlink" Target="https://www.youtube.com/watch?v=1-SvuFIQjK8" TargetMode="External"/><Relationship Id="rId3" Type="http://schemas.openxmlformats.org/officeDocument/2006/relationships/slideLayout" Target="../slideLayouts/slideLayout13.xml"/>
</Relationships>
</file>

<file path=ppt/slides/_rels/slide26.xml.rels><?xml version="1.0" encoding="UTF-8"?>
<Relationships xmlns="http://schemas.openxmlformats.org/package/2006/relationships"><Relationship Id="rId1" Type="http://schemas.openxmlformats.org/officeDocument/2006/relationships/image" Target="../media/image23.jpeg"/><Relationship Id="rId2" Type="http://schemas.openxmlformats.org/officeDocument/2006/relationships/slideLayout" Target="../slideLayouts/slideLayout13.xml"/>
</Relationships>
</file>

<file path=ppt/slides/_rels/slide27.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3.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4" name="CustomShape 1"/>
          <p:cNvSpPr/>
          <p:nvPr/>
        </p:nvSpPr>
        <p:spPr>
          <a:xfrm>
            <a:off x="4990680" y="3053520"/>
            <a:ext cx="15543360" cy="29386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1" lang="en-GB" sz="4400" spc="-1" strike="noStrike">
                <a:solidFill>
                  <a:srgbClr val="ffc000"/>
                </a:solidFill>
                <a:latin typeface="Myriad Pro"/>
              </a:rPr>
              <a:t>Learning in Digital Era </a:t>
            </a:r>
            <a:endParaRPr b="0" lang="en-GB" sz="4400" spc="-1" strike="noStrike">
              <a:latin typeface="Arial"/>
            </a:endParaRPr>
          </a:p>
          <a:p>
            <a:pPr algn="ctr">
              <a:lnSpc>
                <a:spcPct val="100000"/>
              </a:lnSpc>
            </a:pPr>
            <a:r>
              <a:rPr b="1" lang="en-GB" sz="4400" spc="-1" strike="noStrike">
                <a:solidFill>
                  <a:srgbClr val="ffc000"/>
                </a:solidFill>
                <a:latin typeface="Myriad Pro"/>
              </a:rPr>
              <a:t>ACCA4025</a:t>
            </a:r>
            <a:endParaRPr b="0" lang="en-GB" sz="4400" spc="-1" strike="noStrike">
              <a:latin typeface="Arial"/>
            </a:endParaRPr>
          </a:p>
        </p:txBody>
      </p:sp>
      <p:sp>
        <p:nvSpPr>
          <p:cNvPr id="115" name="CustomShape 2"/>
          <p:cNvSpPr/>
          <p:nvPr/>
        </p:nvSpPr>
        <p:spPr>
          <a:xfrm>
            <a:off x="13488120" y="8010000"/>
            <a:ext cx="7487640" cy="149868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1" lang="en-GB" sz="2400" spc="-1" strike="noStrike">
                <a:solidFill>
                  <a:srgbClr val="000000"/>
                </a:solidFill>
                <a:latin typeface="Myriad Pro"/>
                <a:ea typeface="DejaVu Sans"/>
              </a:rPr>
              <a:t>Lecture 1: Time Management   </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16"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7a8e97"/>
                </a:solidFill>
                <a:latin typeface="Mission Gothic Bold"/>
                <a:ea typeface="Mission Gothic Bold"/>
              </a:rPr>
              <a:t>WHAT WE WILL COVER</a:t>
            </a:r>
            <a:endParaRPr b="0" lang="en-GB" sz="8000" spc="-1" strike="noStrike">
              <a:latin typeface="Arial"/>
            </a:endParaRPr>
          </a:p>
        </p:txBody>
      </p:sp>
      <p:sp>
        <p:nvSpPr>
          <p:cNvPr id="117"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Introduction to Time Management</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Detecting Difficulties in Managing your time</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Procrastination &amp; Strategies to prevent it</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Planning Your Time</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Goal Setting/ To Do Lists</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18"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rmAutofit fontScale="70000"/>
          </a:bodyPr>
          <a:p>
            <a:pPr algn="ctr">
              <a:lnSpc>
                <a:spcPct val="100000"/>
              </a:lnSpc>
            </a:pPr>
            <a:r>
              <a:rPr b="0" lang="en-GB" sz="8000" spc="-1" strike="noStrike">
                <a:solidFill>
                  <a:srgbClr val="92a1a8"/>
                </a:solidFill>
                <a:latin typeface="Mission Gothic Bold"/>
                <a:ea typeface="Mission Gothic Bold"/>
              </a:rPr>
              <a:t>INTRODUCTION: WHAT IS TIME MANAGEMENT? </a:t>
            </a:r>
            <a:endParaRPr b="0" lang="en-GB" sz="8000" spc="-1" strike="noStrike">
              <a:latin typeface="Arial"/>
            </a:endParaRPr>
          </a:p>
        </p:txBody>
      </p:sp>
      <p:sp>
        <p:nvSpPr>
          <p:cNvPr id="119"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gn="ctr">
              <a:lnSpc>
                <a:spcPct val="100000"/>
              </a:lnSpc>
              <a:spcBef>
                <a:spcPts val="5899"/>
              </a:spcBef>
              <a:buClr>
                <a:srgbClr val="53585f"/>
              </a:buClr>
              <a:buSzPct val="75000"/>
              <a:buFont typeface="Symbol"/>
              <a:buChar char=""/>
            </a:pPr>
            <a:r>
              <a:rPr b="0" lang="en-GB" sz="7100" spc="-1" strike="noStrike">
                <a:solidFill>
                  <a:srgbClr val="53585f"/>
                </a:solidFill>
                <a:latin typeface="Mission Gothic Regular"/>
                <a:ea typeface="Mission Gothic Regular"/>
              </a:rPr>
              <a:t>Time Management is using the time available to you effectively in order to get the task done</a:t>
            </a:r>
            <a:endParaRPr b="0" lang="en-GB" sz="71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20"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6d838c"/>
                </a:solidFill>
                <a:latin typeface="Mission Gothic Bold"/>
                <a:ea typeface="Mission Gothic Bold"/>
              </a:rPr>
              <a:t>TIME MANAGEMENT</a:t>
            </a:r>
            <a:endParaRPr b="0" lang="en-GB" sz="8000" spc="-1" strike="noStrike">
              <a:latin typeface="Arial"/>
            </a:endParaRPr>
          </a:p>
        </p:txBody>
      </p:sp>
      <p:sp>
        <p:nvSpPr>
          <p:cNvPr id="121"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03360" indent="-602640">
              <a:lnSpc>
                <a:spcPct val="100000"/>
              </a:lnSpc>
              <a:spcBef>
                <a:spcPts val="5601"/>
              </a:spcBef>
              <a:buClr>
                <a:srgbClr val="53585f"/>
              </a:buClr>
              <a:buSzPct val="75000"/>
              <a:buFont typeface="Symbol"/>
              <a:buChar char=""/>
            </a:pPr>
            <a:r>
              <a:rPr b="0" lang="en-GB" sz="4940" spc="-1" strike="noStrike">
                <a:solidFill>
                  <a:srgbClr val="53585f"/>
                </a:solidFill>
                <a:latin typeface="Mission Gothic Regular"/>
                <a:ea typeface="Mission Gothic Regular"/>
              </a:rPr>
              <a:t>The leaving Cert is a long &amp; difficult task</a:t>
            </a:r>
            <a:endParaRPr b="0" lang="en-GB" sz="4940" spc="-1" strike="noStrike">
              <a:latin typeface="Arial"/>
            </a:endParaRPr>
          </a:p>
          <a:p>
            <a:pPr marL="603360" indent="-602640">
              <a:lnSpc>
                <a:spcPct val="100000"/>
              </a:lnSpc>
              <a:spcBef>
                <a:spcPts val="5601"/>
              </a:spcBef>
              <a:buClr>
                <a:srgbClr val="53585f"/>
              </a:buClr>
              <a:buSzPct val="75000"/>
              <a:buFont typeface="Symbol"/>
              <a:buChar char=""/>
            </a:pPr>
            <a:r>
              <a:rPr b="0" lang="en-GB" sz="4940" spc="-1" strike="noStrike">
                <a:solidFill>
                  <a:srgbClr val="53585f"/>
                </a:solidFill>
                <a:latin typeface="Mission Gothic Regular"/>
                <a:ea typeface="Mission Gothic Regular"/>
              </a:rPr>
              <a:t>To achieve your potential in the exam it is important to manage your time effectively by</a:t>
            </a:r>
            <a:endParaRPr b="0" lang="en-GB" sz="4940" spc="-1" strike="noStrike">
              <a:latin typeface="Arial"/>
            </a:endParaRPr>
          </a:p>
          <a:p>
            <a:pPr lvl="2" marL="1809720" indent="-602640">
              <a:lnSpc>
                <a:spcPct val="100000"/>
              </a:lnSpc>
              <a:spcBef>
                <a:spcPts val="5601"/>
              </a:spcBef>
              <a:buClr>
                <a:srgbClr val="53585f"/>
              </a:buClr>
              <a:buSzPct val="75000"/>
              <a:buFont typeface="Symbol"/>
              <a:buChar char=""/>
            </a:pPr>
            <a:r>
              <a:rPr b="0" lang="en-GB" sz="4560" spc="-1" strike="noStrike">
                <a:solidFill>
                  <a:srgbClr val="53585f"/>
                </a:solidFill>
                <a:latin typeface="Mission Gothic Regular"/>
                <a:ea typeface="Mission Gothic Regular"/>
              </a:rPr>
              <a:t>Analysing your time</a:t>
            </a:r>
            <a:endParaRPr b="0" lang="en-GB" sz="4560" spc="-1" strike="noStrike">
              <a:latin typeface="Arial"/>
            </a:endParaRPr>
          </a:p>
          <a:p>
            <a:pPr lvl="2" marL="1809720" indent="-602640">
              <a:lnSpc>
                <a:spcPct val="100000"/>
              </a:lnSpc>
              <a:spcBef>
                <a:spcPts val="5601"/>
              </a:spcBef>
              <a:buClr>
                <a:srgbClr val="53585f"/>
              </a:buClr>
              <a:buSzPct val="75000"/>
              <a:buFont typeface="Symbol"/>
              <a:buChar char=""/>
            </a:pPr>
            <a:r>
              <a:rPr b="0" lang="en-GB" sz="4560" spc="-1" strike="noStrike">
                <a:solidFill>
                  <a:srgbClr val="53585f"/>
                </a:solidFill>
                <a:latin typeface="Mission Gothic Regular"/>
                <a:ea typeface="Mission Gothic Regular"/>
              </a:rPr>
              <a:t>Keeping focus</a:t>
            </a:r>
            <a:endParaRPr b="0" lang="en-GB" sz="4560" spc="-1" strike="noStrike">
              <a:latin typeface="Arial"/>
            </a:endParaRPr>
          </a:p>
          <a:p>
            <a:pPr lvl="2" marL="1809720" indent="-602640">
              <a:lnSpc>
                <a:spcPct val="100000"/>
              </a:lnSpc>
              <a:spcBef>
                <a:spcPts val="5601"/>
              </a:spcBef>
              <a:buClr>
                <a:srgbClr val="53585f"/>
              </a:buClr>
              <a:buSzPct val="75000"/>
              <a:buFont typeface="Symbol"/>
              <a:buChar char=""/>
            </a:pPr>
            <a:r>
              <a:rPr b="0" lang="en-GB" sz="4560" spc="-1" strike="noStrike">
                <a:solidFill>
                  <a:srgbClr val="53585f"/>
                </a:solidFill>
                <a:latin typeface="Mission Gothic Regular"/>
                <a:ea typeface="Mission Gothic Regular"/>
              </a:rPr>
              <a:t>Setting goals</a:t>
            </a:r>
            <a:endParaRPr b="0" lang="en-GB" sz="4560" spc="-1" strike="noStrike">
              <a:latin typeface="Arial"/>
            </a:endParaRPr>
          </a:p>
          <a:p>
            <a:pPr lvl="2" marL="1809720" indent="-602640">
              <a:lnSpc>
                <a:spcPct val="100000"/>
              </a:lnSpc>
              <a:spcBef>
                <a:spcPts val="5601"/>
              </a:spcBef>
              <a:buClr>
                <a:srgbClr val="53585f"/>
              </a:buClr>
              <a:buSzPct val="75000"/>
              <a:buFont typeface="Symbol"/>
              <a:buChar char=""/>
            </a:pPr>
            <a:r>
              <a:rPr b="0" lang="en-GB" sz="4560" spc="-1" strike="noStrike">
                <a:solidFill>
                  <a:srgbClr val="53585f"/>
                </a:solidFill>
                <a:latin typeface="Mission Gothic Regular"/>
                <a:ea typeface="Mission Gothic Regular"/>
              </a:rPr>
              <a:t>Scheduling your time</a:t>
            </a:r>
            <a:endParaRPr b="0" lang="en-GB" sz="456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22"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rmAutofit fontScale="70000"/>
          </a:bodyPr>
          <a:p>
            <a:pPr algn="ctr">
              <a:lnSpc>
                <a:spcPct val="100000"/>
              </a:lnSpc>
            </a:pPr>
            <a:r>
              <a:rPr b="0" lang="en-GB" sz="8000" spc="-1" strike="noStrike">
                <a:solidFill>
                  <a:srgbClr val="6d838c"/>
                </a:solidFill>
                <a:latin typeface="Mission Gothic Bold"/>
                <a:ea typeface="Mission Gothic Bold"/>
              </a:rPr>
              <a:t>DETECTING DIFFICULTIES IN MANAGING YOUR TIME</a:t>
            </a:r>
            <a:endParaRPr b="0" lang="en-GB" sz="8000" spc="-1" strike="noStrike">
              <a:latin typeface="Arial"/>
            </a:endParaRPr>
          </a:p>
        </p:txBody>
      </p:sp>
      <p:sp>
        <p:nvSpPr>
          <p:cNvPr id="123"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6900" spc="-1" strike="noStrike">
                <a:solidFill>
                  <a:srgbClr val="53585f"/>
                </a:solidFill>
                <a:latin typeface="Mission Gothic Regular"/>
                <a:ea typeface="Mission Gothic Regular"/>
              </a:rPr>
              <a:t>Discuss some of the difficulties you face when trying to manage your time.</a:t>
            </a:r>
            <a:endParaRPr b="0" lang="en-GB" sz="69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24"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6d838c"/>
                </a:solidFill>
                <a:latin typeface="Mission Gothic Bold"/>
                <a:ea typeface="Mission Gothic Bold"/>
              </a:rPr>
              <a:t>DIAGNOSE YOUR DIFFICULTIES</a:t>
            </a:r>
            <a:endParaRPr b="0" lang="en-GB" sz="8000" spc="-1" strike="noStrike">
              <a:latin typeface="Arial"/>
            </a:endParaRPr>
          </a:p>
        </p:txBody>
      </p:sp>
      <p:sp>
        <p:nvSpPr>
          <p:cNvPr id="125"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In order to manage your time more effectively it is important to analyse where you are wasting time.</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To do this we can utilise the R-A-C method</a:t>
            </a:r>
            <a:endParaRPr b="0" lang="en-GB" sz="5200" spc="-1" strike="noStrike">
              <a:latin typeface="Arial"/>
            </a:endParaRPr>
          </a:p>
          <a:p>
            <a:pPr lvl="3" marL="254016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Record</a:t>
            </a:r>
            <a:endParaRPr b="0" lang="en-GB" sz="5200" spc="-1" strike="noStrike">
              <a:latin typeface="Arial"/>
            </a:endParaRPr>
          </a:p>
          <a:p>
            <a:pPr lvl="3" marL="254016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Analyse</a:t>
            </a:r>
            <a:endParaRPr b="0" lang="en-GB" sz="5200" spc="-1" strike="noStrike">
              <a:latin typeface="Arial"/>
            </a:endParaRPr>
          </a:p>
          <a:p>
            <a:pPr lvl="3" marL="254016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Change</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26"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92a1a8"/>
                </a:solidFill>
                <a:latin typeface="Mission Gothic Bold"/>
                <a:ea typeface="Mission Gothic Bold"/>
              </a:rPr>
              <a:t>R-A-C METHOD</a:t>
            </a:r>
            <a:endParaRPr b="0" lang="en-GB" sz="8000" spc="-1" strike="noStrike">
              <a:latin typeface="Arial"/>
            </a:endParaRPr>
          </a:p>
        </p:txBody>
      </p:sp>
      <p:sp>
        <p:nvSpPr>
          <p:cNvPr id="127"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Check out this Video that shows you how to use the R-A-C method.</a:t>
            </a:r>
            <a:endParaRPr b="0" lang="en-GB" sz="5200" spc="-1" strike="noStrike">
              <a:latin typeface="Arial"/>
            </a:endParaRPr>
          </a:p>
          <a:p>
            <a:pPr lvl="1" marL="1270080" indent="-634320">
              <a:lnSpc>
                <a:spcPct val="100000"/>
              </a:lnSpc>
              <a:spcBef>
                <a:spcPts val="5899"/>
              </a:spcBef>
              <a:buClr>
                <a:srgbClr val="53585f"/>
              </a:buClr>
              <a:buSzPct val="75000"/>
              <a:buFont typeface="Symbol"/>
              <a:buChar char=""/>
            </a:pPr>
            <a:r>
              <a:rPr b="0" lang="en-GB" sz="5200" spc="-1" strike="noStrike" u="sng">
                <a:solidFill>
                  <a:srgbClr val="0000ff"/>
                </a:solidFill>
                <a:uFillTx/>
                <a:latin typeface="Mission Gothic Regular"/>
                <a:ea typeface="Mission Gothic Regular"/>
                <a:hlinkClick r:id="rId2"/>
              </a:rPr>
              <a:t>RAC Explained</a:t>
            </a:r>
            <a:endParaRPr b="0" lang="en-GB" sz="5200" spc="-1" strike="noStrike">
              <a:latin typeface="Arial"/>
            </a:endParaRPr>
          </a:p>
          <a:p>
            <a:pPr lvl="1" marL="127008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and the handout that accompanies it!</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TextShape 1"/>
          <p:cNvSpPr txBox="1"/>
          <p:nvPr/>
        </p:nvSpPr>
        <p:spPr>
          <a:xfrm>
            <a:off x="1689120" y="952560"/>
            <a:ext cx="21004920" cy="2285280"/>
          </a:xfrm>
          <a:prstGeom prst="rect">
            <a:avLst/>
          </a:prstGeom>
          <a:noFill/>
          <a:ln w="0">
            <a:noFill/>
          </a:ln>
        </p:spPr>
        <p:txBody>
          <a:bodyPr lIns="0" rIns="0" tIns="0" bIns="0" anchor="ctr">
            <a:noAutofit/>
          </a:bodyPr>
          <a:p>
            <a:pPr algn="ct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TextShape 1"/>
          <p:cNvSpPr txBox="1"/>
          <p:nvPr/>
        </p:nvSpPr>
        <p:spPr>
          <a:xfrm>
            <a:off x="1689120" y="952560"/>
            <a:ext cx="21004920" cy="2285280"/>
          </a:xfrm>
          <a:prstGeom prst="rect">
            <a:avLst/>
          </a:prstGeom>
          <a:noFill/>
          <a:ln w="0">
            <a:noFill/>
          </a:ln>
        </p:spPr>
        <p:txBody>
          <a:bodyPr lIns="0" rIns="0" tIns="0" bIns="0" anchor="ctr">
            <a:noAutofit/>
          </a:bodyPr>
          <a:p>
            <a:pPr algn="ct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30"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8"/>
                </a:solidFill>
                <a:latin typeface="Mission Gothic Bold"/>
                <a:ea typeface="Mission Gothic Bold"/>
              </a:rPr>
              <a:t>WHAT IS PROCRASTINATION?</a:t>
            </a:r>
            <a:endParaRPr b="0" lang="en-GB" sz="8000" spc="-1" strike="noStrike">
              <a:latin typeface="Arial"/>
            </a:endParaRPr>
          </a:p>
        </p:txBody>
      </p:sp>
      <p:sp>
        <p:nvSpPr>
          <p:cNvPr id="131"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a:t>
            </a:r>
            <a:r>
              <a:rPr b="0" lang="en-GB" sz="5200" spc="-1" strike="noStrike">
                <a:solidFill>
                  <a:srgbClr val="53585f"/>
                </a:solidFill>
                <a:latin typeface="Mission Gothic Regular"/>
                <a:ea typeface="Mission Gothic Regular"/>
              </a:rPr>
              <a:t>Procrastination’ means putting off a task you should be doing.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So, for example, you need to get your homework done, but instead you make a cup of tea, then go on your phone, then have a chat with someone in the kitchen… 40 minutes later you haven’t even begun doing your homework.</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Check out this</a:t>
            </a:r>
            <a:r>
              <a:rPr b="0" lang="en-IE" sz="5200" spc="-1" strike="noStrike">
                <a:solidFill>
                  <a:srgbClr val="53585f"/>
                </a:solidFill>
                <a:latin typeface="Mission Gothic Regular"/>
                <a:ea typeface="Mission Gothic Regular"/>
              </a:rPr>
              <a:t> YouTube clip that gives a funny demonstration of procrastination in action. </a:t>
            </a:r>
            <a:r>
              <a:rPr b="0" lang="en-IE" sz="5200" spc="-1" strike="noStrike" u="sng">
                <a:solidFill>
                  <a:srgbClr val="0000ff"/>
                </a:solidFill>
                <a:uFillTx/>
                <a:latin typeface="Mission Gothic Regular"/>
                <a:ea typeface="Mission Gothic Regular"/>
                <a:hlinkClick r:id="rId2"/>
              </a:rPr>
              <a:t>"Tales of Mere Existence: Procrastination"</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32"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7"/>
                </a:solidFill>
                <a:latin typeface="Mission Gothic Bold"/>
                <a:ea typeface="Mission Gothic Bold"/>
              </a:rPr>
              <a:t>WHY DO WE PROCRASTINATE?</a:t>
            </a:r>
            <a:endParaRPr b="0" lang="en-GB" sz="8000" spc="-1" strike="noStrike">
              <a:latin typeface="Arial"/>
            </a:endParaRPr>
          </a:p>
        </p:txBody>
      </p:sp>
      <p:sp>
        <p:nvSpPr>
          <p:cNvPr id="133"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686f76"/>
              </a:buClr>
              <a:buSzPct val="75000"/>
              <a:buFont typeface="Symbol"/>
              <a:buChar char=""/>
            </a:pPr>
            <a:r>
              <a:rPr b="0" lang="en-GB" sz="5200" spc="-1" strike="noStrike">
                <a:solidFill>
                  <a:srgbClr val="686f76"/>
                </a:solidFill>
                <a:latin typeface="Mission Gothic Regular"/>
                <a:ea typeface="Helvetica Light"/>
              </a:rPr>
              <a:t>A task may be too unpleasant to face, or too difficult, or very tedious, or boring, or there simply may be so many other more interesting things to pull your attention away that you struggle to keep on track.</a:t>
            </a:r>
            <a:endParaRPr b="0" lang="en-GB" sz="5200" spc="-1" strike="noStrike">
              <a:latin typeface="Arial"/>
            </a:endParaRPr>
          </a:p>
          <a:p>
            <a:pPr marL="635040" indent="-634320">
              <a:lnSpc>
                <a:spcPct val="100000"/>
              </a:lnSpc>
              <a:spcBef>
                <a:spcPts val="5899"/>
              </a:spcBef>
              <a:buClr>
                <a:srgbClr val="686f76"/>
              </a:buClr>
              <a:buSzPct val="75000"/>
              <a:buFont typeface="Symbol"/>
              <a:buChar char=""/>
            </a:pPr>
            <a:r>
              <a:rPr b="0" lang="en-GB" sz="5200" spc="-1" strike="noStrike">
                <a:solidFill>
                  <a:srgbClr val="686f76"/>
                </a:solidFill>
                <a:latin typeface="Mission Gothic Regular"/>
                <a:ea typeface="Helvetica Light"/>
              </a:rPr>
              <a:t>Check out the youtube clip on </a:t>
            </a:r>
            <a:r>
              <a:rPr b="0" lang="en-GB" sz="5200" spc="-1" strike="noStrike" u="sng">
                <a:solidFill>
                  <a:srgbClr val="0000ff"/>
                </a:solidFill>
                <a:uFillTx/>
                <a:latin typeface="Mission Gothic Regular"/>
                <a:ea typeface="Helvetica Light"/>
                <a:hlinkClick r:id="rId2"/>
              </a:rPr>
              <a:t>The Science of Procrastination</a:t>
            </a:r>
            <a:r>
              <a:rPr b="0" lang="en-GB" sz="5200" spc="-1" strike="noStrike">
                <a:solidFill>
                  <a:srgbClr val="686f76"/>
                </a:solidFill>
                <a:latin typeface="Mission Gothic Regular"/>
                <a:ea typeface="Helvetica Light"/>
              </a:rPr>
              <a:t> to find out more.</a:t>
            </a:r>
            <a:endParaRPr b="0" lang="en-GB" sz="5200" spc="-1" strike="noStrike">
              <a:latin typeface="Arial"/>
            </a:endParaRPr>
          </a:p>
          <a:p>
            <a:pPr marL="635040" indent="-634320">
              <a:lnSpc>
                <a:spcPct val="100000"/>
              </a:lnSpc>
              <a:spcBef>
                <a:spcPts val="5899"/>
              </a:spcBef>
              <a:buClr>
                <a:srgbClr val="686f76"/>
              </a:buClr>
              <a:buSzPct val="75000"/>
              <a:buFont typeface="Symbol"/>
              <a:buChar char=""/>
            </a:pPr>
            <a:r>
              <a:rPr b="0" lang="en-GB" sz="5200" spc="-1" strike="noStrike">
                <a:solidFill>
                  <a:srgbClr val="686f76"/>
                </a:solidFill>
                <a:latin typeface="Mission Gothic Regular"/>
                <a:ea typeface="Helvetica Light"/>
              </a:rPr>
              <a:t>This is certainly an issue in the digital age, when we all have smartphones in our pocket and a world of distractions at our finger tips.</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34"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rmAutofit fontScale="70000"/>
          </a:bodyPr>
          <a:p>
            <a:pPr algn="ctr">
              <a:lnSpc>
                <a:spcPct val="100000"/>
              </a:lnSpc>
            </a:pPr>
            <a:r>
              <a:rPr b="0" lang="en-GB" sz="8000" spc="-1" strike="noStrike">
                <a:solidFill>
                  <a:srgbClr val="526d77"/>
                </a:solidFill>
                <a:latin typeface="Mission Gothic Bold"/>
                <a:ea typeface="Mission Gothic Bold"/>
              </a:rPr>
              <a:t>STRATEGIES TO PREVENT PROCRASTINATION</a:t>
            </a:r>
            <a:endParaRPr b="0" lang="en-GB" sz="8000" spc="-1" strike="noStrike">
              <a:latin typeface="Arial"/>
            </a:endParaRPr>
          </a:p>
        </p:txBody>
      </p:sp>
      <p:sp>
        <p:nvSpPr>
          <p:cNvPr id="135"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There are many strategies to prevent procrastination. Here is a list of effective methods</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1. Take</a:t>
            </a:r>
            <a:r>
              <a:rPr b="0" lang="en-IE" sz="5200" spc="-1" strike="noStrike">
                <a:solidFill>
                  <a:srgbClr val="53585f"/>
                </a:solidFill>
                <a:latin typeface="Mission Gothic Bold"/>
                <a:ea typeface="Mission Gothic Bold"/>
              </a:rPr>
              <a:t> action. 2. Salami Technique. 3. Five minutes. 4.Work on related tasks. 5. Do the hardest bits first. 6. Set goals. 7. Make commitments. 8. Reward yourself for achievement. 9.Change subjects regularly</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IE" sz="5200" spc="-1" strike="noStrike">
                <a:solidFill>
                  <a:srgbClr val="53585f"/>
                </a:solidFill>
                <a:latin typeface="Mission Gothic Regular"/>
                <a:ea typeface="Mission Gothic Regular"/>
              </a:rPr>
              <a:t>See the handout for more detail.</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36"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7"/>
                </a:solidFill>
                <a:latin typeface="Mission Gothic Bold"/>
                <a:ea typeface="Mission Gothic Bold"/>
              </a:rPr>
              <a:t>3 STRATEGIES IN DETAIL</a:t>
            </a:r>
            <a:endParaRPr b="0" lang="en-GB" sz="8000" spc="-1" strike="noStrike">
              <a:latin typeface="Arial"/>
            </a:endParaRPr>
          </a:p>
        </p:txBody>
      </p:sp>
      <p:sp>
        <p:nvSpPr>
          <p:cNvPr id="137"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Now we will take a closer look at three of the strategies to help prevent procrastination.</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1. The Salami Technique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2. Making Commitments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3. Rewarding Yourself</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38"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7"/>
                </a:solidFill>
                <a:latin typeface="Mission Gothic Bold"/>
                <a:ea typeface="Mission Gothic Bold"/>
              </a:rPr>
              <a:t>THE SALAMI TECHNIQUE</a:t>
            </a:r>
            <a:endParaRPr b="0" lang="en-GB" sz="8000" spc="-1" strike="noStrike">
              <a:latin typeface="Arial"/>
            </a:endParaRPr>
          </a:p>
        </p:txBody>
      </p:sp>
      <p:sp>
        <p:nvSpPr>
          <p:cNvPr id="139"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Helvetica Light"/>
                <a:ea typeface="Helvetica Light"/>
              </a:rPr>
              <a:t>The salami technique involves breaking down the task to its smallest parts and then working through each of them in order until the task is complete.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Helvetica Light"/>
                <a:ea typeface="Helvetica Light"/>
              </a:rPr>
              <a:t>This is really effective if you have a big piece of work to do and you’re finding it hard to get started. </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0"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7"/>
                </a:solidFill>
                <a:latin typeface="Mission Gothic Bold"/>
                <a:ea typeface="Mission Gothic Bold"/>
              </a:rPr>
              <a:t>THE SALAMI TECHNIQUE EXAMPLE</a:t>
            </a:r>
            <a:endParaRPr b="0" lang="en-GB" sz="8000" spc="-1" strike="noStrike">
              <a:latin typeface="Arial"/>
            </a:endParaRPr>
          </a:p>
        </p:txBody>
      </p:sp>
      <p:sp>
        <p:nvSpPr>
          <p:cNvPr id="141"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469800" indent="-469080">
              <a:lnSpc>
                <a:spcPct val="100000"/>
              </a:lnSpc>
              <a:spcBef>
                <a:spcPts val="4300"/>
              </a:spcBef>
              <a:buClr>
                <a:srgbClr val="53585f"/>
              </a:buClr>
              <a:buSzPct val="75000"/>
              <a:buFont typeface="Symbol"/>
              <a:buChar char=""/>
            </a:pPr>
            <a:r>
              <a:rPr b="0" lang="en-GB" sz="3850" spc="-1" strike="noStrike">
                <a:solidFill>
                  <a:srgbClr val="53585f"/>
                </a:solidFill>
                <a:latin typeface="Mission Gothic Regular"/>
                <a:ea typeface="Mission Gothic Regular"/>
              </a:rPr>
              <a:t>If you have a comparative essay from your English exam paper 2014 to complete. You can break this down to </a:t>
            </a:r>
            <a:endParaRPr b="0" lang="en-GB" sz="3850" spc="-1" strike="noStrike">
              <a:latin typeface="Arial"/>
            </a:endParaRPr>
          </a:p>
          <a:p>
            <a:pPr lvl="1" marL="939960" indent="-469080">
              <a:lnSpc>
                <a:spcPct val="100000"/>
              </a:lnSpc>
              <a:spcBef>
                <a:spcPts val="4300"/>
              </a:spcBef>
              <a:buClr>
                <a:srgbClr val="53585f"/>
              </a:buClr>
              <a:buSzPct val="75000"/>
              <a:buFont typeface="Symbol"/>
              <a:buChar char=""/>
            </a:pPr>
            <a:r>
              <a:rPr b="0" lang="en-GB" sz="3850" spc="-1" strike="noStrike">
                <a:solidFill>
                  <a:srgbClr val="53585f"/>
                </a:solidFill>
                <a:latin typeface="Mission Gothic Regular"/>
                <a:ea typeface="Mission Gothic Regular"/>
              </a:rPr>
              <a:t>First analysing the question,</a:t>
            </a:r>
            <a:endParaRPr b="0" lang="en-GB" sz="3850" spc="-1" strike="noStrike">
              <a:latin typeface="Arial"/>
            </a:endParaRPr>
          </a:p>
          <a:p>
            <a:pPr lvl="1" marL="939960" indent="-469080">
              <a:lnSpc>
                <a:spcPct val="100000"/>
              </a:lnSpc>
              <a:spcBef>
                <a:spcPts val="4300"/>
              </a:spcBef>
              <a:buClr>
                <a:srgbClr val="53585f"/>
              </a:buClr>
              <a:buSzPct val="75000"/>
              <a:buFont typeface="Symbol"/>
              <a:buChar char=""/>
            </a:pPr>
            <a:r>
              <a:rPr b="0" lang="en-GB" sz="3850" spc="-1" strike="noStrike">
                <a:solidFill>
                  <a:srgbClr val="53585f"/>
                </a:solidFill>
                <a:latin typeface="Mission Gothic Regular"/>
                <a:ea typeface="Mission Gothic Regular"/>
              </a:rPr>
              <a:t>Then brainstorming your response. </a:t>
            </a:r>
            <a:endParaRPr b="0" lang="en-GB" sz="3850" spc="-1" strike="noStrike">
              <a:latin typeface="Arial"/>
            </a:endParaRPr>
          </a:p>
          <a:p>
            <a:pPr lvl="1" marL="939960" indent="-469080">
              <a:lnSpc>
                <a:spcPct val="100000"/>
              </a:lnSpc>
              <a:spcBef>
                <a:spcPts val="4300"/>
              </a:spcBef>
              <a:buClr>
                <a:srgbClr val="53585f"/>
              </a:buClr>
              <a:buSzPct val="75000"/>
              <a:buFont typeface="Symbol"/>
              <a:buChar char=""/>
            </a:pPr>
            <a:r>
              <a:rPr b="0" lang="en-GB" sz="3850" spc="-1" strike="noStrike">
                <a:solidFill>
                  <a:srgbClr val="53585f"/>
                </a:solidFill>
                <a:latin typeface="Mission Gothic Regular"/>
                <a:ea typeface="Mission Gothic Regular"/>
              </a:rPr>
              <a:t>From here you can make an outline of your answer, </a:t>
            </a:r>
            <a:endParaRPr b="0" lang="en-GB" sz="3850" spc="-1" strike="noStrike">
              <a:latin typeface="Arial"/>
            </a:endParaRPr>
          </a:p>
          <a:p>
            <a:pPr lvl="1" marL="939960" indent="-469080">
              <a:lnSpc>
                <a:spcPct val="100000"/>
              </a:lnSpc>
              <a:spcBef>
                <a:spcPts val="4300"/>
              </a:spcBef>
              <a:buClr>
                <a:srgbClr val="53585f"/>
              </a:buClr>
              <a:buSzPct val="75000"/>
              <a:buFont typeface="Symbol"/>
              <a:buChar char=""/>
            </a:pPr>
            <a:r>
              <a:rPr b="0" lang="en-GB" sz="3850" spc="-1" strike="noStrike">
                <a:solidFill>
                  <a:srgbClr val="53585f"/>
                </a:solidFill>
                <a:latin typeface="Mission Gothic Regular"/>
                <a:ea typeface="Mission Gothic Regular"/>
              </a:rPr>
              <a:t>Then write it section by section; for example intro, section 1, section 2, section 3, conclusion. </a:t>
            </a:r>
            <a:endParaRPr b="0" lang="en-GB" sz="3850" spc="-1" strike="noStrike">
              <a:latin typeface="Arial"/>
            </a:endParaRPr>
          </a:p>
          <a:p>
            <a:pPr lvl="1" marL="939960" indent="-469080">
              <a:lnSpc>
                <a:spcPct val="100000"/>
              </a:lnSpc>
              <a:spcBef>
                <a:spcPts val="4300"/>
              </a:spcBef>
              <a:buClr>
                <a:srgbClr val="53585f"/>
              </a:buClr>
              <a:buSzPct val="75000"/>
              <a:buFont typeface="Symbol"/>
              <a:buChar char=""/>
            </a:pPr>
            <a:r>
              <a:rPr b="0" lang="en-GB" sz="3850" spc="-1" strike="noStrike">
                <a:solidFill>
                  <a:srgbClr val="53585f"/>
                </a:solidFill>
                <a:latin typeface="Mission Gothic Regular"/>
                <a:ea typeface="Mission Gothic Regular"/>
              </a:rPr>
              <a:t>Lastly you can review and edit your answer. </a:t>
            </a:r>
            <a:endParaRPr b="0" lang="en-GB" sz="3850" spc="-1" strike="noStrike">
              <a:latin typeface="Arial"/>
            </a:endParaRPr>
          </a:p>
          <a:p>
            <a:pPr marL="469800" indent="-469080">
              <a:lnSpc>
                <a:spcPct val="100000"/>
              </a:lnSpc>
              <a:spcBef>
                <a:spcPts val="4300"/>
              </a:spcBef>
              <a:buClr>
                <a:srgbClr val="53585f"/>
              </a:buClr>
              <a:buSzPct val="75000"/>
              <a:buFont typeface="Symbol"/>
              <a:buChar char=""/>
            </a:pPr>
            <a:r>
              <a:rPr b="0" lang="en-GB" sz="3850" spc="-1" strike="noStrike">
                <a:solidFill>
                  <a:srgbClr val="53585f"/>
                </a:solidFill>
                <a:latin typeface="Mission Gothic Regular"/>
                <a:ea typeface="Mission Gothic Regular"/>
              </a:rPr>
              <a:t>So what was a large task has become a much simpler sequence of small tasks that you work through one by one.</a:t>
            </a:r>
            <a:endParaRPr b="0" lang="en-GB" sz="385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2"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16a74"/>
                </a:solidFill>
                <a:latin typeface="Mission Gothic Bold"/>
                <a:ea typeface="Mission Gothic Bold"/>
              </a:rPr>
              <a:t>2. MAKING COMMITMENTS</a:t>
            </a:r>
            <a:endParaRPr b="0" lang="en-GB" sz="8000" spc="-1" strike="noStrike">
              <a:latin typeface="Arial"/>
            </a:endParaRPr>
          </a:p>
        </p:txBody>
      </p:sp>
      <p:sp>
        <p:nvSpPr>
          <p:cNvPr id="143"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Helvetica Light"/>
                <a:ea typeface="Helvetica Light"/>
              </a:rPr>
              <a:t>Research has found that students work best when they are given tight deadlines for projects and assignments; they achieve higher grades and experience less stress.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Helvetica Light"/>
                <a:ea typeface="Helvetica Light"/>
              </a:rPr>
              <a:t>If you are working on a large piece, such as studying towards the leaving certificate, you can give yourself deadlines to have different topics covered within a subject by specific dates.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Helvetica Light"/>
                <a:ea typeface="Helvetica Light"/>
              </a:rPr>
              <a:t>This will help keep you on track and make sure you cover ALL of the material for a subject in time for the exams.</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4"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7"/>
                </a:solidFill>
                <a:latin typeface="Mission Gothic Bold"/>
                <a:ea typeface="Mission Gothic Bold"/>
              </a:rPr>
              <a:t>REWARD YOURSELF</a:t>
            </a:r>
            <a:endParaRPr b="0" lang="en-GB" sz="8000" spc="-1" strike="noStrike">
              <a:latin typeface="Arial"/>
            </a:endParaRPr>
          </a:p>
        </p:txBody>
      </p:sp>
      <p:sp>
        <p:nvSpPr>
          <p:cNvPr id="145"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Study doesn’t have to be all pain no gain! When you get a piece of work done effectively without wasting time you should reward yourself with a cup of tea, a chocolate biscuit, a quick break from the books.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Having this reward at the end of the task will keep you motivated towards completing it.</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6"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6d838c"/>
                </a:solidFill>
                <a:latin typeface="Mission Gothic Bold"/>
                <a:ea typeface="Mission Gothic Bold"/>
              </a:rPr>
              <a:t>PLANNING YOUR TIME</a:t>
            </a:r>
            <a:endParaRPr b="0" lang="en-GB" sz="8000" spc="-1" strike="noStrike">
              <a:latin typeface="Arial"/>
            </a:endParaRPr>
          </a:p>
        </p:txBody>
      </p:sp>
      <p:sp>
        <p:nvSpPr>
          <p:cNvPr id="147"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In order to use your time effectively, it is necessary to plan it out.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By knowing what you have on in a given week, you can plan around your commitments to make space for homework and study.</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48"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6d838c"/>
                </a:solidFill>
                <a:latin typeface="Mission Gothic Bold"/>
                <a:ea typeface="Mission Gothic Bold"/>
              </a:rPr>
              <a:t>YEAR TIMETABLE</a:t>
            </a:r>
            <a:endParaRPr b="0" lang="en-GB" sz="8000" spc="-1" strike="noStrike">
              <a:latin typeface="Arial"/>
            </a:endParaRPr>
          </a:p>
        </p:txBody>
      </p:sp>
      <p:sp>
        <p:nvSpPr>
          <p:cNvPr id="149"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577800" indent="-577080">
              <a:lnSpc>
                <a:spcPct val="100000"/>
              </a:lnSpc>
              <a:spcBef>
                <a:spcPts val="5301"/>
              </a:spcBef>
              <a:buClr>
                <a:srgbClr val="53585f"/>
              </a:buClr>
              <a:buSzPct val="75000"/>
              <a:buFont typeface="Symbol"/>
              <a:buChar char=""/>
            </a:pPr>
            <a:r>
              <a:rPr b="0" lang="en-GB" sz="4730" spc="-1" strike="noStrike">
                <a:solidFill>
                  <a:srgbClr val="53585f"/>
                </a:solidFill>
                <a:latin typeface="Mission Gothic Regular"/>
                <a:ea typeface="Mission Gothic Regular"/>
              </a:rPr>
              <a:t>The first step is to know what you have on for the year. This will help you plan what pieces of work to concentrate on at different periods of the year. </a:t>
            </a:r>
            <a:endParaRPr b="0" lang="en-GB" sz="4730" spc="-1" strike="noStrike">
              <a:latin typeface="Arial"/>
            </a:endParaRPr>
          </a:p>
          <a:p>
            <a:pPr marL="577800" indent="-577080">
              <a:lnSpc>
                <a:spcPct val="100000"/>
              </a:lnSpc>
              <a:spcBef>
                <a:spcPts val="5301"/>
              </a:spcBef>
              <a:buClr>
                <a:srgbClr val="53585f"/>
              </a:buClr>
              <a:buSzPct val="75000"/>
              <a:buFont typeface="Symbol"/>
              <a:buChar char=""/>
            </a:pPr>
            <a:r>
              <a:rPr b="0" lang="en-GB" sz="4730" spc="-1" strike="noStrike">
                <a:solidFill>
                  <a:srgbClr val="53585f"/>
                </a:solidFill>
                <a:latin typeface="Mission Gothic Regular"/>
                <a:ea typeface="Mission Gothic Regular"/>
              </a:rPr>
              <a:t>If you are doing a practical subject such as music you will need to prioritise your practice before the practical exam which takes place before the written exam. </a:t>
            </a:r>
            <a:endParaRPr b="0" lang="en-GB" sz="4730" spc="-1" strike="noStrike">
              <a:latin typeface="Arial"/>
            </a:endParaRPr>
          </a:p>
          <a:p>
            <a:pPr marL="577800" indent="-577080">
              <a:lnSpc>
                <a:spcPct val="100000"/>
              </a:lnSpc>
              <a:spcBef>
                <a:spcPts val="5301"/>
              </a:spcBef>
              <a:buClr>
                <a:srgbClr val="53585f"/>
              </a:buClr>
              <a:buSzPct val="75000"/>
              <a:buFont typeface="Symbol"/>
              <a:buChar char=""/>
            </a:pPr>
            <a:r>
              <a:rPr b="0" lang="en-GB" sz="4730" spc="-1" strike="noStrike">
                <a:solidFill>
                  <a:srgbClr val="53585f"/>
                </a:solidFill>
                <a:latin typeface="Mission Gothic Regular"/>
                <a:ea typeface="Mission Gothic Regular"/>
              </a:rPr>
              <a:t>Similarly, you’ll have to put time towards your aural language exams at that time of year. </a:t>
            </a:r>
            <a:endParaRPr b="0" lang="en-GB" sz="4730" spc="-1" strike="noStrike">
              <a:latin typeface="Arial"/>
            </a:endParaRPr>
          </a:p>
          <a:p>
            <a:pPr marL="577800" indent="-577080">
              <a:lnSpc>
                <a:spcPct val="100000"/>
              </a:lnSpc>
              <a:spcBef>
                <a:spcPts val="5301"/>
              </a:spcBef>
              <a:buClr>
                <a:srgbClr val="53585f"/>
              </a:buClr>
              <a:buSzPct val="75000"/>
              <a:buFont typeface="Symbol"/>
              <a:buChar char=""/>
            </a:pPr>
            <a:r>
              <a:rPr b="0" lang="en-GB" sz="4730" spc="-1" strike="noStrike">
                <a:solidFill>
                  <a:srgbClr val="53585f"/>
                </a:solidFill>
                <a:latin typeface="Mission Gothic Regular"/>
                <a:ea typeface="Mission Gothic Regular"/>
              </a:rPr>
              <a:t>You can use the worksheet for this topic to write in all the pieces of work and exams etc you have over the course of the year.</a:t>
            </a:r>
            <a:endParaRPr b="0" lang="en-GB" sz="473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0"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6d838c"/>
                </a:solidFill>
                <a:latin typeface="Mission Gothic Bold"/>
                <a:ea typeface="Mission Gothic Bold"/>
              </a:rPr>
              <a:t>WEEKLY TIMETABLE</a:t>
            </a:r>
            <a:endParaRPr b="0" lang="en-GB" sz="8000" spc="-1" strike="noStrike">
              <a:latin typeface="Arial"/>
            </a:endParaRPr>
          </a:p>
        </p:txBody>
      </p:sp>
      <p:sp>
        <p:nvSpPr>
          <p:cNvPr id="151"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The final step is planning out your individual week. Planning your week by marking off the times when you are busy is a vital step to using your available time as effectively as possible.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Use the weekly timetable worksheet for this topic to mark off the hours you are busy this week. </a:t>
            </a:r>
            <a:endParaRPr b="0" lang="en-GB" sz="5200" spc="-1" strike="noStrike">
              <a:latin typeface="Arial"/>
            </a:endParaRPr>
          </a:p>
          <a:p>
            <a:pPr lvl="3" marL="254016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Include school, part-time work, sports, socialising.</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 </a:t>
            </a:r>
            <a:r>
              <a:rPr b="0" lang="en-GB" sz="5200" spc="-1" strike="noStrike">
                <a:solidFill>
                  <a:srgbClr val="53585f"/>
                </a:solidFill>
                <a:latin typeface="Mission Gothic Regular"/>
                <a:ea typeface="Mission Gothic Regular"/>
              </a:rPr>
              <a:t>BE REALISTIC. Highlight the hours you are free to get some study done.</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2"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6d838c"/>
                </a:solidFill>
                <a:latin typeface="Mission Gothic Bold"/>
                <a:ea typeface="Mission Gothic Bold"/>
              </a:rPr>
              <a:t>WEEKLY TIMETABLE</a:t>
            </a:r>
            <a:endParaRPr b="0" lang="en-GB" sz="8000" spc="-1" strike="noStrike">
              <a:latin typeface="Arial"/>
            </a:endParaRPr>
          </a:p>
        </p:txBody>
      </p:sp>
      <p:sp>
        <p:nvSpPr>
          <p:cNvPr id="153"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527040" indent="-526320">
              <a:lnSpc>
                <a:spcPct val="100000"/>
              </a:lnSpc>
              <a:spcBef>
                <a:spcPts val="4799"/>
              </a:spcBef>
              <a:buClr>
                <a:srgbClr val="53585f"/>
              </a:buClr>
              <a:buSzPct val="75000"/>
              <a:buFont typeface="Symbol"/>
              <a:buChar char=""/>
            </a:pPr>
            <a:r>
              <a:rPr b="0" lang="en-GB" sz="4320" spc="-1" strike="noStrike">
                <a:solidFill>
                  <a:srgbClr val="53585f"/>
                </a:solidFill>
                <a:latin typeface="Mission Gothic Regular"/>
                <a:ea typeface="Mission Gothic Regular"/>
              </a:rPr>
              <a:t>Remember that aiming to study for 4/5 hours at a time isn’t very productive. You become too tired to be effective in your learning.</a:t>
            </a:r>
            <a:endParaRPr b="0" lang="en-GB" sz="4320" spc="-1" strike="noStrike">
              <a:latin typeface="Arial"/>
            </a:endParaRPr>
          </a:p>
          <a:p>
            <a:pPr marL="527040" indent="-526320">
              <a:lnSpc>
                <a:spcPct val="100000"/>
              </a:lnSpc>
              <a:spcBef>
                <a:spcPts val="4799"/>
              </a:spcBef>
              <a:buClr>
                <a:srgbClr val="53585f"/>
              </a:buClr>
              <a:buSzPct val="75000"/>
              <a:buFont typeface="Symbol"/>
              <a:buChar char=""/>
            </a:pPr>
            <a:r>
              <a:rPr b="0" lang="en-GB" sz="4320" spc="-1" strike="noStrike">
                <a:solidFill>
                  <a:srgbClr val="53585f"/>
                </a:solidFill>
                <a:latin typeface="Mission Gothic Regular"/>
                <a:ea typeface="Mission Gothic Regular"/>
              </a:rPr>
              <a:t>Try to study for a block of no longer than two hours at a time, with breaks during this period. </a:t>
            </a:r>
            <a:endParaRPr b="0" lang="en-GB" sz="4320" spc="-1" strike="noStrike">
              <a:latin typeface="Arial"/>
            </a:endParaRPr>
          </a:p>
          <a:p>
            <a:pPr marL="527040" indent="-526320">
              <a:lnSpc>
                <a:spcPct val="100000"/>
              </a:lnSpc>
              <a:spcBef>
                <a:spcPts val="4799"/>
              </a:spcBef>
              <a:buClr>
                <a:srgbClr val="53585f"/>
              </a:buClr>
              <a:buSzPct val="75000"/>
              <a:buFont typeface="Symbol"/>
              <a:buChar char=""/>
            </a:pPr>
            <a:r>
              <a:rPr b="0" lang="en-GB" sz="4320" spc="-1" strike="noStrike">
                <a:solidFill>
                  <a:srgbClr val="53585f"/>
                </a:solidFill>
                <a:latin typeface="Mission Gothic Regular"/>
                <a:ea typeface="Mission Gothic Regular"/>
              </a:rPr>
              <a:t>Most people can only concentrate for about 20-25 minutes at a time. So, for example, if you’re studying for an hour, this should be broken into two 25 minute periods with a five minute break in between. </a:t>
            </a:r>
            <a:endParaRPr b="0" lang="en-GB" sz="4320" spc="-1" strike="noStrike">
              <a:latin typeface="Arial"/>
            </a:endParaRPr>
          </a:p>
          <a:p>
            <a:pPr marL="527040" indent="-526320">
              <a:lnSpc>
                <a:spcPct val="100000"/>
              </a:lnSpc>
              <a:spcBef>
                <a:spcPts val="4799"/>
              </a:spcBef>
              <a:buClr>
                <a:srgbClr val="53585f"/>
              </a:buClr>
              <a:buSzPct val="75000"/>
              <a:buFont typeface="Symbol"/>
              <a:buChar char=""/>
            </a:pPr>
            <a:r>
              <a:rPr b="0" lang="en-GB" sz="4320" spc="-1" strike="noStrike">
                <a:solidFill>
                  <a:srgbClr val="53585f"/>
                </a:solidFill>
                <a:latin typeface="Mission Gothic Regular"/>
                <a:ea typeface="Mission Gothic Regular"/>
              </a:rPr>
              <a:t>Divide your study aims up into 25 minutes chunks, to work through them one by one! You can always use a timer to help keep you on track – all smartphones can provide this function.</a:t>
            </a:r>
            <a:endParaRPr b="0" lang="en-GB" sz="432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4"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6d838c"/>
                </a:solidFill>
                <a:latin typeface="Mission Gothic Bold"/>
                <a:ea typeface="Mission Gothic Bold"/>
              </a:rPr>
              <a:t>WEEKLY TIMETABLE</a:t>
            </a:r>
            <a:endParaRPr b="0" lang="en-GB" sz="8000" spc="-1" strike="noStrike">
              <a:latin typeface="Arial"/>
            </a:endParaRPr>
          </a:p>
        </p:txBody>
      </p:sp>
      <p:sp>
        <p:nvSpPr>
          <p:cNvPr id="155"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When you have found your available study time you can plan out what you are going to do during these times by creating a</a:t>
            </a:r>
            <a:r>
              <a:rPr b="0" lang="en-GB" sz="5200" spc="-1" strike="noStrike">
                <a:solidFill>
                  <a:srgbClr val="53585f"/>
                </a:solidFill>
                <a:latin typeface="Mission Gothic Bold"/>
                <a:ea typeface="Mission Gothic Bold"/>
              </a:rPr>
              <a:t> SMART goal to-do list</a:t>
            </a:r>
            <a:r>
              <a:rPr b="0" lang="en-GB" sz="5200" spc="-1" strike="noStrike">
                <a:solidFill>
                  <a:srgbClr val="53585f"/>
                </a:solidFill>
                <a:latin typeface="Mission Gothic Regular"/>
                <a:ea typeface="Mission Gothic Regular"/>
              </a:rPr>
              <a:t> and then putting the goals from the list into the available study period.</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aphicFrame>
        <p:nvGraphicFramePr>
          <p:cNvPr id="156" name="Table 1"/>
          <p:cNvGraphicFramePr/>
          <p:nvPr/>
        </p:nvGraphicFramePr>
        <p:xfrm>
          <a:off x="1818000" y="860760"/>
          <a:ext cx="21153600" cy="12400920"/>
        </p:xfrm>
        <a:graphic>
          <a:graphicData uri="http://schemas.openxmlformats.org/drawingml/2006/table">
            <a:tbl>
              <a:tblPr/>
              <a:tblGrid>
                <a:gridCol w="2644200"/>
                <a:gridCol w="4043880"/>
                <a:gridCol w="2169720"/>
                <a:gridCol w="2892960"/>
                <a:gridCol w="2892960"/>
                <a:gridCol w="2892960"/>
                <a:gridCol w="1807920"/>
                <a:gridCol w="1809360"/>
              </a:tblGrid>
              <a:tr h="2392920">
                <a:tc>
                  <a:txBody>
                    <a:bodyPr lIns="45360" rIns="45360">
                      <a:noAutofit/>
                    </a:bodyPr>
                    <a:p>
                      <a:pPr>
                        <a:lnSpc>
                          <a:spcPct val="100000"/>
                        </a:lnSpc>
                      </a:pPr>
                      <a:r>
                        <a:rPr b="0" lang="en-GB" sz="4000" spc="-1" strike="noStrike">
                          <a:solidFill>
                            <a:srgbClr val="ffffff"/>
                          </a:solidFill>
                          <a:latin typeface="Mission Gothic Bold"/>
                          <a:ea typeface="Mission Gothic Bold"/>
                        </a:rPr>
                        <a:t>TIME</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c>
                  <a:txBody>
                    <a:bodyPr lIns="45360" rIns="45360">
                      <a:noAutofit/>
                    </a:bodyPr>
                    <a:p>
                      <a:pPr>
                        <a:lnSpc>
                          <a:spcPct val="100000"/>
                        </a:lnSpc>
                      </a:pPr>
                      <a:r>
                        <a:rPr b="0" lang="en-GB" sz="4000" spc="-1" strike="noStrike">
                          <a:solidFill>
                            <a:srgbClr val="ffffff"/>
                          </a:solidFill>
                          <a:latin typeface="Mission Gothic Bold"/>
                          <a:ea typeface="Mission Gothic Bold"/>
                        </a:rPr>
                        <a:t>MON</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c>
                  <a:txBody>
                    <a:bodyPr lIns="45360" rIns="45360">
                      <a:noAutofit/>
                    </a:bodyPr>
                    <a:p>
                      <a:pPr>
                        <a:lnSpc>
                          <a:spcPct val="100000"/>
                        </a:lnSpc>
                      </a:pPr>
                      <a:r>
                        <a:rPr b="0" lang="en-GB" sz="4000" spc="-1" strike="noStrike">
                          <a:solidFill>
                            <a:srgbClr val="ffffff"/>
                          </a:solidFill>
                          <a:latin typeface="Mission Gothic Bold"/>
                          <a:ea typeface="Mission Gothic Bold"/>
                        </a:rPr>
                        <a:t>TUES</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c>
                  <a:txBody>
                    <a:bodyPr lIns="45360" rIns="45360">
                      <a:noAutofit/>
                    </a:bodyPr>
                    <a:p>
                      <a:pPr>
                        <a:lnSpc>
                          <a:spcPct val="100000"/>
                        </a:lnSpc>
                      </a:pPr>
                      <a:r>
                        <a:rPr b="0" lang="en-GB" sz="4000" spc="-1" strike="noStrike">
                          <a:solidFill>
                            <a:srgbClr val="ffffff"/>
                          </a:solidFill>
                          <a:latin typeface="Mission Gothic Bold"/>
                          <a:ea typeface="Mission Gothic Bold"/>
                        </a:rPr>
                        <a:t>WED</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c>
                  <a:txBody>
                    <a:bodyPr lIns="45360" rIns="45360">
                      <a:noAutofit/>
                    </a:bodyPr>
                    <a:p>
                      <a:pPr>
                        <a:lnSpc>
                          <a:spcPct val="100000"/>
                        </a:lnSpc>
                      </a:pPr>
                      <a:r>
                        <a:rPr b="0" lang="en-GB" sz="4000" spc="-1" strike="noStrike">
                          <a:solidFill>
                            <a:srgbClr val="ffffff"/>
                          </a:solidFill>
                          <a:latin typeface="Mission Gothic Bold"/>
                          <a:ea typeface="Mission Gothic Bold"/>
                        </a:rPr>
                        <a:t>THURS</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c>
                  <a:txBody>
                    <a:bodyPr lIns="45360" rIns="45360">
                      <a:noAutofit/>
                    </a:bodyPr>
                    <a:p>
                      <a:pPr>
                        <a:lnSpc>
                          <a:spcPct val="100000"/>
                        </a:lnSpc>
                      </a:pPr>
                      <a:r>
                        <a:rPr b="0" lang="en-GB" sz="4000" spc="-1" strike="noStrike">
                          <a:solidFill>
                            <a:srgbClr val="ffffff"/>
                          </a:solidFill>
                          <a:latin typeface="Mission Gothic Bold"/>
                          <a:ea typeface="Mission Gothic Bold"/>
                        </a:rPr>
                        <a:t>FRI</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c>
                  <a:txBody>
                    <a:bodyPr lIns="45360" rIns="45360">
                      <a:noAutofit/>
                    </a:bodyPr>
                    <a:p>
                      <a:pPr>
                        <a:lnSpc>
                          <a:spcPct val="100000"/>
                        </a:lnSpc>
                      </a:pPr>
                      <a:r>
                        <a:rPr b="0" lang="en-GB" sz="4000" spc="-1" strike="noStrike">
                          <a:solidFill>
                            <a:srgbClr val="ffffff"/>
                          </a:solidFill>
                          <a:latin typeface="Mission Gothic Bold"/>
                          <a:ea typeface="Mission Gothic Bold"/>
                        </a:rPr>
                        <a:t>SAT</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c>
                  <a:txBody>
                    <a:bodyPr lIns="45360" rIns="45360">
                      <a:noAutofit/>
                    </a:bodyPr>
                    <a:p>
                      <a:pPr>
                        <a:lnSpc>
                          <a:spcPct val="100000"/>
                        </a:lnSpc>
                      </a:pPr>
                      <a:r>
                        <a:rPr b="0" lang="en-GB" sz="4000" spc="-1" strike="noStrike">
                          <a:solidFill>
                            <a:srgbClr val="ffffff"/>
                          </a:solidFill>
                          <a:latin typeface="Mission Gothic Bold"/>
                          <a:ea typeface="Mission Gothic Bold"/>
                        </a:rPr>
                        <a:t>SUN</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38160">
                      <a:solidFill>
                        <a:srgbClr val="ffffff"/>
                      </a:solidFill>
                    </a:lnB>
                    <a:solidFill>
                      <a:srgbClr val="333399"/>
                    </a:solidFill>
                  </a:tcPr>
                </a:tc>
              </a:tr>
              <a:tr h="2905560">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16.00</a:t>
                      </a:r>
                      <a:endParaRPr b="0" lang="en-GB" sz="4000" spc="-1" strike="noStrike">
                        <a:latin typeface="Arial"/>
                      </a:endParaRPr>
                    </a:p>
                  </a:txBody>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Eng paper 1 2012 section 1 qs a</a:t>
                      </a:r>
                      <a:endParaRPr b="0" lang="en-GB" sz="4000" spc="-1" strike="noStrike">
                        <a:latin typeface="Arial"/>
                      </a:endParaRPr>
                    </a:p>
                  </a:txBody>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38160">
                      <a:solidFill>
                        <a:srgbClr val="ffffff"/>
                      </a:solidFill>
                    </a:lnT>
                    <a:lnB w="12240">
                      <a:solidFill>
                        <a:srgbClr val="ffffff"/>
                      </a:solidFill>
                    </a:lnB>
                    <a:solidFill>
                      <a:srgbClr val="ccccdd"/>
                    </a:solidFill>
                  </a:tcPr>
                </a:tc>
              </a:tr>
              <a:tr h="3279600">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17.00</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Macbeth mind map of character traits </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r>
              <a:tr h="1177560">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18.00</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Dinner</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ccccdd"/>
                    </a:solidFill>
                  </a:tcPr>
                </a:tc>
              </a:tr>
              <a:tr h="2645640">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19.00</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xBody>
                    <a:bodyPr lIns="45360" rIns="45360">
                      <a:noAutofit/>
                    </a:bodyPr>
                    <a:p>
                      <a:pPr>
                        <a:lnSpc>
                          <a:spcPct val="100000"/>
                        </a:lnSpc>
                      </a:pPr>
                      <a:r>
                        <a:rPr b="0" lang="en-GB" sz="4000" spc="-1" strike="noStrike">
                          <a:solidFill>
                            <a:srgbClr val="000000"/>
                          </a:solidFill>
                          <a:latin typeface="Mission Gothic Bold Italic"/>
                          <a:ea typeface="Mission Gothic Bold Italic"/>
                        </a:rPr>
                        <a:t>Read chptr 3 How Many Miles to Babylon + make notes</a:t>
                      </a:r>
                      <a:endParaRPr b="0" lang="en-GB" sz="4000" spc="-1" strike="noStrike">
                        <a:latin typeface="Arial"/>
                      </a:endParaRPr>
                    </a:p>
                  </a:txBody>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c>
                  <a:tcPr marL="45360" marR="45360">
                    <a:lnL w="12240">
                      <a:solidFill>
                        <a:srgbClr val="ffffff"/>
                      </a:solidFill>
                    </a:lnL>
                    <a:lnR w="12240">
                      <a:solidFill>
                        <a:srgbClr val="ffffff"/>
                      </a:solidFill>
                    </a:lnR>
                    <a:lnT w="12240">
                      <a:solidFill>
                        <a:srgbClr val="ffffff"/>
                      </a:solidFill>
                    </a:lnT>
                    <a:lnB w="12240">
                      <a:solidFill>
                        <a:srgbClr val="ffffff"/>
                      </a:solidFill>
                    </a:lnB>
                    <a:solidFill>
                      <a:srgbClr val="e7e7ef"/>
                    </a:solidFill>
                  </a:tcPr>
                </a:tc>
              </a:tr>
            </a:tbl>
          </a:graphicData>
        </a:graphic>
      </p:graphicFrame>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7"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8"/>
                </a:solidFill>
                <a:latin typeface="Mission Gothic Bold"/>
                <a:ea typeface="Mission Gothic Bold"/>
              </a:rPr>
              <a:t>GOAL SETTING</a:t>
            </a:r>
            <a:endParaRPr b="0" lang="en-GB" sz="8000" spc="-1" strike="noStrike">
              <a:latin typeface="Arial"/>
            </a:endParaRPr>
          </a:p>
        </p:txBody>
      </p:sp>
      <p:sp>
        <p:nvSpPr>
          <p:cNvPr id="158"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When you’re studying, the temptation can be to maybe retreat to your bedroom for hours on end and state generally that you’re ‘studying’.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What exactly does ‘studying’ mean though?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Studying needs to be broken down into specific goals and targets.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Chunks of work that you want to achieve within a given time frame.</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59"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8"/>
                </a:solidFill>
                <a:latin typeface="Mission Gothic Bold"/>
                <a:ea typeface="Mission Gothic Bold"/>
              </a:rPr>
              <a:t>SMART GOALS</a:t>
            </a:r>
            <a:endParaRPr b="0" lang="en-GB" sz="8000" spc="-1" strike="noStrike">
              <a:latin typeface="Arial"/>
            </a:endParaRPr>
          </a:p>
        </p:txBody>
      </p:sp>
      <p:sp>
        <p:nvSpPr>
          <p:cNvPr id="160"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The best goals are SMART goals. SMART stands for </a:t>
            </a:r>
            <a:endParaRPr b="0" lang="en-GB" sz="5200" spc="-1" strike="noStrike">
              <a:latin typeface="Arial"/>
            </a:endParaRPr>
          </a:p>
          <a:p>
            <a:pPr lvl="2" marL="190512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Bold"/>
                <a:ea typeface="Mission Gothic Bold"/>
              </a:rPr>
              <a:t>Specific – Measurable – Actionable – Relevant – Time bound.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Check out the youtube clip under this topic on how to create SMART goals.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An example of a SMART study goal would be ‘Read chapter 3 history textbook, create mind-map of key points in one hour.’</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Clip:</a:t>
            </a:r>
            <a:r>
              <a:rPr b="0" lang="en-IE" sz="1800" spc="-1" strike="noStrike">
                <a:solidFill>
                  <a:srgbClr val="53585f"/>
                </a:solidFill>
                <a:latin typeface="Mission Gothic Regular"/>
                <a:ea typeface="Mission Gothic Regular"/>
              </a:rPr>
              <a:t> </a:t>
            </a:r>
            <a:r>
              <a:rPr b="0" lang="en-IE" sz="4400" spc="-1" strike="noStrike" u="sng">
                <a:solidFill>
                  <a:srgbClr val="0000ff"/>
                </a:solidFill>
                <a:uFillTx/>
                <a:latin typeface="Mission Gothic Regular"/>
                <a:ea typeface="Mission Gothic Regular"/>
                <a:hlinkClick r:id="rId2"/>
              </a:rPr>
              <a:t>https://www.youtube.com/watch?v=1-SvuFIQjK8</a:t>
            </a: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61"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8"/>
                </a:solidFill>
                <a:latin typeface="Mission Gothic Bold"/>
                <a:ea typeface="Mission Gothic Bold"/>
              </a:rPr>
              <a:t>TO-DO LISTS</a:t>
            </a:r>
            <a:endParaRPr b="0" lang="en-GB" sz="8000" spc="-1" strike="noStrike">
              <a:latin typeface="Arial"/>
            </a:endParaRPr>
          </a:p>
        </p:txBody>
      </p:sp>
      <p:sp>
        <p:nvSpPr>
          <p:cNvPr id="162"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A great way to plan out your SMART goals is to create a To-Do list.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A To-Do list is a very simple device – you just list all the things you have to do on a given day or perhaps week.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The key to creating an effective to-do list is that </a:t>
            </a:r>
            <a:r>
              <a:rPr b="0" lang="en-GB" sz="5200" spc="-1" strike="noStrike">
                <a:solidFill>
                  <a:srgbClr val="53585f"/>
                </a:solidFill>
                <a:latin typeface="Mission Gothic Bold"/>
                <a:ea typeface="Mission Gothic Bold"/>
              </a:rPr>
              <a:t>each item on your list will be very specific – just like a SMART goal.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Check out the youtube clip under this topic on how to create an effective To-Do list. </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stretch/>
        </a:blipFill>
      </p:bgPr>
    </p:bg>
    <p:spTree>
      <p:nvGrpSpPr>
        <p:cNvPr id="1" name=""/>
        <p:cNvGrpSpPr/>
        <p:nvPr/>
      </p:nvGrpSpPr>
      <p:grpSpPr>
        <a:xfrm>
          <a:off x="0" y="0"/>
          <a:ext cx="0" cy="0"/>
          <a:chOff x="0" y="0"/>
          <a:chExt cx="0" cy="0"/>
        </a:xfrm>
      </p:grpSpPr>
      <p:sp>
        <p:nvSpPr>
          <p:cNvPr id="163" name="CustomShape 1"/>
          <p:cNvSpPr/>
          <p:nvPr/>
        </p:nvSpPr>
        <p:spPr>
          <a:xfrm>
            <a:off x="1689120" y="952560"/>
            <a:ext cx="21004920" cy="2285280"/>
          </a:xfrm>
          <a:prstGeom prst="rect">
            <a:avLst/>
          </a:prstGeom>
          <a:noFill/>
          <a:ln w="12600">
            <a:noFill/>
          </a:ln>
        </p:spPr>
        <p:style>
          <a:lnRef idx="0"/>
          <a:fillRef idx="0"/>
          <a:effectRef idx="0"/>
          <a:fontRef idx="minor"/>
        </p:style>
        <p:txBody>
          <a:bodyPr lIns="0" rIns="0" tIns="0" bIns="0" anchor="ctr">
            <a:noAutofit/>
          </a:bodyPr>
          <a:p>
            <a:pPr algn="ctr">
              <a:lnSpc>
                <a:spcPct val="100000"/>
              </a:lnSpc>
            </a:pPr>
            <a:r>
              <a:rPr b="0" lang="en-GB" sz="8000" spc="-1" strike="noStrike">
                <a:solidFill>
                  <a:srgbClr val="526d78"/>
                </a:solidFill>
                <a:latin typeface="Mission Gothic Bold"/>
                <a:ea typeface="Mission Gothic Bold"/>
              </a:rPr>
              <a:t>TO-DO LIST EXCERCISE</a:t>
            </a:r>
            <a:endParaRPr b="0" lang="en-GB" sz="8000" spc="-1" strike="noStrike">
              <a:latin typeface="Arial"/>
            </a:endParaRPr>
          </a:p>
        </p:txBody>
      </p:sp>
      <p:sp>
        <p:nvSpPr>
          <p:cNvPr id="164" name="CustomShape 2"/>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Take some time now to create a To-Do list using SMART goals for maybe what you have to do tomorrow or even over the course of the next week. </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Now looking back at your available study time in your weekly timetable you can put the SMART goals from your To-Do list into the available study periods</a:t>
            </a:r>
            <a:endParaRPr b="0" lang="en-GB" sz="5200" spc="-1" strike="noStrike">
              <a:latin typeface="Arial"/>
            </a:endParaRPr>
          </a:p>
          <a:p>
            <a:pPr marL="635040" indent="-634320">
              <a:lnSpc>
                <a:spcPct val="100000"/>
              </a:lnSpc>
              <a:spcBef>
                <a:spcPts val="5899"/>
              </a:spcBef>
              <a:buClr>
                <a:srgbClr val="53585f"/>
              </a:buClr>
              <a:buSzPct val="75000"/>
              <a:buFont typeface="Symbol"/>
              <a:buChar char=""/>
            </a:pPr>
            <a:r>
              <a:rPr b="0" lang="en-GB" sz="5200" spc="-1" strike="noStrike">
                <a:solidFill>
                  <a:srgbClr val="53585f"/>
                </a:solidFill>
                <a:latin typeface="Mission Gothic Regular"/>
                <a:ea typeface="Mission Gothic Regular"/>
              </a:rPr>
              <a:t>As you work through each of these tasks now you can tick them off, safe in the knowledge that you’re taking charge of your time management.</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TextShape 1"/>
          <p:cNvSpPr txBox="1"/>
          <p:nvPr/>
        </p:nvSpPr>
        <p:spPr>
          <a:xfrm>
            <a:off x="1689120" y="952560"/>
            <a:ext cx="21004920" cy="2285280"/>
          </a:xfrm>
          <a:prstGeom prst="rect">
            <a:avLst/>
          </a:prstGeom>
          <a:noFill/>
          <a:ln w="0">
            <a:noFill/>
          </a:ln>
        </p:spPr>
        <p:txBody>
          <a:bodyPr lIns="0" rIns="0" tIns="0" bIns="0" anchor="ctr">
            <a:noAutofit/>
          </a:bodyPr>
          <a:p>
            <a:pPr algn="ctr"/>
            <a:r>
              <a:rPr b="0" lang="en-GB" sz="4400" spc="-1" strike="noStrike">
                <a:latin typeface="Arial"/>
              </a:rPr>
              <a:t> </a:t>
            </a:r>
            <a:endParaRPr b="0" lang="en-GB" sz="4400" spc="-1" strike="noStrike">
              <a:latin typeface="Arial"/>
            </a:endParaRPr>
          </a:p>
        </p:txBody>
      </p:sp>
      <p:sp>
        <p:nvSpPr>
          <p:cNvPr id="166" name="TextShape 2"/>
          <p:cNvSpPr txBox="1"/>
          <p:nvPr/>
        </p:nvSpPr>
        <p:spPr>
          <a:xfrm>
            <a:off x="4140000" y="1260000"/>
            <a:ext cx="15263640" cy="1523160"/>
          </a:xfrm>
          <a:prstGeom prst="rect">
            <a:avLst/>
          </a:prstGeom>
          <a:noFill/>
          <a:ln w="0">
            <a:noFill/>
          </a:ln>
        </p:spPr>
        <p:txBody>
          <a:bodyPr lIns="90000" rIns="90000" tIns="45000" bIns="45000">
            <a:noAutofit/>
          </a:bodyPr>
          <a:p>
            <a:r>
              <a:rPr b="0" lang="en-GB" sz="8000" spc="-1" strike="noStrike">
                <a:solidFill>
                  <a:srgbClr val="516a74"/>
                </a:solidFill>
                <a:latin typeface="Mission Gothic Bold"/>
                <a:ea typeface="Mission Gothic Bold"/>
              </a:rPr>
              <a:t>References</a:t>
            </a:r>
            <a:endParaRPr b="0" lang="en-GB" sz="8000" spc="-1" strike="noStrike">
              <a:latin typeface="Arial"/>
            </a:endParaRPr>
          </a:p>
        </p:txBody>
      </p:sp>
      <p:sp>
        <p:nvSpPr>
          <p:cNvPr id="167" name="CustomShape 3"/>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a:lnSpc>
                <a:spcPct val="100000"/>
              </a:lnSpc>
              <a:spcBef>
                <a:spcPts val="5899"/>
              </a:spcBef>
            </a:pPr>
            <a:r>
              <a:rPr b="0" lang="en-GB" sz="5200" spc="-1" strike="noStrike">
                <a:solidFill>
                  <a:srgbClr val="53585f"/>
                </a:solidFill>
                <a:latin typeface="Mission Gothic Regular"/>
                <a:ea typeface="Mission Gothic Regular"/>
              </a:rPr>
              <a:t>Claessens, B. J. C., van Erde, W., Rutte, C. G. &amp; Roe, R. A. (2005). A review of the time management literature. Personnel Review, 36, 255-276</a:t>
            </a:r>
            <a:endParaRPr b="0" lang="en-GB" sz="5200" spc="-1" strike="noStrike">
              <a:latin typeface="Arial"/>
            </a:endParaRPr>
          </a:p>
          <a:p>
            <a:pPr>
              <a:lnSpc>
                <a:spcPct val="100000"/>
              </a:lnSpc>
              <a:spcBef>
                <a:spcPts val="5899"/>
              </a:spcBef>
            </a:pPr>
            <a:r>
              <a:rPr b="0" lang="en-GB" sz="5200" spc="-1" strike="noStrike">
                <a:solidFill>
                  <a:srgbClr val="53585f"/>
                </a:solidFill>
                <a:latin typeface="Mission Gothic Regular"/>
                <a:ea typeface="Mission Gothic Regular"/>
              </a:rPr>
              <a:t>Douglas, H. E., Bore, M., &amp; Munro, D. (2016). Coping with university education: The relationships of time management behaviour and work engagement with the five factor model aspects. Learning and Individual Differences, 45, 268–274.</a:t>
            </a:r>
            <a:endParaRPr b="0" lang="en-GB" sz="5200" spc="-1" strike="noStrike">
              <a:latin typeface="Arial"/>
            </a:endParaRPr>
          </a:p>
          <a:p>
            <a:pPr>
              <a:lnSpc>
                <a:spcPct val="100000"/>
              </a:lnSpc>
              <a:spcBef>
                <a:spcPts val="5899"/>
              </a:spcBef>
            </a:pPr>
            <a:endParaRPr b="0" lang="en-GB" sz="52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extShape 1"/>
          <p:cNvSpPr txBox="1"/>
          <p:nvPr/>
        </p:nvSpPr>
        <p:spPr>
          <a:xfrm>
            <a:off x="1689120" y="952560"/>
            <a:ext cx="21004920" cy="2285280"/>
          </a:xfrm>
          <a:prstGeom prst="rect">
            <a:avLst/>
          </a:prstGeom>
          <a:noFill/>
          <a:ln w="0">
            <a:noFill/>
          </a:ln>
        </p:spPr>
        <p:txBody>
          <a:bodyPr lIns="0" rIns="0" tIns="0" bIns="0" anchor="ctr">
            <a:noAutofit/>
          </a:bodyPr>
          <a:p>
            <a:pPr algn="ctr"/>
            <a:r>
              <a:rPr b="0" lang="en-GB" sz="4400" spc="-1" strike="noStrike">
                <a:latin typeface="Arial"/>
              </a:rPr>
              <a:t> </a:t>
            </a:r>
            <a:endParaRPr b="0" lang="en-GB" sz="4400" spc="-1" strike="noStrike">
              <a:latin typeface="Arial"/>
            </a:endParaRPr>
          </a:p>
        </p:txBody>
      </p:sp>
      <p:sp>
        <p:nvSpPr>
          <p:cNvPr id="169" name="TextShape 2"/>
          <p:cNvSpPr txBox="1"/>
          <p:nvPr/>
        </p:nvSpPr>
        <p:spPr>
          <a:xfrm>
            <a:off x="4140000" y="1260000"/>
            <a:ext cx="15263640" cy="1523160"/>
          </a:xfrm>
          <a:prstGeom prst="rect">
            <a:avLst/>
          </a:prstGeom>
          <a:noFill/>
          <a:ln w="0">
            <a:noFill/>
          </a:ln>
        </p:spPr>
        <p:txBody>
          <a:bodyPr lIns="90000" rIns="90000" tIns="45000" bIns="45000">
            <a:noAutofit/>
          </a:bodyPr>
          <a:p>
            <a:r>
              <a:rPr b="0" lang="en-GB" sz="8000" spc="-1" strike="noStrike">
                <a:solidFill>
                  <a:srgbClr val="516a74"/>
                </a:solidFill>
                <a:latin typeface="Mission Gothic Bold"/>
                <a:ea typeface="Mission Gothic Bold"/>
              </a:rPr>
              <a:t>References</a:t>
            </a:r>
            <a:endParaRPr b="0" lang="en-GB" sz="8000" spc="-1" strike="noStrike">
              <a:latin typeface="Arial"/>
            </a:endParaRPr>
          </a:p>
        </p:txBody>
      </p:sp>
      <p:sp>
        <p:nvSpPr>
          <p:cNvPr id="170" name="CustomShape 3"/>
          <p:cNvSpPr/>
          <p:nvPr/>
        </p:nvSpPr>
        <p:spPr>
          <a:xfrm>
            <a:off x="1689120" y="3238560"/>
            <a:ext cx="21004920" cy="9206640"/>
          </a:xfrm>
          <a:prstGeom prst="rect">
            <a:avLst/>
          </a:prstGeom>
          <a:noFill/>
          <a:ln w="12600">
            <a:noFill/>
          </a:ln>
        </p:spPr>
        <p:style>
          <a:lnRef idx="0"/>
          <a:fillRef idx="0"/>
          <a:effectRef idx="0"/>
          <a:fontRef idx="minor"/>
        </p:style>
        <p:txBody>
          <a:bodyPr lIns="0" rIns="0" tIns="0" bIns="0" anchor="ctr">
            <a:noAutofit/>
          </a:bodyPr>
          <a:p>
            <a:pPr>
              <a:lnSpc>
                <a:spcPct val="100000"/>
              </a:lnSpc>
              <a:spcBef>
                <a:spcPts val="5899"/>
              </a:spcBef>
            </a:pPr>
            <a:endParaRPr b="0" lang="en-GB" sz="1800" spc="-1" strike="noStrike">
              <a:latin typeface="Arial"/>
            </a:endParaRPr>
          </a:p>
          <a:p>
            <a:pPr>
              <a:lnSpc>
                <a:spcPct val="100000"/>
              </a:lnSpc>
              <a:spcBef>
                <a:spcPts val="5899"/>
              </a:spcBef>
            </a:pPr>
            <a:endParaRPr b="0" lang="en-GB" sz="1800" spc="-1" strike="noStrike">
              <a:latin typeface="Arial"/>
            </a:endParaRPr>
          </a:p>
        </p:txBody>
      </p:sp>
      <p:sp>
        <p:nvSpPr>
          <p:cNvPr id="171" name="TextShape 4"/>
          <p:cNvSpPr txBox="1"/>
          <p:nvPr/>
        </p:nvSpPr>
        <p:spPr>
          <a:xfrm>
            <a:off x="466920" y="3240000"/>
            <a:ext cx="23833080" cy="5253840"/>
          </a:xfrm>
          <a:prstGeom prst="rect">
            <a:avLst/>
          </a:prstGeom>
          <a:noFill/>
          <a:ln w="0">
            <a:noFill/>
          </a:ln>
        </p:spPr>
        <p:txBody>
          <a:bodyPr lIns="90000" rIns="90000" tIns="45000" bIns="45000">
            <a:noAutofit/>
          </a:bodyPr>
          <a:p>
            <a:r>
              <a:rPr b="0" lang="en-GB" sz="5200" spc="-1" strike="noStrike">
                <a:solidFill>
                  <a:srgbClr val="53585f"/>
                </a:solidFill>
                <a:latin typeface="Mission Gothic Regular"/>
                <a:ea typeface="Mission Gothic Regular"/>
              </a:rPr>
              <a:t>Ferrari, J., Özer, B.U., &amp; Demir, A. (2009). Chronic procrastination among Turkish adults. Journal of Social Psychology, 149, 302-308.</a:t>
            </a:r>
            <a:r>
              <a:rPr b="0" lang="en-GB" sz="5200" spc="-1" strike="noStrike">
                <a:solidFill>
                  <a:srgbClr val="53585f"/>
                </a:solidFill>
                <a:latin typeface="Mission Gothic Regular"/>
                <a:ea typeface="Mission Gothic Regular"/>
              </a:rPr>
              <a:t>	</a:t>
            </a:r>
            <a:r>
              <a:rPr b="0" lang="en-GB" sz="5200" spc="-1" strike="noStrike">
                <a:solidFill>
                  <a:srgbClr val="53585f"/>
                </a:solidFill>
                <a:latin typeface="Mission Gothic Regular"/>
                <a:ea typeface="Mission Gothic Regular"/>
              </a:rPr>
              <a:t>	</a:t>
            </a:r>
            <a:endParaRPr b="0" lang="en-GB" sz="5200" spc="-1" strike="noStrike">
              <a:latin typeface="Arial"/>
            </a:endParaRPr>
          </a:p>
          <a:p>
            <a:endParaRPr b="0" lang="en-GB" sz="5200" spc="-1" strike="noStrike">
              <a:latin typeface="Arial"/>
            </a:endParaRPr>
          </a:p>
          <a:p>
            <a:endParaRPr b="0" lang="en-GB" sz="5200" spc="-1" strike="noStrike">
              <a:latin typeface="Arial"/>
            </a:endParaRPr>
          </a:p>
          <a:p>
            <a:r>
              <a:rPr b="0" lang="en-GB" sz="5200" spc="-1" strike="noStrike">
                <a:solidFill>
                  <a:srgbClr val="53585f"/>
                </a:solidFill>
                <a:latin typeface="Mission Gothic Regular"/>
                <a:ea typeface="Mission Gothic Regular"/>
              </a:rPr>
              <a:t>Stone, T. E., &amp; Treloar, A. E. (2015). "How did it get so late so soon?" Tips and tricks for managing time. Nursing &amp; Health Sciences, 17, 409-411. doi:10.1111/nhs.12208</a:t>
            </a:r>
            <a:endParaRPr b="0" lang="en-GB" sz="52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62</TotalTime>
  <Application>LibreOffice/7.0.0.3$Windows_X86_64 LibreOffice_project/8061b3e9204bef6b321a21033174034a5e2ea88e</Application>
  <Words>1529</Words>
  <Paragraphs>118</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Darran Heaney</dc:creator>
  <dc:description/>
  <dc:language>en-GB</dc:language>
  <cp:lastModifiedBy/>
  <dcterms:modified xsi:type="dcterms:W3CDTF">2020-10-03T02:30:16Z</dcterms:modified>
  <cp:revision>11</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0</vt:i4>
  </property>
  <property fmtid="{D5CDD505-2E9C-101B-9397-08002B2CF9AE}" pid="8" name="PresentationFormat">
    <vt:lpwstr>Custom</vt:lpwstr>
  </property>
  <property fmtid="{D5CDD505-2E9C-101B-9397-08002B2CF9AE}" pid="9" name="ScaleCrop">
    <vt:bool>0</vt:bool>
  </property>
  <property fmtid="{D5CDD505-2E9C-101B-9397-08002B2CF9AE}" pid="10" name="ShareDoc">
    <vt:bool>0</vt:bool>
  </property>
  <property fmtid="{D5CDD505-2E9C-101B-9397-08002B2CF9AE}" pid="11" name="Slides">
    <vt:i4>29</vt:i4>
  </property>
</Properties>
</file>