
<file path=[Content_Types].xml><?xml version="1.0" encoding="utf-8"?>
<Types xmlns="http://schemas.openxmlformats.org/package/2006/content-types">
  <Override PartName="/ppt/notesSlides/notesSlide4.xml" ContentType="application/vnd.openxmlformats-officedocument.presentationml.notes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9.xml" ContentType="application/vnd.openxmlformats-officedocument.presentationml.notesSlide+xml"/>
  <Override PartName="/ppt/slides/slide5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6.xml" ContentType="application/vnd.openxmlformats-officedocument.presentationml.notesSlide+xml"/>
  <Default Extension="rels" ContentType="application/vnd.openxmlformats-package.relationships+xml"/>
  <Default Extension="jpeg" ContentType="image/jpeg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.xml" ContentType="application/vnd.openxmlformats-officedocument.presentationml.slideLayout+xml"/>
  <Override PartName="/ppt/notesSlides/notesSlide12.xml" ContentType="application/vnd.openxmlformats-officedocument.presentationml.notes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xml" ContentType="application/xml"/>
  <Override PartName="/ppt/notesSlides/notesSlide5.xml" ContentType="application/vnd.openxmlformats-officedocument.presentationml.notesSlide+xml"/>
  <Override PartName="/ppt/tableStyles.xml" ContentType="application/vnd.openxmlformats-officedocument.presentationml.tableStyles+xml"/>
  <Override PartName="/ppt/slides/slide15.xml" ContentType="application/vnd.openxmlformats-officedocument.presentationml.slide+xml"/>
  <Override PartName="/ppt/notesSlides/notesSlide1.xml" ContentType="application/vnd.openxmlformats-officedocument.presentationml.notesSlide+xml"/>
  <Override PartName="/ppt/slideLayouts/slideLayout12.xml" ContentType="application/vnd.openxmlformats-officedocument.presentationml.slideLayout+xml"/>
  <Override PartName="/ppt/slides/slide6.xml" ContentType="application/vnd.openxmlformats-officedocument.presentationml.slide+xml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s/slide2.xml" ContentType="application/vnd.openxmlformats-officedocument.presentationml.slide+xml"/>
  <Override PartName="/ppt/theme/theme3.xml" ContentType="application/vnd.openxmlformats-officedocument.theme+xml"/>
  <Override PartName="/ppt/slideLayouts/slideLayout2.xml" ContentType="application/vnd.openxmlformats-officedocument.presentationml.slideLayout+xml"/>
  <Override PartName="/ppt/notesSlides/notesSlide6.xml" ContentType="application/vnd.openxmlformats-officedocument.presentationml.notesSlide+xml"/>
  <Default Extension="gif" ContentType="image/gif"/>
  <Override PartName="/ppt/slides/slide1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7.xml" ContentType="application/vnd.openxmlformats-officedocument.presentationml.slide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8.xml" ContentType="application/vnd.openxmlformats-officedocument.presentationml.notesSlide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notesSlides/notesSlide15.xml" ContentType="application/vnd.openxmlformats-officedocument.presentationml.notesSlide+xml"/>
  <Override PartName="/ppt/notesSlides/notesSlide11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viewProps.xml" ContentType="application/vnd.openxmlformats-officedocument.presentationml.viewProps+xml"/>
  <Default Extension="bin" ContentType="application/vnd.openxmlformats-officedocument.presentationml.printerSettings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id="2147483649" r:id="rId1"/>
  </p:sldMasterIdLst>
  <p:notesMasterIdLst>
    <p:notesMasterId r:id="rId18"/>
  </p:notesMasterIdLst>
  <p:handoutMasterIdLst>
    <p:handoutMasterId r:id="rId19"/>
  </p:handoutMasterIdLst>
  <p:sldIdLst>
    <p:sldId id="269" r:id="rId2"/>
    <p:sldId id="268" r:id="rId3"/>
    <p:sldId id="283" r:id="rId4"/>
    <p:sldId id="284" r:id="rId5"/>
    <p:sldId id="285" r:id="rId6"/>
    <p:sldId id="270" r:id="rId7"/>
    <p:sldId id="272" r:id="rId8"/>
    <p:sldId id="273" r:id="rId9"/>
    <p:sldId id="274" r:id="rId10"/>
    <p:sldId id="276" r:id="rId11"/>
    <p:sldId id="277" r:id="rId12"/>
    <p:sldId id="282" r:id="rId13"/>
    <p:sldId id="286" r:id="rId14"/>
    <p:sldId id="287" r:id="rId15"/>
    <p:sldId id="288" r:id="rId16"/>
    <p:sldId id="289" r:id="rId1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A00000"/>
    <a:srgbClr val="FFCC00"/>
    <a:srgbClr val="5E1D10"/>
    <a:srgbClr val="4D4D4D"/>
    <a:srgbClr val="B0AC00"/>
    <a:srgbClr val="D5E1E7"/>
    <a:srgbClr val="FFCC66"/>
    <a:srgbClr val="8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>
      <p:cViewPr varScale="1">
        <p:scale>
          <a:sx n="97" d="100"/>
          <a:sy n="97" d="100"/>
        </p:scale>
        <p:origin x="-672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printerSettings" Target="printerSettings/printerSettings1.bin"/><Relationship Id="rId21" Type="http://schemas.openxmlformats.org/officeDocument/2006/relationships/presProps" Target="presProps.xml"/><Relationship Id="rId22" Type="http://schemas.openxmlformats.org/officeDocument/2006/relationships/viewProps" Target="viewProps.xml"/><Relationship Id="rId23" Type="http://schemas.openxmlformats.org/officeDocument/2006/relationships/theme" Target="theme/theme1.xml"/><Relationship Id="rId24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notesMaster" Target="notesMasters/notesMaster1.xml"/><Relationship Id="rId1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 dirty="0"/>
          </a:p>
        </p:txBody>
      </p:sp>
      <p:sp>
        <p:nvSpPr>
          <p:cNvPr id="2765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US" dirty="0"/>
          </a:p>
        </p:txBody>
      </p:sp>
      <p:sp>
        <p:nvSpPr>
          <p:cNvPr id="2765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BC0A2EA9-FE9D-4453-BAE3-3A3162067F21}" type="slidenum">
              <a:rPr lang="en-US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D8BBD4-929A-4706-BC69-5357C1EB647E}" type="datetimeFigureOut">
              <a:rPr lang="en-US" smtClean="0"/>
              <a:pPr/>
              <a:t>10/31/16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87E538-999B-456F-A0E4-E8696E2610E1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87E538-999B-456F-A0E4-E8696E2610E1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87E538-999B-456F-A0E4-E8696E2610E1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87E538-999B-456F-A0E4-E8696E2610E1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87E538-999B-456F-A0E4-E8696E2610E1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87E538-999B-456F-A0E4-E8696E2610E1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87E538-999B-456F-A0E4-E8696E2610E1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87E538-999B-456F-A0E4-E8696E2610E1}" type="slidenum">
              <a:rPr lang="en-US" smtClean="0"/>
              <a:pPr/>
              <a:t>7</a:t>
            </a:fld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87E538-999B-456F-A0E4-E8696E2610E1}" type="slidenum">
              <a:rPr lang="en-US" smtClean="0"/>
              <a:pPr/>
              <a:t>8</a:t>
            </a:fld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87E538-999B-456F-A0E4-E8696E2610E1}" type="slidenum">
              <a:rPr lang="en-US" smtClean="0"/>
              <a:pPr/>
              <a:t>9</a:t>
            </a:fld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87E538-999B-456F-A0E4-E8696E2610E1}" type="slidenum">
              <a:rPr lang="en-US" smtClean="0"/>
              <a:pPr/>
              <a:t>10</a:t>
            </a:fld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87E538-999B-456F-A0E4-E8696E2610E1}" type="slidenum">
              <a:rPr lang="en-US" smtClean="0"/>
              <a:pPr/>
              <a:t>11</a:t>
            </a:fld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87E538-999B-456F-A0E4-E8696E2610E1}" type="slidenum">
              <a:rPr lang="en-US" smtClean="0"/>
              <a:pPr/>
              <a:t>12</a:t>
            </a:fld>
            <a:endParaRPr lang="en-US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87E538-999B-456F-A0E4-E8696E2610E1}" type="slidenum">
              <a:rPr lang="en-US" smtClean="0"/>
              <a:pPr/>
              <a:t>13</a:t>
            </a:fld>
            <a:endParaRPr lang="en-US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87E538-999B-456F-A0E4-E8696E2610E1}" type="slidenum">
              <a:rPr lang="en-US" smtClean="0"/>
              <a:pPr/>
              <a:t>14</a:t>
            </a:fld>
            <a:endParaRPr lang="en-US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87E538-999B-456F-A0E4-E8696E2610E1}" type="slidenum">
              <a:rPr lang="en-US" smtClean="0"/>
              <a:pPr/>
              <a:t>15</a:t>
            </a:fld>
            <a:endParaRPr lang="en-US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87E538-999B-456F-A0E4-E8696E2610E1}" type="slidenum">
              <a:rPr lang="en-US" smtClean="0"/>
              <a:pPr/>
              <a:t>16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2057400"/>
            <a:ext cx="4648200" cy="914400"/>
          </a:xfrm>
        </p:spPr>
        <p:txBody>
          <a:bodyPr/>
          <a:lstStyle>
            <a:lvl1pPr>
              <a:defRPr sz="5400">
                <a:solidFill>
                  <a:srgbClr val="A00000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14400" y="2971800"/>
            <a:ext cx="1600200" cy="2209800"/>
          </a:xfrm>
        </p:spPr>
        <p:txBody>
          <a:bodyPr/>
          <a:lstStyle>
            <a:lvl1pPr marL="0" indent="0">
              <a:buFontTx/>
              <a:buNone/>
              <a:defRPr sz="1700" b="1"/>
            </a:lvl1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286000"/>
            <a:ext cx="34671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86300" y="2286000"/>
            <a:ext cx="34671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81750" y="1219200"/>
            <a:ext cx="1771650" cy="5181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1219200"/>
            <a:ext cx="5162550" cy="5181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1066800" y="1219200"/>
            <a:ext cx="7086600" cy="51816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preserve="1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066800" y="1219200"/>
            <a:ext cx="70866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Your Topic Goes Here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66800" y="2286000"/>
            <a:ext cx="70866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Your Subtopics Go Here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8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800000"/>
          </a:solidFill>
          <a:latin typeface="Georgia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800000"/>
          </a:solidFill>
          <a:latin typeface="Georgia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800000"/>
          </a:solidFill>
          <a:latin typeface="Georgia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800000"/>
          </a:solidFill>
          <a:latin typeface="Georgia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800000"/>
          </a:solidFill>
          <a:latin typeface="Georgia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800000"/>
          </a:solidFill>
          <a:latin typeface="Georgia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800000"/>
          </a:solidFill>
          <a:latin typeface="Georgia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rgbClr val="800000"/>
          </a:solidFill>
          <a:latin typeface="Georgia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4" Type="http://schemas.openxmlformats.org/officeDocument/2006/relationships/image" Target="../media/image7.gif"/><Relationship Id="rId5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gi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4" Type="http://schemas.openxmlformats.org/officeDocument/2006/relationships/image" Target="../media/image9.jpeg"/><Relationship Id="rId5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4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4" Type="http://schemas.openxmlformats.org/officeDocument/2006/relationships/image" Target="../media/image5.gi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4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4" Type="http://schemas.openxmlformats.org/officeDocument/2006/relationships/image" Target="../media/image13.gif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4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4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Rectangle 4"/>
          <p:cNvSpPr>
            <a:spLocks noGrp="1" noChangeArrowheads="1"/>
          </p:cNvSpPr>
          <p:nvPr>
            <p:ph type="ctrTitle"/>
          </p:nvPr>
        </p:nvSpPr>
        <p:spPr>
          <a:xfrm>
            <a:off x="762000" y="2057400"/>
            <a:ext cx="5029200" cy="1219200"/>
          </a:xfrm>
        </p:spPr>
        <p:txBody>
          <a:bodyPr/>
          <a:lstStyle/>
          <a:p>
            <a:pPr algn="ctr"/>
            <a:r>
              <a:rPr lang="en-US" sz="4800" dirty="0" smtClean="0">
                <a:solidFill>
                  <a:srgbClr val="FF0000"/>
                </a:solidFill>
              </a:rPr>
              <a:t>Text Features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25605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1295400" y="5410200"/>
            <a:ext cx="4114800" cy="914400"/>
          </a:xfrm>
        </p:spPr>
        <p:txBody>
          <a:bodyPr/>
          <a:lstStyle/>
          <a:p>
            <a:r>
              <a:rPr lang="en-US" sz="1800" dirty="0" smtClean="0">
                <a:solidFill>
                  <a:srgbClr val="FF0000"/>
                </a:solidFill>
              </a:rPr>
              <a:t>Text Features Help Students Understand Nonfiction Text</a:t>
            </a:r>
            <a:endParaRPr lang="en-US" sz="18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791200" y="2667000"/>
            <a:ext cx="2590800" cy="3647152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US" sz="2100" b="1" dirty="0" smtClean="0"/>
          </a:p>
          <a:p>
            <a:endParaRPr lang="en-US" sz="2100" b="1" dirty="0" smtClean="0"/>
          </a:p>
          <a:p>
            <a:r>
              <a:rPr lang="en-US" sz="2100" b="1" dirty="0" smtClean="0"/>
              <a:t>Examples of Text Features</a:t>
            </a:r>
          </a:p>
          <a:p>
            <a:r>
              <a:rPr lang="en-US" sz="2100" b="1" dirty="0" smtClean="0"/>
              <a:t>With Definitions</a:t>
            </a:r>
          </a:p>
          <a:p>
            <a:endParaRPr lang="en-US" sz="2100" b="1" dirty="0" smtClean="0"/>
          </a:p>
          <a:p>
            <a:endParaRPr lang="en-US" sz="2100" b="1" dirty="0" smtClean="0"/>
          </a:p>
          <a:p>
            <a:r>
              <a:rPr lang="en-US" sz="2100" b="1" dirty="0" smtClean="0"/>
              <a:t>Explanations for How Text Features Help Readers</a:t>
            </a:r>
          </a:p>
          <a:p>
            <a:endParaRPr lang="en-US" sz="2100" b="1" dirty="0" smtClean="0"/>
          </a:p>
        </p:txBody>
      </p:sp>
      <p:sp>
        <p:nvSpPr>
          <p:cNvPr id="7" name="TextBox 6"/>
          <p:cNvSpPr txBox="1"/>
          <p:nvPr/>
        </p:nvSpPr>
        <p:spPr>
          <a:xfrm>
            <a:off x="5715000" y="685800"/>
            <a:ext cx="2590800" cy="1200329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Understanding</a:t>
            </a:r>
          </a:p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Nonfiction </a:t>
            </a:r>
          </a:p>
          <a:p>
            <a:pPr algn="ctr"/>
            <a:r>
              <a:rPr lang="en-US" sz="2400" b="1" dirty="0" smtClean="0">
                <a:solidFill>
                  <a:srgbClr val="FF0000"/>
                </a:solidFill>
              </a:rPr>
              <a:t>Text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25610" name="Picture 10" descr="http://www.cvsd.org/greenacreselem/classes/1st/ksmid/photos/05-06/kidsreadingnewspaper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33600" y="2971800"/>
            <a:ext cx="2209800" cy="238182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1066800" y="990600"/>
            <a:ext cx="7086600" cy="838200"/>
          </a:xfrm>
        </p:spPr>
        <p:txBody>
          <a:bodyPr/>
          <a:lstStyle/>
          <a:p>
            <a:r>
              <a:rPr lang="en-US" sz="4400" dirty="0" smtClean="0">
                <a:solidFill>
                  <a:srgbClr val="FF0000"/>
                </a:solidFill>
              </a:rPr>
              <a:t>What are text features?</a:t>
            </a:r>
            <a:endParaRPr lang="en-US" sz="4400" dirty="0">
              <a:solidFill>
                <a:srgbClr val="FF0000"/>
              </a:solidFill>
            </a:endParaRP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400" b="1" dirty="0" smtClean="0"/>
              <a:t>Authors include text features to help the reader better understand what they have read.</a:t>
            </a:r>
          </a:p>
          <a:p>
            <a:r>
              <a:rPr lang="en-US" sz="2400" b="1" dirty="0" smtClean="0"/>
              <a:t>Text features provide information that may not be written in the text itself.</a:t>
            </a:r>
          </a:p>
          <a:p>
            <a:r>
              <a:rPr lang="en-US" sz="2400" b="1" dirty="0" smtClean="0"/>
              <a:t>Text features can be found in textbooks, magazine articles, newspapers, reports, web pages, and other forms of nonfiction text.</a:t>
            </a:r>
            <a:endParaRPr lang="en-US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loud Callout 4"/>
          <p:cNvSpPr/>
          <p:nvPr/>
        </p:nvSpPr>
        <p:spPr>
          <a:xfrm>
            <a:off x="762000" y="152400"/>
            <a:ext cx="4038600" cy="10668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5400" dirty="0" smtClean="0">
                <a:solidFill>
                  <a:srgbClr val="FF0000"/>
                </a:solidFill>
              </a:rPr>
              <a:t>Table of Contents</a:t>
            </a:r>
            <a:endParaRPr lang="en-US" sz="54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2286000"/>
            <a:ext cx="3352800" cy="4114800"/>
          </a:xfrm>
        </p:spPr>
        <p:txBody>
          <a:bodyPr/>
          <a:lstStyle/>
          <a:p>
            <a:r>
              <a:rPr lang="en-US" b="1" dirty="0" smtClean="0"/>
              <a:t>Lists the major parts of a book along with their page numbers.</a:t>
            </a:r>
          </a:p>
          <a:p>
            <a:r>
              <a:rPr lang="en-US" b="1" dirty="0" smtClean="0"/>
              <a:t>It outlines the main topics or main points.</a:t>
            </a:r>
          </a:p>
          <a:p>
            <a:r>
              <a:rPr lang="en-US" b="1" dirty="0" smtClean="0"/>
              <a:t>Readers can use the table of contents to help locate information in the book and see how everything is organized.</a:t>
            </a:r>
            <a:endParaRPr lang="en-US" b="1" dirty="0"/>
          </a:p>
        </p:txBody>
      </p:sp>
      <p:pic>
        <p:nvPicPr>
          <p:cNvPr id="4" name="Picture 11" descr="http://www.saugertieswatchdog.com/images/clipart/newspaper%20gu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85800"/>
            <a:ext cx="1200150" cy="13716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990600" y="2286000"/>
            <a:ext cx="381000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/>
              <a:t>Table of Contents</a:t>
            </a:r>
          </a:p>
          <a:p>
            <a:r>
              <a:rPr lang="en-US" sz="2000" b="1" dirty="0" smtClean="0"/>
              <a:t>Chapter 1:  All About Animals</a:t>
            </a:r>
            <a:endParaRPr lang="en-US" sz="2000" dirty="0" smtClean="0"/>
          </a:p>
          <a:p>
            <a:r>
              <a:rPr lang="en-US" dirty="0" smtClean="0"/>
              <a:t>Animal Adaptations ……..Page 1</a:t>
            </a:r>
          </a:p>
          <a:p>
            <a:r>
              <a:rPr lang="en-US" dirty="0" smtClean="0"/>
              <a:t>Animal Food……….……..Page 2</a:t>
            </a:r>
          </a:p>
          <a:p>
            <a:r>
              <a:rPr lang="en-US" dirty="0" smtClean="0"/>
              <a:t>Animal Habitats  . ………..Page 3</a:t>
            </a:r>
          </a:p>
          <a:p>
            <a:r>
              <a:rPr lang="en-US" dirty="0" smtClean="0"/>
              <a:t>Animal Homes ..……….…Page 4</a:t>
            </a:r>
          </a:p>
          <a:p>
            <a:r>
              <a:rPr lang="en-US" sz="2000" b="1" dirty="0" smtClean="0"/>
              <a:t>Chapter 2:  All About Plants</a:t>
            </a:r>
          </a:p>
          <a:p>
            <a:r>
              <a:rPr lang="en-US" dirty="0" smtClean="0"/>
              <a:t>Photosynthesis ………….Page 5</a:t>
            </a:r>
          </a:p>
          <a:p>
            <a:r>
              <a:rPr lang="en-US" dirty="0" smtClean="0"/>
              <a:t>Types of Plants ………….Page 6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5029200"/>
            <a:ext cx="3352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Where would a reader find information about where an animal lives?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95400" y="228600"/>
            <a:ext cx="3581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The information about where animals live would be found on page 3 in Animal Habitats.</a:t>
            </a:r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loud Callout 4"/>
          <p:cNvSpPr/>
          <p:nvPr/>
        </p:nvSpPr>
        <p:spPr>
          <a:xfrm>
            <a:off x="762000" y="152400"/>
            <a:ext cx="4038600" cy="12954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5400" dirty="0" smtClean="0">
                <a:solidFill>
                  <a:srgbClr val="FF0000"/>
                </a:solidFill>
              </a:rPr>
              <a:t>Index</a:t>
            </a:r>
            <a:endParaRPr lang="en-US" sz="54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0" y="2286000"/>
            <a:ext cx="3200400" cy="4114800"/>
          </a:xfrm>
        </p:spPr>
        <p:txBody>
          <a:bodyPr/>
          <a:lstStyle/>
          <a:p>
            <a:r>
              <a:rPr lang="en-US" b="1" dirty="0" smtClean="0"/>
              <a:t>Is an alphabetical listing of the key names, terms, events, and topics with page numbers.</a:t>
            </a:r>
          </a:p>
          <a:p>
            <a:r>
              <a:rPr lang="en-US" b="1" dirty="0" smtClean="0"/>
              <a:t>Readers use the index to help find pages that contain information they are looking for.</a:t>
            </a:r>
            <a:endParaRPr lang="en-US" b="1" dirty="0"/>
          </a:p>
        </p:txBody>
      </p:sp>
      <p:pic>
        <p:nvPicPr>
          <p:cNvPr id="4" name="Picture 11" descr="http://www.saugertieswatchdog.com/images/clipart/newspaper%20gu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85800"/>
            <a:ext cx="1200150" cy="13716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066800" y="2362201"/>
            <a:ext cx="381000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B0F0"/>
                </a:solidFill>
              </a:rPr>
              <a:t>A</a:t>
            </a:r>
          </a:p>
          <a:p>
            <a:r>
              <a:rPr lang="en-US" dirty="0" smtClean="0"/>
              <a:t>Abu Simbel, temple of, </a:t>
            </a:r>
            <a:r>
              <a:rPr lang="en-US" i="1" dirty="0" smtClean="0"/>
              <a:t>p73</a:t>
            </a:r>
          </a:p>
          <a:p>
            <a:r>
              <a:rPr lang="en-US" dirty="0" smtClean="0"/>
              <a:t>Acadia, Canada, 212-213</a:t>
            </a:r>
          </a:p>
          <a:p>
            <a:r>
              <a:rPr lang="en-US" dirty="0" smtClean="0"/>
              <a:t>Acid rain, 396, </a:t>
            </a:r>
            <a:r>
              <a:rPr lang="en-US" i="1" dirty="0" smtClean="0"/>
              <a:t>c396-c397</a:t>
            </a:r>
            <a:r>
              <a:rPr lang="en-US" dirty="0" smtClean="0"/>
              <a:t>, 396-397</a:t>
            </a:r>
          </a:p>
          <a:p>
            <a:r>
              <a:rPr lang="en-US" dirty="0" smtClean="0"/>
              <a:t>Animal Adaptations </a:t>
            </a:r>
            <a:r>
              <a:rPr lang="en-US" i="1" dirty="0" smtClean="0"/>
              <a:t>p1</a:t>
            </a:r>
          </a:p>
          <a:p>
            <a:r>
              <a:rPr lang="en-US" dirty="0" smtClean="0"/>
              <a:t>Animal Food </a:t>
            </a:r>
            <a:r>
              <a:rPr lang="en-US" i="1" dirty="0" smtClean="0"/>
              <a:t>p2</a:t>
            </a:r>
          </a:p>
          <a:p>
            <a:r>
              <a:rPr lang="en-US" dirty="0" smtClean="0"/>
              <a:t>Animal Habitats </a:t>
            </a:r>
            <a:r>
              <a:rPr lang="en-US" i="1" dirty="0" smtClean="0"/>
              <a:t>p3</a:t>
            </a:r>
          </a:p>
          <a:p>
            <a:r>
              <a:rPr lang="en-US" dirty="0" smtClean="0"/>
              <a:t>Animal Homes </a:t>
            </a:r>
            <a:r>
              <a:rPr lang="en-US" i="1" dirty="0" smtClean="0"/>
              <a:t>p5</a:t>
            </a:r>
          </a:p>
          <a:p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143000" y="5029200"/>
            <a:ext cx="365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Where would a reader find information in the text about acid rain?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95400" y="228600"/>
            <a:ext cx="3581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The reader could find information about acid rain on pages 396 – 397.</a:t>
            </a:r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loud Callout 4"/>
          <p:cNvSpPr/>
          <p:nvPr/>
        </p:nvSpPr>
        <p:spPr>
          <a:xfrm>
            <a:off x="762000" y="152400"/>
            <a:ext cx="4038600" cy="12954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5400" dirty="0" smtClean="0">
                <a:solidFill>
                  <a:srgbClr val="FF0000"/>
                </a:solidFill>
              </a:rPr>
              <a:t>Glossary</a:t>
            </a:r>
            <a:endParaRPr lang="en-US" sz="54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0" y="2286000"/>
            <a:ext cx="3581400" cy="4114800"/>
          </a:xfrm>
        </p:spPr>
        <p:txBody>
          <a:bodyPr/>
          <a:lstStyle/>
          <a:p>
            <a:r>
              <a:rPr lang="en-US" b="1" dirty="0" smtClean="0"/>
              <a:t>A list of key terms in alphabetical order.</a:t>
            </a:r>
          </a:p>
          <a:p>
            <a:r>
              <a:rPr lang="en-US" b="1" dirty="0" smtClean="0"/>
              <a:t>Each key word is defined.</a:t>
            </a:r>
          </a:p>
          <a:p>
            <a:r>
              <a:rPr lang="en-US" b="1" dirty="0" smtClean="0"/>
              <a:t>Sometimes a glossary also tells you how to pronounce a word.</a:t>
            </a:r>
          </a:p>
          <a:p>
            <a:r>
              <a:rPr lang="en-US" b="1" dirty="0" smtClean="0"/>
              <a:t>Readers use the glossary to look up key terms to find out their meaning.  This helps the reader better learn and understand the subject.</a:t>
            </a:r>
            <a:endParaRPr lang="en-US" b="1" dirty="0"/>
          </a:p>
        </p:txBody>
      </p:sp>
      <p:pic>
        <p:nvPicPr>
          <p:cNvPr id="4" name="Picture 11" descr="http://www.saugertieswatchdog.com/images/clipart/newspaper%20gu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85800"/>
            <a:ext cx="1200150" cy="13716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990600" y="2362200"/>
            <a:ext cx="3352800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00B0F0"/>
                </a:solidFill>
              </a:rPr>
              <a:t>A</a:t>
            </a:r>
          </a:p>
          <a:p>
            <a:r>
              <a:rPr lang="en-US" b="1" dirty="0" smtClean="0"/>
              <a:t>Acid rain </a:t>
            </a:r>
            <a:r>
              <a:rPr lang="en-US" dirty="0" smtClean="0"/>
              <a:t>(AS </a:t>
            </a:r>
            <a:r>
              <a:rPr lang="en-US" dirty="0" err="1" smtClean="0"/>
              <a:t>ihd</a:t>
            </a:r>
            <a:r>
              <a:rPr lang="en-US" dirty="0" smtClean="0"/>
              <a:t> </a:t>
            </a:r>
            <a:r>
              <a:rPr lang="en-US" dirty="0" err="1" smtClean="0"/>
              <a:t>rayn</a:t>
            </a:r>
            <a:r>
              <a:rPr lang="en-US" dirty="0" smtClean="0"/>
              <a:t>) rain that carries certain kind of pollution.</a:t>
            </a:r>
          </a:p>
          <a:p>
            <a:r>
              <a:rPr lang="en-US" b="1" dirty="0" smtClean="0"/>
              <a:t>Adapt</a:t>
            </a:r>
            <a:r>
              <a:rPr lang="en-US" dirty="0" smtClean="0"/>
              <a:t> (uh DAPT) to change in order to survive in new environments</a:t>
            </a:r>
            <a:endParaRPr lang="en-US" b="1" dirty="0"/>
          </a:p>
        </p:txBody>
      </p:sp>
      <p:sp>
        <p:nvSpPr>
          <p:cNvPr id="7" name="TextBox 6"/>
          <p:cNvSpPr txBox="1"/>
          <p:nvPr/>
        </p:nvSpPr>
        <p:spPr>
          <a:xfrm>
            <a:off x="1066800" y="4648200"/>
            <a:ext cx="3505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How would the glossary help the reader understand text about animal adaptations?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95400" y="228600"/>
            <a:ext cx="35814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FF0000"/>
                </a:solidFill>
              </a:rPr>
              <a:t>The reader would understand animal adaptations better because the glossary tells them what it means to adapt.</a:t>
            </a:r>
            <a:endParaRPr lang="en-US" sz="1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Cloud Callout 18"/>
          <p:cNvSpPr/>
          <p:nvPr/>
        </p:nvSpPr>
        <p:spPr>
          <a:xfrm>
            <a:off x="762000" y="152400"/>
            <a:ext cx="4038600" cy="12192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800" dirty="0" smtClean="0">
                <a:solidFill>
                  <a:srgbClr val="FF0000"/>
                </a:solidFill>
              </a:rPr>
              <a:t>Titles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5800" y="2286000"/>
            <a:ext cx="3657600" cy="4114800"/>
          </a:xfrm>
        </p:spPr>
        <p:txBody>
          <a:bodyPr/>
          <a:lstStyle/>
          <a:p>
            <a:r>
              <a:rPr lang="en-US" b="1" dirty="0" smtClean="0"/>
              <a:t>Titles tell the reader the topic of the text.  </a:t>
            </a:r>
          </a:p>
          <a:p>
            <a:r>
              <a:rPr lang="en-US" b="1" dirty="0" smtClean="0"/>
              <a:t>Titles show the main idea of the text.</a:t>
            </a:r>
          </a:p>
          <a:p>
            <a:r>
              <a:rPr lang="en-US" b="1" dirty="0" smtClean="0"/>
              <a:t>Titles help the reader by letting them know what they are about to read. </a:t>
            </a:r>
          </a:p>
          <a:p>
            <a:r>
              <a:rPr lang="en-US" b="1" dirty="0" smtClean="0"/>
              <a:t>Titles focus the reader on a topic so they can make connections between what they already know and the text. </a:t>
            </a:r>
            <a:endParaRPr lang="en-US" b="1" dirty="0"/>
          </a:p>
        </p:txBody>
      </p:sp>
      <p:pic>
        <p:nvPicPr>
          <p:cNvPr id="52225" name="Picture 1" descr="Current Rati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525" cy="9525"/>
          </a:xfrm>
          <a:prstGeom prst="rect">
            <a:avLst/>
          </a:prstGeom>
          <a:noFill/>
        </p:spPr>
      </p:pic>
      <p:pic>
        <p:nvPicPr>
          <p:cNvPr id="52233" name="Picture 9" descr="http://www.sputnikbook.net/images/gallery/newspaperslk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90600" y="2286000"/>
            <a:ext cx="3606800" cy="2705100"/>
          </a:xfrm>
          <a:prstGeom prst="rect">
            <a:avLst/>
          </a:prstGeom>
          <a:noFill/>
        </p:spPr>
      </p:pic>
      <p:sp>
        <p:nvSpPr>
          <p:cNvPr id="17" name="TextBox 16"/>
          <p:cNvSpPr txBox="1"/>
          <p:nvPr/>
        </p:nvSpPr>
        <p:spPr>
          <a:xfrm>
            <a:off x="1143000" y="5105400"/>
            <a:ext cx="3505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What do the titles of the articles in these newspapers tell you?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52235" name="Picture 11" descr="http://www.saugertieswatchdog.com/images/clipart/newspaper%20guy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685800"/>
            <a:ext cx="1200150" cy="1371600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1295400" y="228600"/>
            <a:ext cx="3276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The titles all talk about space so the articles are all about space.</a:t>
            </a:r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loud Callout 4"/>
          <p:cNvSpPr/>
          <p:nvPr/>
        </p:nvSpPr>
        <p:spPr>
          <a:xfrm>
            <a:off x="762000" y="152400"/>
            <a:ext cx="4038600" cy="10668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4800" dirty="0" smtClean="0">
                <a:solidFill>
                  <a:srgbClr val="FF0000"/>
                </a:solidFill>
              </a:rPr>
              <a:t>Subheadings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0" y="2286000"/>
            <a:ext cx="3429000" cy="4114800"/>
          </a:xfrm>
        </p:spPr>
        <p:txBody>
          <a:bodyPr/>
          <a:lstStyle/>
          <a:p>
            <a:r>
              <a:rPr lang="en-US" b="1" dirty="0" smtClean="0"/>
              <a:t>Subheadings divide the text into sections.</a:t>
            </a:r>
          </a:p>
          <a:p>
            <a:r>
              <a:rPr lang="en-US" b="1" dirty="0" smtClean="0"/>
              <a:t>Subheadings tell the main idea of each section of text.</a:t>
            </a:r>
          </a:p>
          <a:p>
            <a:r>
              <a:rPr lang="en-US" b="1" dirty="0" smtClean="0"/>
              <a:t>They are printed in large or bold type to make them stand out.</a:t>
            </a:r>
          </a:p>
          <a:p>
            <a:r>
              <a:rPr lang="en-US" b="1" dirty="0" smtClean="0"/>
              <a:t>Subheadings help the reader to locate information in the text by telling them where to look.</a:t>
            </a:r>
            <a:endParaRPr lang="en-US" b="1" dirty="0"/>
          </a:p>
        </p:txBody>
      </p:sp>
      <p:pic>
        <p:nvPicPr>
          <p:cNvPr id="4" name="Picture 11" descr="http://www.saugertieswatchdog.com/images/clipart/newspaper%20gu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85800"/>
            <a:ext cx="1200150" cy="13716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762000" y="2209800"/>
            <a:ext cx="4038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/>
              <a:t>Helpful Ants</a:t>
            </a:r>
          </a:p>
          <a:p>
            <a:r>
              <a:rPr lang="en-US" dirty="0" smtClean="0"/>
              <a:t>Although ants are frustrating when they get in homes, ants do help the environment. They help control the population of damaging pests such as termites.</a:t>
            </a:r>
          </a:p>
          <a:p>
            <a:endParaRPr lang="en-US" dirty="0"/>
          </a:p>
          <a:p>
            <a:r>
              <a:rPr lang="en-US" b="1" dirty="0" smtClean="0"/>
              <a:t>Types of Ants</a:t>
            </a:r>
          </a:p>
          <a:p>
            <a:r>
              <a:rPr lang="en-US" dirty="0" smtClean="0"/>
              <a:t>Types of ants include fire ants, which cause a painful sting, and carpenter ants, which damage wood structures while nest building. Other types of ants include honey, pharaoh, house, Argentine, and the thief ant.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219200" y="381000"/>
            <a:ext cx="3429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Where would the reader look to find out about a fire ant?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Cloud Callout 7"/>
          <p:cNvSpPr/>
          <p:nvPr/>
        </p:nvSpPr>
        <p:spPr>
          <a:xfrm>
            <a:off x="4876800" y="152400"/>
            <a:ext cx="4038600" cy="12192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5257800" y="228600"/>
            <a:ext cx="3657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A fire ant is a kind of ant so the reader would look in Types of Ants.</a:t>
            </a:r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loud Callout 4"/>
          <p:cNvSpPr/>
          <p:nvPr/>
        </p:nvSpPr>
        <p:spPr>
          <a:xfrm>
            <a:off x="762000" y="152400"/>
            <a:ext cx="4419600" cy="12954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Text (Bold, Color, &amp; Italics)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43400" y="2133600"/>
            <a:ext cx="3810000" cy="4343400"/>
          </a:xfrm>
        </p:spPr>
        <p:txBody>
          <a:bodyPr/>
          <a:lstStyle/>
          <a:p>
            <a:r>
              <a:rPr lang="en-US" b="1" dirty="0" smtClean="0"/>
              <a:t>The style and color of the text sends the reader signals about how to read the content.</a:t>
            </a:r>
          </a:p>
          <a:p>
            <a:r>
              <a:rPr lang="en-US" b="1" dirty="0" smtClean="0"/>
              <a:t>Key words to notice are in bold or in color.</a:t>
            </a:r>
          </a:p>
          <a:p>
            <a:r>
              <a:rPr lang="en-US" b="1" dirty="0" smtClean="0"/>
              <a:t>Text in </a:t>
            </a:r>
            <a:r>
              <a:rPr lang="en-US" b="1" i="1" dirty="0" smtClean="0"/>
              <a:t>italics</a:t>
            </a:r>
            <a:r>
              <a:rPr lang="en-US" b="1" dirty="0" smtClean="0"/>
              <a:t> is used in picture captions, book titles, and any other element that needs to stand out.</a:t>
            </a:r>
          </a:p>
          <a:p>
            <a:r>
              <a:rPr lang="en-US" b="1" dirty="0" smtClean="0"/>
              <a:t>Text in bold, color, or </a:t>
            </a:r>
            <a:r>
              <a:rPr lang="en-US" b="1" i="1" dirty="0" smtClean="0"/>
              <a:t>italics</a:t>
            </a:r>
            <a:r>
              <a:rPr lang="en-US" b="1" dirty="0" smtClean="0"/>
              <a:t> draw the readers attention to important information.</a:t>
            </a:r>
          </a:p>
          <a:p>
            <a:endParaRPr lang="en-US" dirty="0"/>
          </a:p>
        </p:txBody>
      </p:sp>
      <p:pic>
        <p:nvPicPr>
          <p:cNvPr id="4" name="Picture 11" descr="http://www.saugertieswatchdog.com/images/clipart/newspaper%20gu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85800"/>
            <a:ext cx="1200150" cy="13716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1066800" y="2362200"/>
            <a:ext cx="3429000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The Wetlands of the South</a:t>
            </a:r>
          </a:p>
          <a:p>
            <a:r>
              <a:rPr lang="en-US" i="1" dirty="0" smtClean="0"/>
              <a:t>Why are the South’s wetlands so important?</a:t>
            </a:r>
            <a:endParaRPr lang="en-US" dirty="0" smtClean="0"/>
          </a:p>
          <a:p>
            <a:r>
              <a:rPr lang="en-US" dirty="0" smtClean="0"/>
              <a:t>The Okefenokee (oh </a:t>
            </a:r>
            <a:r>
              <a:rPr lang="en-US" dirty="0" err="1" smtClean="0"/>
              <a:t>kuh</a:t>
            </a:r>
            <a:r>
              <a:rPr lang="en-US" dirty="0" smtClean="0"/>
              <a:t> </a:t>
            </a:r>
            <a:r>
              <a:rPr lang="en-US" dirty="0" err="1" smtClean="0"/>
              <a:t>fuh</a:t>
            </a:r>
            <a:r>
              <a:rPr lang="en-US" dirty="0" smtClean="0"/>
              <a:t> NOH </a:t>
            </a:r>
            <a:r>
              <a:rPr lang="en-US" dirty="0" err="1" smtClean="0"/>
              <a:t>kee</a:t>
            </a:r>
            <a:r>
              <a:rPr lang="en-US" dirty="0" smtClean="0"/>
              <a:t>) Swamp is a large wetland in the South.  A </a:t>
            </a:r>
            <a:r>
              <a:rPr lang="en-US" b="1" dirty="0" smtClean="0"/>
              <a:t>wetland </a:t>
            </a:r>
            <a:r>
              <a:rPr lang="en-US" dirty="0" smtClean="0"/>
              <a:t>is a place where the ground is soaked with water for at least part of the year.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990600" y="5105400"/>
            <a:ext cx="3276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How do the words in italics help the reader understand the text?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95400" y="228600"/>
            <a:ext cx="3429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The words in italics help the reader by focusing the reader on the answer to a question.</a:t>
            </a:r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loud Callout 7"/>
          <p:cNvSpPr/>
          <p:nvPr/>
        </p:nvSpPr>
        <p:spPr>
          <a:xfrm>
            <a:off x="762000" y="152400"/>
            <a:ext cx="4038600" cy="13716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4400" y="533400"/>
            <a:ext cx="3886200" cy="1447800"/>
          </a:xfrm>
        </p:spPr>
        <p:txBody>
          <a:bodyPr/>
          <a:lstStyle/>
          <a:p>
            <a:pPr algn="ctr"/>
            <a:r>
              <a:rPr lang="en-US" sz="4000" dirty="0" smtClean="0">
                <a:solidFill>
                  <a:srgbClr val="FF0000"/>
                </a:solidFill>
              </a:rPr>
              <a:t>Photographs  Illustrations</a:t>
            </a:r>
            <a:endParaRPr lang="en-US" sz="40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0" y="2286000"/>
            <a:ext cx="3505200" cy="4114800"/>
          </a:xfrm>
        </p:spPr>
        <p:txBody>
          <a:bodyPr/>
          <a:lstStyle/>
          <a:p>
            <a:r>
              <a:rPr lang="en-US" b="1" dirty="0" smtClean="0"/>
              <a:t>Photos and illustrations give information in a visual way.</a:t>
            </a:r>
            <a:endParaRPr lang="en-US" b="1" dirty="0"/>
          </a:p>
          <a:p>
            <a:r>
              <a:rPr lang="en-US" b="1" dirty="0" smtClean="0"/>
              <a:t>They help tell the story.  </a:t>
            </a:r>
          </a:p>
          <a:p>
            <a:r>
              <a:rPr lang="en-US" b="1" dirty="0" smtClean="0"/>
              <a:t>They work with the words and headings to help teach material.</a:t>
            </a:r>
          </a:p>
          <a:p>
            <a:r>
              <a:rPr lang="en-US" b="1" dirty="0" smtClean="0"/>
              <a:t>They help the reader understand an idea from the text that was unclear.</a:t>
            </a:r>
            <a:endParaRPr lang="en-US" b="1" dirty="0"/>
          </a:p>
        </p:txBody>
      </p:sp>
      <p:pic>
        <p:nvPicPr>
          <p:cNvPr id="55298" name="Picture 2" descr="C:\Users\Tanya\Pictures\illustration parrot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0200" y="2209800"/>
            <a:ext cx="2286000" cy="1520890"/>
          </a:xfrm>
          <a:prstGeom prst="rect">
            <a:avLst/>
          </a:prstGeom>
          <a:noFill/>
        </p:spPr>
      </p:pic>
      <p:pic>
        <p:nvPicPr>
          <p:cNvPr id="5" name="Picture 2" descr="C:\Users\Tanya\Pictures\illustration manate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90600" y="3117978"/>
            <a:ext cx="2438400" cy="161233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990600" y="4800600"/>
            <a:ext cx="3429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FF0000"/>
                </a:solidFill>
              </a:rPr>
              <a:t>How might these photos help the reader understand the text?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7" name="Picture 11" descr="http://www.saugertieswatchdog.com/images/clipart/newspaper%20guy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685800"/>
            <a:ext cx="1200150" cy="13716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295400" y="228600"/>
            <a:ext cx="3429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The pictures would help me understand what the animals look like and where the live.</a:t>
            </a:r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5400" dirty="0" smtClean="0">
                <a:solidFill>
                  <a:srgbClr val="FF0000"/>
                </a:solidFill>
              </a:rPr>
              <a:t>Captions</a:t>
            </a:r>
            <a:endParaRPr lang="en-US" sz="54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0" y="2286000"/>
            <a:ext cx="2057400" cy="4114800"/>
          </a:xfrm>
        </p:spPr>
        <p:txBody>
          <a:bodyPr/>
          <a:lstStyle/>
          <a:p>
            <a:r>
              <a:rPr lang="en-US" b="1" dirty="0" smtClean="0"/>
              <a:t>A caption explains what is shown in a picture or illustration.</a:t>
            </a:r>
          </a:p>
          <a:p>
            <a:r>
              <a:rPr lang="en-US" b="1" dirty="0" smtClean="0"/>
              <a:t>Captions help the reader understand information that may or may not be in the text.</a:t>
            </a:r>
            <a:endParaRPr lang="en-US" b="1" dirty="0"/>
          </a:p>
        </p:txBody>
      </p:sp>
      <p:pic>
        <p:nvPicPr>
          <p:cNvPr id="4" name="Picture 2" descr="http://cmsimg.freep.com/apps/pbcsi.dll/bilde?Site=C4&amp;Date=20080321&amp;Category=YAK01&amp;ArtNo=80318035&amp;Ref=AR&amp;Profile=1073&amp;MaxW=550&amp;MaxH=650&amp;title=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24000" y="2209800"/>
            <a:ext cx="3709566" cy="22098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990600" y="4495800"/>
            <a:ext cx="49530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/>
              <a:t>Photo by MARCIN SZCZEPANSKI</a:t>
            </a:r>
          </a:p>
          <a:p>
            <a:r>
              <a:rPr lang="en-US" sz="2400" b="1" dirty="0" smtClean="0"/>
              <a:t>These gold coins were found on the ocean floor!</a:t>
            </a:r>
            <a:endParaRPr lang="en-US" sz="2400" b="1" dirty="0"/>
          </a:p>
        </p:txBody>
      </p:sp>
      <p:pic>
        <p:nvPicPr>
          <p:cNvPr id="6" name="Picture 11" descr="http://www.saugertieswatchdog.com/images/clipart/newspaper%20guy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85800"/>
            <a:ext cx="1200150" cy="1371600"/>
          </a:xfrm>
          <a:prstGeom prst="rect">
            <a:avLst/>
          </a:prstGeom>
          <a:noFill/>
        </p:spPr>
      </p:pic>
      <p:sp>
        <p:nvSpPr>
          <p:cNvPr id="7" name="Cloud Callout 6"/>
          <p:cNvSpPr/>
          <p:nvPr/>
        </p:nvSpPr>
        <p:spPr>
          <a:xfrm>
            <a:off x="762000" y="152400"/>
            <a:ext cx="4038600" cy="10668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1295400" y="228600"/>
            <a:ext cx="3276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The caption explains that the coins are from the bottom of the ocean.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14400" y="5486400"/>
            <a:ext cx="5334000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How does this caption help the reader understand the picture?  If this article was about finding treasure, how would this caption help the reader understand the text?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10" name="Cloud Callout 9"/>
          <p:cNvSpPr/>
          <p:nvPr/>
        </p:nvSpPr>
        <p:spPr>
          <a:xfrm>
            <a:off x="4800600" y="152400"/>
            <a:ext cx="4038600" cy="10668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257800" y="228600"/>
            <a:ext cx="32766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The caption would help me understand where the treasure was found.</a:t>
            </a:r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  <p:bldP spid="11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loud Callout 5"/>
          <p:cNvSpPr/>
          <p:nvPr/>
        </p:nvSpPr>
        <p:spPr>
          <a:xfrm>
            <a:off x="762000" y="152400"/>
            <a:ext cx="4343400" cy="10668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5400" dirty="0" smtClean="0">
                <a:solidFill>
                  <a:srgbClr val="FF0000"/>
                </a:solidFill>
              </a:rPr>
              <a:t>Textbox</a:t>
            </a:r>
            <a:endParaRPr lang="en-US" sz="54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24400" y="2209800"/>
            <a:ext cx="3581400" cy="4114800"/>
          </a:xfrm>
        </p:spPr>
        <p:txBody>
          <a:bodyPr/>
          <a:lstStyle/>
          <a:p>
            <a:r>
              <a:rPr lang="en-US" b="1" dirty="0" smtClean="0"/>
              <a:t>A textbox provides more information than is in the text about a topic.</a:t>
            </a:r>
          </a:p>
          <a:p>
            <a:r>
              <a:rPr lang="en-US" b="1" dirty="0" smtClean="0"/>
              <a:t>A textbox can include interesting facts or important information the author wants the reader to know.</a:t>
            </a:r>
          </a:p>
          <a:p>
            <a:r>
              <a:rPr lang="en-US" b="1" dirty="0" smtClean="0"/>
              <a:t>Textboxes help readers understand by creating interest or emphasizing important information.</a:t>
            </a:r>
            <a:endParaRPr lang="en-US" b="1" dirty="0"/>
          </a:p>
        </p:txBody>
      </p:sp>
      <p:pic>
        <p:nvPicPr>
          <p:cNvPr id="57346" name="Picture 2" descr="C:\Users\Tanya\Pictures\Text Box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76400" y="2286000"/>
            <a:ext cx="2438400" cy="2682240"/>
          </a:xfrm>
          <a:prstGeom prst="rect">
            <a:avLst/>
          </a:prstGeom>
          <a:noFill/>
        </p:spPr>
      </p:pic>
      <p:pic>
        <p:nvPicPr>
          <p:cNvPr id="5" name="Picture 11" descr="http://www.saugertieswatchdog.com/images/clipart/newspaper%20guy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85800"/>
            <a:ext cx="1200150" cy="13716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066800" y="5105400"/>
            <a:ext cx="381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One of the textboxes above asks the reader to solve a mystery about a Tasmanian Devil.  Why would he include this mystery?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95400" y="228600"/>
            <a:ext cx="3581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The textbox contains the mystery to help create interest for the reader.</a:t>
            </a:r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loud Callout 4"/>
          <p:cNvSpPr/>
          <p:nvPr/>
        </p:nvSpPr>
        <p:spPr>
          <a:xfrm>
            <a:off x="762000" y="152400"/>
            <a:ext cx="4419600" cy="14478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5400" dirty="0" smtClean="0">
                <a:solidFill>
                  <a:srgbClr val="FF0000"/>
                </a:solidFill>
              </a:rPr>
              <a:t>Maps</a:t>
            </a:r>
            <a:endParaRPr lang="en-US" sz="54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95800" y="2286000"/>
            <a:ext cx="3886200" cy="4114800"/>
          </a:xfrm>
        </p:spPr>
        <p:txBody>
          <a:bodyPr/>
          <a:lstStyle/>
          <a:p>
            <a:r>
              <a:rPr lang="en-US" b="1" dirty="0" smtClean="0"/>
              <a:t>Maps are drawings that show the basic shape of the land and other geographical, political, or historical features.</a:t>
            </a:r>
          </a:p>
          <a:p>
            <a:r>
              <a:rPr lang="en-US" b="1" dirty="0" smtClean="0"/>
              <a:t>They present information in a visual form.</a:t>
            </a:r>
          </a:p>
          <a:p>
            <a:r>
              <a:rPr lang="en-US" b="1" dirty="0" smtClean="0"/>
              <a:t>They help the reader understand where an event happens.</a:t>
            </a:r>
          </a:p>
          <a:p>
            <a:r>
              <a:rPr lang="en-US" b="1" dirty="0" smtClean="0"/>
              <a:t>They help the reader understand how far away an event took place.</a:t>
            </a:r>
            <a:endParaRPr lang="en-US" b="1" dirty="0"/>
          </a:p>
        </p:txBody>
      </p:sp>
      <p:pic>
        <p:nvPicPr>
          <p:cNvPr id="4" name="Picture 11" descr="http://www.saugertieswatchdog.com/images/clipart/newspaper%20gu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85800"/>
            <a:ext cx="1200150" cy="1371600"/>
          </a:xfrm>
          <a:prstGeom prst="rect">
            <a:avLst/>
          </a:prstGeom>
          <a:noFill/>
        </p:spPr>
      </p:pic>
      <p:pic>
        <p:nvPicPr>
          <p:cNvPr id="87042" name="Picture 2" descr="http://www.worldproutassembly.org/united-states-map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90600" y="2286000"/>
            <a:ext cx="3441700" cy="2195567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066800" y="4724400"/>
            <a:ext cx="3200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How would a map of the United States help the reader understand an article about Texas?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95400" y="228600"/>
            <a:ext cx="3581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The map could help the reader understand where Texas is located and how the location relates to the text.</a:t>
            </a:r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loud Callout 4"/>
          <p:cNvSpPr/>
          <p:nvPr/>
        </p:nvSpPr>
        <p:spPr>
          <a:xfrm>
            <a:off x="762000" y="152400"/>
            <a:ext cx="4419600" cy="12954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5400" dirty="0" smtClean="0">
                <a:solidFill>
                  <a:srgbClr val="FF0000"/>
                </a:solidFill>
              </a:rPr>
              <a:t>Diagrams</a:t>
            </a:r>
            <a:endParaRPr lang="en-US" sz="54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0" y="2286000"/>
            <a:ext cx="3581400" cy="4114800"/>
          </a:xfrm>
        </p:spPr>
        <p:txBody>
          <a:bodyPr/>
          <a:lstStyle/>
          <a:p>
            <a:r>
              <a:rPr lang="en-US" b="1" dirty="0" smtClean="0"/>
              <a:t>A diagram is a drawing that shows or explains something.</a:t>
            </a:r>
          </a:p>
          <a:p>
            <a:r>
              <a:rPr lang="en-US" b="1" dirty="0" smtClean="0"/>
              <a:t>To understand a diagram the reader should read the titles, labels, captions, and numbered parts.</a:t>
            </a:r>
          </a:p>
          <a:p>
            <a:r>
              <a:rPr lang="en-US" b="1" dirty="0" smtClean="0"/>
              <a:t>Diagrams help the reader understand steps, how objects are made, or information in the text.</a:t>
            </a:r>
            <a:endParaRPr lang="en-US" b="1" dirty="0"/>
          </a:p>
        </p:txBody>
      </p:sp>
      <p:pic>
        <p:nvPicPr>
          <p:cNvPr id="4" name="Picture 11" descr="http://www.saugertieswatchdog.com/images/clipart/newspaper%20gu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85800"/>
            <a:ext cx="1200150" cy="1371600"/>
          </a:xfrm>
          <a:prstGeom prst="rect">
            <a:avLst/>
          </a:prstGeom>
          <a:noFill/>
        </p:spPr>
      </p:pic>
      <p:pic>
        <p:nvPicPr>
          <p:cNvPr id="78850" name="Picture 2" descr="http://www.kidscosmos.org/kid-stuff/mars-trip-graphics/volcano-diagram.gi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19200" y="2286000"/>
            <a:ext cx="3060700" cy="3060700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990600" y="5562600"/>
            <a:ext cx="3886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How could this diagram help the reader understand volcanoes?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95400" y="228600"/>
            <a:ext cx="3505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The diagram helps the reader understand the parts of a volcano and how they erupt.</a:t>
            </a:r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loud Callout 4"/>
          <p:cNvSpPr/>
          <p:nvPr/>
        </p:nvSpPr>
        <p:spPr>
          <a:xfrm>
            <a:off x="762000" y="152400"/>
            <a:ext cx="4038600" cy="12954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5400" dirty="0" smtClean="0">
                <a:solidFill>
                  <a:srgbClr val="FF0000"/>
                </a:solidFill>
              </a:rPr>
              <a:t>Tables</a:t>
            </a:r>
            <a:endParaRPr lang="en-US" sz="54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3000" y="2286000"/>
            <a:ext cx="3352800" cy="4114800"/>
          </a:xfrm>
        </p:spPr>
        <p:txBody>
          <a:bodyPr/>
          <a:lstStyle/>
          <a:p>
            <a:r>
              <a:rPr lang="en-US" b="1" dirty="0" smtClean="0"/>
              <a:t>Tables organize large amounts of information in a small space.</a:t>
            </a:r>
          </a:p>
          <a:p>
            <a:r>
              <a:rPr lang="en-US" b="1" dirty="0" smtClean="0"/>
              <a:t>Tables present all kinds of data, from numbers and amounts, to calendars and menus.</a:t>
            </a:r>
          </a:p>
          <a:p>
            <a:r>
              <a:rPr lang="en-US" b="1" dirty="0" smtClean="0"/>
              <a:t>Tables help the reader compare information in the text.</a:t>
            </a:r>
          </a:p>
          <a:p>
            <a:endParaRPr lang="en-US" dirty="0"/>
          </a:p>
        </p:txBody>
      </p:sp>
      <p:pic>
        <p:nvPicPr>
          <p:cNvPr id="4" name="Picture 11" descr="http://www.saugertieswatchdog.com/images/clipart/newspaper%20gu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85800"/>
            <a:ext cx="1200150" cy="1371600"/>
          </a:xfrm>
          <a:prstGeom prst="rect">
            <a:avLst/>
          </a:prstGeom>
          <a:noFill/>
        </p:spPr>
      </p:pic>
      <p:pic>
        <p:nvPicPr>
          <p:cNvPr id="76802" name="Picture 2" descr="Figure 2 -  Cascade Eruptions graph.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66800" y="2286000"/>
            <a:ext cx="3562350" cy="3000376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066800" y="5334000"/>
            <a:ext cx="3810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How would a table about volcano eruptions help the reader understand volcanoes?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95400" y="228600"/>
            <a:ext cx="35052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The table would help the reader understand where and how often volcanoes erupt.</a:t>
            </a:r>
            <a:endParaRPr lang="en-U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loud Callout 4"/>
          <p:cNvSpPr/>
          <p:nvPr/>
        </p:nvSpPr>
        <p:spPr>
          <a:xfrm>
            <a:off x="762000" y="152400"/>
            <a:ext cx="4038600" cy="12192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sz="5400" dirty="0" smtClean="0">
                <a:solidFill>
                  <a:srgbClr val="FF0000"/>
                </a:solidFill>
              </a:rPr>
              <a:t>Timelines</a:t>
            </a:r>
            <a:endParaRPr lang="en-US" sz="54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0" y="2286000"/>
            <a:ext cx="3124200" cy="4114800"/>
          </a:xfrm>
        </p:spPr>
        <p:txBody>
          <a:bodyPr/>
          <a:lstStyle/>
          <a:p>
            <a:r>
              <a:rPr lang="en-US" b="1" dirty="0" smtClean="0"/>
              <a:t>Timelines show important events in chronological order or time order.</a:t>
            </a:r>
          </a:p>
          <a:p>
            <a:r>
              <a:rPr lang="en-US" b="1" dirty="0" smtClean="0"/>
              <a:t>Timelines help the reader better understand the order of events and how one event may have lead to another.</a:t>
            </a:r>
            <a:endParaRPr lang="en-US" b="1" dirty="0"/>
          </a:p>
        </p:txBody>
      </p:sp>
      <p:pic>
        <p:nvPicPr>
          <p:cNvPr id="4" name="Picture 11" descr="http://www.saugertieswatchdog.com/images/clipart/newspaper%20gu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85800"/>
            <a:ext cx="1200150" cy="1371600"/>
          </a:xfrm>
          <a:prstGeom prst="rect">
            <a:avLst/>
          </a:prstGeom>
          <a:noFill/>
        </p:spPr>
      </p:pic>
      <p:pic>
        <p:nvPicPr>
          <p:cNvPr id="74756" name="Picture 4" descr="http://www.btinternetrangers.co.uk/GettingStarted/TheInternet/Techie_Timeline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14400" y="2209800"/>
            <a:ext cx="4127500" cy="2902475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838200" y="5181600"/>
            <a:ext cx="42672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How would a timeline help a reader understand an article about why some older people aren’t knowledgeable about computers?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95400" y="228600"/>
            <a:ext cx="3505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solidFill>
                  <a:srgbClr val="FF0000"/>
                </a:solidFill>
              </a:rPr>
              <a:t>The timeline would show that computers may not have been affordable until late in an older persons life.</a:t>
            </a:r>
            <a:endParaRPr lang="en-US" sz="1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057400"/>
            <a:ext cx="4648200" cy="4114800"/>
          </a:xfrm>
        </p:spPr>
        <p:txBody>
          <a:bodyPr/>
          <a:lstStyle/>
          <a:p>
            <a:r>
              <a:rPr lang="en-US" sz="3200" dirty="0" smtClean="0">
                <a:solidFill>
                  <a:srgbClr val="FF0000"/>
                </a:solidFill>
              </a:rPr>
              <a:t>Find an article and find an example of each text feature.</a:t>
            </a:r>
            <a:br>
              <a:rPr lang="en-US" sz="3200" dirty="0" smtClean="0">
                <a:solidFill>
                  <a:srgbClr val="FF0000"/>
                </a:solidFill>
              </a:rPr>
            </a:br>
            <a:r>
              <a:rPr lang="en-US" sz="3200" dirty="0" smtClean="0">
                <a:solidFill>
                  <a:srgbClr val="FF0000"/>
                </a:solidFill>
              </a:rPr>
              <a:t/>
            </a:r>
            <a:br>
              <a:rPr lang="en-US" sz="3200" dirty="0" smtClean="0">
                <a:solidFill>
                  <a:srgbClr val="FF0000"/>
                </a:solidFill>
              </a:rPr>
            </a:br>
            <a:r>
              <a:rPr lang="en-US" sz="3200" dirty="0" smtClean="0">
                <a:solidFill>
                  <a:srgbClr val="FF0000"/>
                </a:solidFill>
              </a:rPr>
              <a:t>Explain how each example helps you to understand what you read.</a:t>
            </a:r>
            <a:endParaRPr lang="en-US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in_the_news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Georgi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in_the_news</Template>
  <TotalTime>353</TotalTime>
  <Words>1442</Words>
  <Application>Microsoft Macintosh PowerPoint</Application>
  <PresentationFormat>On-screen Show (4:3)</PresentationFormat>
  <Paragraphs>145</Paragraphs>
  <Slides>16</Slides>
  <Notes>16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in_the_news</vt:lpstr>
      <vt:lpstr>Text Features</vt:lpstr>
      <vt:lpstr>What are text features?</vt:lpstr>
      <vt:lpstr>Table of Contents</vt:lpstr>
      <vt:lpstr>Index</vt:lpstr>
      <vt:lpstr>Glossary</vt:lpstr>
      <vt:lpstr>Titles</vt:lpstr>
      <vt:lpstr>Subheadings</vt:lpstr>
      <vt:lpstr>Text (Bold, Color, &amp; Italics)</vt:lpstr>
      <vt:lpstr>Photographs  Illustrations</vt:lpstr>
      <vt:lpstr>Captions</vt:lpstr>
      <vt:lpstr>Textbox</vt:lpstr>
      <vt:lpstr>Maps</vt:lpstr>
      <vt:lpstr>Diagrams</vt:lpstr>
      <vt:lpstr>Tables</vt:lpstr>
      <vt:lpstr>Timelines</vt:lpstr>
      <vt:lpstr>Find an article and find an example of each text feature.  Explain how each example helps you to understand what you read.</vt:lpstr>
    </vt:vector>
  </TitlesOfParts>
  <Company>eclipsed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Text Features</dc:title>
  <dc:creator>Tanya</dc:creator>
  <cp:lastModifiedBy>swwcte</cp:lastModifiedBy>
  <cp:revision>77</cp:revision>
  <dcterms:created xsi:type="dcterms:W3CDTF">2016-10-31T09:59:00Z</dcterms:created>
  <dcterms:modified xsi:type="dcterms:W3CDTF">2016-10-31T10:00:36Z</dcterms:modified>
</cp:coreProperties>
</file>