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824"/>
    <p:restoredTop sz="79501"/>
  </p:normalViewPr>
  <p:slideViewPr>
    <p:cSldViewPr snapToGrid="0">
      <p:cViewPr varScale="1">
        <p:scale>
          <a:sx n="89" d="100"/>
          <a:sy n="89" d="100"/>
        </p:scale>
        <p:origin x="92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4CC99C-C7D8-9242-9ACA-24800C94E80A}" type="datetimeFigureOut">
              <a:rPr lang="en-US" smtClean="0"/>
              <a:t>7/23/26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04B438-C341-DC43-B6A0-BCF8C7CB7146}" type="slidenum">
              <a:rPr lang="en-US" smtClean="0"/>
              <a:t>‹#›</a:t>
            </a:fld>
            <a:endParaRPr lang="en-US"/>
          </a:p>
        </p:txBody>
      </p:sp>
    </p:spTree>
    <p:extLst>
      <p:ext uri="{BB962C8B-B14F-4D97-AF65-F5344CB8AC3E}">
        <p14:creationId xmlns:p14="http://schemas.microsoft.com/office/powerpoint/2010/main" val="693143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904B438-C341-DC43-B6A0-BCF8C7CB7146}" type="slidenum">
              <a:rPr lang="en-US" smtClean="0"/>
              <a:t>2</a:t>
            </a:fld>
            <a:endParaRPr lang="en-US"/>
          </a:p>
        </p:txBody>
      </p:sp>
    </p:spTree>
    <p:extLst>
      <p:ext uri="{BB962C8B-B14F-4D97-AF65-F5344CB8AC3E}">
        <p14:creationId xmlns:p14="http://schemas.microsoft.com/office/powerpoint/2010/main" val="29695861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8232F-C61B-5AAD-55DD-97DD8633A46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AB6E86-F5E8-56C3-45D3-4F23766C26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3BD4726-A11A-A253-FD8D-B112E8B76893}"/>
              </a:ext>
            </a:extLst>
          </p:cNvPr>
          <p:cNvSpPr>
            <a:spLocks noGrp="1"/>
          </p:cNvSpPr>
          <p:nvPr>
            <p:ph type="dt" sz="half" idx="10"/>
          </p:nvPr>
        </p:nvSpPr>
        <p:spPr/>
        <p:txBody>
          <a:bodyPr/>
          <a:lstStyle/>
          <a:p>
            <a:fld id="{9D4144FC-3C2F-3A40-AB81-9C2781C1B63D}" type="datetimeFigureOut">
              <a:rPr lang="en-US" smtClean="0"/>
              <a:t>7/23/26</a:t>
            </a:fld>
            <a:endParaRPr lang="en-US"/>
          </a:p>
        </p:txBody>
      </p:sp>
      <p:sp>
        <p:nvSpPr>
          <p:cNvPr id="5" name="Footer Placeholder 4">
            <a:extLst>
              <a:ext uri="{FF2B5EF4-FFF2-40B4-BE49-F238E27FC236}">
                <a16:creationId xmlns:a16="http://schemas.microsoft.com/office/drawing/2014/main" id="{0FEED6E8-CEBE-C21A-6840-641DC5B454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9011DB-FA1D-34EE-DF5B-9B5AB3EB4C2C}"/>
              </a:ext>
            </a:extLst>
          </p:cNvPr>
          <p:cNvSpPr>
            <a:spLocks noGrp="1"/>
          </p:cNvSpPr>
          <p:nvPr>
            <p:ph type="sldNum" sz="quarter" idx="12"/>
          </p:nvPr>
        </p:nvSpPr>
        <p:spPr/>
        <p:txBody>
          <a:bodyPr/>
          <a:lstStyle/>
          <a:p>
            <a:fld id="{E1AB19EE-F745-F543-BEF1-2FF01AE9770C}" type="slidenum">
              <a:rPr lang="en-US" smtClean="0"/>
              <a:t>‹#›</a:t>
            </a:fld>
            <a:endParaRPr lang="en-US"/>
          </a:p>
        </p:txBody>
      </p:sp>
    </p:spTree>
    <p:extLst>
      <p:ext uri="{BB962C8B-B14F-4D97-AF65-F5344CB8AC3E}">
        <p14:creationId xmlns:p14="http://schemas.microsoft.com/office/powerpoint/2010/main" val="1531669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3B865-E957-FB77-7BB3-A28BB8723EE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F2997BF-9632-43E4-86A7-65769DDF88A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9C4986-19D0-89CF-1D3F-8F36883D0485}"/>
              </a:ext>
            </a:extLst>
          </p:cNvPr>
          <p:cNvSpPr>
            <a:spLocks noGrp="1"/>
          </p:cNvSpPr>
          <p:nvPr>
            <p:ph type="dt" sz="half" idx="10"/>
          </p:nvPr>
        </p:nvSpPr>
        <p:spPr/>
        <p:txBody>
          <a:bodyPr/>
          <a:lstStyle/>
          <a:p>
            <a:fld id="{9D4144FC-3C2F-3A40-AB81-9C2781C1B63D}" type="datetimeFigureOut">
              <a:rPr lang="en-US" smtClean="0"/>
              <a:t>7/23/26</a:t>
            </a:fld>
            <a:endParaRPr lang="en-US"/>
          </a:p>
        </p:txBody>
      </p:sp>
      <p:sp>
        <p:nvSpPr>
          <p:cNvPr id="5" name="Footer Placeholder 4">
            <a:extLst>
              <a:ext uri="{FF2B5EF4-FFF2-40B4-BE49-F238E27FC236}">
                <a16:creationId xmlns:a16="http://schemas.microsoft.com/office/drawing/2014/main" id="{93B260ED-025B-1A3D-E0CD-58A59B10B4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5F5987-1D95-AE86-BD88-0B8BBAF148D9}"/>
              </a:ext>
            </a:extLst>
          </p:cNvPr>
          <p:cNvSpPr>
            <a:spLocks noGrp="1"/>
          </p:cNvSpPr>
          <p:nvPr>
            <p:ph type="sldNum" sz="quarter" idx="12"/>
          </p:nvPr>
        </p:nvSpPr>
        <p:spPr/>
        <p:txBody>
          <a:bodyPr/>
          <a:lstStyle/>
          <a:p>
            <a:fld id="{E1AB19EE-F745-F543-BEF1-2FF01AE9770C}" type="slidenum">
              <a:rPr lang="en-US" smtClean="0"/>
              <a:t>‹#›</a:t>
            </a:fld>
            <a:endParaRPr lang="en-US"/>
          </a:p>
        </p:txBody>
      </p:sp>
    </p:spTree>
    <p:extLst>
      <p:ext uri="{BB962C8B-B14F-4D97-AF65-F5344CB8AC3E}">
        <p14:creationId xmlns:p14="http://schemas.microsoft.com/office/powerpoint/2010/main" val="556102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2B489-97FF-009D-82B7-789422F103B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A6E3260-A58D-F10A-B643-2487D8DCD1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F8A362E-AECA-9793-6983-9EB25BDF0737}"/>
              </a:ext>
            </a:extLst>
          </p:cNvPr>
          <p:cNvSpPr>
            <a:spLocks noGrp="1"/>
          </p:cNvSpPr>
          <p:nvPr>
            <p:ph type="dt" sz="half" idx="10"/>
          </p:nvPr>
        </p:nvSpPr>
        <p:spPr/>
        <p:txBody>
          <a:bodyPr/>
          <a:lstStyle/>
          <a:p>
            <a:fld id="{9D4144FC-3C2F-3A40-AB81-9C2781C1B63D}" type="datetimeFigureOut">
              <a:rPr lang="en-US" smtClean="0"/>
              <a:t>7/23/26</a:t>
            </a:fld>
            <a:endParaRPr lang="en-US"/>
          </a:p>
        </p:txBody>
      </p:sp>
      <p:sp>
        <p:nvSpPr>
          <p:cNvPr id="5" name="Footer Placeholder 4">
            <a:extLst>
              <a:ext uri="{FF2B5EF4-FFF2-40B4-BE49-F238E27FC236}">
                <a16:creationId xmlns:a16="http://schemas.microsoft.com/office/drawing/2014/main" id="{4EACF52D-2F41-61BA-6C20-BAB21A1EE0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B9D0F-50FD-51F4-5985-FFEBFFEC25FC}"/>
              </a:ext>
            </a:extLst>
          </p:cNvPr>
          <p:cNvSpPr>
            <a:spLocks noGrp="1"/>
          </p:cNvSpPr>
          <p:nvPr>
            <p:ph type="sldNum" sz="quarter" idx="12"/>
          </p:nvPr>
        </p:nvSpPr>
        <p:spPr/>
        <p:txBody>
          <a:bodyPr/>
          <a:lstStyle/>
          <a:p>
            <a:fld id="{E1AB19EE-F745-F543-BEF1-2FF01AE9770C}" type="slidenum">
              <a:rPr lang="en-US" smtClean="0"/>
              <a:t>‹#›</a:t>
            </a:fld>
            <a:endParaRPr lang="en-US"/>
          </a:p>
        </p:txBody>
      </p:sp>
    </p:spTree>
    <p:extLst>
      <p:ext uri="{BB962C8B-B14F-4D97-AF65-F5344CB8AC3E}">
        <p14:creationId xmlns:p14="http://schemas.microsoft.com/office/powerpoint/2010/main" val="3836048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38F1A-C191-DBDD-E3EE-0EE2C247304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8E1A627-6E81-0072-10A7-D9F6CAFAA77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C03A655-E391-F755-6A34-42215CEDDC7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E4D80D3-91D0-DEE8-E43A-26B21EBA3B52}"/>
              </a:ext>
            </a:extLst>
          </p:cNvPr>
          <p:cNvSpPr>
            <a:spLocks noGrp="1"/>
          </p:cNvSpPr>
          <p:nvPr>
            <p:ph type="dt" sz="half" idx="10"/>
          </p:nvPr>
        </p:nvSpPr>
        <p:spPr/>
        <p:txBody>
          <a:bodyPr/>
          <a:lstStyle/>
          <a:p>
            <a:fld id="{9D4144FC-3C2F-3A40-AB81-9C2781C1B63D}" type="datetimeFigureOut">
              <a:rPr lang="en-US" smtClean="0"/>
              <a:t>7/23/26</a:t>
            </a:fld>
            <a:endParaRPr lang="en-US"/>
          </a:p>
        </p:txBody>
      </p:sp>
      <p:sp>
        <p:nvSpPr>
          <p:cNvPr id="6" name="Footer Placeholder 5">
            <a:extLst>
              <a:ext uri="{FF2B5EF4-FFF2-40B4-BE49-F238E27FC236}">
                <a16:creationId xmlns:a16="http://schemas.microsoft.com/office/drawing/2014/main" id="{D4EDFE55-B194-3D42-93A0-DEF5F64CF7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3A0948-5F8F-62C8-F69E-9E60757C20D7}"/>
              </a:ext>
            </a:extLst>
          </p:cNvPr>
          <p:cNvSpPr>
            <a:spLocks noGrp="1"/>
          </p:cNvSpPr>
          <p:nvPr>
            <p:ph type="sldNum" sz="quarter" idx="12"/>
          </p:nvPr>
        </p:nvSpPr>
        <p:spPr/>
        <p:txBody>
          <a:bodyPr/>
          <a:lstStyle/>
          <a:p>
            <a:fld id="{E1AB19EE-F745-F543-BEF1-2FF01AE9770C}" type="slidenum">
              <a:rPr lang="en-US" smtClean="0"/>
              <a:t>‹#›</a:t>
            </a:fld>
            <a:endParaRPr lang="en-US"/>
          </a:p>
        </p:txBody>
      </p:sp>
    </p:spTree>
    <p:extLst>
      <p:ext uri="{BB962C8B-B14F-4D97-AF65-F5344CB8AC3E}">
        <p14:creationId xmlns:p14="http://schemas.microsoft.com/office/powerpoint/2010/main" val="282234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5FCBC-D45C-6801-F4E1-094943D58F4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6E8F4F3-DA73-8C2A-6140-A44033516D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172E73B-2EFE-B4C4-BF58-3E1B28BC740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37C7C7A-9F6B-FADF-C297-2F3189CC30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3C120B6-36C3-39B2-76D2-D32CD23B994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6ECEAEB-612C-2707-ED5B-311C124E5007}"/>
              </a:ext>
            </a:extLst>
          </p:cNvPr>
          <p:cNvSpPr>
            <a:spLocks noGrp="1"/>
          </p:cNvSpPr>
          <p:nvPr>
            <p:ph type="dt" sz="half" idx="10"/>
          </p:nvPr>
        </p:nvSpPr>
        <p:spPr/>
        <p:txBody>
          <a:bodyPr/>
          <a:lstStyle/>
          <a:p>
            <a:fld id="{9D4144FC-3C2F-3A40-AB81-9C2781C1B63D}" type="datetimeFigureOut">
              <a:rPr lang="en-US" smtClean="0"/>
              <a:t>7/23/26</a:t>
            </a:fld>
            <a:endParaRPr lang="en-US"/>
          </a:p>
        </p:txBody>
      </p:sp>
      <p:sp>
        <p:nvSpPr>
          <p:cNvPr id="8" name="Footer Placeholder 7">
            <a:extLst>
              <a:ext uri="{FF2B5EF4-FFF2-40B4-BE49-F238E27FC236}">
                <a16:creationId xmlns:a16="http://schemas.microsoft.com/office/drawing/2014/main" id="{B947C033-67E8-2D7F-E0CD-F2C662B22E3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540EDCD-CC1D-0D40-9303-C78127FC9B83}"/>
              </a:ext>
            </a:extLst>
          </p:cNvPr>
          <p:cNvSpPr>
            <a:spLocks noGrp="1"/>
          </p:cNvSpPr>
          <p:nvPr>
            <p:ph type="sldNum" sz="quarter" idx="12"/>
          </p:nvPr>
        </p:nvSpPr>
        <p:spPr/>
        <p:txBody>
          <a:bodyPr/>
          <a:lstStyle/>
          <a:p>
            <a:fld id="{E1AB19EE-F745-F543-BEF1-2FF01AE9770C}" type="slidenum">
              <a:rPr lang="en-US" smtClean="0"/>
              <a:t>‹#›</a:t>
            </a:fld>
            <a:endParaRPr lang="en-US"/>
          </a:p>
        </p:txBody>
      </p:sp>
    </p:spTree>
    <p:extLst>
      <p:ext uri="{BB962C8B-B14F-4D97-AF65-F5344CB8AC3E}">
        <p14:creationId xmlns:p14="http://schemas.microsoft.com/office/powerpoint/2010/main" val="1810706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02016-F4F1-157E-BE83-1ADC07ACD90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C866870-BC61-600A-61E0-CD4FA4E24476}"/>
              </a:ext>
            </a:extLst>
          </p:cNvPr>
          <p:cNvSpPr>
            <a:spLocks noGrp="1"/>
          </p:cNvSpPr>
          <p:nvPr>
            <p:ph type="dt" sz="half" idx="10"/>
          </p:nvPr>
        </p:nvSpPr>
        <p:spPr/>
        <p:txBody>
          <a:bodyPr/>
          <a:lstStyle/>
          <a:p>
            <a:fld id="{9D4144FC-3C2F-3A40-AB81-9C2781C1B63D}" type="datetimeFigureOut">
              <a:rPr lang="en-US" smtClean="0"/>
              <a:t>7/23/26</a:t>
            </a:fld>
            <a:endParaRPr lang="en-US"/>
          </a:p>
        </p:txBody>
      </p:sp>
      <p:sp>
        <p:nvSpPr>
          <p:cNvPr id="4" name="Footer Placeholder 3">
            <a:extLst>
              <a:ext uri="{FF2B5EF4-FFF2-40B4-BE49-F238E27FC236}">
                <a16:creationId xmlns:a16="http://schemas.microsoft.com/office/drawing/2014/main" id="{606C5913-7150-57BC-BEE4-D85292CB36D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270C17-6415-9EAE-A299-DCB259227EB5}"/>
              </a:ext>
            </a:extLst>
          </p:cNvPr>
          <p:cNvSpPr>
            <a:spLocks noGrp="1"/>
          </p:cNvSpPr>
          <p:nvPr>
            <p:ph type="sldNum" sz="quarter" idx="12"/>
          </p:nvPr>
        </p:nvSpPr>
        <p:spPr/>
        <p:txBody>
          <a:bodyPr/>
          <a:lstStyle/>
          <a:p>
            <a:fld id="{E1AB19EE-F745-F543-BEF1-2FF01AE9770C}" type="slidenum">
              <a:rPr lang="en-US" smtClean="0"/>
              <a:t>‹#›</a:t>
            </a:fld>
            <a:endParaRPr lang="en-US"/>
          </a:p>
        </p:txBody>
      </p:sp>
    </p:spTree>
    <p:extLst>
      <p:ext uri="{BB962C8B-B14F-4D97-AF65-F5344CB8AC3E}">
        <p14:creationId xmlns:p14="http://schemas.microsoft.com/office/powerpoint/2010/main" val="1713941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B8FC0A-9F81-D4E5-9AC1-A95A828D2FA6}"/>
              </a:ext>
            </a:extLst>
          </p:cNvPr>
          <p:cNvSpPr>
            <a:spLocks noGrp="1"/>
          </p:cNvSpPr>
          <p:nvPr>
            <p:ph type="dt" sz="half" idx="10"/>
          </p:nvPr>
        </p:nvSpPr>
        <p:spPr/>
        <p:txBody>
          <a:bodyPr/>
          <a:lstStyle/>
          <a:p>
            <a:fld id="{9D4144FC-3C2F-3A40-AB81-9C2781C1B63D}" type="datetimeFigureOut">
              <a:rPr lang="en-US" smtClean="0"/>
              <a:t>7/23/26</a:t>
            </a:fld>
            <a:endParaRPr lang="en-US"/>
          </a:p>
        </p:txBody>
      </p:sp>
      <p:sp>
        <p:nvSpPr>
          <p:cNvPr id="3" name="Footer Placeholder 2">
            <a:extLst>
              <a:ext uri="{FF2B5EF4-FFF2-40B4-BE49-F238E27FC236}">
                <a16:creationId xmlns:a16="http://schemas.microsoft.com/office/drawing/2014/main" id="{F8680A88-40C2-526F-F779-9065C4DCE74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1CA3A0-CEA1-7710-4AD4-72A7FABC77C0}"/>
              </a:ext>
            </a:extLst>
          </p:cNvPr>
          <p:cNvSpPr>
            <a:spLocks noGrp="1"/>
          </p:cNvSpPr>
          <p:nvPr>
            <p:ph type="sldNum" sz="quarter" idx="12"/>
          </p:nvPr>
        </p:nvSpPr>
        <p:spPr/>
        <p:txBody>
          <a:bodyPr/>
          <a:lstStyle/>
          <a:p>
            <a:fld id="{E1AB19EE-F745-F543-BEF1-2FF01AE9770C}" type="slidenum">
              <a:rPr lang="en-US" smtClean="0"/>
              <a:t>‹#›</a:t>
            </a:fld>
            <a:endParaRPr lang="en-US"/>
          </a:p>
        </p:txBody>
      </p:sp>
    </p:spTree>
    <p:extLst>
      <p:ext uri="{BB962C8B-B14F-4D97-AF65-F5344CB8AC3E}">
        <p14:creationId xmlns:p14="http://schemas.microsoft.com/office/powerpoint/2010/main" val="1667526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47CC2-0626-9BEF-77CE-A5FA5DEC7BB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D459C4A-77A2-8486-1644-72892755E2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38BDECE-2451-D0DE-BF4A-943B3B1D1A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E1DBB26-0EF0-8B92-0A60-E4D7D4AC16BB}"/>
              </a:ext>
            </a:extLst>
          </p:cNvPr>
          <p:cNvSpPr>
            <a:spLocks noGrp="1"/>
          </p:cNvSpPr>
          <p:nvPr>
            <p:ph type="dt" sz="half" idx="10"/>
          </p:nvPr>
        </p:nvSpPr>
        <p:spPr/>
        <p:txBody>
          <a:bodyPr/>
          <a:lstStyle/>
          <a:p>
            <a:fld id="{9D4144FC-3C2F-3A40-AB81-9C2781C1B63D}" type="datetimeFigureOut">
              <a:rPr lang="en-US" smtClean="0"/>
              <a:t>7/23/26</a:t>
            </a:fld>
            <a:endParaRPr lang="en-US"/>
          </a:p>
        </p:txBody>
      </p:sp>
      <p:sp>
        <p:nvSpPr>
          <p:cNvPr id="6" name="Footer Placeholder 5">
            <a:extLst>
              <a:ext uri="{FF2B5EF4-FFF2-40B4-BE49-F238E27FC236}">
                <a16:creationId xmlns:a16="http://schemas.microsoft.com/office/drawing/2014/main" id="{B4F4A889-71CC-6937-C155-36A3C8A29C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76A1BDE-B5EB-7BA6-E194-EECEF64E7E51}"/>
              </a:ext>
            </a:extLst>
          </p:cNvPr>
          <p:cNvSpPr>
            <a:spLocks noGrp="1"/>
          </p:cNvSpPr>
          <p:nvPr>
            <p:ph type="sldNum" sz="quarter" idx="12"/>
          </p:nvPr>
        </p:nvSpPr>
        <p:spPr/>
        <p:txBody>
          <a:bodyPr/>
          <a:lstStyle/>
          <a:p>
            <a:fld id="{E1AB19EE-F745-F543-BEF1-2FF01AE9770C}" type="slidenum">
              <a:rPr lang="en-US" smtClean="0"/>
              <a:t>‹#›</a:t>
            </a:fld>
            <a:endParaRPr lang="en-US"/>
          </a:p>
        </p:txBody>
      </p:sp>
    </p:spTree>
    <p:extLst>
      <p:ext uri="{BB962C8B-B14F-4D97-AF65-F5344CB8AC3E}">
        <p14:creationId xmlns:p14="http://schemas.microsoft.com/office/powerpoint/2010/main" val="1339247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8F998-D138-9367-E4E8-194A1ECB4D5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113E5FA-4B64-1AD3-C34E-28C7319438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F73952B-6B06-05A4-C9BB-56FA2606AA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5904632-FA7B-FBFB-472A-7C81C0F75842}"/>
              </a:ext>
            </a:extLst>
          </p:cNvPr>
          <p:cNvSpPr>
            <a:spLocks noGrp="1"/>
          </p:cNvSpPr>
          <p:nvPr>
            <p:ph type="dt" sz="half" idx="10"/>
          </p:nvPr>
        </p:nvSpPr>
        <p:spPr/>
        <p:txBody>
          <a:bodyPr/>
          <a:lstStyle/>
          <a:p>
            <a:fld id="{9D4144FC-3C2F-3A40-AB81-9C2781C1B63D}" type="datetimeFigureOut">
              <a:rPr lang="en-US" smtClean="0"/>
              <a:t>7/23/26</a:t>
            </a:fld>
            <a:endParaRPr lang="en-US"/>
          </a:p>
        </p:txBody>
      </p:sp>
      <p:sp>
        <p:nvSpPr>
          <p:cNvPr id="6" name="Footer Placeholder 5">
            <a:extLst>
              <a:ext uri="{FF2B5EF4-FFF2-40B4-BE49-F238E27FC236}">
                <a16:creationId xmlns:a16="http://schemas.microsoft.com/office/drawing/2014/main" id="{4586A310-53EB-900C-78A5-05F7408839C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F02DC3-18F8-6BF7-A062-2F3B963FB24C}"/>
              </a:ext>
            </a:extLst>
          </p:cNvPr>
          <p:cNvSpPr>
            <a:spLocks noGrp="1"/>
          </p:cNvSpPr>
          <p:nvPr>
            <p:ph type="sldNum" sz="quarter" idx="12"/>
          </p:nvPr>
        </p:nvSpPr>
        <p:spPr/>
        <p:txBody>
          <a:bodyPr/>
          <a:lstStyle/>
          <a:p>
            <a:fld id="{E1AB19EE-F745-F543-BEF1-2FF01AE9770C}" type="slidenum">
              <a:rPr lang="en-US" smtClean="0"/>
              <a:t>‹#›</a:t>
            </a:fld>
            <a:endParaRPr lang="en-US"/>
          </a:p>
        </p:txBody>
      </p:sp>
    </p:spTree>
    <p:extLst>
      <p:ext uri="{BB962C8B-B14F-4D97-AF65-F5344CB8AC3E}">
        <p14:creationId xmlns:p14="http://schemas.microsoft.com/office/powerpoint/2010/main" val="974589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05AB1-C226-0AF6-AF63-8F26B628FB2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F6ACE7D-520F-FB7C-0C61-DA2A5D530ED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792D59-6960-4E93-7780-0840B114045A}"/>
              </a:ext>
            </a:extLst>
          </p:cNvPr>
          <p:cNvSpPr>
            <a:spLocks noGrp="1"/>
          </p:cNvSpPr>
          <p:nvPr>
            <p:ph type="dt" sz="half" idx="10"/>
          </p:nvPr>
        </p:nvSpPr>
        <p:spPr/>
        <p:txBody>
          <a:bodyPr/>
          <a:lstStyle/>
          <a:p>
            <a:fld id="{9D4144FC-3C2F-3A40-AB81-9C2781C1B63D}" type="datetimeFigureOut">
              <a:rPr lang="en-US" smtClean="0"/>
              <a:t>7/23/26</a:t>
            </a:fld>
            <a:endParaRPr lang="en-US"/>
          </a:p>
        </p:txBody>
      </p:sp>
      <p:sp>
        <p:nvSpPr>
          <p:cNvPr id="5" name="Footer Placeholder 4">
            <a:extLst>
              <a:ext uri="{FF2B5EF4-FFF2-40B4-BE49-F238E27FC236}">
                <a16:creationId xmlns:a16="http://schemas.microsoft.com/office/drawing/2014/main" id="{0F808EEF-7F88-62A4-3EE9-BFDACB19BD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9996E9-D632-0C08-5969-9C99D22726DF}"/>
              </a:ext>
            </a:extLst>
          </p:cNvPr>
          <p:cNvSpPr>
            <a:spLocks noGrp="1"/>
          </p:cNvSpPr>
          <p:nvPr>
            <p:ph type="sldNum" sz="quarter" idx="12"/>
          </p:nvPr>
        </p:nvSpPr>
        <p:spPr/>
        <p:txBody>
          <a:bodyPr/>
          <a:lstStyle/>
          <a:p>
            <a:fld id="{E1AB19EE-F745-F543-BEF1-2FF01AE9770C}" type="slidenum">
              <a:rPr lang="en-US" smtClean="0"/>
              <a:t>‹#›</a:t>
            </a:fld>
            <a:endParaRPr lang="en-US"/>
          </a:p>
        </p:txBody>
      </p:sp>
    </p:spTree>
    <p:extLst>
      <p:ext uri="{BB962C8B-B14F-4D97-AF65-F5344CB8AC3E}">
        <p14:creationId xmlns:p14="http://schemas.microsoft.com/office/powerpoint/2010/main" val="44450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C5E37F-65CC-3D86-EDA6-2D80DA14271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D769422-58DA-ACD8-4D9D-A7138A20DD2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535D47-B5A7-7968-8C5F-2482CD9F96CD}"/>
              </a:ext>
            </a:extLst>
          </p:cNvPr>
          <p:cNvSpPr>
            <a:spLocks noGrp="1"/>
          </p:cNvSpPr>
          <p:nvPr>
            <p:ph type="dt" sz="half" idx="10"/>
          </p:nvPr>
        </p:nvSpPr>
        <p:spPr/>
        <p:txBody>
          <a:bodyPr/>
          <a:lstStyle/>
          <a:p>
            <a:fld id="{9D4144FC-3C2F-3A40-AB81-9C2781C1B63D}" type="datetimeFigureOut">
              <a:rPr lang="en-US" smtClean="0"/>
              <a:t>7/23/26</a:t>
            </a:fld>
            <a:endParaRPr lang="en-US"/>
          </a:p>
        </p:txBody>
      </p:sp>
      <p:sp>
        <p:nvSpPr>
          <p:cNvPr id="5" name="Footer Placeholder 4">
            <a:extLst>
              <a:ext uri="{FF2B5EF4-FFF2-40B4-BE49-F238E27FC236}">
                <a16:creationId xmlns:a16="http://schemas.microsoft.com/office/drawing/2014/main" id="{38AF62E8-D280-76D6-3436-3622C5D4CF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FA9FFE-D81D-E35F-B681-35C747757CCF}"/>
              </a:ext>
            </a:extLst>
          </p:cNvPr>
          <p:cNvSpPr>
            <a:spLocks noGrp="1"/>
          </p:cNvSpPr>
          <p:nvPr>
            <p:ph type="sldNum" sz="quarter" idx="12"/>
          </p:nvPr>
        </p:nvSpPr>
        <p:spPr/>
        <p:txBody>
          <a:bodyPr/>
          <a:lstStyle/>
          <a:p>
            <a:fld id="{E1AB19EE-F745-F543-BEF1-2FF01AE9770C}" type="slidenum">
              <a:rPr lang="en-US" smtClean="0"/>
              <a:t>‹#›</a:t>
            </a:fld>
            <a:endParaRPr lang="en-US"/>
          </a:p>
        </p:txBody>
      </p:sp>
    </p:spTree>
    <p:extLst>
      <p:ext uri="{BB962C8B-B14F-4D97-AF65-F5344CB8AC3E}">
        <p14:creationId xmlns:p14="http://schemas.microsoft.com/office/powerpoint/2010/main" val="3459596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1320DE-2A04-1B9A-7750-5B9566576B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3259352-251B-16DA-1979-09A9E197E8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29E7440-D020-84A3-1521-43CE1CC104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D4144FC-3C2F-3A40-AB81-9C2781C1B63D}" type="datetimeFigureOut">
              <a:rPr lang="en-US" smtClean="0"/>
              <a:t>7/23/26</a:t>
            </a:fld>
            <a:endParaRPr lang="en-US"/>
          </a:p>
        </p:txBody>
      </p:sp>
      <p:sp>
        <p:nvSpPr>
          <p:cNvPr id="5" name="Footer Placeholder 4">
            <a:extLst>
              <a:ext uri="{FF2B5EF4-FFF2-40B4-BE49-F238E27FC236}">
                <a16:creationId xmlns:a16="http://schemas.microsoft.com/office/drawing/2014/main" id="{0CAEDCCB-A399-CC66-25D8-FFB8A67AA9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AE6C367-34CB-E221-F459-BA757459C8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1AB19EE-F745-F543-BEF1-2FF01AE9770C}" type="slidenum">
              <a:rPr lang="en-US" smtClean="0"/>
              <a:t>‹#›</a:t>
            </a:fld>
            <a:endParaRPr lang="en-US"/>
          </a:p>
        </p:txBody>
      </p:sp>
    </p:spTree>
    <p:extLst>
      <p:ext uri="{BB962C8B-B14F-4D97-AF65-F5344CB8AC3E}">
        <p14:creationId xmlns:p14="http://schemas.microsoft.com/office/powerpoint/2010/main" val="31051735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3D79E8-4321-4568-8E49-29D53CB3B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4CA11-ACEB-C252-4867-B060469D8ABC}"/>
              </a:ext>
            </a:extLst>
          </p:cNvPr>
          <p:cNvSpPr>
            <a:spLocks noGrp="1"/>
          </p:cNvSpPr>
          <p:nvPr>
            <p:ph type="ctrTitle"/>
          </p:nvPr>
        </p:nvSpPr>
        <p:spPr>
          <a:xfrm>
            <a:off x="6232413" y="598414"/>
            <a:ext cx="5325215" cy="2949161"/>
          </a:xfrm>
        </p:spPr>
        <p:txBody>
          <a:bodyPr anchor="b">
            <a:normAutofit/>
          </a:bodyPr>
          <a:lstStyle/>
          <a:p>
            <a:pPr algn="l"/>
            <a:r>
              <a:rPr lang="en-GB" sz="5400" b="1" dirty="0">
                <a:solidFill>
                  <a:schemeClr val="tx2"/>
                </a:solidFill>
              </a:rPr>
              <a:t>Digital Skills Portfolio</a:t>
            </a:r>
            <a:endParaRPr lang="en-US" sz="5400" dirty="0">
              <a:solidFill>
                <a:schemeClr val="tx2"/>
              </a:solidFill>
            </a:endParaRPr>
          </a:p>
        </p:txBody>
      </p:sp>
      <p:sp>
        <p:nvSpPr>
          <p:cNvPr id="3" name="Subtitle 2">
            <a:extLst>
              <a:ext uri="{FF2B5EF4-FFF2-40B4-BE49-F238E27FC236}">
                <a16:creationId xmlns:a16="http://schemas.microsoft.com/office/drawing/2014/main" id="{5D6688C0-25F0-D067-AEEA-9778660ED14D}"/>
              </a:ext>
            </a:extLst>
          </p:cNvPr>
          <p:cNvSpPr>
            <a:spLocks noGrp="1"/>
          </p:cNvSpPr>
          <p:nvPr>
            <p:ph type="subTitle" idx="1"/>
          </p:nvPr>
        </p:nvSpPr>
        <p:spPr>
          <a:xfrm>
            <a:off x="6232413" y="3751735"/>
            <a:ext cx="5325215" cy="2265824"/>
          </a:xfrm>
        </p:spPr>
        <p:txBody>
          <a:bodyPr anchor="t">
            <a:normAutofit/>
          </a:bodyPr>
          <a:lstStyle/>
          <a:p>
            <a:pPr algn="l">
              <a:lnSpc>
                <a:spcPct val="150000"/>
              </a:lnSpc>
            </a:pPr>
            <a:r>
              <a:rPr lang="en-GB" sz="2200" dirty="0">
                <a:solidFill>
                  <a:schemeClr val="tx2"/>
                </a:solidFill>
              </a:rPr>
              <a:t>Module: Digital Skills</a:t>
            </a:r>
            <a:br>
              <a:rPr lang="en-GB" sz="2200" dirty="0">
                <a:solidFill>
                  <a:schemeClr val="tx2"/>
                </a:solidFill>
              </a:rPr>
            </a:br>
            <a:r>
              <a:rPr lang="en-GB" sz="2200" dirty="0">
                <a:solidFill>
                  <a:schemeClr val="tx2"/>
                </a:solidFill>
              </a:rPr>
              <a:t>Name: Radu Leon</a:t>
            </a:r>
            <a:br>
              <a:rPr lang="en-GB" sz="2200" dirty="0">
                <a:solidFill>
                  <a:schemeClr val="tx2"/>
                </a:solidFill>
              </a:rPr>
            </a:br>
            <a:r>
              <a:rPr lang="en-GB" sz="2200" dirty="0">
                <a:solidFill>
                  <a:schemeClr val="tx2"/>
                </a:solidFill>
              </a:rPr>
              <a:t>Student ID: 2541234</a:t>
            </a:r>
            <a:endParaRPr lang="en-US" sz="2200" dirty="0">
              <a:solidFill>
                <a:schemeClr val="tx2"/>
              </a:solidFill>
            </a:endParaRPr>
          </a:p>
        </p:txBody>
      </p:sp>
      <p:pic>
        <p:nvPicPr>
          <p:cNvPr id="5" name="Picture 4" descr="Person writing on a notepad">
            <a:extLst>
              <a:ext uri="{FF2B5EF4-FFF2-40B4-BE49-F238E27FC236}">
                <a16:creationId xmlns:a16="http://schemas.microsoft.com/office/drawing/2014/main" id="{652E132C-9A45-4674-40C9-75EED159ED6E}"/>
              </a:ext>
            </a:extLst>
          </p:cNvPr>
          <p:cNvPicPr>
            <a:picLocks noChangeAspect="1"/>
          </p:cNvPicPr>
          <p:nvPr/>
        </p:nvPicPr>
        <p:blipFill>
          <a:blip r:embed="rId2">
            <a:duotone>
              <a:prstClr val="black"/>
              <a:prstClr val="white"/>
            </a:duotone>
          </a:blip>
          <a:srcRect l="21474" r="14090"/>
          <a:stretch>
            <a:fillRect/>
          </a:stretch>
        </p:blipFill>
        <p:spPr>
          <a:xfrm>
            <a:off x="0" y="11"/>
            <a:ext cx="5576027" cy="6857989"/>
          </a:xfrm>
          <a:prstGeom prst="rect">
            <a:avLst/>
          </a:prstGeom>
        </p:spPr>
      </p:pic>
      <p:cxnSp>
        <p:nvCxnSpPr>
          <p:cNvPr id="11" name="Straight Connector 10">
            <a:extLst>
              <a:ext uri="{FF2B5EF4-FFF2-40B4-BE49-F238E27FC236}">
                <a16:creationId xmlns:a16="http://schemas.microsoft.com/office/drawing/2014/main" id="{27079481-2F79-4902-AF2E-C07B19A098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BD0214A-A25B-4780-8EBF-766156CAC5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5" name="Group 14">
            <a:extLst>
              <a:ext uri="{FF2B5EF4-FFF2-40B4-BE49-F238E27FC236}">
                <a16:creationId xmlns:a16="http://schemas.microsoft.com/office/drawing/2014/main" id="{A7BAFF87-FE4E-41E1-8958-26E04F9B15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6" name="Straight Connector 15">
              <a:extLst>
                <a:ext uri="{FF2B5EF4-FFF2-40B4-BE49-F238E27FC236}">
                  <a16:creationId xmlns:a16="http://schemas.microsoft.com/office/drawing/2014/main" id="{49371AC2-8400-4B6F-A189-05F36715C0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DC614E0-7507-4BFA-A8DF-D4340D0CB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611322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0C31FD-00FE-F069-93BB-7DCF421D21C9}"/>
              </a:ext>
            </a:extLst>
          </p:cNvPr>
          <p:cNvSpPr>
            <a:spLocks noGrp="1"/>
          </p:cNvSpPr>
          <p:nvPr>
            <p:ph type="title"/>
          </p:nvPr>
        </p:nvSpPr>
        <p:spPr>
          <a:xfrm>
            <a:off x="826396" y="586855"/>
            <a:ext cx="4230100" cy="3387497"/>
          </a:xfrm>
        </p:spPr>
        <p:txBody>
          <a:bodyPr anchor="b">
            <a:normAutofit/>
          </a:bodyPr>
          <a:lstStyle/>
          <a:p>
            <a:pPr algn="r"/>
            <a:r>
              <a:rPr lang="en-US" sz="4000" b="1">
                <a:solidFill>
                  <a:srgbClr val="FFFFFF"/>
                </a:solidFill>
                <a:latin typeface="Calibri" panose="020F0502020204030204" pitchFamily="34" charset="0"/>
                <a:cs typeface="Calibri" panose="020F0502020204030204" pitchFamily="34" charset="0"/>
              </a:rPr>
              <a:t>Introduction</a:t>
            </a:r>
          </a:p>
        </p:txBody>
      </p:sp>
      <p:sp>
        <p:nvSpPr>
          <p:cNvPr id="3" name="Content Placeholder 2">
            <a:extLst>
              <a:ext uri="{FF2B5EF4-FFF2-40B4-BE49-F238E27FC236}">
                <a16:creationId xmlns:a16="http://schemas.microsoft.com/office/drawing/2014/main" id="{941DDF8D-9DE7-54A5-FC78-453B5D4963CB}"/>
              </a:ext>
            </a:extLst>
          </p:cNvPr>
          <p:cNvSpPr>
            <a:spLocks noGrp="1"/>
          </p:cNvSpPr>
          <p:nvPr>
            <p:ph idx="1"/>
          </p:nvPr>
        </p:nvSpPr>
        <p:spPr>
          <a:xfrm>
            <a:off x="6503158" y="649480"/>
            <a:ext cx="4862447" cy="5546047"/>
          </a:xfrm>
        </p:spPr>
        <p:txBody>
          <a:bodyPr anchor="ctr">
            <a:normAutofit/>
          </a:bodyPr>
          <a:lstStyle/>
          <a:p>
            <a:pPr marL="0" indent="0">
              <a:lnSpc>
                <a:spcPct val="150000"/>
              </a:lnSpc>
              <a:buNone/>
            </a:pPr>
            <a:r>
              <a:rPr lang="en-US" sz="2000" dirty="0">
                <a:latin typeface="Calibri" panose="020F0502020204030204" pitchFamily="34" charset="0"/>
                <a:cs typeface="Calibri" panose="020F0502020204030204" pitchFamily="34" charset="0"/>
              </a:rPr>
              <a:t>This portfolio showcases three pieces of work I completed during the Digital Skills module. Each activity helped me develop different digital skills, including document creation, information evaluation and digital content design. All of these tasks demonstrate my progress throughout the module and show how my confidence has improved.</a:t>
            </a:r>
          </a:p>
        </p:txBody>
      </p:sp>
    </p:spTree>
    <p:extLst>
      <p:ext uri="{BB962C8B-B14F-4D97-AF65-F5344CB8AC3E}">
        <p14:creationId xmlns:p14="http://schemas.microsoft.com/office/powerpoint/2010/main" val="1331603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AE9F07-4068-836E-CF86-8D250BC8636A}"/>
              </a:ext>
            </a:extLst>
          </p:cNvPr>
          <p:cNvSpPr>
            <a:spLocks noGrp="1"/>
          </p:cNvSpPr>
          <p:nvPr>
            <p:ph type="title"/>
          </p:nvPr>
        </p:nvSpPr>
        <p:spPr>
          <a:xfrm>
            <a:off x="1136397" y="502020"/>
            <a:ext cx="5323715" cy="1642970"/>
          </a:xfrm>
        </p:spPr>
        <p:txBody>
          <a:bodyPr anchor="b">
            <a:normAutofit/>
          </a:bodyPr>
          <a:lstStyle/>
          <a:p>
            <a:r>
              <a:rPr lang="en-GB" sz="4000" b="1" dirty="0">
                <a:latin typeface="Calibri" panose="020F0502020204030204" pitchFamily="34" charset="0"/>
                <a:cs typeface="Calibri" panose="020F0502020204030204" pitchFamily="34" charset="0"/>
              </a:rPr>
              <a:t>DS1: My Digital Life</a:t>
            </a:r>
            <a:endParaRPr lang="en-US" sz="40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26D78BA2-BF46-1A60-877F-8A93D9433B18}"/>
              </a:ext>
            </a:extLst>
          </p:cNvPr>
          <p:cNvSpPr>
            <a:spLocks noGrp="1"/>
          </p:cNvSpPr>
          <p:nvPr>
            <p:ph idx="1"/>
          </p:nvPr>
        </p:nvSpPr>
        <p:spPr>
          <a:xfrm>
            <a:off x="1144923" y="2405894"/>
            <a:ext cx="5315189" cy="3535083"/>
          </a:xfrm>
        </p:spPr>
        <p:txBody>
          <a:bodyPr anchor="t">
            <a:normAutofit/>
          </a:bodyPr>
          <a:lstStyle/>
          <a:p>
            <a:pPr marL="0" indent="0">
              <a:lnSpc>
                <a:spcPct val="150000"/>
              </a:lnSpc>
              <a:buNone/>
            </a:pPr>
            <a:r>
              <a:rPr lang="en-US" sz="2000" dirty="0">
                <a:latin typeface="Calibri" panose="020F0502020204030204" pitchFamily="34" charset="0"/>
                <a:cs typeface="Calibri" panose="020F0502020204030204" pitchFamily="34" charset="0"/>
              </a:rPr>
              <a:t>This task was one of the first activities I completed during the module. It also encouraged me to think about how I use technology in my daily life. I reflected on absolutely all the digital tools I use for learning, communication and organization, while also improving my document formatting skills in Microsoft Word.</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screenshot of a phone&#10;&#10;AI-generated content may be incorrect.">
            <a:extLst>
              <a:ext uri="{FF2B5EF4-FFF2-40B4-BE49-F238E27FC236}">
                <a16:creationId xmlns:a16="http://schemas.microsoft.com/office/drawing/2014/main" id="{1C7AE33E-0BB2-7A3E-A553-2FA8972186EF}"/>
              </a:ext>
            </a:extLst>
          </p:cNvPr>
          <p:cNvPicPr>
            <a:picLocks noChangeAspect="1"/>
          </p:cNvPicPr>
          <p:nvPr/>
        </p:nvPicPr>
        <p:blipFill>
          <a:blip r:embed="rId2"/>
          <a:stretch>
            <a:fillRect/>
          </a:stretch>
        </p:blipFill>
        <p:spPr>
          <a:xfrm>
            <a:off x="7443184" y="909081"/>
            <a:ext cx="3436096" cy="5071731"/>
          </a:xfrm>
          <a:prstGeom prst="rect">
            <a:avLst/>
          </a:prstGeom>
        </p:spPr>
      </p:pic>
    </p:spTree>
    <p:extLst>
      <p:ext uri="{BB962C8B-B14F-4D97-AF65-F5344CB8AC3E}">
        <p14:creationId xmlns:p14="http://schemas.microsoft.com/office/powerpoint/2010/main" val="2769828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2D997D-0A7D-B818-A149-938DB0B5245C}"/>
              </a:ext>
            </a:extLst>
          </p:cNvPr>
          <p:cNvSpPr>
            <a:spLocks noGrp="1"/>
          </p:cNvSpPr>
          <p:nvPr>
            <p:ph type="title"/>
          </p:nvPr>
        </p:nvSpPr>
        <p:spPr>
          <a:xfrm>
            <a:off x="1136397" y="502020"/>
            <a:ext cx="5323715" cy="1642970"/>
          </a:xfrm>
        </p:spPr>
        <p:txBody>
          <a:bodyPr anchor="b">
            <a:normAutofit/>
          </a:bodyPr>
          <a:lstStyle/>
          <a:p>
            <a:r>
              <a:rPr lang="en-GB" sz="4000">
                <a:latin typeface="Calibri" panose="020F0502020204030204" pitchFamily="34" charset="0"/>
                <a:cs typeface="Calibri" panose="020F0502020204030204" pitchFamily="34" charset="0"/>
              </a:rPr>
              <a:t>DS2: FreshBite Digital Menu</a:t>
            </a:r>
            <a:endParaRPr lang="en-US" sz="400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7C48519-B03B-9E61-FB5E-7CB48C7AFC98}"/>
              </a:ext>
            </a:extLst>
          </p:cNvPr>
          <p:cNvSpPr>
            <a:spLocks noGrp="1"/>
          </p:cNvSpPr>
          <p:nvPr>
            <p:ph idx="1"/>
          </p:nvPr>
        </p:nvSpPr>
        <p:spPr>
          <a:xfrm>
            <a:off x="1144923" y="2405894"/>
            <a:ext cx="5315189" cy="3535083"/>
          </a:xfrm>
        </p:spPr>
        <p:txBody>
          <a:bodyPr anchor="t">
            <a:normAutofit/>
          </a:bodyPr>
          <a:lstStyle/>
          <a:p>
            <a:pPr marL="0" indent="0">
              <a:lnSpc>
                <a:spcPct val="150000"/>
              </a:lnSpc>
              <a:buNone/>
            </a:pPr>
            <a:r>
              <a:rPr lang="en-US" sz="2000" dirty="0">
                <a:latin typeface="Calibri" panose="020F0502020204030204" pitchFamily="34" charset="0"/>
                <a:cs typeface="Calibri" panose="020F0502020204030204" pitchFamily="34" charset="0"/>
              </a:rPr>
              <a:t>For this assignment I created a digital menu for </a:t>
            </a:r>
            <a:r>
              <a:rPr lang="en-US" sz="2000" dirty="0" err="1">
                <a:latin typeface="Calibri" panose="020F0502020204030204" pitchFamily="34" charset="0"/>
                <a:cs typeface="Calibri" panose="020F0502020204030204" pitchFamily="34" charset="0"/>
              </a:rPr>
              <a:t>FreshBite</a:t>
            </a:r>
            <a:r>
              <a:rPr lang="en-US" sz="2000" dirty="0">
                <a:latin typeface="Calibri" panose="020F0502020204030204" pitchFamily="34" charset="0"/>
                <a:cs typeface="Calibri" panose="020F0502020204030204" pitchFamily="34" charset="0"/>
              </a:rPr>
              <a:t> Meals using Adobe Word. I organized the menu into clearer sections, selected appropriate fonts and colors, and designed a clean layout. This activity improved both my creativity and my confidence in producing professional business documents</a:t>
            </a:r>
          </a:p>
        </p:txBody>
      </p:sp>
      <p:sp>
        <p:nvSpPr>
          <p:cNvPr id="21" name="Rectangle 2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menu of food on a screen&#10;&#10;AI-generated content may be incorrect.">
            <a:extLst>
              <a:ext uri="{FF2B5EF4-FFF2-40B4-BE49-F238E27FC236}">
                <a16:creationId xmlns:a16="http://schemas.microsoft.com/office/drawing/2014/main" id="{BA726213-EEF9-4AF2-F792-05ED994E581B}"/>
              </a:ext>
            </a:extLst>
          </p:cNvPr>
          <p:cNvPicPr>
            <a:picLocks noChangeAspect="1"/>
          </p:cNvPicPr>
          <p:nvPr/>
        </p:nvPicPr>
        <p:blipFill>
          <a:blip r:embed="rId2"/>
          <a:stretch>
            <a:fillRect/>
          </a:stretch>
        </p:blipFill>
        <p:spPr>
          <a:xfrm>
            <a:off x="7398806" y="909081"/>
            <a:ext cx="3524852" cy="5071731"/>
          </a:xfrm>
          <a:prstGeom prst="rect">
            <a:avLst/>
          </a:prstGeom>
        </p:spPr>
      </p:pic>
    </p:spTree>
    <p:extLst>
      <p:ext uri="{BB962C8B-B14F-4D97-AF65-F5344CB8AC3E}">
        <p14:creationId xmlns:p14="http://schemas.microsoft.com/office/powerpoint/2010/main" val="787097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table with papers and keys&#10;&#10;AI-generated content may be incorrect.">
            <a:extLst>
              <a:ext uri="{FF2B5EF4-FFF2-40B4-BE49-F238E27FC236}">
                <a16:creationId xmlns:a16="http://schemas.microsoft.com/office/drawing/2014/main" id="{5EC25862-CE14-5BB3-E7FD-C93A849A792E}"/>
              </a:ext>
            </a:extLst>
          </p:cNvPr>
          <p:cNvPicPr>
            <a:picLocks noChangeAspect="1"/>
          </p:cNvPicPr>
          <p:nvPr/>
        </p:nvPicPr>
        <p:blipFill>
          <a:blip r:embed="rId2"/>
          <a:srcRect r="-1" b="42823"/>
          <a:stretch>
            <a:fillRect/>
          </a:stretch>
        </p:blipFill>
        <p:spPr>
          <a:xfrm>
            <a:off x="-1" y="10"/>
            <a:ext cx="12228129" cy="4666928"/>
          </a:xfrm>
          <a:prstGeom prst="rect">
            <a:avLst/>
          </a:prstGeom>
        </p:spPr>
      </p:pic>
      <p:grpSp>
        <p:nvGrpSpPr>
          <p:cNvPr id="22" name="Group 21">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23" name="Freeform: Shape 22">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26" name="Freeform: Shape 25">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CEEC9119-D3CC-A7F7-1F77-2EF39B074462}"/>
              </a:ext>
            </a:extLst>
          </p:cNvPr>
          <p:cNvSpPr>
            <a:spLocks noGrp="1"/>
          </p:cNvSpPr>
          <p:nvPr>
            <p:ph type="title"/>
          </p:nvPr>
        </p:nvSpPr>
        <p:spPr>
          <a:xfrm>
            <a:off x="804672" y="4551037"/>
            <a:ext cx="5021782" cy="1509931"/>
          </a:xfrm>
        </p:spPr>
        <p:txBody>
          <a:bodyPr>
            <a:normAutofit/>
          </a:bodyPr>
          <a:lstStyle/>
          <a:p>
            <a:r>
              <a:rPr lang="en-GB" sz="3600" dirty="0">
                <a:solidFill>
                  <a:schemeClr val="tx2"/>
                </a:solidFill>
                <a:latin typeface="Calibri" panose="020F0502020204030204" pitchFamily="34" charset="0"/>
                <a:cs typeface="Calibri" panose="020F0502020204030204" pitchFamily="34" charset="0"/>
              </a:rPr>
              <a:t>CRAAP Activity</a:t>
            </a:r>
            <a:endParaRPr lang="en-US" sz="3600" dirty="0">
              <a:solidFill>
                <a:schemeClr val="tx2"/>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15E99F46-2D76-57A6-B18E-3077E0DD6CE6}"/>
              </a:ext>
            </a:extLst>
          </p:cNvPr>
          <p:cNvSpPr>
            <a:spLocks noGrp="1"/>
          </p:cNvSpPr>
          <p:nvPr>
            <p:ph idx="1"/>
          </p:nvPr>
        </p:nvSpPr>
        <p:spPr>
          <a:xfrm>
            <a:off x="6470247" y="4551037"/>
            <a:ext cx="4926411" cy="1509935"/>
          </a:xfrm>
        </p:spPr>
        <p:txBody>
          <a:bodyPr anchor="ctr">
            <a:normAutofit fontScale="85000" lnSpcReduction="20000"/>
          </a:bodyPr>
          <a:lstStyle/>
          <a:p>
            <a:pPr marL="0" indent="0">
              <a:lnSpc>
                <a:spcPct val="150000"/>
              </a:lnSpc>
              <a:buNone/>
            </a:pPr>
            <a:r>
              <a:rPr lang="en-US" sz="1700" dirty="0">
                <a:solidFill>
                  <a:schemeClr val="tx2"/>
                </a:solidFill>
                <a:latin typeface="Calibri" panose="020F0502020204030204" pitchFamily="34" charset="0"/>
                <a:cs typeface="Calibri" panose="020F0502020204030204" pitchFamily="34" charset="0"/>
              </a:rPr>
              <a:t>This classroom activity introduced the CRAAP Test, which is used to assess information sources. I learned how I can check if a source is current, accurate, reliable, relevant, and written for an appropriate purpose. These skills are important when conducting academic research.</a:t>
            </a:r>
          </a:p>
        </p:txBody>
      </p:sp>
    </p:spTree>
    <p:extLst>
      <p:ext uri="{BB962C8B-B14F-4D97-AF65-F5344CB8AC3E}">
        <p14:creationId xmlns:p14="http://schemas.microsoft.com/office/powerpoint/2010/main" val="400413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607165-6AA4-6916-B67F-C7970F5A1AA2}"/>
              </a:ext>
            </a:extLst>
          </p:cNvPr>
          <p:cNvSpPr>
            <a:spLocks noGrp="1"/>
          </p:cNvSpPr>
          <p:nvPr>
            <p:ph type="title"/>
          </p:nvPr>
        </p:nvSpPr>
        <p:spPr>
          <a:xfrm>
            <a:off x="826396" y="586855"/>
            <a:ext cx="4230100" cy="3387497"/>
          </a:xfrm>
        </p:spPr>
        <p:txBody>
          <a:bodyPr anchor="b">
            <a:normAutofit/>
          </a:bodyPr>
          <a:lstStyle/>
          <a:p>
            <a:pPr algn="r"/>
            <a:r>
              <a:rPr lang="en-US" sz="4000" dirty="0">
                <a:solidFill>
                  <a:srgbClr val="FFFFFF"/>
                </a:solidFill>
                <a:latin typeface="Calibri" panose="020F0502020204030204" pitchFamily="34" charset="0"/>
                <a:cs typeface="Calibri" panose="020F0502020204030204" pitchFamily="34" charset="0"/>
              </a:rPr>
              <a:t>Reflection</a:t>
            </a:r>
          </a:p>
        </p:txBody>
      </p:sp>
      <p:sp>
        <p:nvSpPr>
          <p:cNvPr id="3" name="Content Placeholder 2">
            <a:extLst>
              <a:ext uri="{FF2B5EF4-FFF2-40B4-BE49-F238E27FC236}">
                <a16:creationId xmlns:a16="http://schemas.microsoft.com/office/drawing/2014/main" id="{09F3E3D4-700B-34A7-EE87-F471A951B788}"/>
              </a:ext>
            </a:extLst>
          </p:cNvPr>
          <p:cNvSpPr>
            <a:spLocks noGrp="1"/>
          </p:cNvSpPr>
          <p:nvPr>
            <p:ph idx="1"/>
          </p:nvPr>
        </p:nvSpPr>
        <p:spPr>
          <a:xfrm>
            <a:off x="6503158" y="649480"/>
            <a:ext cx="4862447" cy="5546047"/>
          </a:xfrm>
        </p:spPr>
        <p:txBody>
          <a:bodyPr anchor="ctr">
            <a:normAutofit/>
          </a:bodyPr>
          <a:lstStyle/>
          <a:p>
            <a:pPr marL="0" indent="0">
              <a:lnSpc>
                <a:spcPct val="150000"/>
              </a:lnSpc>
              <a:buNone/>
            </a:pPr>
            <a:r>
              <a:rPr lang="en-US" sz="2000" dirty="0">
                <a:latin typeface="Calibri" panose="020F0502020204030204" pitchFamily="34" charset="0"/>
                <a:cs typeface="Calibri" panose="020F0502020204030204" pitchFamily="34" charset="0"/>
              </a:rPr>
              <a:t>At the beginning of the module I found some tasks difficult because I was not so familiar with many of the digital tools. Once I started completing more and more of the activities I became much more confident and independent. Now I feel much more prepared to use these digital skills in future university assignments and in my future career.</a:t>
            </a:r>
          </a:p>
        </p:txBody>
      </p:sp>
    </p:spTree>
    <p:extLst>
      <p:ext uri="{BB962C8B-B14F-4D97-AF65-F5344CB8AC3E}">
        <p14:creationId xmlns:p14="http://schemas.microsoft.com/office/powerpoint/2010/main" val="1914874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C7B274F-0ADC-85A9-1B5D-4FD4F5F47ED8}"/>
              </a:ext>
            </a:extLst>
          </p:cNvPr>
          <p:cNvSpPr>
            <a:spLocks noGrp="1"/>
          </p:cNvSpPr>
          <p:nvPr>
            <p:ph type="title"/>
          </p:nvPr>
        </p:nvSpPr>
        <p:spPr>
          <a:xfrm>
            <a:off x="1143000" y="1676400"/>
            <a:ext cx="3810000" cy="3505200"/>
          </a:xfrm>
        </p:spPr>
        <p:txBody>
          <a:bodyPr anchor="t">
            <a:normAutofit/>
          </a:bodyPr>
          <a:lstStyle/>
          <a:p>
            <a:r>
              <a:rPr lang="en-US" sz="4000"/>
              <a:t>Conclusion</a:t>
            </a:r>
          </a:p>
        </p:txBody>
      </p:sp>
      <p:sp>
        <p:nvSpPr>
          <p:cNvPr id="3" name="Content Placeholder 2">
            <a:extLst>
              <a:ext uri="{FF2B5EF4-FFF2-40B4-BE49-F238E27FC236}">
                <a16:creationId xmlns:a16="http://schemas.microsoft.com/office/drawing/2014/main" id="{50A254F4-18CC-AA74-757E-7C20073C0F8F}"/>
              </a:ext>
            </a:extLst>
          </p:cNvPr>
          <p:cNvSpPr>
            <a:spLocks noGrp="1"/>
          </p:cNvSpPr>
          <p:nvPr>
            <p:ph idx="1"/>
          </p:nvPr>
        </p:nvSpPr>
        <p:spPr>
          <a:xfrm>
            <a:off x="5181604" y="1676400"/>
            <a:ext cx="5638796" cy="3505200"/>
          </a:xfrm>
        </p:spPr>
        <p:txBody>
          <a:bodyPr>
            <a:normAutofit fontScale="85000" lnSpcReduction="10000"/>
          </a:bodyPr>
          <a:lstStyle/>
          <a:p>
            <a:pPr marL="0" indent="0">
              <a:lnSpc>
                <a:spcPct val="150000"/>
              </a:lnSpc>
              <a:buNone/>
            </a:pPr>
            <a:r>
              <a:rPr lang="en-US" sz="2400" dirty="0">
                <a:solidFill>
                  <a:schemeClr val="tx1">
                    <a:alpha val="55000"/>
                  </a:schemeClr>
                </a:solidFill>
              </a:rPr>
              <a:t>Overall, this module helped me to further improve my technical and organizational skills. The activities included in this portfolio demonstrate my progress and show how I have become more confident in using digital technology. I believe that all of these skills will continue to support me throughout my studies and future employment.</a:t>
            </a:r>
          </a:p>
        </p:txBody>
      </p:sp>
    </p:spTree>
    <p:extLst>
      <p:ext uri="{BB962C8B-B14F-4D97-AF65-F5344CB8AC3E}">
        <p14:creationId xmlns:p14="http://schemas.microsoft.com/office/powerpoint/2010/main" val="36639795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140</TotalTime>
  <Words>362</Words>
  <Application>Microsoft Macintosh PowerPoint</Application>
  <PresentationFormat>Widescreen</PresentationFormat>
  <Paragraphs>15</Paragraphs>
  <Slides>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Calibri</vt:lpstr>
      <vt:lpstr>Office Theme</vt:lpstr>
      <vt:lpstr>Digital Skills Portfolio</vt:lpstr>
      <vt:lpstr>Introduction</vt:lpstr>
      <vt:lpstr>DS1: My Digital Life</vt:lpstr>
      <vt:lpstr>DS2: FreshBite Digital Menu</vt:lpstr>
      <vt:lpstr>CRAAP Activity</vt:lpstr>
      <vt:lpstr>Reflection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Dle Ryahm</dc:creator>
  <cp:lastModifiedBy>Dle Ryahm</cp:lastModifiedBy>
  <cp:revision>4</cp:revision>
  <dcterms:created xsi:type="dcterms:W3CDTF">2026-07-21T02:58:34Z</dcterms:created>
  <dcterms:modified xsi:type="dcterms:W3CDTF">2026-07-23T12:30:00Z</dcterms:modified>
</cp:coreProperties>
</file>