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69" r:id="rId3"/>
    <p:sldId id="267" r:id="rId4"/>
    <p:sldId id="258" r:id="rId5"/>
    <p:sldId id="259" r:id="rId6"/>
    <p:sldId id="260" r:id="rId7"/>
    <p:sldId id="261" r:id="rId8"/>
    <p:sldId id="262" r:id="rId9"/>
    <p:sldId id="263" r:id="rId10"/>
    <p:sldId id="266"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163F31-6DAB-47BD-89FF-0DF9767E4BE3}" v="11" dt="2023-10-22T20:09:11.1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587" autoAdjust="0"/>
  </p:normalViewPr>
  <p:slideViewPr>
    <p:cSldViewPr>
      <p:cViewPr varScale="1">
        <p:scale>
          <a:sx n="74" d="100"/>
          <a:sy n="74" d="100"/>
        </p:scale>
        <p:origin x="171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edana Turner" userId="b819334afd7ec485" providerId="LiveId" clId="{33163F31-6DAB-47BD-89FF-0DF9767E4BE3}"/>
    <pc:docChg chg="undo custSel addSld delSld modSld">
      <pc:chgData name="Loredana Turner" userId="b819334afd7ec485" providerId="LiveId" clId="{33163F31-6DAB-47BD-89FF-0DF9767E4BE3}" dt="2023-10-22T20:38:21.986" v="2017" actId="2711"/>
      <pc:docMkLst>
        <pc:docMk/>
      </pc:docMkLst>
      <pc:sldChg chg="modSp mod">
        <pc:chgData name="Loredana Turner" userId="b819334afd7ec485" providerId="LiveId" clId="{33163F31-6DAB-47BD-89FF-0DF9767E4BE3}" dt="2023-10-22T20:38:21.986" v="2017" actId="2711"/>
        <pc:sldMkLst>
          <pc:docMk/>
          <pc:sldMk cId="3836947090" sldId="256"/>
        </pc:sldMkLst>
        <pc:spChg chg="mod">
          <ac:chgData name="Loredana Turner" userId="b819334afd7ec485" providerId="LiveId" clId="{33163F31-6DAB-47BD-89FF-0DF9767E4BE3}" dt="2023-10-22T20:38:21.986" v="2017" actId="2711"/>
          <ac:spMkLst>
            <pc:docMk/>
            <pc:sldMk cId="3836947090" sldId="256"/>
            <ac:spMk id="2" creationId="{00000000-0000-0000-0000-000000000000}"/>
          </ac:spMkLst>
        </pc:spChg>
        <pc:spChg chg="mod">
          <ac:chgData name="Loredana Turner" userId="b819334afd7ec485" providerId="LiveId" clId="{33163F31-6DAB-47BD-89FF-0DF9767E4BE3}" dt="2023-10-22T19:06:38.603" v="235" actId="20577"/>
          <ac:spMkLst>
            <pc:docMk/>
            <pc:sldMk cId="3836947090" sldId="256"/>
            <ac:spMk id="3" creationId="{00000000-0000-0000-0000-000000000000}"/>
          </ac:spMkLst>
        </pc:spChg>
        <pc:picChg chg="mod">
          <ac:chgData name="Loredana Turner" userId="b819334afd7ec485" providerId="LiveId" clId="{33163F31-6DAB-47BD-89FF-0DF9767E4BE3}" dt="2023-10-11T20:11:12.580" v="58" actId="14100"/>
          <ac:picMkLst>
            <pc:docMk/>
            <pc:sldMk cId="3836947090" sldId="256"/>
            <ac:picMk id="9218" creationId="{00000000-0000-0000-0000-000000000000}"/>
          </ac:picMkLst>
        </pc:picChg>
      </pc:sldChg>
      <pc:sldChg chg="addSp delSp modSp del mod modNotesTx">
        <pc:chgData name="Loredana Turner" userId="b819334afd7ec485" providerId="LiveId" clId="{33163F31-6DAB-47BD-89FF-0DF9767E4BE3}" dt="2023-10-22T20:33:01.236" v="1950" actId="47"/>
        <pc:sldMkLst>
          <pc:docMk/>
          <pc:sldMk cId="1024617441" sldId="257"/>
        </pc:sldMkLst>
        <pc:spChg chg="mod">
          <ac:chgData name="Loredana Turner" userId="b819334afd7ec485" providerId="LiveId" clId="{33163F31-6DAB-47BD-89FF-0DF9767E4BE3}" dt="2023-10-22T20:03:32.535" v="970" actId="5793"/>
          <ac:spMkLst>
            <pc:docMk/>
            <pc:sldMk cId="1024617441" sldId="257"/>
            <ac:spMk id="2" creationId="{00000000-0000-0000-0000-000000000000}"/>
          </ac:spMkLst>
        </pc:spChg>
        <pc:spChg chg="mod">
          <ac:chgData name="Loredana Turner" userId="b819334afd7ec485" providerId="LiveId" clId="{33163F31-6DAB-47BD-89FF-0DF9767E4BE3}" dt="2023-10-22T20:31:29.840" v="1929" actId="14100"/>
          <ac:spMkLst>
            <pc:docMk/>
            <pc:sldMk cId="1024617441" sldId="257"/>
            <ac:spMk id="3" creationId="{00000000-0000-0000-0000-000000000000}"/>
          </ac:spMkLst>
        </pc:spChg>
        <pc:spChg chg="add del mod">
          <ac:chgData name="Loredana Turner" userId="b819334afd7ec485" providerId="LiveId" clId="{33163F31-6DAB-47BD-89FF-0DF9767E4BE3}" dt="2023-10-22T20:08:44.345" v="1015"/>
          <ac:spMkLst>
            <pc:docMk/>
            <pc:sldMk cId="1024617441" sldId="257"/>
            <ac:spMk id="4" creationId="{B9D64105-DADA-85CD-2BD0-1F620C82FD4A}"/>
          </ac:spMkLst>
        </pc:spChg>
        <pc:spChg chg="add mod">
          <ac:chgData name="Loredana Turner" userId="b819334afd7ec485" providerId="LiveId" clId="{33163F31-6DAB-47BD-89FF-0DF9767E4BE3}" dt="2023-10-22T20:23:57.821" v="1928" actId="20577"/>
          <ac:spMkLst>
            <pc:docMk/>
            <pc:sldMk cId="1024617441" sldId="257"/>
            <ac:spMk id="5" creationId="{2A5410BA-9114-58A0-2EE6-058A0AFA4DC4}"/>
          </ac:spMkLst>
        </pc:spChg>
        <pc:picChg chg="del">
          <ac:chgData name="Loredana Turner" userId="b819334afd7ec485" providerId="LiveId" clId="{33163F31-6DAB-47BD-89FF-0DF9767E4BE3}" dt="2023-10-22T20:03:36.268" v="971" actId="478"/>
          <ac:picMkLst>
            <pc:docMk/>
            <pc:sldMk cId="1024617441" sldId="257"/>
            <ac:picMk id="2050" creationId="{00000000-0000-0000-0000-000000000000}"/>
          </ac:picMkLst>
        </pc:picChg>
      </pc:sldChg>
      <pc:sldChg chg="modSp mod">
        <pc:chgData name="Loredana Turner" userId="b819334afd7ec485" providerId="LiveId" clId="{33163F31-6DAB-47BD-89FF-0DF9767E4BE3}" dt="2023-10-22T19:41:52.582" v="351" actId="20577"/>
        <pc:sldMkLst>
          <pc:docMk/>
          <pc:sldMk cId="2507718431" sldId="259"/>
        </pc:sldMkLst>
        <pc:spChg chg="mod">
          <ac:chgData name="Loredana Turner" userId="b819334afd7ec485" providerId="LiveId" clId="{33163F31-6DAB-47BD-89FF-0DF9767E4BE3}" dt="2023-10-22T19:41:52.582" v="351" actId="20577"/>
          <ac:spMkLst>
            <pc:docMk/>
            <pc:sldMk cId="2507718431" sldId="259"/>
            <ac:spMk id="2" creationId="{00000000-0000-0000-0000-000000000000}"/>
          </ac:spMkLst>
        </pc:spChg>
      </pc:sldChg>
      <pc:sldChg chg="modSp mod">
        <pc:chgData name="Loredana Turner" userId="b819334afd7ec485" providerId="LiveId" clId="{33163F31-6DAB-47BD-89FF-0DF9767E4BE3}" dt="2023-10-22T19:43:19.218" v="384" actId="20577"/>
        <pc:sldMkLst>
          <pc:docMk/>
          <pc:sldMk cId="2418544967" sldId="260"/>
        </pc:sldMkLst>
        <pc:spChg chg="mod">
          <ac:chgData name="Loredana Turner" userId="b819334afd7ec485" providerId="LiveId" clId="{33163F31-6DAB-47BD-89FF-0DF9767E4BE3}" dt="2023-10-22T19:43:19.218" v="384" actId="20577"/>
          <ac:spMkLst>
            <pc:docMk/>
            <pc:sldMk cId="2418544967" sldId="260"/>
            <ac:spMk id="2" creationId="{00000000-0000-0000-0000-000000000000}"/>
          </ac:spMkLst>
        </pc:spChg>
      </pc:sldChg>
      <pc:sldChg chg="del">
        <pc:chgData name="Loredana Turner" userId="b819334afd7ec485" providerId="LiveId" clId="{33163F31-6DAB-47BD-89FF-0DF9767E4BE3}" dt="2023-10-22T19:21:57.475" v="323" actId="47"/>
        <pc:sldMkLst>
          <pc:docMk/>
          <pc:sldMk cId="1416495235" sldId="264"/>
        </pc:sldMkLst>
      </pc:sldChg>
      <pc:sldChg chg="addSp delSp modSp add mod">
        <pc:chgData name="Loredana Turner" userId="b819334afd7ec485" providerId="LiveId" clId="{33163F31-6DAB-47BD-89FF-0DF9767E4BE3}" dt="2023-10-22T19:21:03.939" v="322" actId="14100"/>
        <pc:sldMkLst>
          <pc:docMk/>
          <pc:sldMk cId="1317147020" sldId="266"/>
        </pc:sldMkLst>
        <pc:spChg chg="mod">
          <ac:chgData name="Loredana Turner" userId="b819334afd7ec485" providerId="LiveId" clId="{33163F31-6DAB-47BD-89FF-0DF9767E4BE3}" dt="2023-10-22T19:14:35.958" v="318" actId="20577"/>
          <ac:spMkLst>
            <pc:docMk/>
            <pc:sldMk cId="1317147020" sldId="266"/>
            <ac:spMk id="2" creationId="{00000000-0000-0000-0000-000000000000}"/>
          </ac:spMkLst>
        </pc:spChg>
        <pc:spChg chg="mod">
          <ac:chgData name="Loredana Turner" userId="b819334afd7ec485" providerId="LiveId" clId="{33163F31-6DAB-47BD-89FF-0DF9767E4BE3}" dt="2023-10-22T19:14:28.598" v="306" actId="20577"/>
          <ac:spMkLst>
            <pc:docMk/>
            <pc:sldMk cId="1317147020" sldId="266"/>
            <ac:spMk id="3" creationId="{00000000-0000-0000-0000-000000000000}"/>
          </ac:spMkLst>
        </pc:spChg>
        <pc:picChg chg="add del">
          <ac:chgData name="Loredana Turner" userId="b819334afd7ec485" providerId="LiveId" clId="{33163F31-6DAB-47BD-89FF-0DF9767E4BE3}" dt="2023-10-22T19:20:40.633" v="320" actId="478"/>
          <ac:picMkLst>
            <pc:docMk/>
            <pc:sldMk cId="1317147020" sldId="266"/>
            <ac:picMk id="5" creationId="{7BE43154-6B4A-86F1-8CA7-DD884EE26A95}"/>
          </ac:picMkLst>
        </pc:picChg>
        <pc:picChg chg="add mod">
          <ac:chgData name="Loredana Turner" userId="b819334afd7ec485" providerId="LiveId" clId="{33163F31-6DAB-47BD-89FF-0DF9767E4BE3}" dt="2023-10-22T19:21:03.939" v="322" actId="14100"/>
          <ac:picMkLst>
            <pc:docMk/>
            <pc:sldMk cId="1317147020" sldId="266"/>
            <ac:picMk id="7" creationId="{ADF0C43F-48B2-5664-9B8F-E40E8621EC74}"/>
          </ac:picMkLst>
        </pc:picChg>
      </pc:sldChg>
      <pc:sldChg chg="add">
        <pc:chgData name="Loredana Turner" userId="b819334afd7ec485" providerId="LiveId" clId="{33163F31-6DAB-47BD-89FF-0DF9767E4BE3}" dt="2023-10-22T20:02:50.879" v="385" actId="2890"/>
        <pc:sldMkLst>
          <pc:docMk/>
          <pc:sldMk cId="2937353700" sldId="267"/>
        </pc:sldMkLst>
      </pc:sldChg>
      <pc:sldChg chg="addSp modSp add del mod">
        <pc:chgData name="Loredana Turner" userId="b819334afd7ec485" providerId="LiveId" clId="{33163F31-6DAB-47BD-89FF-0DF9767E4BE3}" dt="2023-10-22T20:35:29.848" v="1957" actId="47"/>
        <pc:sldMkLst>
          <pc:docMk/>
          <pc:sldMk cId="3565109835" sldId="268"/>
        </pc:sldMkLst>
        <pc:spChg chg="mod">
          <ac:chgData name="Loredana Turner" userId="b819334afd7ec485" providerId="LiveId" clId="{33163F31-6DAB-47BD-89FF-0DF9767E4BE3}" dt="2023-10-22T20:32:25.041" v="1948" actId="20577"/>
          <ac:spMkLst>
            <pc:docMk/>
            <pc:sldMk cId="3565109835" sldId="268"/>
            <ac:spMk id="3" creationId="{00000000-0000-0000-0000-000000000000}"/>
          </ac:spMkLst>
        </pc:spChg>
        <pc:spChg chg="mod">
          <ac:chgData name="Loredana Turner" userId="b819334afd7ec485" providerId="LiveId" clId="{33163F31-6DAB-47BD-89FF-0DF9767E4BE3}" dt="2023-10-22T20:32:18.266" v="1931" actId="20577"/>
          <ac:spMkLst>
            <pc:docMk/>
            <pc:sldMk cId="3565109835" sldId="268"/>
            <ac:spMk id="5" creationId="{2A5410BA-9114-58A0-2EE6-058A0AFA4DC4}"/>
          </ac:spMkLst>
        </pc:spChg>
        <pc:picChg chg="add mod">
          <ac:chgData name="Loredana Turner" userId="b819334afd7ec485" providerId="LiveId" clId="{33163F31-6DAB-47BD-89FF-0DF9767E4BE3}" dt="2023-10-22T20:33:58.894" v="1952" actId="1076"/>
          <ac:picMkLst>
            <pc:docMk/>
            <pc:sldMk cId="3565109835" sldId="268"/>
            <ac:picMk id="6" creationId="{B958866E-617D-5438-EACC-E6AED8C71BC9}"/>
          </ac:picMkLst>
        </pc:picChg>
      </pc:sldChg>
      <pc:sldChg chg="addSp new mod">
        <pc:chgData name="Loredana Turner" userId="b819334afd7ec485" providerId="LiveId" clId="{33163F31-6DAB-47BD-89FF-0DF9767E4BE3}" dt="2023-10-22T20:35:03.621" v="1956" actId="22"/>
        <pc:sldMkLst>
          <pc:docMk/>
          <pc:sldMk cId="659752593" sldId="269"/>
        </pc:sldMkLst>
        <pc:picChg chg="add">
          <ac:chgData name="Loredana Turner" userId="b819334afd7ec485" providerId="LiveId" clId="{33163F31-6DAB-47BD-89FF-0DF9767E4BE3}" dt="2023-10-22T20:35:03.621" v="1956" actId="22"/>
          <ac:picMkLst>
            <pc:docMk/>
            <pc:sldMk cId="659752593" sldId="269"/>
            <ac:picMk id="3" creationId="{F706A009-0F70-C39E-64B7-DAFC3E3D256E}"/>
          </ac:picMkLst>
        </pc:picChg>
      </pc:sldChg>
      <pc:sldChg chg="new del">
        <pc:chgData name="Loredana Turner" userId="b819334afd7ec485" providerId="LiveId" clId="{33163F31-6DAB-47BD-89FF-0DF9767E4BE3}" dt="2023-10-22T20:34:44.092" v="1954" actId="47"/>
        <pc:sldMkLst>
          <pc:docMk/>
          <pc:sldMk cId="1668766483"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80069A-218F-4EDE-9431-4C983563E5F0}" type="datetimeFigureOut">
              <a:rPr lang="en-IN" smtClean="0"/>
              <a:t>22-10-2023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C9F87E-A371-4BAF-A17C-CD9028F116A9}" type="slidenum">
              <a:rPr lang="en-IN" smtClean="0"/>
              <a:t>‹#›</a:t>
            </a:fld>
            <a:endParaRPr lang="en-IN"/>
          </a:p>
        </p:txBody>
      </p:sp>
    </p:spTree>
    <p:extLst>
      <p:ext uri="{BB962C8B-B14F-4D97-AF65-F5344CB8AC3E}">
        <p14:creationId xmlns:p14="http://schemas.microsoft.com/office/powerpoint/2010/main" val="3987478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200" dirty="0">
                <a:solidFill>
                  <a:schemeClr val="tx1"/>
                </a:solidFill>
                <a:effectLst/>
                <a:latin typeface="Arial" pitchFamily="34" charset="0"/>
                <a:ea typeface="+mn-ea"/>
                <a:cs typeface="Arial" pitchFamily="34" charset="0"/>
              </a:rPr>
              <a:t>Satisfied customers are more likely to return and recommend the business to others leading the chance to enhance success and growth for the company (</a:t>
            </a:r>
            <a:r>
              <a:rPr lang="en-IN" sz="1800" kern="1200" dirty="0">
                <a:solidFill>
                  <a:schemeClr val="tx1"/>
                </a:solidFill>
                <a:effectLst/>
                <a:latin typeface="Arial" pitchFamily="34" charset="0"/>
                <a:ea typeface="+mn-ea"/>
                <a:cs typeface="Arial" pitchFamily="34" charset="0"/>
              </a:rPr>
              <a:t>Walker, 2021</a:t>
            </a:r>
            <a:r>
              <a:rPr lang="en-GB" sz="1800" kern="1200" dirty="0">
                <a:solidFill>
                  <a:schemeClr val="tx1"/>
                </a:solidFill>
                <a:effectLst/>
                <a:latin typeface="Arial" pitchFamily="34" charset="0"/>
                <a:ea typeface="+mn-ea"/>
                <a:cs typeface="Arial" pitchFamily="34" charset="0"/>
              </a:rPr>
              <a:t>). In this part, a short introduction to JW Marriott has been provided here. The main consumers of the hotel have been described here and an explanation has been provided to increase the business success. </a:t>
            </a:r>
            <a:endParaRPr lang="en-IN" sz="18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3</a:t>
            </a:fld>
            <a:endParaRPr lang="en-IN"/>
          </a:p>
        </p:txBody>
      </p:sp>
    </p:spTree>
    <p:extLst>
      <p:ext uri="{BB962C8B-B14F-4D97-AF65-F5344CB8AC3E}">
        <p14:creationId xmlns:p14="http://schemas.microsoft.com/office/powerpoint/2010/main" val="379372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Arial" pitchFamily="34" charset="0"/>
                <a:ea typeface="+mn-ea"/>
                <a:cs typeface="Arial" pitchFamily="34" charset="0"/>
              </a:rPr>
              <a:t>In the year 2022, the number of Marriott International hotels exceeded eight thousand and an important portion of these units were located outside the United States. JW Marriott International Inc. employed nearly 140 thousand people all over the world.  Most of the properties of JW Marriott are located in North America hence the company also operated properties in the Asia Pacific region, Middle East, Europe and Africa Region in 2021. According to statista.com (2023), Global Hotel giant JW Marriott's revenue is near about 20.77 billion USD in the year 2022 which is up from 13.86 billion in the past year. </a:t>
            </a:r>
            <a:endParaRPr lang="en-IN" sz="1800" kern="1200" dirty="0">
              <a:solidFill>
                <a:schemeClr val="tx1"/>
              </a:solidFill>
              <a:effectLst/>
              <a:latin typeface="Arial" pitchFamily="34" charset="0"/>
              <a:ea typeface="+mn-ea"/>
              <a:cs typeface="Arial" pitchFamily="34" charset="0"/>
            </a:endParaRPr>
          </a:p>
          <a:p>
            <a:pPr algn="just"/>
            <a:endParaRPr lang="en-IN" sz="18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4</a:t>
            </a:fld>
            <a:endParaRPr lang="en-IN"/>
          </a:p>
        </p:txBody>
      </p:sp>
    </p:spTree>
    <p:extLst>
      <p:ext uri="{BB962C8B-B14F-4D97-AF65-F5344CB8AC3E}">
        <p14:creationId xmlns:p14="http://schemas.microsoft.com/office/powerpoint/2010/main" val="2986618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latin typeface="Arial" pitchFamily="34" charset="0"/>
                <a:cs typeface="Arial" pitchFamily="34" charset="0"/>
              </a:rPr>
              <a:t>The target market of Marriott Courtyard is focused on over-the-road travellers who are thrills to live a moment and also live in place. </a:t>
            </a:r>
            <a:r>
              <a:rPr lang="en-GB" sz="1200" kern="1200" dirty="0">
                <a:solidFill>
                  <a:schemeClr val="tx1"/>
                </a:solidFill>
                <a:effectLst/>
                <a:latin typeface="Arial" pitchFamily="34" charset="0"/>
                <a:ea typeface="+mn-ea"/>
                <a:cs typeface="Arial" pitchFamily="34" charset="0"/>
              </a:rPr>
              <a:t>On the other hand, Marriott Conference Centres mainly focused on that category that conducts any meetings of the corporate sector. This sector is selected because they mostly invest in their meetings and business purposes. In addition to JW Marriott ExecuStay this brand mostly targets customers who need month-long accommodations and these consumers prefer to self-serve laundry and </a:t>
            </a:r>
            <a:r>
              <a:rPr lang="en-GB" sz="1200" kern="1200" dirty="0" err="1">
                <a:solidFill>
                  <a:schemeClr val="tx1"/>
                </a:solidFill>
                <a:effectLst/>
                <a:latin typeface="Arial" pitchFamily="34" charset="0"/>
                <a:ea typeface="+mn-ea"/>
                <a:cs typeface="Arial" pitchFamily="34" charset="0"/>
              </a:rPr>
              <a:t>ensuite</a:t>
            </a:r>
            <a:r>
              <a:rPr lang="en-GB" sz="1200" kern="1200" dirty="0">
                <a:solidFill>
                  <a:schemeClr val="tx1"/>
                </a:solidFill>
                <a:effectLst/>
                <a:latin typeface="Arial" pitchFamily="34" charset="0"/>
                <a:ea typeface="+mn-ea"/>
                <a:cs typeface="Arial" pitchFamily="34" charset="0"/>
              </a:rPr>
              <a:t> kitchens (Virdanty </a:t>
            </a:r>
            <a:r>
              <a:rPr lang="en-GB" sz="1200" i="1" kern="1200" dirty="0">
                <a:solidFill>
                  <a:schemeClr val="tx1"/>
                </a:solidFill>
                <a:effectLst/>
                <a:latin typeface="Arial" pitchFamily="34" charset="0"/>
                <a:ea typeface="+mn-ea"/>
                <a:cs typeface="Arial" pitchFamily="34" charset="0"/>
              </a:rPr>
              <a:t>et al.</a:t>
            </a:r>
            <a:r>
              <a:rPr lang="en-GB" sz="1200" kern="1200" dirty="0">
                <a:solidFill>
                  <a:schemeClr val="tx1"/>
                </a:solidFill>
                <a:effectLst/>
                <a:latin typeface="Arial" pitchFamily="34" charset="0"/>
                <a:ea typeface="+mn-ea"/>
                <a:cs typeface="Arial" pitchFamily="34" charset="0"/>
              </a:rPr>
              <a:t>, 2022, p.10). The consumers of JW Marriott are mainly those who are quiet and consider luxury accommodations at the time of booking hotel rooms.  The consumers of  JW Marriott are mostly sophisticated, self-defined travellers those people are willing to spend extra money on their accommodations as well as people who love to travel on business trips. At the time of choosing consumers, JW Marriott mostly considers the customers because of providing appropriate business service through luxury brand products. Their business service includes Gourmet dining, fine wines, family leisure travel, quality relaxation and leisure. </a:t>
            </a:r>
            <a:endParaRPr lang="en-IN"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5</a:t>
            </a:fld>
            <a:endParaRPr lang="en-IN"/>
          </a:p>
        </p:txBody>
      </p:sp>
    </p:spTree>
    <p:extLst>
      <p:ext uri="{BB962C8B-B14F-4D97-AF65-F5344CB8AC3E}">
        <p14:creationId xmlns:p14="http://schemas.microsoft.com/office/powerpoint/2010/main" val="1775406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Arial" pitchFamily="34" charset="0"/>
                <a:ea typeface="+mn-ea"/>
                <a:cs typeface="Arial" pitchFamily="34" charset="0"/>
              </a:rPr>
              <a:t>Guest service is related to direct interactions among employees and guests hence for this reason hospitality industry employees are trained to guide the employees properly (</a:t>
            </a:r>
            <a:r>
              <a:rPr lang="en-IN" sz="1800" kern="1200" dirty="0">
                <a:solidFill>
                  <a:schemeClr val="tx1"/>
                </a:solidFill>
                <a:effectLst/>
                <a:latin typeface="Arial" pitchFamily="34" charset="0"/>
                <a:ea typeface="+mn-ea"/>
                <a:cs typeface="Arial" pitchFamily="34" charset="0"/>
              </a:rPr>
              <a:t>Walker, 2021</a:t>
            </a:r>
            <a:r>
              <a:rPr lang="en-GB" sz="1800" kern="1200" dirty="0">
                <a:solidFill>
                  <a:schemeClr val="tx1"/>
                </a:solidFill>
                <a:effectLst/>
                <a:latin typeface="Arial" pitchFamily="34" charset="0"/>
                <a:ea typeface="+mn-ea"/>
                <a:cs typeface="Arial" pitchFamily="34" charset="0"/>
              </a:rPr>
              <a:t>). As a result of this, the hotel employees properly greet their guests by handling complaints and requests and ensuring the guest needs that met efficiently and promptly. In most cases, Customer service is transactional and mostly focuses on meeting the sudden needs of consumers and resolving issues or challenges. </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800" b="1" i="1" dirty="0">
                <a:latin typeface="Arial" pitchFamily="34" charset="0"/>
                <a:cs typeface="Arial" pitchFamily="34" charset="0"/>
              </a:rPr>
              <a:t>Scope </a:t>
            </a:r>
            <a:br>
              <a:rPr lang="en-IN" sz="1800" dirty="0">
                <a:latin typeface="Arial" pitchFamily="34" charset="0"/>
                <a:cs typeface="Arial" pitchFamily="34" charset="0"/>
              </a:rPr>
            </a:br>
            <a:r>
              <a:rPr lang="en-GB" sz="1800" dirty="0">
                <a:latin typeface="Arial" pitchFamily="34" charset="0"/>
                <a:cs typeface="Arial" pitchFamily="34" charset="0"/>
              </a:rPr>
              <a:t>The primary duty of guest service representatives in the hospitality industry focuses on guiding guests at the time of check-in and check-out methods (</a:t>
            </a:r>
            <a:r>
              <a:rPr lang="en-GB" sz="1800" dirty="0" err="1">
                <a:latin typeface="Arial" pitchFamily="34" charset="0"/>
                <a:cs typeface="Arial" pitchFamily="34" charset="0"/>
              </a:rPr>
              <a:t>Daskalaki</a:t>
            </a:r>
            <a:r>
              <a:rPr lang="en-GB" sz="1800" dirty="0">
                <a:latin typeface="Arial" pitchFamily="34" charset="0"/>
                <a:cs typeface="Arial" pitchFamily="34" charset="0"/>
              </a:rPr>
              <a:t>, 2020, p, 92). The scope of the hospitality industry communicates with the clients in a proper way that enhances the chance of increasing the number of consumers. As guest service ensures that the customers of this hospitality industry are satisfied it increases the profitability of the organisation (</a:t>
            </a:r>
            <a:r>
              <a:rPr lang="en-IN" sz="1800" dirty="0" err="1">
                <a:latin typeface="Arial" pitchFamily="34" charset="0"/>
                <a:cs typeface="Arial" pitchFamily="34" charset="0"/>
              </a:rPr>
              <a:t>Panchapakesan</a:t>
            </a:r>
            <a:r>
              <a:rPr lang="en-IN" sz="1800" dirty="0">
                <a:latin typeface="Arial" pitchFamily="34" charset="0"/>
                <a:cs typeface="Arial" pitchFamily="34" charset="0"/>
              </a:rPr>
              <a:t> and </a:t>
            </a:r>
            <a:r>
              <a:rPr lang="en-IN" sz="1800" dirty="0" err="1">
                <a:latin typeface="Arial" pitchFamily="34" charset="0"/>
                <a:cs typeface="Arial" pitchFamily="34" charset="0"/>
              </a:rPr>
              <a:t>Ahn</a:t>
            </a:r>
            <a:r>
              <a:rPr lang="en-IN" sz="1800" dirty="0">
                <a:latin typeface="Arial" pitchFamily="34" charset="0"/>
                <a:cs typeface="Arial" pitchFamily="34" charset="0"/>
              </a:rPr>
              <a:t>, 2020, p.102318</a:t>
            </a:r>
            <a:r>
              <a:rPr lang="en-GB" sz="1800" dirty="0">
                <a:latin typeface="Arial" pitchFamily="34" charset="0"/>
                <a:cs typeface="Arial" pitchFamily="34" charset="0"/>
              </a:rPr>
              <a:t>).</a:t>
            </a:r>
            <a:br>
              <a:rPr lang="en-IN" sz="1800" dirty="0">
                <a:latin typeface="Arial" pitchFamily="34" charset="0"/>
                <a:cs typeface="Arial" pitchFamily="34" charset="0"/>
              </a:rPr>
            </a:br>
            <a:r>
              <a:rPr lang="en-GB" sz="1800" kern="1200" dirty="0">
                <a:solidFill>
                  <a:schemeClr val="tx1"/>
                </a:solidFill>
                <a:effectLst/>
                <a:latin typeface="Arial" pitchFamily="34" charset="0"/>
                <a:ea typeface="+mn-ea"/>
                <a:cs typeface="Arial" pitchFamily="34" charset="0"/>
              </a:rPr>
              <a:t> </a:t>
            </a:r>
            <a:endParaRPr lang="en-IN" sz="1800" kern="1200" dirty="0">
              <a:solidFill>
                <a:schemeClr val="tx1"/>
              </a:solidFill>
              <a:effectLst/>
              <a:latin typeface="Arial" pitchFamily="34" charset="0"/>
              <a:ea typeface="+mn-ea"/>
              <a:cs typeface="Arial" pitchFamily="34" charset="0"/>
            </a:endParaRPr>
          </a:p>
          <a:p>
            <a:pPr algn="just"/>
            <a:endParaRPr lang="en-IN" sz="18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6</a:t>
            </a:fld>
            <a:endParaRPr lang="en-IN"/>
          </a:p>
        </p:txBody>
      </p:sp>
    </p:spTree>
    <p:extLst>
      <p:ext uri="{BB962C8B-B14F-4D97-AF65-F5344CB8AC3E}">
        <p14:creationId xmlns:p14="http://schemas.microsoft.com/office/powerpoint/2010/main" val="1987511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kern="1200" dirty="0">
                <a:solidFill>
                  <a:schemeClr val="tx1"/>
                </a:solidFill>
                <a:effectLst/>
                <a:latin typeface="Arial" pitchFamily="34" charset="0"/>
                <a:ea typeface="+mn-ea"/>
                <a:cs typeface="Arial" pitchFamily="34" charset="0"/>
              </a:rPr>
              <a:t>The nature of the hospitality industry helps to monitor the guest's services to make the customers happy. According to the scope of the hospitality industry, they provide guidelines to the guests. After that, they greet the guests at the time of arrival and assign those suitable rooms and suites, collect payment information. Guess service coordinators of JW Marriott coordinate with the housekeeping department, kitchen staff and transport providers who meet the guest requirements. </a:t>
            </a:r>
            <a:endParaRPr lang="en-IN" sz="18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7</a:t>
            </a:fld>
            <a:endParaRPr lang="en-IN"/>
          </a:p>
        </p:txBody>
      </p:sp>
    </p:spTree>
    <p:extLst>
      <p:ext uri="{BB962C8B-B14F-4D97-AF65-F5344CB8AC3E}">
        <p14:creationId xmlns:p14="http://schemas.microsoft.com/office/powerpoint/2010/main" val="336661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200" dirty="0">
                <a:solidFill>
                  <a:schemeClr val="tx1"/>
                </a:solidFill>
                <a:effectLst/>
                <a:latin typeface="Arial" pitchFamily="34" charset="0"/>
                <a:ea typeface="+mn-ea"/>
                <a:cs typeface="Arial" pitchFamily="34" charset="0"/>
              </a:rPr>
              <a:t>The hotel industry improved customer retention because their main focus is to build up loyalty by making the customers happy. As an example, JW Marriott provides a better culture and environment for the guests and they encourage the guests to experience better moments.</a:t>
            </a:r>
            <a:r>
              <a:rPr lang="en-GB" sz="1800" b="1" i="1" kern="1200" dirty="0">
                <a:solidFill>
                  <a:schemeClr val="tx1"/>
                </a:solidFill>
                <a:effectLst/>
                <a:latin typeface="Arial" pitchFamily="34" charset="0"/>
                <a:ea typeface="+mn-ea"/>
                <a:cs typeface="Arial" pitchFamily="34" charset="0"/>
              </a:rPr>
              <a:t> </a:t>
            </a:r>
            <a:endParaRPr lang="en-IN" sz="1800" kern="1200" dirty="0">
              <a:solidFill>
                <a:schemeClr val="tx1"/>
              </a:solidFill>
              <a:effectLst/>
              <a:latin typeface="Arial" pitchFamily="34" charset="0"/>
              <a:ea typeface="+mn-ea"/>
              <a:cs typeface="Arial" pitchFamily="34" charset="0"/>
            </a:endParaRPr>
          </a:p>
          <a:p>
            <a:r>
              <a:rPr lang="en-GB" sz="1800" b="1" i="1" kern="1200" dirty="0">
                <a:solidFill>
                  <a:schemeClr val="tx1"/>
                </a:solidFill>
                <a:effectLst/>
                <a:latin typeface="Arial" pitchFamily="34" charset="0"/>
                <a:ea typeface="+mn-ea"/>
                <a:cs typeface="Arial" pitchFamily="34" charset="0"/>
              </a:rPr>
              <a:t>How the hotel meets guest expectations	</a:t>
            </a:r>
            <a:endParaRPr lang="en-IN" sz="1800" kern="1200" dirty="0">
              <a:solidFill>
                <a:schemeClr val="tx1"/>
              </a:solidFill>
              <a:effectLst/>
              <a:latin typeface="Arial" pitchFamily="34" charset="0"/>
              <a:ea typeface="+mn-ea"/>
              <a:cs typeface="Arial" pitchFamily="34" charset="0"/>
            </a:endParaRPr>
          </a:p>
          <a:p>
            <a:r>
              <a:rPr lang="en-GB" sz="1800" kern="1200" dirty="0">
                <a:solidFill>
                  <a:schemeClr val="tx1"/>
                </a:solidFill>
                <a:effectLst/>
                <a:latin typeface="Arial" pitchFamily="34" charset="0"/>
                <a:ea typeface="+mn-ea"/>
                <a:cs typeface="Arial" pitchFamily="34" charset="0"/>
              </a:rPr>
              <a:t>Guest expectations at the time of booking a hotel room is they expect clean rooms, comfortable rooms. Cleanliness is the priority when it comes to booking a hotel room hence for this reason the employees are mostly careful about cleaning the surface free from dust. </a:t>
            </a:r>
            <a:r>
              <a:rPr lang="en-GB" sz="1800" i="1" kern="1200" dirty="0">
                <a:solidFill>
                  <a:schemeClr val="tx1"/>
                </a:solidFill>
                <a:effectLst/>
                <a:latin typeface="Arial" pitchFamily="34" charset="0"/>
                <a:ea typeface="+mn-ea"/>
                <a:cs typeface="Arial" pitchFamily="34" charset="0"/>
              </a:rPr>
              <a:t>The JW Marriott hotel</a:t>
            </a:r>
            <a:r>
              <a:rPr lang="en-GB" sz="1800" kern="1200" dirty="0">
                <a:solidFill>
                  <a:schemeClr val="tx1"/>
                </a:solidFill>
                <a:effectLst/>
                <a:latin typeface="Arial" pitchFamily="34" charset="0"/>
                <a:ea typeface="+mn-ea"/>
                <a:cs typeface="Arial" pitchFamily="34" charset="0"/>
              </a:rPr>
              <a:t> employees maintain the standard of their service which meets customer expectations (Mehta </a:t>
            </a:r>
            <a:r>
              <a:rPr lang="en-GB" sz="1800" i="1" kern="1200" dirty="0">
                <a:solidFill>
                  <a:schemeClr val="tx1"/>
                </a:solidFill>
                <a:effectLst/>
                <a:latin typeface="Arial" pitchFamily="34" charset="0"/>
                <a:ea typeface="+mn-ea"/>
                <a:cs typeface="Arial" pitchFamily="34" charset="0"/>
              </a:rPr>
              <a:t>et al.,</a:t>
            </a:r>
            <a:r>
              <a:rPr lang="en-GB" sz="1800" kern="1200" dirty="0">
                <a:solidFill>
                  <a:schemeClr val="tx1"/>
                </a:solidFill>
                <a:effectLst/>
                <a:latin typeface="Arial" pitchFamily="34" charset="0"/>
                <a:ea typeface="+mn-ea"/>
                <a:cs typeface="Arial" pitchFamily="34" charset="0"/>
              </a:rPr>
              <a:t> 2023, p.110). In most cases, the guests of JW Marriott prefer to communicate with the hotel staff to meet their needs such as comfortable soft sheets and clean accommodations.</a:t>
            </a:r>
            <a:endParaRPr lang="en-IN" sz="1800" kern="1200" dirty="0">
              <a:solidFill>
                <a:schemeClr val="tx1"/>
              </a:solidFill>
              <a:effectLst/>
              <a:latin typeface="Arial" pitchFamily="34" charset="0"/>
              <a:ea typeface="+mn-ea"/>
              <a:cs typeface="Arial" pitchFamily="34" charset="0"/>
            </a:endParaRPr>
          </a:p>
          <a:p>
            <a:endParaRPr lang="en-IN" sz="18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C9F87E-A371-4BAF-A17C-CD9028F116A9}" type="slidenum">
              <a:rPr lang="en-IN" smtClean="0"/>
              <a:t>8</a:t>
            </a:fld>
            <a:endParaRPr lang="en-IN"/>
          </a:p>
        </p:txBody>
      </p:sp>
    </p:spTree>
    <p:extLst>
      <p:ext uri="{BB962C8B-B14F-4D97-AF65-F5344CB8AC3E}">
        <p14:creationId xmlns:p14="http://schemas.microsoft.com/office/powerpoint/2010/main" val="2023591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itchFamily="34" charset="0"/>
                <a:cs typeface="Arial" pitchFamily="34" charset="0"/>
              </a:rPr>
              <a:t>The role of the hospitality industry has been mentioned in this part including the nature, scope and role of the hospitality industry have been evaluated here. The consumers of JW Marriott are included in this part.</a:t>
            </a:r>
            <a:br>
              <a:rPr lang="en-IN" sz="1200">
                <a:latin typeface="Arial" pitchFamily="34" charset="0"/>
                <a:cs typeface="Arial" pitchFamily="34" charset="0"/>
              </a:rPr>
            </a:br>
            <a:endParaRPr lang="en-IN" dirty="0"/>
          </a:p>
        </p:txBody>
      </p:sp>
      <p:sp>
        <p:nvSpPr>
          <p:cNvPr id="4" name="Slide Number Placeholder 3"/>
          <p:cNvSpPr>
            <a:spLocks noGrp="1"/>
          </p:cNvSpPr>
          <p:nvPr>
            <p:ph type="sldNum" sz="quarter" idx="10"/>
          </p:nvPr>
        </p:nvSpPr>
        <p:spPr/>
        <p:txBody>
          <a:bodyPr/>
          <a:lstStyle/>
          <a:p>
            <a:fld id="{B4C9F87E-A371-4BAF-A17C-CD9028F116A9}" type="slidenum">
              <a:rPr lang="en-IN" smtClean="0"/>
              <a:t>9</a:t>
            </a:fld>
            <a:endParaRPr lang="en-IN"/>
          </a:p>
        </p:txBody>
      </p:sp>
    </p:spTree>
    <p:extLst>
      <p:ext uri="{BB962C8B-B14F-4D97-AF65-F5344CB8AC3E}">
        <p14:creationId xmlns:p14="http://schemas.microsoft.com/office/powerpoint/2010/main" val="2886540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4C9F87E-A371-4BAF-A17C-CD9028F116A9}" type="slidenum">
              <a:rPr lang="en-IN" smtClean="0"/>
              <a:t>10</a:t>
            </a:fld>
            <a:endParaRPr lang="en-IN"/>
          </a:p>
        </p:txBody>
      </p:sp>
    </p:spTree>
    <p:extLst>
      <p:ext uri="{BB962C8B-B14F-4D97-AF65-F5344CB8AC3E}">
        <p14:creationId xmlns:p14="http://schemas.microsoft.com/office/powerpoint/2010/main" val="573902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sphere1.png"/>
          <p:cNvPicPr>
            <a:picLocks noChangeAspect="1"/>
          </p:cNvPicPr>
          <p:nvPr/>
        </p:nvPicPr>
        <p:blipFill>
          <a:blip r:embed="rId2" cstate="print"/>
          <a:stretch>
            <a:fillRect/>
          </a:stretch>
        </p:blipFill>
        <p:spPr>
          <a:xfrm>
            <a:off x="6850374" y="0"/>
            <a:ext cx="2293626" cy="6858000"/>
          </a:xfrm>
          <a:prstGeom prst="rect">
            <a:avLst/>
          </a:prstGeom>
        </p:spPr>
      </p:pic>
      <p:sp>
        <p:nvSpPr>
          <p:cNvPr id="3" name="Subtitle 2"/>
          <p:cNvSpPr>
            <a:spLocks noGrp="1"/>
          </p:cNvSpPr>
          <p:nvPr>
            <p:ph type="subTitle" idx="1"/>
          </p:nvPr>
        </p:nvSpPr>
        <p:spPr>
          <a:xfrm>
            <a:off x="2438400" y="3581400"/>
            <a:ext cx="39624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2438400" y="1447800"/>
            <a:ext cx="3962400" cy="2133600"/>
          </a:xfrm>
        </p:spPr>
        <p:txBody>
          <a:bodyPr anchor="b"/>
          <a:lstStyle/>
          <a:p>
            <a:r>
              <a:rPr lang="en-US"/>
              <a:t>Click to edit Master title style</a:t>
            </a:r>
            <a:endParaRPr lang="en-US" dirty="0"/>
          </a:p>
        </p:txBody>
      </p:sp>
      <p:sp>
        <p:nvSpPr>
          <p:cNvPr id="13" name="Date Placeholder 12"/>
          <p:cNvSpPr>
            <a:spLocks noGrp="1"/>
          </p:cNvSpPr>
          <p:nvPr>
            <p:ph type="dt" sz="half" idx="10"/>
          </p:nvPr>
        </p:nvSpPr>
        <p:spPr>
          <a:xfrm>
            <a:off x="3582988" y="6426201"/>
            <a:ext cx="2819399" cy="126999"/>
          </a:xfrm>
        </p:spPr>
        <p:txBody>
          <a:bodyPr/>
          <a:lstStyle/>
          <a:p>
            <a:fld id="{7CAC22F4-A740-4087-ADBD-8038F899F7A1}" type="datetimeFigureOut">
              <a:rPr lang="en-IN" smtClean="0"/>
              <a:t>22-10-2023</a:t>
            </a:fld>
            <a:endParaRPr lang="en-IN"/>
          </a:p>
        </p:txBody>
      </p:sp>
      <p:sp>
        <p:nvSpPr>
          <p:cNvPr id="14" name="Slide Number Placeholder 13"/>
          <p:cNvSpPr>
            <a:spLocks noGrp="1"/>
          </p:cNvSpPr>
          <p:nvPr>
            <p:ph type="sldNum" sz="quarter" idx="11"/>
          </p:nvPr>
        </p:nvSpPr>
        <p:spPr>
          <a:xfrm>
            <a:off x="6414976" y="6400800"/>
            <a:ext cx="457200" cy="152400"/>
          </a:xfrm>
        </p:spPr>
        <p:txBody>
          <a:bodyPr/>
          <a:lstStyle>
            <a:lvl1pPr algn="r">
              <a:defRPr/>
            </a:lvl1pPr>
          </a:lstStyle>
          <a:p>
            <a:fld id="{B317F1DF-6FBE-4AFD-90E0-7FDF772B3F03}" type="slidenum">
              <a:rPr lang="en-IN" smtClean="0"/>
              <a:t>‹#›</a:t>
            </a:fld>
            <a:endParaRPr lang="en-IN"/>
          </a:p>
        </p:txBody>
      </p:sp>
      <p:sp>
        <p:nvSpPr>
          <p:cNvPr id="15" name="Footer Placeholder 14"/>
          <p:cNvSpPr>
            <a:spLocks noGrp="1"/>
          </p:cNvSpPr>
          <p:nvPr>
            <p:ph type="ftr" sz="quarter" idx="12"/>
          </p:nvPr>
        </p:nvSpPr>
        <p:spPr>
          <a:xfrm>
            <a:off x="3581400" y="6296248"/>
            <a:ext cx="2820987" cy="152400"/>
          </a:xfrm>
        </p:spPr>
        <p:txBody>
          <a:bodyPr/>
          <a:lstStyle/>
          <a:p>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36576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10" name="Date Placeholder 9"/>
          <p:cNvSpPr>
            <a:spLocks noGrp="1"/>
          </p:cNvSpPr>
          <p:nvPr>
            <p:ph type="dt" sz="half" idx="10"/>
          </p:nvPr>
        </p:nvSpPr>
        <p:spPr/>
        <p:txBody>
          <a:bodyPr/>
          <a:lstStyle/>
          <a:p>
            <a:fld id="{7CAC22F4-A740-4087-ADBD-8038F899F7A1}" type="datetimeFigureOut">
              <a:rPr lang="en-IN" smtClean="0"/>
              <a:t>22-10-2023</a:t>
            </a:fld>
            <a:endParaRPr lang="en-IN"/>
          </a:p>
        </p:txBody>
      </p:sp>
      <p:sp>
        <p:nvSpPr>
          <p:cNvPr id="11" name="Slide Number Placeholder 10"/>
          <p:cNvSpPr>
            <a:spLocks noGrp="1"/>
          </p:cNvSpPr>
          <p:nvPr>
            <p:ph type="sldNum" sz="quarter" idx="11"/>
          </p:nvPr>
        </p:nvSpPr>
        <p:spPr/>
        <p:txBody>
          <a:bodyPr/>
          <a:lstStyle/>
          <a:p>
            <a:fld id="{B317F1DF-6FBE-4AFD-90E0-7FDF772B3F03}" type="slidenum">
              <a:rPr lang="en-IN" smtClean="0"/>
              <a:t>‹#›</a:t>
            </a:fld>
            <a:endParaRPr lang="en-IN"/>
          </a:p>
        </p:txBody>
      </p:sp>
      <p:sp>
        <p:nvSpPr>
          <p:cNvPr id="12" name="Footer Placeholder 11"/>
          <p:cNvSpPr>
            <a:spLocks noGrp="1"/>
          </p:cNvSpPr>
          <p:nvPr>
            <p:ph type="ftr" sz="quarter" idx="12"/>
          </p:nvPr>
        </p:nvSpPr>
        <p:spPr/>
        <p:txBody>
          <a:bodyPr/>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descr="sphere1.png"/>
          <p:cNvPicPr>
            <a:picLocks noChangeAspect="1"/>
          </p:cNvPicPr>
          <p:nvPr/>
        </p:nvPicPr>
        <p:blipFill>
          <a:blip r:embed="rId2" cstate="print"/>
          <a:stretch>
            <a:fillRect/>
          </a:stretch>
        </p:blipFill>
        <p:spPr>
          <a:xfrm>
            <a:off x="6858000" y="0"/>
            <a:ext cx="2293626" cy="6858000"/>
          </a:xfrm>
          <a:prstGeom prst="rect">
            <a:avLst/>
          </a:prstGeom>
        </p:spPr>
      </p:pic>
      <p:sp>
        <p:nvSpPr>
          <p:cNvPr id="12" name="Date Placeholder 11"/>
          <p:cNvSpPr>
            <a:spLocks noGrp="1"/>
          </p:cNvSpPr>
          <p:nvPr>
            <p:ph type="dt" sz="half" idx="10"/>
          </p:nvPr>
        </p:nvSpPr>
        <p:spPr>
          <a:xfrm>
            <a:off x="839788" y="6426201"/>
            <a:ext cx="2819399" cy="126999"/>
          </a:xfrm>
        </p:spPr>
        <p:txBody>
          <a:bodyPr/>
          <a:lstStyle/>
          <a:p>
            <a:fld id="{7CAC22F4-A740-4087-ADBD-8038F899F7A1}" type="datetimeFigureOut">
              <a:rPr lang="en-IN" smtClean="0"/>
              <a:t>22-10-2023</a:t>
            </a:fld>
            <a:endParaRPr lang="en-IN"/>
          </a:p>
        </p:txBody>
      </p:sp>
      <p:sp>
        <p:nvSpPr>
          <p:cNvPr id="13" name="Slide Number Placeholder 12"/>
          <p:cNvSpPr>
            <a:spLocks noGrp="1"/>
          </p:cNvSpPr>
          <p:nvPr>
            <p:ph type="sldNum" sz="quarter" idx="11"/>
          </p:nvPr>
        </p:nvSpPr>
        <p:spPr>
          <a:xfrm>
            <a:off x="4116388" y="6400800"/>
            <a:ext cx="533400" cy="152400"/>
          </a:xfrm>
        </p:spPr>
        <p:txBody>
          <a:bodyPr/>
          <a:lstStyle/>
          <a:p>
            <a:fld id="{B317F1DF-6FBE-4AFD-90E0-7FDF772B3F03}" type="slidenum">
              <a:rPr lang="en-IN" smtClean="0"/>
              <a:t>‹#›</a:t>
            </a:fld>
            <a:endParaRPr lang="en-IN"/>
          </a:p>
        </p:txBody>
      </p:sp>
      <p:sp>
        <p:nvSpPr>
          <p:cNvPr id="14" name="Footer Placeholder 13"/>
          <p:cNvSpPr>
            <a:spLocks noGrp="1"/>
          </p:cNvSpPr>
          <p:nvPr>
            <p:ph type="ftr" sz="quarter" idx="12"/>
          </p:nvPr>
        </p:nvSpPr>
        <p:spPr>
          <a:xfrm>
            <a:off x="838200" y="6296248"/>
            <a:ext cx="2820987" cy="152400"/>
          </a:xfrm>
        </p:spPr>
        <p:txBody>
          <a:bodyPr/>
          <a:lstStyle/>
          <a:p>
            <a:endParaRPr lang="en-IN"/>
          </a:p>
        </p:txBody>
      </p:sp>
      <p:sp>
        <p:nvSpPr>
          <p:cNvPr id="15" name="Title 14"/>
          <p:cNvSpPr>
            <a:spLocks noGrp="1"/>
          </p:cNvSpPr>
          <p:nvPr>
            <p:ph type="title"/>
          </p:nvPr>
        </p:nvSpPr>
        <p:spPr>
          <a:xfrm>
            <a:off x="457200" y="1828800"/>
            <a:ext cx="32004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457200" y="3578224"/>
            <a:ext cx="3200645"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34290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7200" y="4572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a:t>Click to edit Master title style</a:t>
            </a:r>
          </a:p>
        </p:txBody>
      </p:sp>
      <p:sp>
        <p:nvSpPr>
          <p:cNvPr id="9" name="Date Placeholder 8"/>
          <p:cNvSpPr>
            <a:spLocks noGrp="1"/>
          </p:cNvSpPr>
          <p:nvPr>
            <p:ph type="dt" sz="half" idx="10"/>
          </p:nvPr>
        </p:nvSpPr>
        <p:spPr/>
        <p:txBody>
          <a:bodyPr/>
          <a:lstStyle/>
          <a:p>
            <a:fld id="{7CAC22F4-A740-4087-ADBD-8038F899F7A1}" type="datetimeFigureOut">
              <a:rPr lang="en-IN" smtClean="0"/>
              <a:t>22-10-2023</a:t>
            </a:fld>
            <a:endParaRPr lang="en-IN"/>
          </a:p>
        </p:txBody>
      </p:sp>
      <p:sp>
        <p:nvSpPr>
          <p:cNvPr id="13" name="Slide Number Placeholder 12"/>
          <p:cNvSpPr>
            <a:spLocks noGrp="1"/>
          </p:cNvSpPr>
          <p:nvPr>
            <p:ph type="sldNum" sz="quarter" idx="11"/>
          </p:nvPr>
        </p:nvSpPr>
        <p:spPr/>
        <p:txBody>
          <a:bodyPr/>
          <a:lstStyle/>
          <a:p>
            <a:fld id="{B317F1DF-6FBE-4AFD-90E0-7FDF772B3F03}" type="slidenum">
              <a:rPr lang="en-IN" smtClean="0"/>
              <a:t>‹#›</a:t>
            </a:fld>
            <a:endParaRPr lang="en-IN"/>
          </a:p>
        </p:txBody>
      </p:sp>
      <p:sp>
        <p:nvSpPr>
          <p:cNvPr id="14" name="Footer Placeholder 13"/>
          <p:cNvSpPr>
            <a:spLocks noGrp="1"/>
          </p:cNvSpPr>
          <p:nvPr>
            <p:ph type="ftr" sz="quarter" idx="12"/>
          </p:nvPr>
        </p:nvSpPr>
        <p:spPr/>
        <p:txBody>
          <a:bodyPr/>
          <a:lstStyle/>
          <a:p>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75238"/>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675288"/>
            <a:ext cx="35814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199" y="3429000"/>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199" y="3840162"/>
            <a:ext cx="35814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a:t>Click to edit Master title style</a:t>
            </a:r>
          </a:p>
        </p:txBody>
      </p:sp>
      <p:sp>
        <p:nvSpPr>
          <p:cNvPr id="12" name="Date Placeholder 11"/>
          <p:cNvSpPr>
            <a:spLocks noGrp="1"/>
          </p:cNvSpPr>
          <p:nvPr>
            <p:ph type="dt" sz="half" idx="10"/>
          </p:nvPr>
        </p:nvSpPr>
        <p:spPr/>
        <p:txBody>
          <a:bodyPr/>
          <a:lstStyle/>
          <a:p>
            <a:fld id="{7CAC22F4-A740-4087-ADBD-8038F899F7A1}" type="datetimeFigureOut">
              <a:rPr lang="en-IN" smtClean="0"/>
              <a:t>22-10-2023</a:t>
            </a:fld>
            <a:endParaRPr lang="en-IN"/>
          </a:p>
        </p:txBody>
      </p:sp>
      <p:sp>
        <p:nvSpPr>
          <p:cNvPr id="14" name="Slide Number Placeholder 13"/>
          <p:cNvSpPr>
            <a:spLocks noGrp="1"/>
          </p:cNvSpPr>
          <p:nvPr>
            <p:ph type="sldNum" sz="quarter" idx="11"/>
          </p:nvPr>
        </p:nvSpPr>
        <p:spPr/>
        <p:txBody>
          <a:bodyPr/>
          <a:lstStyle/>
          <a:p>
            <a:fld id="{B317F1DF-6FBE-4AFD-90E0-7FDF772B3F03}" type="slidenum">
              <a:rPr lang="en-IN" smtClean="0"/>
              <a:t>‹#›</a:t>
            </a:fld>
            <a:endParaRPr lang="en-IN"/>
          </a:p>
        </p:txBody>
      </p:sp>
      <p:sp>
        <p:nvSpPr>
          <p:cNvPr id="16" name="Footer Placeholder 15"/>
          <p:cNvSpPr>
            <a:spLocks noGrp="1"/>
          </p:cNvSpPr>
          <p:nvPr>
            <p:ph type="ftr" sz="quarter" idx="12"/>
          </p:nvPr>
        </p:nvSpPr>
        <p:spPr/>
        <p:txBody>
          <a:bodyPr/>
          <a:lstStyle/>
          <a:p>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33800" y="457200"/>
            <a:ext cx="3962400" cy="5715000"/>
          </a:xfrm>
        </p:spPr>
        <p:txBody>
          <a:bodyPr/>
          <a:lstStyle/>
          <a:p>
            <a:r>
              <a:rPr lang="en-US"/>
              <a:t>Click to edit Master title style</a:t>
            </a:r>
            <a:endParaRPr lang="en-US" dirty="0"/>
          </a:p>
        </p:txBody>
      </p:sp>
      <p:sp>
        <p:nvSpPr>
          <p:cNvPr id="9" name="Date Placeholder 8"/>
          <p:cNvSpPr>
            <a:spLocks noGrp="1"/>
          </p:cNvSpPr>
          <p:nvPr>
            <p:ph type="dt" sz="half" idx="10"/>
          </p:nvPr>
        </p:nvSpPr>
        <p:spPr/>
        <p:txBody>
          <a:bodyPr/>
          <a:lstStyle/>
          <a:p>
            <a:fld id="{7CAC22F4-A740-4087-ADBD-8038F899F7A1}" type="datetimeFigureOut">
              <a:rPr lang="en-IN" smtClean="0"/>
              <a:t>22-10-2023</a:t>
            </a:fld>
            <a:endParaRPr lang="en-IN"/>
          </a:p>
        </p:txBody>
      </p:sp>
      <p:sp>
        <p:nvSpPr>
          <p:cNvPr id="10" name="Slide Number Placeholder 9"/>
          <p:cNvSpPr>
            <a:spLocks noGrp="1"/>
          </p:cNvSpPr>
          <p:nvPr>
            <p:ph type="sldNum" sz="quarter" idx="11"/>
          </p:nvPr>
        </p:nvSpPr>
        <p:spPr/>
        <p:txBody>
          <a:bodyPr/>
          <a:lstStyle/>
          <a:p>
            <a:fld id="{B317F1DF-6FBE-4AFD-90E0-7FDF772B3F03}" type="slidenum">
              <a:rPr lang="en-IN" smtClean="0"/>
              <a:t>‹#›</a:t>
            </a:fld>
            <a:endParaRPr lang="en-IN"/>
          </a:p>
        </p:txBody>
      </p:sp>
      <p:sp>
        <p:nvSpPr>
          <p:cNvPr id="11" name="Footer Placeholder 10"/>
          <p:cNvSpPr>
            <a:spLocks noGrp="1"/>
          </p:cNvSpPr>
          <p:nvPr>
            <p:ph type="ftr" sz="quarter" idx="12"/>
          </p:nvPr>
        </p:nvSpPr>
        <p:spPr/>
        <p:txBody>
          <a:bodyPr/>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7CAC22F4-A740-4087-ADBD-8038F899F7A1}" type="datetimeFigureOut">
              <a:rPr lang="en-IN" smtClean="0"/>
              <a:t>22-10-2023</a:t>
            </a:fld>
            <a:endParaRPr lang="en-IN"/>
          </a:p>
        </p:txBody>
      </p:sp>
      <p:sp>
        <p:nvSpPr>
          <p:cNvPr id="9" name="Slide Number Placeholder 8"/>
          <p:cNvSpPr>
            <a:spLocks noGrp="1"/>
          </p:cNvSpPr>
          <p:nvPr>
            <p:ph type="sldNum" sz="quarter" idx="11"/>
          </p:nvPr>
        </p:nvSpPr>
        <p:spPr/>
        <p:txBody>
          <a:bodyPr/>
          <a:lstStyle/>
          <a:p>
            <a:fld id="{B317F1DF-6FBE-4AFD-90E0-7FDF772B3F03}" type="slidenum">
              <a:rPr lang="en-IN" smtClean="0"/>
              <a:t>‹#›</a:t>
            </a:fld>
            <a:endParaRPr lang="en-IN"/>
          </a:p>
        </p:txBody>
      </p:sp>
      <p:sp>
        <p:nvSpPr>
          <p:cNvPr id="10" name="Footer Placeholder 9"/>
          <p:cNvSpPr>
            <a:spLocks noGrp="1"/>
          </p:cNvSpPr>
          <p:nvPr>
            <p:ph type="ftr" sz="quarter" idx="12"/>
          </p:nvPr>
        </p:nvSpPr>
        <p:spPr/>
        <p:txBody>
          <a:bodyPr/>
          <a:lstStyle/>
          <a:p>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81600" y="1676400"/>
            <a:ext cx="2514600" cy="1874837"/>
          </a:xfrm>
        </p:spPr>
        <p:txBody>
          <a:bodyPr anchor="b">
            <a:normAutofit/>
          </a:bodyPr>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304800" y="1676400"/>
            <a:ext cx="4700016"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7CAC22F4-A740-4087-ADBD-8038F899F7A1}" type="datetimeFigureOut">
              <a:rPr lang="en-IN" smtClean="0"/>
              <a:t>22-10-2023</a:t>
            </a:fld>
            <a:endParaRPr lang="en-IN"/>
          </a:p>
        </p:txBody>
      </p:sp>
      <p:sp>
        <p:nvSpPr>
          <p:cNvPr id="16" name="Slide Number Placeholder 15"/>
          <p:cNvSpPr>
            <a:spLocks noGrp="1"/>
          </p:cNvSpPr>
          <p:nvPr>
            <p:ph type="sldNum" sz="quarter" idx="11"/>
          </p:nvPr>
        </p:nvSpPr>
        <p:spPr/>
        <p:txBody>
          <a:bodyPr/>
          <a:lstStyle/>
          <a:p>
            <a:fld id="{B317F1DF-6FBE-4AFD-90E0-7FDF772B3F03}" type="slidenum">
              <a:rPr lang="en-IN" smtClean="0"/>
              <a:t>‹#›</a:t>
            </a:fld>
            <a:endParaRPr lang="en-IN"/>
          </a:p>
        </p:txBody>
      </p:sp>
      <p:sp>
        <p:nvSpPr>
          <p:cNvPr id="17" name="Footer Placeholder 16"/>
          <p:cNvSpPr>
            <a:spLocks noGrp="1"/>
          </p:cNvSpPr>
          <p:nvPr>
            <p:ph type="ftr" sz="quarter" idx="12"/>
          </p:nvPr>
        </p:nvSpPr>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04800" y="1676400"/>
            <a:ext cx="4696967" cy="35052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1" name="Title 1"/>
          <p:cNvSpPr>
            <a:spLocks noGrp="1"/>
          </p:cNvSpPr>
          <p:nvPr>
            <p:ph type="title"/>
          </p:nvPr>
        </p:nvSpPr>
        <p:spPr>
          <a:xfrm>
            <a:off x="5181600" y="1676400"/>
            <a:ext cx="2514600" cy="1875972"/>
          </a:xfrm>
        </p:spPr>
        <p:txBody>
          <a:bodyPr anchor="b">
            <a:normAutofit/>
          </a:bodyPr>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Date Placeholder 15"/>
          <p:cNvSpPr>
            <a:spLocks noGrp="1"/>
          </p:cNvSpPr>
          <p:nvPr>
            <p:ph type="dt" sz="half" idx="10"/>
          </p:nvPr>
        </p:nvSpPr>
        <p:spPr/>
        <p:txBody>
          <a:bodyPr/>
          <a:lstStyle/>
          <a:p>
            <a:fld id="{7CAC22F4-A740-4087-ADBD-8038F899F7A1}" type="datetimeFigureOut">
              <a:rPr lang="en-IN" smtClean="0"/>
              <a:t>22-10-2023</a:t>
            </a:fld>
            <a:endParaRPr lang="en-IN"/>
          </a:p>
        </p:txBody>
      </p:sp>
      <p:sp>
        <p:nvSpPr>
          <p:cNvPr id="17" name="Slide Number Placeholder 16"/>
          <p:cNvSpPr>
            <a:spLocks noGrp="1"/>
          </p:cNvSpPr>
          <p:nvPr>
            <p:ph type="sldNum" sz="quarter" idx="11"/>
          </p:nvPr>
        </p:nvSpPr>
        <p:spPr/>
        <p:txBody>
          <a:bodyPr/>
          <a:lstStyle/>
          <a:p>
            <a:fld id="{B317F1DF-6FBE-4AFD-90E0-7FDF772B3F03}" type="slidenum">
              <a:rPr lang="en-IN" smtClean="0"/>
              <a:t>‹#›</a:t>
            </a:fld>
            <a:endParaRPr lang="en-IN"/>
          </a:p>
        </p:txBody>
      </p:sp>
      <p:sp>
        <p:nvSpPr>
          <p:cNvPr id="18" name="Footer Placeholder 17"/>
          <p:cNvSpPr>
            <a:spLocks noGrp="1"/>
          </p:cNvSpPr>
          <p:nvPr>
            <p:ph type="ftr" sz="quarter" idx="12"/>
          </p:nvPr>
        </p:nvSpPr>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p:cNvSpPr>
            <a:spLocks noGrp="1"/>
          </p:cNvSpPr>
          <p:nvPr>
            <p:ph type="dt" sz="half" idx="10"/>
          </p:nvPr>
        </p:nvSpPr>
        <p:spPr/>
        <p:txBody>
          <a:bodyPr/>
          <a:lstStyle/>
          <a:p>
            <a:fld id="{7CAC22F4-A740-4087-ADBD-8038F899F7A1}" type="datetimeFigureOut">
              <a:rPr lang="en-IN" smtClean="0"/>
              <a:t>22-10-2023</a:t>
            </a:fld>
            <a:endParaRPr lang="en-IN"/>
          </a:p>
        </p:txBody>
      </p:sp>
      <p:sp>
        <p:nvSpPr>
          <p:cNvPr id="14" name="Slide Number Placeholder 13"/>
          <p:cNvSpPr>
            <a:spLocks noGrp="1"/>
          </p:cNvSpPr>
          <p:nvPr>
            <p:ph type="sldNum" sz="quarter" idx="11"/>
          </p:nvPr>
        </p:nvSpPr>
        <p:spPr/>
        <p:txBody>
          <a:bodyPr/>
          <a:lstStyle/>
          <a:p>
            <a:fld id="{B317F1DF-6FBE-4AFD-90E0-7FDF772B3F03}" type="slidenum">
              <a:rPr lang="en-IN" smtClean="0"/>
              <a:t>‹#›</a:t>
            </a:fld>
            <a:endParaRPr lang="en-IN"/>
          </a:p>
        </p:txBody>
      </p:sp>
      <p:sp>
        <p:nvSpPr>
          <p:cNvPr id="15" name="Footer Placeholder 14"/>
          <p:cNvSpPr>
            <a:spLocks noGrp="1"/>
          </p:cNvSpPr>
          <p:nvPr>
            <p:ph type="ftr" sz="quarter" idx="12"/>
          </p:nvPr>
        </p:nvSpPr>
        <p:spPr/>
        <p:txBody>
          <a:bodyPr/>
          <a:lstStyle/>
          <a:p>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p:cNvSpPr>
            <a:spLocks noGrp="1"/>
          </p:cNvSpPr>
          <p:nvPr>
            <p:ph type="dt" sz="half" idx="10"/>
          </p:nvPr>
        </p:nvSpPr>
        <p:spPr/>
        <p:txBody>
          <a:bodyPr/>
          <a:lstStyle/>
          <a:p>
            <a:fld id="{7CAC22F4-A740-4087-ADBD-8038F899F7A1}" type="datetimeFigureOut">
              <a:rPr lang="en-IN" smtClean="0"/>
              <a:t>22-10-2023</a:t>
            </a:fld>
            <a:endParaRPr lang="en-IN"/>
          </a:p>
        </p:txBody>
      </p:sp>
      <p:sp>
        <p:nvSpPr>
          <p:cNvPr id="14" name="Slide Number Placeholder 13"/>
          <p:cNvSpPr>
            <a:spLocks noGrp="1"/>
          </p:cNvSpPr>
          <p:nvPr>
            <p:ph type="sldNum" sz="quarter" idx="11"/>
          </p:nvPr>
        </p:nvSpPr>
        <p:spPr/>
        <p:txBody>
          <a:bodyPr/>
          <a:lstStyle/>
          <a:p>
            <a:fld id="{B317F1DF-6FBE-4AFD-90E0-7FDF772B3F03}" type="slidenum">
              <a:rPr lang="en-IN" smtClean="0"/>
              <a:t>‹#›</a:t>
            </a:fld>
            <a:endParaRPr lang="en-IN"/>
          </a:p>
        </p:txBody>
      </p:sp>
      <p:sp>
        <p:nvSpPr>
          <p:cNvPr id="15" name="Footer Placeholder 14"/>
          <p:cNvSpPr>
            <a:spLocks noGrp="1"/>
          </p:cNvSpPr>
          <p:nvPr>
            <p:ph type="ftr" sz="quarter" idx="12"/>
          </p:nvPr>
        </p:nvSpPr>
        <p:spPr/>
        <p:txBody>
          <a:bodyPr/>
          <a:lstStyle/>
          <a:p>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2" name="Picture 11" descr="sphere2.png"/>
          <p:cNvPicPr>
            <a:picLocks noChangeAspect="1"/>
          </p:cNvPicPr>
          <p:nvPr/>
        </p:nvPicPr>
        <p:blipFill>
          <a:blip r:embed="rId13" cstate="print"/>
          <a:stretch>
            <a:fillRect/>
          </a:stretch>
        </p:blipFill>
        <p:spPr>
          <a:xfrm>
            <a:off x="8823693" y="0"/>
            <a:ext cx="320307" cy="6858000"/>
          </a:xfrm>
          <a:prstGeom prst="rect">
            <a:avLst/>
          </a:prstGeom>
        </p:spPr>
      </p:pic>
      <p:sp>
        <p:nvSpPr>
          <p:cNvPr id="2" name="Title Placeholder 1"/>
          <p:cNvSpPr>
            <a:spLocks noGrp="1"/>
          </p:cNvSpPr>
          <p:nvPr>
            <p:ph type="title"/>
          </p:nvPr>
        </p:nvSpPr>
        <p:spPr>
          <a:xfrm>
            <a:off x="4876800" y="457200"/>
            <a:ext cx="28194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457200"/>
            <a:ext cx="3657600" cy="57149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4"/>
          </p:nvPr>
        </p:nvSpPr>
        <p:spPr>
          <a:xfrm>
            <a:off x="7772400" y="6400800"/>
            <a:ext cx="533400" cy="152400"/>
          </a:xfrm>
          <a:prstGeom prst="rect">
            <a:avLst/>
          </a:prstGeom>
        </p:spPr>
        <p:txBody>
          <a:bodyPr vert="horz" lIns="91440" tIns="45720" rIns="91440" bIns="45720" rtlCol="0" anchor="ctr"/>
          <a:lstStyle>
            <a:lvl1pPr algn="ctr">
              <a:defRPr sz="1050">
                <a:solidFill>
                  <a:schemeClr val="tx1">
                    <a:lumMod val="50000"/>
                    <a:lumOff val="50000"/>
                  </a:schemeClr>
                </a:solidFill>
              </a:defRPr>
            </a:lvl1pPr>
          </a:lstStyle>
          <a:p>
            <a:fld id="{B317F1DF-6FBE-4AFD-90E0-7FDF772B3F03}" type="slidenum">
              <a:rPr lang="en-IN" smtClean="0"/>
              <a:t>‹#›</a:t>
            </a:fld>
            <a:endParaRPr lang="en-IN"/>
          </a:p>
        </p:txBody>
      </p:sp>
      <p:sp>
        <p:nvSpPr>
          <p:cNvPr id="9" name="Date Placeholder 8"/>
          <p:cNvSpPr>
            <a:spLocks noGrp="1"/>
          </p:cNvSpPr>
          <p:nvPr>
            <p:ph type="dt" sz="half" idx="2"/>
          </p:nvPr>
        </p:nvSpPr>
        <p:spPr>
          <a:xfrm>
            <a:off x="4876801" y="6426201"/>
            <a:ext cx="2819399" cy="126999"/>
          </a:xfrm>
          <a:prstGeom prst="rect">
            <a:avLst/>
          </a:prstGeom>
        </p:spPr>
        <p:txBody>
          <a:bodyPr vert="horz" lIns="91440" tIns="45720" rIns="91440" bIns="45720" rtlCol="0" anchor="ctr"/>
          <a:lstStyle>
            <a:lvl1pPr algn="r">
              <a:defRPr sz="1050">
                <a:solidFill>
                  <a:schemeClr val="tx1">
                    <a:lumMod val="50000"/>
                    <a:lumOff val="50000"/>
                  </a:schemeClr>
                </a:solidFill>
              </a:defRPr>
            </a:lvl1pPr>
          </a:lstStyle>
          <a:p>
            <a:fld id="{7CAC22F4-A740-4087-ADBD-8038F899F7A1}" type="datetimeFigureOut">
              <a:rPr lang="en-IN" smtClean="0"/>
              <a:t>22-10-2023</a:t>
            </a:fld>
            <a:endParaRPr lang="en-IN"/>
          </a:p>
        </p:txBody>
      </p:sp>
      <p:sp>
        <p:nvSpPr>
          <p:cNvPr id="10" name="Footer Placeholder 9"/>
          <p:cNvSpPr>
            <a:spLocks noGrp="1"/>
          </p:cNvSpPr>
          <p:nvPr>
            <p:ph type="ftr" sz="quarter" idx="3"/>
          </p:nvPr>
        </p:nvSpPr>
        <p:spPr>
          <a:xfrm>
            <a:off x="4875213" y="6296248"/>
            <a:ext cx="2820987" cy="152400"/>
          </a:xfrm>
          <a:prstGeom prst="rect">
            <a:avLst/>
          </a:prstGeom>
        </p:spPr>
        <p:txBody>
          <a:bodyPr vert="horz" lIns="91440" tIns="45720" rIns="91440" bIns="45720" rtlCol="0" anchor="b"/>
          <a:lstStyle>
            <a:lvl1pPr algn="r">
              <a:defRPr sz="1050">
                <a:solidFill>
                  <a:schemeClr val="tx1"/>
                </a:solidFill>
              </a:defRPr>
            </a:lvl1pPr>
          </a:lstStyle>
          <a:p>
            <a:endParaRPr lang="en-IN"/>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spcBef>
          <a:spcPct val="0"/>
        </a:spcBef>
        <a:buNone/>
        <a:defRPr sz="2800" kern="1200">
          <a:gradFill>
            <a:gsLst>
              <a:gs pos="0">
                <a:schemeClr val="tx1">
                  <a:lumMod val="50000"/>
                </a:schemeClr>
              </a:gs>
              <a:gs pos="61000">
                <a:schemeClr val="tx1"/>
              </a:gs>
            </a:gsLst>
            <a:lin ang="5400000" scaled="0"/>
          </a:gradFill>
          <a:effectLst/>
          <a:latin typeface="+mj-lt"/>
          <a:ea typeface="+mj-ea"/>
          <a:cs typeface="+mj-cs"/>
        </a:defRPr>
      </a:lvl1pPr>
    </p:titleStyle>
    <p:body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4690" y="5229200"/>
            <a:ext cx="3799237" cy="1295392"/>
          </a:xfrm>
        </p:spPr>
        <p:txBody>
          <a:bodyPr>
            <a:normAutofit fontScale="92500" lnSpcReduction="20000"/>
          </a:bodyPr>
          <a:lstStyle/>
          <a:p>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Student </a:t>
            </a:r>
            <a:r>
              <a:rPr lang="en-US" dirty="0" err="1">
                <a:solidFill>
                  <a:schemeClr val="tx1"/>
                </a:solidFill>
                <a:effectLst>
                  <a:outerShdw blurRad="38100" dist="38100" dir="2700000" algn="tl">
                    <a:srgbClr val="000000">
                      <a:alpha val="43137"/>
                    </a:srgbClr>
                  </a:outerShdw>
                </a:effectLst>
                <a:latin typeface="Arial" pitchFamily="34" charset="0"/>
                <a:cs typeface="Arial" pitchFamily="34" charset="0"/>
              </a:rPr>
              <a:t>name:Loredana</a:t>
            </a:r>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 Turner </a:t>
            </a:r>
          </a:p>
          <a:p>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ID Student:2242724</a:t>
            </a:r>
          </a:p>
          <a:p>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Course </a:t>
            </a:r>
            <a:r>
              <a:rPr lang="en-US" dirty="0" err="1">
                <a:solidFill>
                  <a:schemeClr val="tx1"/>
                </a:solidFill>
                <a:effectLst>
                  <a:outerShdw blurRad="38100" dist="38100" dir="2700000" algn="tl">
                    <a:srgbClr val="000000">
                      <a:alpha val="43137"/>
                    </a:srgbClr>
                  </a:outerShdw>
                </a:effectLst>
                <a:latin typeface="Arial" pitchFamily="34" charset="0"/>
                <a:cs typeface="Arial" pitchFamily="34" charset="0"/>
              </a:rPr>
              <a:t>name:Hospitality</a:t>
            </a:r>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 and Guest Services</a:t>
            </a:r>
          </a:p>
          <a:p>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Subject ID: BMIH4003</a:t>
            </a:r>
          </a:p>
          <a:p>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Word count :10 minutes</a:t>
            </a:r>
          </a:p>
          <a:p>
            <a:r>
              <a:rPr lang="en-US" dirty="0" err="1">
                <a:solidFill>
                  <a:schemeClr val="tx1"/>
                </a:solidFill>
                <a:effectLst>
                  <a:outerShdw blurRad="38100" dist="38100" dir="2700000" algn="tl">
                    <a:srgbClr val="000000">
                      <a:alpha val="43137"/>
                    </a:srgbClr>
                  </a:outerShdw>
                </a:effectLst>
                <a:latin typeface="Arial" pitchFamily="34" charset="0"/>
                <a:cs typeface="Arial" pitchFamily="34" charset="0"/>
              </a:rPr>
              <a:t>Lecturer:Daniel</a:t>
            </a:r>
            <a:r>
              <a:rPr lang="en-US" dirty="0">
                <a:solidFill>
                  <a:schemeClr val="tx1"/>
                </a:solidFill>
                <a:effectLst>
                  <a:outerShdw blurRad="38100" dist="38100" dir="2700000" algn="tl">
                    <a:srgbClr val="000000">
                      <a:alpha val="43137"/>
                    </a:srgbClr>
                  </a:outerShdw>
                </a:effectLst>
                <a:latin typeface="Arial" pitchFamily="34" charset="0"/>
                <a:cs typeface="Arial" pitchFamily="34" charset="0"/>
              </a:rPr>
              <a:t> Payne</a:t>
            </a:r>
          </a:p>
        </p:txBody>
      </p:sp>
      <p:sp>
        <p:nvSpPr>
          <p:cNvPr id="2" name="Title 1"/>
          <p:cNvSpPr>
            <a:spLocks noGrp="1"/>
          </p:cNvSpPr>
          <p:nvPr>
            <p:ph type="title"/>
          </p:nvPr>
        </p:nvSpPr>
        <p:spPr>
          <a:xfrm>
            <a:off x="145131" y="510716"/>
            <a:ext cx="6624736" cy="1981200"/>
          </a:xfrm>
        </p:spPr>
        <p:style>
          <a:lnRef idx="1">
            <a:schemeClr val="dk1"/>
          </a:lnRef>
          <a:fillRef idx="2">
            <a:schemeClr val="dk1"/>
          </a:fillRef>
          <a:effectRef idx="1">
            <a:schemeClr val="dk1"/>
          </a:effectRef>
          <a:fontRef idx="minor">
            <a:schemeClr val="dk1"/>
          </a:fontRef>
        </p:style>
        <p:txBody>
          <a:bodyPr>
            <a:normAutofit/>
          </a:bodyPr>
          <a:lstStyle/>
          <a:p>
            <a:pPr algn="just"/>
            <a:r>
              <a:rPr lang="en-GB" b="1" dirty="0">
                <a:latin typeface="Arial" panose="020B0604020202020204" pitchFamily="34" charset="0"/>
                <a:cs typeface="Arial" panose="020B0604020202020204" pitchFamily="34" charset="0"/>
              </a:rPr>
              <a:t>The role and importance of quality service, hospitality, and guest services within the hotel Industry </a:t>
            </a:r>
            <a:br>
              <a:rPr lang="en-IN" b="1" dirty="0">
                <a:effectLst>
                  <a:outerShdw blurRad="38100" dist="38100" dir="2700000" algn="tl">
                    <a:srgbClr val="000000">
                      <a:alpha val="43137"/>
                    </a:srgbClr>
                  </a:outerShdw>
                </a:effectLst>
                <a:latin typeface="Arial" pitchFamily="34" charset="0"/>
                <a:cs typeface="Arial" pitchFamily="34" charset="0"/>
              </a:rPr>
            </a:br>
            <a:endParaRPr lang="en-IN" dirty="0">
              <a:effectLst>
                <a:outerShdw blurRad="38100" dist="38100" dir="2700000" algn="tl">
                  <a:srgbClr val="000000">
                    <a:alpha val="43137"/>
                  </a:srgbClr>
                </a:outerShdw>
              </a:effectLst>
              <a:latin typeface="Arial" pitchFamily="34" charset="0"/>
              <a:cs typeface="Arial" pitchFamily="34" charset="0"/>
            </a:endParaRPr>
          </a:p>
        </p:txBody>
      </p:sp>
      <p:pic>
        <p:nvPicPr>
          <p:cNvPr id="9218" name="Picture 2" descr="JW Marriott | Marriott News Cen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743944"/>
            <a:ext cx="3377952"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947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06A009-0F70-C39E-64B7-DAFC3E3D256E}"/>
              </a:ext>
            </a:extLst>
          </p:cNvPr>
          <p:cNvPicPr>
            <a:picLocks noChangeAspect="1"/>
          </p:cNvPicPr>
          <p:nvPr/>
        </p:nvPicPr>
        <p:blipFill>
          <a:blip r:embed="rId2"/>
          <a:stretch>
            <a:fillRect/>
          </a:stretch>
        </p:blipFill>
        <p:spPr>
          <a:xfrm>
            <a:off x="1055065" y="910371"/>
            <a:ext cx="7033870" cy="5037257"/>
          </a:xfrm>
          <a:prstGeom prst="rect">
            <a:avLst/>
          </a:prstGeom>
        </p:spPr>
      </p:pic>
    </p:spTree>
    <p:extLst>
      <p:ext uri="{BB962C8B-B14F-4D97-AF65-F5344CB8AC3E}">
        <p14:creationId xmlns:p14="http://schemas.microsoft.com/office/powerpoint/2010/main" val="659752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517232"/>
            <a:ext cx="8820472" cy="1087015"/>
          </a:xfrm>
        </p:spPr>
        <p:txBody>
          <a:bodyPr>
            <a:normAutofit/>
          </a:bodyPr>
          <a:lstStyle/>
          <a:p>
            <a:pPr algn="ctr"/>
            <a:r>
              <a:rPr lang="en-GB" dirty="0">
                <a:latin typeface="Arial" pitchFamily="34" charset="0"/>
                <a:cs typeface="Arial" pitchFamily="34" charset="0"/>
              </a:rPr>
              <a:t>As opined by Ali </a:t>
            </a:r>
            <a:r>
              <a:rPr lang="en-GB" i="1" dirty="0">
                <a:latin typeface="Arial" pitchFamily="34" charset="0"/>
                <a:cs typeface="Arial" pitchFamily="34" charset="0"/>
              </a:rPr>
              <a:t>et al.</a:t>
            </a:r>
            <a:r>
              <a:rPr lang="en-GB" dirty="0">
                <a:latin typeface="Arial" pitchFamily="34" charset="0"/>
                <a:cs typeface="Arial" pitchFamily="34" charset="0"/>
              </a:rPr>
              <a:t>, (2021, p.14) the hospitality industry can increase customer satisfaction and loyalty by providing quality services, handling guest complaints and maintaining positive relations with customers.</a:t>
            </a:r>
            <a:endParaRPr lang="en-IN" b="1" dirty="0">
              <a:latin typeface="Arial" pitchFamily="34" charset="0"/>
              <a:cs typeface="Arial" pitchFamily="34" charset="0"/>
            </a:endParaRPr>
          </a:p>
          <a:p>
            <a:pPr algn="just"/>
            <a:endParaRPr lang="en-IN" dirty="0">
              <a:latin typeface="Arial" pitchFamily="34" charset="0"/>
              <a:cs typeface="Arial" pitchFamily="34" charset="0"/>
            </a:endParaRPr>
          </a:p>
        </p:txBody>
      </p:sp>
      <p:sp>
        <p:nvSpPr>
          <p:cNvPr id="3" name="Title 2"/>
          <p:cNvSpPr>
            <a:spLocks noGrp="1"/>
          </p:cNvSpPr>
          <p:nvPr>
            <p:ph type="title"/>
          </p:nvPr>
        </p:nvSpPr>
        <p:spPr>
          <a:xfrm>
            <a:off x="611560" y="476672"/>
            <a:ext cx="7488832" cy="720080"/>
          </a:xfrm>
        </p:spPr>
        <p:txBody>
          <a:bodyPr>
            <a:noAutofit/>
          </a:bodyPr>
          <a:lstStyle/>
          <a:p>
            <a:pPr algn="ctr"/>
            <a:br>
              <a:rPr lang="en-GB" sz="3200" b="1" u="sng" dirty="0">
                <a:effectLst>
                  <a:outerShdw blurRad="38100" dist="38100" dir="2700000" algn="tl">
                    <a:srgbClr val="000000">
                      <a:alpha val="43137"/>
                    </a:srgbClr>
                  </a:outerShdw>
                </a:effectLst>
                <a:latin typeface="Arial" pitchFamily="34" charset="0"/>
                <a:cs typeface="Arial" pitchFamily="34" charset="0"/>
              </a:rPr>
            </a:br>
            <a:r>
              <a:rPr lang="en-GB" sz="3200" b="1" u="sng" dirty="0">
                <a:effectLst>
                  <a:outerShdw blurRad="38100" dist="38100" dir="2700000" algn="tl">
                    <a:srgbClr val="000000">
                      <a:alpha val="43137"/>
                    </a:srgbClr>
                  </a:outerShdw>
                </a:effectLst>
                <a:latin typeface="Arial" pitchFamily="34" charset="0"/>
                <a:cs typeface="Arial" pitchFamily="34" charset="0"/>
              </a:rPr>
              <a:t>Introduction</a:t>
            </a:r>
            <a:br>
              <a:rPr lang="en-GB" sz="3200" b="1" u="sng" dirty="0">
                <a:effectLst>
                  <a:outerShdw blurRad="38100" dist="38100" dir="2700000" algn="tl">
                    <a:srgbClr val="000000">
                      <a:alpha val="43137"/>
                    </a:srgbClr>
                  </a:outerShdw>
                </a:effectLst>
                <a:latin typeface="Arial" pitchFamily="34" charset="0"/>
                <a:cs typeface="Arial" pitchFamily="34" charset="0"/>
              </a:rPr>
            </a:br>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pic>
        <p:nvPicPr>
          <p:cNvPr id="2050" name="Picture 2" descr="SERVICE VS HOSPIT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638463"/>
            <a:ext cx="5231905" cy="3038476"/>
          </a:xfrm>
          <a:prstGeom prst="rect">
            <a:avLst/>
          </a:prstGeom>
          <a:noFill/>
          <a:ln w="28575">
            <a:solidFill>
              <a:schemeClr val="tx1"/>
            </a:solidFill>
            <a:prstDash val="solid"/>
          </a:ln>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353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82531"/>
            <a:ext cx="8424936" cy="1440160"/>
          </a:xfrm>
        </p:spPr>
        <p:txBody>
          <a:bodyPr>
            <a:normAutofit fontScale="92500" lnSpcReduction="10000"/>
          </a:bodyPr>
          <a:lstStyle/>
          <a:p>
            <a:pPr algn="ctr"/>
            <a:endParaRPr lang="en-GB" sz="3200" b="1" u="sng" dirty="0">
              <a:effectLst>
                <a:outerShdw blurRad="38100" dist="38100" dir="2700000" algn="tl">
                  <a:srgbClr val="000000">
                    <a:alpha val="43137"/>
                  </a:srgbClr>
                </a:outerShdw>
              </a:effectLst>
              <a:latin typeface="Arial" pitchFamily="34" charset="0"/>
              <a:cs typeface="Arial" pitchFamily="34" charset="0"/>
            </a:endParaRPr>
          </a:p>
          <a:p>
            <a:pPr marL="0" indent="0" algn="ctr">
              <a:buNone/>
            </a:pPr>
            <a:r>
              <a:rPr lang="en-GB" sz="3200" b="1" u="sng" dirty="0">
                <a:effectLst>
                  <a:outerShdw blurRad="38100" dist="38100" dir="2700000" algn="tl">
                    <a:srgbClr val="000000">
                      <a:alpha val="43137"/>
                    </a:srgbClr>
                  </a:outerShdw>
                </a:effectLst>
                <a:latin typeface="Arial" pitchFamily="34" charset="0"/>
                <a:cs typeface="Arial" pitchFamily="34" charset="0"/>
              </a:rPr>
              <a:t>Brief introduction of the chosen hotel (JW Marriott)</a:t>
            </a:r>
            <a:endParaRPr lang="en-IN" sz="3200" b="1" u="sng" dirty="0">
              <a:effectLst>
                <a:outerShdw blurRad="38100" dist="38100" dir="2700000" algn="tl">
                  <a:srgbClr val="000000">
                    <a:alpha val="43137"/>
                  </a:srgbClr>
                </a:outerShdw>
              </a:effectLst>
              <a:latin typeface="Arial" pitchFamily="34" charset="0"/>
              <a:cs typeface="Arial" pitchFamily="34" charset="0"/>
            </a:endParaRPr>
          </a:p>
          <a:p>
            <a:pPr algn="ctr"/>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395536" y="4941168"/>
            <a:ext cx="7992888" cy="1368152"/>
          </a:xfrm>
        </p:spPr>
        <p:txBody>
          <a:bodyPr>
            <a:noAutofit/>
          </a:bodyPr>
          <a:lstStyle/>
          <a:p>
            <a:pPr marL="285750" indent="-285750" algn="ctr">
              <a:buFont typeface="Arial" panose="020B0604020202020204" pitchFamily="34" charset="0"/>
              <a:buChar char="•"/>
            </a:pPr>
            <a:r>
              <a:rPr lang="en-GB" sz="1800" i="1" dirty="0">
                <a:latin typeface="Arial" pitchFamily="34" charset="0"/>
                <a:cs typeface="Arial" pitchFamily="34" charset="0"/>
              </a:rPr>
              <a:t>JW Marriott</a:t>
            </a:r>
            <a:r>
              <a:rPr lang="en-GB" sz="1800" dirty="0">
                <a:latin typeface="Arial" pitchFamily="34" charset="0"/>
                <a:cs typeface="Arial" pitchFamily="34" charset="0"/>
              </a:rPr>
              <a:t> is considered part of Marriott International's luxury portfolio and includes award-winning properties as well as beautiful resort locations all over the world. The company was founded by Marriott Corporation in the year 1993 then it divides into two parts including Marriott International Inc. Host Marriott Corporation (Rice </a:t>
            </a:r>
            <a:r>
              <a:rPr lang="en-GB" sz="1800" i="1" dirty="0">
                <a:latin typeface="Arial" pitchFamily="34" charset="0"/>
                <a:cs typeface="Arial" pitchFamily="34" charset="0"/>
              </a:rPr>
              <a:t>et al.</a:t>
            </a:r>
            <a:r>
              <a:rPr lang="en-GB" sz="1800" dirty="0">
                <a:latin typeface="Arial" pitchFamily="34" charset="0"/>
                <a:cs typeface="Arial" pitchFamily="34" charset="0"/>
              </a:rPr>
              <a:t>, 2023, p.58).</a:t>
            </a:r>
            <a:endParaRPr lang="en-IN" sz="1800" dirty="0">
              <a:latin typeface="Arial" pitchFamily="34" charset="0"/>
              <a:cs typeface="Arial" pitchFamily="34" charset="0"/>
            </a:endParaRPr>
          </a:p>
        </p:txBody>
      </p:sp>
      <p:pic>
        <p:nvPicPr>
          <p:cNvPr id="1026" name="Picture 2" descr="UK watchdog plans to fine Marriott £99m - BBC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3" y="1880008"/>
            <a:ext cx="3328293" cy="2685086"/>
          </a:xfrm>
          <a:prstGeom prst="rect">
            <a:avLst/>
          </a:prstGeom>
          <a:noFill/>
          <a:ln w="28575">
            <a:solidFill>
              <a:schemeClr val="tx1"/>
            </a:solidFill>
            <a:prstDash val="solid"/>
          </a:ln>
          <a:extLst>
            <a:ext uri="{909E8E84-426E-40DD-AFC4-6F175D3DCCD1}">
              <a14:hiddenFill xmlns:a14="http://schemas.microsoft.com/office/drawing/2010/main">
                <a:solidFill>
                  <a:srgbClr val="FFFFFF"/>
                </a:solidFill>
              </a14:hiddenFill>
            </a:ext>
          </a:extLst>
        </p:spPr>
      </p:pic>
      <p:pic>
        <p:nvPicPr>
          <p:cNvPr id="4" name="image2.png"/>
          <p:cNvPicPr/>
          <p:nvPr/>
        </p:nvPicPr>
        <p:blipFill>
          <a:blip r:embed="rId4"/>
          <a:stretch>
            <a:fillRect/>
          </a:stretch>
        </p:blipFill>
        <p:spPr>
          <a:xfrm>
            <a:off x="4491073" y="1880008"/>
            <a:ext cx="3641601" cy="2685086"/>
          </a:xfrm>
          <a:prstGeom prst="rect">
            <a:avLst/>
          </a:prstGeom>
          <a:ln w="28575">
            <a:solidFill>
              <a:schemeClr val="tx1"/>
            </a:solidFill>
            <a:prstDash val="solid"/>
          </a:ln>
        </p:spPr>
      </p:pic>
    </p:spTree>
    <p:extLst>
      <p:ext uri="{BB962C8B-B14F-4D97-AF65-F5344CB8AC3E}">
        <p14:creationId xmlns:p14="http://schemas.microsoft.com/office/powerpoint/2010/main" val="571551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16632"/>
            <a:ext cx="8640960" cy="1224136"/>
          </a:xfrm>
        </p:spPr>
        <p:txBody>
          <a:bodyPr>
            <a:noAutofit/>
          </a:bodyPr>
          <a:lstStyle/>
          <a:p>
            <a:pPr marL="0" indent="0" algn="just">
              <a:buNone/>
            </a:pPr>
            <a:endParaRPr lang="en-GB" sz="2800" b="1" u="sng" dirty="0">
              <a:effectLst>
                <a:outerShdw blurRad="38100" dist="38100" dir="2700000" algn="tl">
                  <a:srgbClr val="000000">
                    <a:alpha val="43137"/>
                  </a:srgbClr>
                </a:outerShdw>
              </a:effectLst>
              <a:latin typeface="Arial" pitchFamily="34" charset="0"/>
              <a:cs typeface="Arial" pitchFamily="34" charset="0"/>
            </a:endParaRPr>
          </a:p>
          <a:p>
            <a:pPr marL="0" indent="0" algn="just">
              <a:buNone/>
            </a:pPr>
            <a:r>
              <a:rPr lang="en-GB" sz="2800" b="1" u="sng" dirty="0">
                <a:effectLst>
                  <a:outerShdw blurRad="38100" dist="38100" dir="2700000" algn="tl">
                    <a:srgbClr val="000000">
                      <a:alpha val="43137"/>
                    </a:srgbClr>
                  </a:outerShdw>
                </a:effectLst>
                <a:latin typeface="Arial" pitchFamily="34" charset="0"/>
                <a:cs typeface="Arial" pitchFamily="34" charset="0"/>
              </a:rPr>
              <a:t>Identifying main consumers and explanation of why they appeal to this group </a:t>
            </a:r>
            <a:endParaRPr lang="en-IN" sz="2800" b="1" u="sng" dirty="0">
              <a:effectLst>
                <a:outerShdw blurRad="38100" dist="38100" dir="2700000" algn="tl">
                  <a:srgbClr val="000000">
                    <a:alpha val="43137"/>
                  </a:srgbClr>
                </a:outerShdw>
              </a:effectLst>
              <a:latin typeface="Arial" pitchFamily="34" charset="0"/>
              <a:cs typeface="Arial" pitchFamily="34" charset="0"/>
            </a:endParaRPr>
          </a:p>
          <a:p>
            <a:pPr algn="just"/>
            <a:endParaRPr lang="en-IN" sz="28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261864" y="4941168"/>
            <a:ext cx="8486600" cy="1512168"/>
          </a:xfrm>
        </p:spPr>
        <p:txBody>
          <a:bodyPr>
            <a:noAutofit/>
          </a:bodyPr>
          <a:lstStyle/>
          <a:p>
            <a:pPr marL="285750" indent="-285750" algn="ctr">
              <a:buFont typeface="Arial" panose="020B0604020202020204" pitchFamily="34" charset="0"/>
              <a:buChar char="•"/>
            </a:pPr>
            <a:r>
              <a:rPr lang="en-GB" sz="1800" dirty="0">
                <a:latin typeface="Arial" pitchFamily="34" charset="0"/>
                <a:cs typeface="Arial" pitchFamily="34" charset="0"/>
              </a:rPr>
              <a:t>JW Marriott is a luxury brand and as a result of that they have built up various target markets in the industry. Hence the consumers of this organisation are Marriott Conference Centres, Marriott ExecuStay, and Marriott Vacation Clubs. Marriott.Com remains one of the largest online retail industries in the world and continues the experience unprecedented growth (Harnjo </a:t>
            </a:r>
            <a:r>
              <a:rPr lang="en-GB" sz="1800" i="1" dirty="0">
                <a:latin typeface="Arial" pitchFamily="34" charset="0"/>
                <a:cs typeface="Arial" pitchFamily="34" charset="0"/>
              </a:rPr>
              <a:t>et al.</a:t>
            </a:r>
            <a:r>
              <a:rPr lang="en-GB" sz="1800" dirty="0">
                <a:latin typeface="Arial" pitchFamily="34" charset="0"/>
                <a:cs typeface="Arial" pitchFamily="34" charset="0"/>
              </a:rPr>
              <a:t>, 2021, p.107). </a:t>
            </a:r>
            <a:endParaRPr lang="en-IN" sz="1800" dirty="0">
              <a:latin typeface="Arial" pitchFamily="34" charset="0"/>
              <a:cs typeface="Arial" pitchFamily="34" charset="0"/>
            </a:endParaRPr>
          </a:p>
        </p:txBody>
      </p:sp>
      <p:pic>
        <p:nvPicPr>
          <p:cNvPr id="3074" name="Picture 2" descr="Revolution of Hospitality Industry from the Best Interior Designer in  Kolk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916832"/>
            <a:ext cx="4176463" cy="2583545"/>
          </a:xfrm>
          <a:prstGeom prst="rect">
            <a:avLst/>
          </a:prstGeom>
          <a:effectLst>
            <a:glow rad="139700">
              <a:schemeClr val="accent6">
                <a:satMod val="175000"/>
                <a:alpha val="40000"/>
              </a:schemeClr>
            </a:glow>
            <a:outerShdw blurRad="40000" dist="20000" dir="5400000" rotWithShape="0">
              <a:srgbClr val="000000">
                <a:alpha val="38000"/>
              </a:srgbClr>
            </a:outerShdw>
          </a:effectLst>
        </p:spPr>
        <p:style>
          <a:lnRef idx="1">
            <a:schemeClr val="accent2"/>
          </a:lnRef>
          <a:fillRef idx="2">
            <a:schemeClr val="accent2"/>
          </a:fillRef>
          <a:effectRef idx="1">
            <a:schemeClr val="accent2"/>
          </a:effectRef>
          <a:fontRef idx="minor">
            <a:schemeClr val="dk1"/>
          </a:fontRef>
        </p:style>
      </p:pic>
    </p:spTree>
    <p:extLst>
      <p:ext uri="{BB962C8B-B14F-4D97-AF65-F5344CB8AC3E}">
        <p14:creationId xmlns:p14="http://schemas.microsoft.com/office/powerpoint/2010/main" val="2507718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5575" y="132660"/>
            <a:ext cx="8448873" cy="1243608"/>
          </a:xfrm>
        </p:spPr>
        <p:txBody>
          <a:bodyPr>
            <a:noAutofit/>
          </a:bodyPr>
          <a:lstStyle/>
          <a:p>
            <a:pPr algn="just"/>
            <a:endParaRPr lang="en-GB" sz="2000" b="1" u="sng" dirty="0">
              <a:effectLst>
                <a:outerShdw blurRad="38100" dist="38100" dir="2700000" algn="tl">
                  <a:srgbClr val="000000">
                    <a:alpha val="43137"/>
                  </a:srgbClr>
                </a:outerShdw>
              </a:effectLst>
              <a:latin typeface="Arial" pitchFamily="34" charset="0"/>
              <a:cs typeface="Arial" pitchFamily="34" charset="0"/>
            </a:endParaRPr>
          </a:p>
          <a:p>
            <a:pPr marL="0" indent="0" algn="just">
              <a:buNone/>
            </a:pPr>
            <a:r>
              <a:rPr lang="en-GB" sz="2000" b="1" u="sng" dirty="0">
                <a:effectLst>
                  <a:outerShdw blurRad="38100" dist="38100" dir="2700000" algn="tl">
                    <a:srgbClr val="000000">
                      <a:alpha val="43137"/>
                    </a:srgbClr>
                  </a:outerShdw>
                </a:effectLst>
                <a:latin typeface="Arial" pitchFamily="34" charset="0"/>
                <a:cs typeface="Arial" pitchFamily="34" charset="0"/>
              </a:rPr>
              <a:t>NATURE, SCOPE AND ROLE OF GUEST SERVICES.</a:t>
            </a:r>
          </a:p>
          <a:p>
            <a:pPr marL="0" indent="0" algn="just">
              <a:buNone/>
            </a:pPr>
            <a:r>
              <a:rPr lang="en-GB" sz="2000" b="1" u="sng" dirty="0">
                <a:effectLst>
                  <a:outerShdw blurRad="38100" dist="38100" dir="2700000" algn="tl">
                    <a:srgbClr val="000000">
                      <a:alpha val="43137"/>
                    </a:srgbClr>
                  </a:outerShdw>
                </a:effectLst>
                <a:latin typeface="Arial" pitchFamily="34" charset="0"/>
                <a:cs typeface="Arial" pitchFamily="34" charset="0"/>
              </a:rPr>
              <a:t> FACILITIES IN GENERAL AND THEN APPLYING THIS TO THE JW MARRIOTT</a:t>
            </a:r>
            <a:endParaRPr lang="en-IN" sz="2000" b="1" u="sng" dirty="0">
              <a:effectLst>
                <a:outerShdw blurRad="38100" dist="38100" dir="2700000" algn="tl">
                  <a:srgbClr val="000000">
                    <a:alpha val="43137"/>
                  </a:srgbClr>
                </a:outerShdw>
              </a:effectLst>
              <a:latin typeface="Arial" pitchFamily="34" charset="0"/>
              <a:cs typeface="Arial" pitchFamily="34" charset="0"/>
            </a:endParaRPr>
          </a:p>
          <a:p>
            <a:pPr algn="just"/>
            <a:endParaRPr lang="en-IN" sz="20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155575" y="5031855"/>
            <a:ext cx="8448873" cy="1231032"/>
          </a:xfrm>
        </p:spPr>
        <p:txBody>
          <a:bodyPr>
            <a:normAutofit fontScale="90000"/>
          </a:bodyPr>
          <a:lstStyle/>
          <a:p>
            <a:pPr marL="285750" indent="-285750" algn="ctr">
              <a:buFont typeface="Arial" panose="020B0604020202020204" pitchFamily="34" charset="0"/>
              <a:buChar char="•"/>
            </a:pPr>
            <a:r>
              <a:rPr lang="en-GB" sz="1800" b="1" i="1" dirty="0">
                <a:latin typeface="Arial" pitchFamily="34" charset="0"/>
                <a:cs typeface="Arial" pitchFamily="34" charset="0"/>
              </a:rPr>
              <a:t>	</a:t>
            </a:r>
            <a:br>
              <a:rPr lang="en-IN" sz="1800" dirty="0">
                <a:latin typeface="Arial" pitchFamily="34" charset="0"/>
                <a:cs typeface="Arial" pitchFamily="34" charset="0"/>
              </a:rPr>
            </a:br>
            <a:r>
              <a:rPr lang="en-GB" sz="1800" dirty="0">
                <a:latin typeface="Arial" pitchFamily="34" charset="0"/>
                <a:cs typeface="Arial" pitchFamily="34" charset="0"/>
              </a:rPr>
              <a:t>Guest service experience is an important part of an industry of competitive hospitality. Improving customer service is necessary to adapt to potential changes in guests' behaviour and new trends are applied to the hospitality industry (</a:t>
            </a:r>
            <a:r>
              <a:rPr lang="en-GB" sz="1800" dirty="0" err="1">
                <a:latin typeface="Arial" pitchFamily="34" charset="0"/>
                <a:cs typeface="Arial" pitchFamily="34" charset="0"/>
              </a:rPr>
              <a:t>Solnet</a:t>
            </a:r>
            <a:r>
              <a:rPr lang="en-GB" sz="1800" dirty="0">
                <a:latin typeface="Arial" pitchFamily="34" charset="0"/>
                <a:cs typeface="Arial" pitchFamily="34" charset="0"/>
              </a:rPr>
              <a:t> </a:t>
            </a:r>
            <a:r>
              <a:rPr lang="en-GB" sz="1800" i="1" dirty="0">
                <a:latin typeface="Arial" pitchFamily="34" charset="0"/>
                <a:cs typeface="Arial" pitchFamily="34" charset="0"/>
              </a:rPr>
              <a:t>et al</a:t>
            </a:r>
            <a:r>
              <a:rPr lang="en-GB" sz="1800" dirty="0">
                <a:latin typeface="Arial" pitchFamily="34" charset="0"/>
                <a:cs typeface="Arial" pitchFamily="34" charset="0"/>
              </a:rPr>
              <a:t>., 2019, p, 392). </a:t>
            </a:r>
            <a:endParaRPr lang="en-IN" sz="1800" dirty="0">
              <a:latin typeface="Arial" pitchFamily="34" charset="0"/>
              <a:cs typeface="Arial" pitchFamily="34" charset="0"/>
            </a:endParaRPr>
          </a:p>
        </p:txBody>
      </p:sp>
      <p:sp>
        <p:nvSpPr>
          <p:cNvPr id="4" name="AutoShape 2" descr="Career Scope for Women in Hospitality Industry: Future, Eligibility and Job  Prospect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Career Scope for Women in Hospitality Industry: Future, Eligibility and Job  Prospec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6" descr="Career Scope for Women in Hospitality Industry: Future, Eligibility and Job  Prospect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773" y="2141857"/>
            <a:ext cx="3527177" cy="2448272"/>
          </a:xfrm>
          <a:prstGeom prst="rect">
            <a:avLst/>
          </a:prstGeom>
          <a:noFill/>
          <a:ln w="28575">
            <a:noFill/>
            <a:miter lim="800000"/>
            <a:headEnd/>
            <a:tailEnd/>
          </a:ln>
          <a:effectLst>
            <a:outerShdw blurRad="107950" dist="12700" dir="5400000" algn="ctr">
              <a:srgbClr val="000000"/>
            </a:outerShdw>
            <a:reflection blurRad="6350" stA="50000" endA="300" endPos="38500" dist="508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chemeClr val="accent1"/>
                </a:solidFill>
              </a14:hiddenFill>
            </a:ext>
          </a:extLst>
        </p:spPr>
      </p:pic>
      <p:pic>
        <p:nvPicPr>
          <p:cNvPr id="5129" name="Picture 9" descr="Budget 2022: Hospitality industry welcomes ECLGS announcement that  recognises distress in the sector, but feels the need for more direct  intervention - The Economic Tim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44008" y="2141857"/>
            <a:ext cx="3528392" cy="2448271"/>
          </a:xfrm>
          <a:prstGeom prst="rect">
            <a:avLst/>
          </a:prstGeom>
          <a:noFill/>
          <a:ln w="28575">
            <a:solidFill>
              <a:schemeClr val="tx1"/>
            </a:solidFill>
          </a:ln>
          <a:scene3d>
            <a:camera prst="orthographicFront"/>
            <a:lightRig rig="threePt" dir="t"/>
          </a:scene3d>
          <a:sp3d>
            <a:bevelT w="139700" prst="cross"/>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854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6632"/>
            <a:ext cx="8424936" cy="864095"/>
          </a:xfrm>
        </p:spPr>
        <p:txBody>
          <a:bodyPr>
            <a:normAutofit fontScale="70000" lnSpcReduction="20000"/>
          </a:bodyPr>
          <a:lstStyle/>
          <a:p>
            <a:pPr marL="0" indent="0" algn="ctr">
              <a:buNone/>
            </a:pPr>
            <a:endParaRPr lang="en-GB" sz="3200" b="1" u="sng" dirty="0">
              <a:effectLst>
                <a:outerShdw blurRad="38100" dist="38100" dir="2700000" algn="tl">
                  <a:srgbClr val="000000">
                    <a:alpha val="43137"/>
                  </a:srgbClr>
                </a:outerShdw>
              </a:effectLst>
              <a:latin typeface="Arial" pitchFamily="34" charset="0"/>
              <a:cs typeface="Arial" pitchFamily="34" charset="0"/>
            </a:endParaRPr>
          </a:p>
          <a:p>
            <a:pPr marL="0" indent="0" algn="ctr">
              <a:buNone/>
            </a:pPr>
            <a:r>
              <a:rPr lang="en-GB" sz="3200" b="1" u="sng" dirty="0">
                <a:effectLst>
                  <a:outerShdw blurRad="38100" dist="38100" dir="2700000" algn="tl">
                    <a:srgbClr val="000000">
                      <a:alpha val="43137"/>
                    </a:srgbClr>
                  </a:outerShdw>
                </a:effectLst>
                <a:latin typeface="Arial" pitchFamily="34" charset="0"/>
                <a:cs typeface="Arial" pitchFamily="34" charset="0"/>
              </a:rPr>
              <a:t>APPLICATION OF THOSE ASPECTS TO JW MARRIOTT </a:t>
            </a:r>
            <a:endParaRPr lang="en-IN" sz="3200" u="sng" dirty="0">
              <a:effectLst>
                <a:outerShdw blurRad="38100" dist="38100" dir="2700000" algn="tl">
                  <a:srgbClr val="000000">
                    <a:alpha val="43137"/>
                  </a:srgbClr>
                </a:outerShdw>
              </a:effectLst>
              <a:latin typeface="Arial" pitchFamily="34" charset="0"/>
              <a:cs typeface="Arial" pitchFamily="34" charset="0"/>
            </a:endParaRPr>
          </a:p>
          <a:p>
            <a:pPr algn="just"/>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683568" y="4869160"/>
            <a:ext cx="7632848" cy="1303040"/>
          </a:xfrm>
        </p:spPr>
        <p:txBody>
          <a:bodyPr>
            <a:noAutofit/>
          </a:bodyPr>
          <a:lstStyle/>
          <a:p>
            <a:pPr algn="just"/>
            <a:r>
              <a:rPr lang="en-GB" sz="1800" dirty="0">
                <a:latin typeface="Arial" pitchFamily="34" charset="0"/>
                <a:cs typeface="Arial" pitchFamily="34" charset="0"/>
              </a:rPr>
              <a:t>The guest service department of any hospitality industry assists their team members in offering better service to the clients. At the time of booking the hotel rooms, the guest service agent of JW Marriott communicates with the guests who are looking for hotel reservations. </a:t>
            </a:r>
            <a:endParaRPr lang="en-IN" sz="1800" dirty="0">
              <a:latin typeface="Arial" pitchFamily="34" charset="0"/>
              <a:cs typeface="Arial" pitchFamily="34" charset="0"/>
            </a:endParaRPr>
          </a:p>
        </p:txBody>
      </p:sp>
      <p:pic>
        <p:nvPicPr>
          <p:cNvPr id="6146" name="Picture 2" descr="Understanding Cost Reimbursements as a Key Part of Marriott International's  Revenues"/>
          <p:cNvPicPr>
            <a:picLocks noChangeAspect="1" noChangeArrowheads="1"/>
          </p:cNvPicPr>
          <p:nvPr/>
        </p:nvPicPr>
        <p:blipFill rotWithShape="1">
          <a:blip r:embed="rId3">
            <a:extLst>
              <a:ext uri="{28A0092B-C50C-407E-A947-70E740481C1C}">
                <a14:useLocalDpi xmlns:a14="http://schemas.microsoft.com/office/drawing/2010/main" val="0"/>
              </a:ext>
            </a:extLst>
          </a:blip>
          <a:srcRect b="10206"/>
          <a:stretch/>
        </p:blipFill>
        <p:spPr bwMode="auto">
          <a:xfrm>
            <a:off x="2123728" y="1628800"/>
            <a:ext cx="4763600" cy="305238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865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7161"/>
            <a:ext cx="8496944" cy="1099591"/>
          </a:xfrm>
        </p:spPr>
        <p:txBody>
          <a:bodyPr>
            <a:normAutofit fontScale="77500" lnSpcReduction="20000"/>
          </a:bodyPr>
          <a:lstStyle/>
          <a:p>
            <a:pPr marL="0" indent="0" algn="ctr">
              <a:buNone/>
            </a:pPr>
            <a:endParaRPr lang="en-GB" sz="3200" b="1" u="sng" dirty="0">
              <a:effectLst>
                <a:outerShdw blurRad="38100" dist="38100" dir="2700000" algn="tl">
                  <a:srgbClr val="000000">
                    <a:alpha val="43137"/>
                  </a:srgbClr>
                </a:outerShdw>
              </a:effectLst>
              <a:latin typeface="Arial" pitchFamily="34" charset="0"/>
              <a:cs typeface="Arial" pitchFamily="34" charset="0"/>
            </a:endParaRPr>
          </a:p>
          <a:p>
            <a:pPr marL="0" indent="0" algn="ctr">
              <a:buNone/>
            </a:pPr>
            <a:r>
              <a:rPr lang="en-GB" sz="3200" b="1" u="sng" dirty="0">
                <a:effectLst>
                  <a:outerShdw blurRad="38100" dist="38100" dir="2700000" algn="tl">
                    <a:srgbClr val="000000">
                      <a:alpha val="43137"/>
                    </a:srgbClr>
                  </a:outerShdw>
                </a:effectLst>
                <a:latin typeface="Arial" pitchFamily="34" charset="0"/>
                <a:cs typeface="Arial" pitchFamily="34" charset="0"/>
              </a:rPr>
              <a:t>IMPORTANCE OF THE HOSPITALITY INDUSTRY AND HOW HOTELS MEET GUEST EXPECTATIONS  </a:t>
            </a:r>
            <a:endParaRPr lang="en-IN" sz="3200" b="1" u="sng" dirty="0">
              <a:effectLst>
                <a:outerShdw blurRad="38100" dist="38100" dir="2700000" algn="tl">
                  <a:srgbClr val="000000">
                    <a:alpha val="43137"/>
                  </a:srgbClr>
                </a:outerShdw>
              </a:effectLst>
              <a:latin typeface="Arial" pitchFamily="34" charset="0"/>
              <a:cs typeface="Arial" pitchFamily="34" charset="0"/>
            </a:endParaRPr>
          </a:p>
          <a:p>
            <a:pPr algn="ctr"/>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323528" y="5013176"/>
            <a:ext cx="8064896" cy="1440160"/>
          </a:xfrm>
        </p:spPr>
        <p:txBody>
          <a:bodyPr>
            <a:noAutofit/>
          </a:bodyPr>
          <a:lstStyle/>
          <a:p>
            <a:pPr algn="just"/>
            <a:br>
              <a:rPr lang="en-GB" sz="1800" b="1" i="1" dirty="0">
                <a:latin typeface="Arial" pitchFamily="34" charset="0"/>
                <a:cs typeface="Arial" pitchFamily="34" charset="0"/>
              </a:rPr>
            </a:br>
            <a:r>
              <a:rPr lang="en-GB" sz="1800" b="1" i="1" dirty="0">
                <a:latin typeface="Arial" pitchFamily="34" charset="0"/>
                <a:cs typeface="Arial" pitchFamily="34" charset="0"/>
              </a:rPr>
              <a:t>Significance of the hotel industry</a:t>
            </a:r>
            <a:br>
              <a:rPr lang="en-GB" sz="1800" b="1" i="1" dirty="0">
                <a:latin typeface="Arial" pitchFamily="34" charset="0"/>
                <a:cs typeface="Arial" pitchFamily="34" charset="0"/>
              </a:rPr>
            </a:br>
            <a:r>
              <a:rPr lang="en-GB" sz="1800" dirty="0">
                <a:latin typeface="Arial" pitchFamily="34" charset="0"/>
                <a:cs typeface="Arial" pitchFamily="34" charset="0"/>
              </a:rPr>
              <a:t>According to Filimonau and Mika, (2019, p.357), the Hotel industry is one of the most necessary components of the wider service industry and provides services to customers who require overnight accommodation. The hotel industry provides the chance to attract new clients, maintain loyal consumers and focus on competition and growth of revenue. </a:t>
            </a:r>
            <a:br>
              <a:rPr lang="en-IN" sz="1800" dirty="0">
                <a:latin typeface="Arial" pitchFamily="34" charset="0"/>
                <a:cs typeface="Arial" pitchFamily="34" charset="0"/>
              </a:rPr>
            </a:br>
            <a:endParaRPr lang="en-IN" sz="1800" dirty="0">
              <a:latin typeface="Arial" pitchFamily="34" charset="0"/>
              <a:cs typeface="Arial" pitchFamily="34" charset="0"/>
            </a:endParaRPr>
          </a:p>
        </p:txBody>
      </p:sp>
      <p:pic>
        <p:nvPicPr>
          <p:cNvPr id="7170" name="Picture 2" descr="Marriott International To Lose A Large Portion Of Its Revenue Base Even  After COVID-19 (NASDAQ:MAR) | Seeking Alph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6048" y="1628800"/>
            <a:ext cx="5162550" cy="2952328"/>
          </a:xfrm>
          <a:prstGeom prst="rect">
            <a:avLst/>
          </a:prstGeom>
          <a:noFill/>
          <a:ln w="28575">
            <a:solidFill>
              <a:schemeClr val="tx1"/>
            </a:solidFill>
          </a:ln>
          <a:effectLst>
            <a:softEdge rad="127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749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9208" y="116632"/>
            <a:ext cx="7859216" cy="883568"/>
          </a:xfrm>
        </p:spPr>
        <p:txBody>
          <a:bodyPr>
            <a:normAutofit fontScale="85000" lnSpcReduction="20000"/>
          </a:bodyPr>
          <a:lstStyle/>
          <a:p>
            <a:pPr marL="0" indent="0" algn="ctr">
              <a:buNone/>
            </a:pPr>
            <a:endParaRPr lang="en-GB" sz="3200" b="1" u="sng" dirty="0">
              <a:effectLst>
                <a:outerShdw blurRad="38100" dist="38100" dir="2700000" algn="tl">
                  <a:srgbClr val="000000">
                    <a:alpha val="43137"/>
                  </a:srgbClr>
                </a:outerShdw>
              </a:effectLst>
              <a:latin typeface="Arial" pitchFamily="34" charset="0"/>
              <a:cs typeface="Arial" pitchFamily="34" charset="0"/>
            </a:endParaRPr>
          </a:p>
          <a:p>
            <a:pPr marL="0" indent="0" algn="ctr">
              <a:buNone/>
            </a:pPr>
            <a:r>
              <a:rPr lang="en-GB" sz="3200" b="1" u="sng" dirty="0">
                <a:effectLst>
                  <a:outerShdw blurRad="38100" dist="38100" dir="2700000" algn="tl">
                    <a:srgbClr val="000000">
                      <a:alpha val="43137"/>
                    </a:srgbClr>
                  </a:outerShdw>
                </a:effectLst>
                <a:latin typeface="Arial" pitchFamily="34" charset="0"/>
                <a:cs typeface="Arial" pitchFamily="34" charset="0"/>
              </a:rPr>
              <a:t>Conclusion</a:t>
            </a:r>
            <a:endParaRPr lang="en-IN" sz="3200" b="1" u="sng" dirty="0">
              <a:effectLst>
                <a:outerShdw blurRad="38100" dist="38100" dir="2700000" algn="tl">
                  <a:srgbClr val="000000">
                    <a:alpha val="43137"/>
                  </a:srgbClr>
                </a:outerShdw>
              </a:effectLst>
              <a:latin typeface="Arial" pitchFamily="34" charset="0"/>
              <a:cs typeface="Arial" pitchFamily="34" charset="0"/>
            </a:endParaRPr>
          </a:p>
          <a:p>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539552" y="5589240"/>
            <a:ext cx="7848872" cy="582960"/>
          </a:xfrm>
        </p:spPr>
        <p:txBody>
          <a:bodyPr>
            <a:noAutofit/>
          </a:bodyPr>
          <a:lstStyle/>
          <a:p>
            <a:pPr algn="just"/>
            <a:r>
              <a:rPr lang="en-GB" sz="1800" dirty="0">
                <a:latin typeface="Arial" pitchFamily="34" charset="0"/>
                <a:cs typeface="Arial" pitchFamily="34" charset="0"/>
              </a:rPr>
              <a:t>In conclusion, the hospitality industry of any country mainly focuses on meeting the customer's expectations. </a:t>
            </a:r>
            <a:r>
              <a:rPr lang="en-GB" sz="1800" b="1" dirty="0">
                <a:latin typeface="Arial" pitchFamily="34" charset="0"/>
                <a:cs typeface="Arial" pitchFamily="34" charset="0"/>
              </a:rPr>
              <a:t> </a:t>
            </a:r>
            <a:br>
              <a:rPr lang="en-IN" sz="1800" dirty="0">
                <a:latin typeface="Arial" pitchFamily="34" charset="0"/>
                <a:cs typeface="Arial" pitchFamily="34" charset="0"/>
              </a:rPr>
            </a:br>
            <a:endParaRPr lang="en-IN" sz="1800" dirty="0">
              <a:latin typeface="Arial" pitchFamily="34" charset="0"/>
              <a:cs typeface="Arial" pitchFamily="34" charset="0"/>
            </a:endParaRPr>
          </a:p>
        </p:txBody>
      </p:sp>
      <p:pic>
        <p:nvPicPr>
          <p:cNvPr id="4098" name="Picture 2" descr="What Is the Hospitality Industry? Your Complete Guide | Cvent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3688" y="1196752"/>
            <a:ext cx="5256584" cy="364339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3926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1"/>
            <a:ext cx="7139136" cy="523528"/>
          </a:xfrm>
        </p:spPr>
        <p:txBody>
          <a:bodyPr>
            <a:noAutofit/>
          </a:bodyPr>
          <a:lstStyle/>
          <a:p>
            <a:pPr marL="0" indent="0" algn="ctr">
              <a:buNone/>
            </a:pPr>
            <a:endParaRPr lang="en-IN" sz="3200" b="1" u="sng" dirty="0">
              <a:effectLst>
                <a:outerShdw blurRad="38100" dist="38100" dir="2700000" algn="tl">
                  <a:srgbClr val="000000">
                    <a:alpha val="43137"/>
                  </a:srgbClr>
                </a:outerShdw>
              </a:effectLst>
              <a:latin typeface="Arial" pitchFamily="34" charset="0"/>
              <a:cs typeface="Arial" pitchFamily="34" charset="0"/>
            </a:endParaRPr>
          </a:p>
          <a:p>
            <a:endParaRPr lang="en-IN" sz="3200" u="sng" dirty="0">
              <a:effectLst>
                <a:outerShdw blurRad="38100" dist="38100" dir="2700000" algn="tl">
                  <a:srgbClr val="000000">
                    <a:alpha val="43137"/>
                  </a:srgbClr>
                </a:outerShdw>
              </a:effectLst>
              <a:latin typeface="Arial" pitchFamily="34" charset="0"/>
              <a:cs typeface="Arial" pitchFamily="34" charset="0"/>
            </a:endParaRPr>
          </a:p>
        </p:txBody>
      </p:sp>
      <p:sp>
        <p:nvSpPr>
          <p:cNvPr id="3" name="Title 2"/>
          <p:cNvSpPr>
            <a:spLocks noGrp="1"/>
          </p:cNvSpPr>
          <p:nvPr>
            <p:ph type="title"/>
          </p:nvPr>
        </p:nvSpPr>
        <p:spPr>
          <a:xfrm>
            <a:off x="539552" y="1124744"/>
            <a:ext cx="7156648" cy="5047456"/>
          </a:xfrm>
        </p:spPr>
        <p:txBody>
          <a:bodyPr>
            <a:noAutofit/>
          </a:bodyPr>
          <a:lstStyle/>
          <a:p>
            <a:pPr algn="just"/>
            <a:br>
              <a:rPr lang="en-IN" sz="800" dirty="0">
                <a:latin typeface="Arial" pitchFamily="34" charset="0"/>
                <a:cs typeface="Arial" pitchFamily="34" charset="0"/>
              </a:rPr>
            </a:br>
            <a:endParaRPr lang="en-IN" sz="800" dirty="0">
              <a:latin typeface="Arial" pitchFamily="34" charset="0"/>
              <a:cs typeface="Arial" pitchFamily="34" charset="0"/>
            </a:endParaRPr>
          </a:p>
        </p:txBody>
      </p:sp>
      <p:pic>
        <p:nvPicPr>
          <p:cNvPr id="7" name="Picture 6">
            <a:extLst>
              <a:ext uri="{FF2B5EF4-FFF2-40B4-BE49-F238E27FC236}">
                <a16:creationId xmlns:a16="http://schemas.microsoft.com/office/drawing/2014/main" id="{ADF0C43F-48B2-5664-9B8F-E40E8621EC74}"/>
              </a:ext>
            </a:extLst>
          </p:cNvPr>
          <p:cNvPicPr>
            <a:picLocks noChangeAspect="1"/>
          </p:cNvPicPr>
          <p:nvPr/>
        </p:nvPicPr>
        <p:blipFill>
          <a:blip r:embed="rId3"/>
          <a:stretch>
            <a:fillRect/>
          </a:stretch>
        </p:blipFill>
        <p:spPr>
          <a:xfrm>
            <a:off x="279886" y="457201"/>
            <a:ext cx="8045289" cy="5570444"/>
          </a:xfrm>
          <a:prstGeom prst="rect">
            <a:avLst/>
          </a:prstGeom>
        </p:spPr>
      </p:pic>
    </p:spTree>
    <p:extLst>
      <p:ext uri="{BB962C8B-B14F-4D97-AF65-F5344CB8AC3E}">
        <p14:creationId xmlns:p14="http://schemas.microsoft.com/office/powerpoint/2010/main" val="1317147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8820472" cy="6858000"/>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7164355"/>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Composite</Template>
  <TotalTime>147</TotalTime>
  <Words>1304</Words>
  <Application>Microsoft Office PowerPoint</Application>
  <PresentationFormat>On-screen Show (4:3)</PresentationFormat>
  <Paragraphs>47</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Composite</vt:lpstr>
      <vt:lpstr>The role and importance of quality service, hospitality, and guest services within the hotel Industry  </vt:lpstr>
      <vt:lpstr>PowerPoint Presentation</vt:lpstr>
      <vt:lpstr> Introduction </vt:lpstr>
      <vt:lpstr>JW Marriott is considered part of Marriott International's luxury portfolio and includes award-winning properties as well as beautiful resort locations all over the world. The company was founded by Marriott Corporation in the year 1993 then it divides into two parts including Marriott International Inc. Host Marriott Corporation (Rice et al., 2023, p.58).</vt:lpstr>
      <vt:lpstr>JW Marriott is a luxury brand and as a result of that they have built up various target markets in the industry. Hence the consumers of this organisation are Marriott Conference Centres, Marriott ExecuStay, and Marriott Vacation Clubs. Marriott.Com remains one of the largest online retail industries in the world and continues the experience unprecedented growth (Harnjo et al., 2021, p.107). </vt:lpstr>
      <vt:lpstr>  Guest service experience is an important part of an industry of competitive hospitality. Improving customer service is necessary to adapt to potential changes in guests' behaviour and new trends are applied to the hospitality industry (Solnet et al., 2019, p, 392). </vt:lpstr>
      <vt:lpstr>The guest service department of any hospitality industry assists their team members in offering better service to the clients. At the time of booking the hotel rooms, the guest service agent of JW Marriott communicates with the guests who are looking for hotel reservations. </vt:lpstr>
      <vt:lpstr> Significance of the hotel industry According to Filimonau and Mika, (2019, p.357), the Hotel industry is one of the most necessary components of the wider service industry and provides services to customers who require overnight accommodation. The hotel industry provides the chance to attract new clients, maintain loyal consumers and focus on competition and growth of revenue.  </vt:lpstr>
      <vt:lpstr>In conclusion, the hospitality industry of any country mainly focuses on meeting the customer's expectations.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&amp; Guest Services within the hotel industry</dc:title>
  <dc:creator>User</dc:creator>
  <cp:lastModifiedBy>Loredana Turner</cp:lastModifiedBy>
  <cp:revision>8</cp:revision>
  <dcterms:created xsi:type="dcterms:W3CDTF">2023-10-05T18:16:38Z</dcterms:created>
  <dcterms:modified xsi:type="dcterms:W3CDTF">2023-10-22T20:38:30Z</dcterms:modified>
</cp:coreProperties>
</file>