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356" r:id="rId3"/>
    <p:sldId id="360" r:id="rId4"/>
    <p:sldId id="262" r:id="rId5"/>
    <p:sldId id="263" r:id="rId6"/>
    <p:sldId id="266" r:id="rId7"/>
    <p:sldId id="359" r:id="rId8"/>
    <p:sldId id="361" r:id="rId9"/>
    <p:sldId id="259" r:id="rId10"/>
    <p:sldId id="264" r:id="rId11"/>
    <p:sldId id="276" r:id="rId12"/>
    <p:sldId id="278" r:id="rId13"/>
    <p:sldId id="281" r:id="rId14"/>
    <p:sldId id="350" r:id="rId15"/>
    <p:sldId id="295" r:id="rId16"/>
    <p:sldId id="291" r:id="rId17"/>
    <p:sldId id="293" r:id="rId18"/>
    <p:sldId id="362" r:id="rId19"/>
    <p:sldId id="35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ma Roberts (IMH)" initials="ER(" lastIdx="1" clrIdx="0">
    <p:extLst>
      <p:ext uri="{19B8F6BF-5375-455C-9EA6-DF929625EA0E}">
        <p15:presenceInfo xmlns:p15="http://schemas.microsoft.com/office/powerpoint/2012/main" userId="Emma Roberts (IMH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10DF69-7310-4379-9BE5-268D965592B3}" v="1" dt="2025-07-07T11:40:57.9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8922" autoAdjust="0"/>
    <p:restoredTop sz="61580" autoAdjust="0"/>
  </p:normalViewPr>
  <p:slideViewPr>
    <p:cSldViewPr>
      <p:cViewPr varScale="1">
        <p:scale>
          <a:sx n="56" d="100"/>
          <a:sy n="56" d="100"/>
        </p:scale>
        <p:origin x="309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2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oberts (IMH)" userId="4381aaa8-aec7-4c01-8fc3-2065cac71278" providerId="ADAL" clId="{0710DF69-7310-4379-9BE5-268D965592B3}"/>
    <pc:docChg chg="custSel addSld delSld modSld sldOrd">
      <pc:chgData name="Emma Roberts (IMH)" userId="4381aaa8-aec7-4c01-8fc3-2065cac71278" providerId="ADAL" clId="{0710DF69-7310-4379-9BE5-268D965592B3}" dt="2025-07-11T08:22:42.577" v="142"/>
      <pc:docMkLst>
        <pc:docMk/>
      </pc:docMkLst>
      <pc:sldChg chg="del">
        <pc:chgData name="Emma Roberts (IMH)" userId="4381aaa8-aec7-4c01-8fc3-2065cac71278" providerId="ADAL" clId="{0710DF69-7310-4379-9BE5-268D965592B3}" dt="2025-07-07T11:41:01.499" v="1" actId="47"/>
        <pc:sldMkLst>
          <pc:docMk/>
          <pc:sldMk cId="891509824" sldId="349"/>
        </pc:sldMkLst>
      </pc:sldChg>
      <pc:sldChg chg="modSp add mod">
        <pc:chgData name="Emma Roberts (IMH)" userId="4381aaa8-aec7-4c01-8fc3-2065cac71278" providerId="ADAL" clId="{0710DF69-7310-4379-9BE5-268D965592B3}" dt="2025-07-11T07:48:18.894" v="12" actId="13926"/>
        <pc:sldMkLst>
          <pc:docMk/>
          <pc:sldMk cId="1468669147" sldId="360"/>
        </pc:sldMkLst>
        <pc:spChg chg="mod">
          <ac:chgData name="Emma Roberts (IMH)" userId="4381aaa8-aec7-4c01-8fc3-2065cac71278" providerId="ADAL" clId="{0710DF69-7310-4379-9BE5-268D965592B3}" dt="2025-07-07T11:41:08.295" v="9" actId="20577"/>
          <ac:spMkLst>
            <pc:docMk/>
            <pc:sldMk cId="1468669147" sldId="360"/>
            <ac:spMk id="2" creationId="{DBFAE2EA-D7FF-4F02-91B2-971300A533E8}"/>
          </ac:spMkLst>
        </pc:spChg>
        <pc:spChg chg="mod">
          <ac:chgData name="Emma Roberts (IMH)" userId="4381aaa8-aec7-4c01-8fc3-2065cac71278" providerId="ADAL" clId="{0710DF69-7310-4379-9BE5-268D965592B3}" dt="2025-07-11T07:48:18.894" v="12" actId="13926"/>
          <ac:spMkLst>
            <pc:docMk/>
            <pc:sldMk cId="1468669147" sldId="360"/>
            <ac:spMk id="3" creationId="{97C1CDD2-F493-43C4-8BE7-0C2E5D6ABFC3}"/>
          </ac:spMkLst>
        </pc:spChg>
      </pc:sldChg>
      <pc:sldChg chg="addSp modSp new mod ord">
        <pc:chgData name="Emma Roberts (IMH)" userId="4381aaa8-aec7-4c01-8fc3-2065cac71278" providerId="ADAL" clId="{0710DF69-7310-4379-9BE5-268D965592B3}" dt="2025-07-11T08:22:42.577" v="142"/>
        <pc:sldMkLst>
          <pc:docMk/>
          <pc:sldMk cId="1013573622" sldId="361"/>
        </pc:sldMkLst>
        <pc:spChg chg="mod">
          <ac:chgData name="Emma Roberts (IMH)" userId="4381aaa8-aec7-4c01-8fc3-2065cac71278" providerId="ADAL" clId="{0710DF69-7310-4379-9BE5-268D965592B3}" dt="2025-07-11T07:50:02.067" v="60" actId="20577"/>
          <ac:spMkLst>
            <pc:docMk/>
            <pc:sldMk cId="1013573622" sldId="361"/>
            <ac:spMk id="2" creationId="{82CA9732-2E8F-2E11-6F7C-1D3710B08DFE}"/>
          </ac:spMkLst>
        </pc:spChg>
        <pc:spChg chg="mod">
          <ac:chgData name="Emma Roberts (IMH)" userId="4381aaa8-aec7-4c01-8fc3-2065cac71278" providerId="ADAL" clId="{0710DF69-7310-4379-9BE5-268D965592B3}" dt="2025-07-11T07:50:13.871" v="84" actId="5793"/>
          <ac:spMkLst>
            <pc:docMk/>
            <pc:sldMk cId="1013573622" sldId="361"/>
            <ac:spMk id="3" creationId="{9EB65C91-76AA-3E25-801B-2BCB18A64308}"/>
          </ac:spMkLst>
        </pc:spChg>
        <pc:spChg chg="mod">
          <ac:chgData name="Emma Roberts (IMH)" userId="4381aaa8-aec7-4c01-8fc3-2065cac71278" providerId="ADAL" clId="{0710DF69-7310-4379-9BE5-268D965592B3}" dt="2025-07-11T07:50:32.266" v="87" actId="5793"/>
          <ac:spMkLst>
            <pc:docMk/>
            <pc:sldMk cId="1013573622" sldId="361"/>
            <ac:spMk id="4" creationId="{361DE326-92D5-5020-B72A-ECCFF45C927B}"/>
          </ac:spMkLst>
        </pc:spChg>
        <pc:picChg chg="add mod">
          <ac:chgData name="Emma Roberts (IMH)" userId="4381aaa8-aec7-4c01-8fc3-2065cac71278" providerId="ADAL" clId="{0710DF69-7310-4379-9BE5-268D965592B3}" dt="2025-07-11T07:50:18.957" v="85" actId="1076"/>
          <ac:picMkLst>
            <pc:docMk/>
            <pc:sldMk cId="1013573622" sldId="361"/>
            <ac:picMk id="6" creationId="{25707066-9921-1344-F90B-B98169058C4B}"/>
          </ac:picMkLst>
        </pc:picChg>
      </pc:sldChg>
      <pc:sldChg chg="addSp delSp modSp new mod">
        <pc:chgData name="Emma Roberts (IMH)" userId="4381aaa8-aec7-4c01-8fc3-2065cac71278" providerId="ADAL" clId="{0710DF69-7310-4379-9BE5-268D965592B3}" dt="2025-07-11T07:53:55.699" v="136" actId="1076"/>
        <pc:sldMkLst>
          <pc:docMk/>
          <pc:sldMk cId="1717218626" sldId="362"/>
        </pc:sldMkLst>
        <pc:spChg chg="mod">
          <ac:chgData name="Emma Roberts (IMH)" userId="4381aaa8-aec7-4c01-8fc3-2065cac71278" providerId="ADAL" clId="{0710DF69-7310-4379-9BE5-268D965592B3}" dt="2025-07-11T07:53:33.065" v="134" actId="20577"/>
          <ac:spMkLst>
            <pc:docMk/>
            <pc:sldMk cId="1717218626" sldId="362"/>
            <ac:spMk id="2" creationId="{70B26EF3-EE8F-A2EE-5B61-FC01E39726E5}"/>
          </ac:spMkLst>
        </pc:spChg>
        <pc:spChg chg="del">
          <ac:chgData name="Emma Roberts (IMH)" userId="4381aaa8-aec7-4c01-8fc3-2065cac71278" providerId="ADAL" clId="{0710DF69-7310-4379-9BE5-268D965592B3}" dt="2025-07-11T07:53:11.727" v="89" actId="22"/>
          <ac:spMkLst>
            <pc:docMk/>
            <pc:sldMk cId="1717218626" sldId="362"/>
            <ac:spMk id="3" creationId="{E2FF4BD4-C50A-337E-82F1-6E6D9B8C3175}"/>
          </ac:spMkLst>
        </pc:spChg>
        <pc:spChg chg="add mod">
          <ac:chgData name="Emma Roberts (IMH)" userId="4381aaa8-aec7-4c01-8fc3-2065cac71278" providerId="ADAL" clId="{0710DF69-7310-4379-9BE5-268D965592B3}" dt="2025-07-11T07:53:55.699" v="136" actId="1076"/>
          <ac:spMkLst>
            <pc:docMk/>
            <pc:sldMk cId="1717218626" sldId="362"/>
            <ac:spMk id="7" creationId="{E97F4C0E-64EE-F5CA-F03E-A141328AC61D}"/>
          </ac:spMkLst>
        </pc:spChg>
        <pc:picChg chg="add mod ord">
          <ac:chgData name="Emma Roberts (IMH)" userId="4381aaa8-aec7-4c01-8fc3-2065cac71278" providerId="ADAL" clId="{0710DF69-7310-4379-9BE5-268D965592B3}" dt="2025-07-11T07:53:11.727" v="89" actId="22"/>
          <ac:picMkLst>
            <pc:docMk/>
            <pc:sldMk cId="1717218626" sldId="362"/>
            <ac:picMk id="5" creationId="{35F017CA-0A64-375D-888A-DE4B3A3C801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D56189-99E0-4B47-BFC5-571BBAF22E0B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07540-EC7D-4791-806E-E644BF33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9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914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1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07192E2-6A25-4727-882F-10EE78E8DE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1CC6D6-53FB-4C40-9902-1B8ACD603F74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E111299C-660A-432D-80DE-65EAEEB56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1025" y="798513"/>
            <a:ext cx="5694363" cy="3203575"/>
          </a:xfrm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710D599-2084-4E1E-842D-841D03883B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49688"/>
          </a:xfrm>
        </p:spPr>
        <p:txBody>
          <a:bodyPr lIns="88615" tIns="44307" rIns="88615" bIns="44307"/>
          <a:lstStyle/>
          <a:p>
            <a:r>
              <a:rPr lang="en-GB" altLang="en-US" sz="1600"/>
              <a:t>Now we get more practical</a:t>
            </a:r>
          </a:p>
          <a:p>
            <a:r>
              <a:rPr lang="en-GB" altLang="en-US" sz="1600"/>
              <a:t>designed as a diagnostic tool, for managers to explore their own leadership style.</a:t>
            </a:r>
          </a:p>
          <a:p>
            <a:r>
              <a:rPr lang="en-GB" altLang="en-US" sz="1600"/>
              <a:t>Come across this on your (grad.trainee scheme)</a:t>
            </a:r>
          </a:p>
          <a:p>
            <a:endParaRPr lang="en-GB" altLang="en-US" sz="1600"/>
          </a:p>
          <a:p>
            <a:r>
              <a:rPr lang="en-GB" altLang="en-US" sz="1600"/>
              <a:t>‘Team managemtn style is ideal’</a:t>
            </a:r>
          </a:p>
          <a:p>
            <a:r>
              <a:rPr lang="en-GB" altLang="en-US" sz="1600"/>
              <a:t>high concern for people and for production/task.</a:t>
            </a:r>
          </a:p>
          <a:p>
            <a:endParaRPr lang="en-GB" altLang="en-US" sz="1600"/>
          </a:p>
          <a:p>
            <a:r>
              <a:rPr lang="en-GB" altLang="en-US" sz="1600"/>
              <a:t>Again some situations need more direction.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62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8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88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55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0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6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8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28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560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9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3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36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6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DC715-FDAB-4FC9-8BF7-21F78FB7F100}" type="datetimeFigureOut">
              <a:rPr lang="en-GB" smtClean="0"/>
              <a:t>11/07/2025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38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reenleaf.org/index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83432" y="643622"/>
            <a:ext cx="756084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Welcome to IUBA6003</a:t>
            </a:r>
          </a:p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Leading and Developing People</a:t>
            </a:r>
          </a:p>
          <a:p>
            <a:r>
              <a:rPr lang="en-GB" sz="2400" dirty="0"/>
              <a:t>Dr Emma Roberts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11824" y="3429000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Wat is people management for?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9D5D234-0D58-4422-B233-61D5BC52B0FF}"/>
              </a:ext>
            </a:extLst>
          </p:cNvPr>
          <p:cNvSpPr txBox="1">
            <a:spLocks/>
          </p:cNvSpPr>
          <p:nvPr/>
        </p:nvSpPr>
        <p:spPr>
          <a:xfrm>
            <a:off x="911424" y="4005064"/>
            <a:ext cx="7056784" cy="18847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e.roberts@uwtsd.ac.uk</a:t>
            </a:r>
          </a:p>
          <a:p>
            <a:pPr marL="0" indent="0">
              <a:buNone/>
            </a:pPr>
            <a:r>
              <a:rPr lang="en-GB" sz="2400" dirty="0"/>
              <a:t>(Please email me with any queries, rather than using Teams)</a:t>
            </a:r>
          </a:p>
        </p:txBody>
      </p:sp>
      <p:pic>
        <p:nvPicPr>
          <p:cNvPr id="6" name="Picture 5" descr="A close-up of a person smiling&#10;&#10;Description automatically generated">
            <a:extLst>
              <a:ext uri="{FF2B5EF4-FFF2-40B4-BE49-F238E27FC236}">
                <a16:creationId xmlns:a16="http://schemas.microsoft.com/office/drawing/2014/main" id="{090B0C1C-0C0F-1B8B-DE01-271CCE9413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1053" y="1234083"/>
            <a:ext cx="2576513" cy="4389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88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7368" y="836712"/>
            <a:ext cx="11449272" cy="2736304"/>
          </a:xfrm>
        </p:spPr>
        <p:txBody>
          <a:bodyPr>
            <a:normAutofit/>
          </a:bodyPr>
          <a:lstStyle/>
          <a:p>
            <a:pPr algn="l"/>
            <a: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Leading and Developing People: </a:t>
            </a:r>
            <a:b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This module covers Leadership, Strategy and HR</a:t>
            </a:r>
            <a:b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endParaRPr lang="en-GB" sz="48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5FFA83B-4B25-BEBB-9008-597EA5C27253}"/>
              </a:ext>
            </a:extLst>
          </p:cNvPr>
          <p:cNvSpPr/>
          <p:nvPr/>
        </p:nvSpPr>
        <p:spPr>
          <a:xfrm>
            <a:off x="4871864" y="3395349"/>
            <a:ext cx="2448272" cy="17281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Leadership and strategy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A36FF44-5172-568C-AF62-CCF165A76A98}"/>
              </a:ext>
            </a:extLst>
          </p:cNvPr>
          <p:cNvSpPr/>
          <p:nvPr/>
        </p:nvSpPr>
        <p:spPr>
          <a:xfrm>
            <a:off x="2207568" y="3098381"/>
            <a:ext cx="8064895" cy="352839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Business Context</a:t>
            </a:r>
            <a:r>
              <a:rPr lang="en-GB" sz="2400" dirty="0"/>
              <a:t> Context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DAADA42-D422-CCBC-9C4F-09006D1577A8}"/>
              </a:ext>
            </a:extLst>
          </p:cNvPr>
          <p:cNvSpPr/>
          <p:nvPr/>
        </p:nvSpPr>
        <p:spPr>
          <a:xfrm>
            <a:off x="7032104" y="3998481"/>
            <a:ext cx="2448272" cy="17281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HRM</a:t>
            </a:r>
          </a:p>
        </p:txBody>
      </p:sp>
    </p:spTree>
    <p:extLst>
      <p:ext uri="{BB962C8B-B14F-4D97-AF65-F5344CB8AC3E}">
        <p14:creationId xmlns:p14="http://schemas.microsoft.com/office/powerpoint/2010/main" val="4263924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AE2EA-D7FF-4F02-91B2-971300A53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237796"/>
            <a:ext cx="9577064" cy="829695"/>
          </a:xfrm>
        </p:spPr>
        <p:txBody>
          <a:bodyPr>
            <a:normAutofit/>
          </a:bodyPr>
          <a:lstStyle/>
          <a:p>
            <a:r>
              <a:rPr lang="en-US" sz="3100" dirty="0"/>
              <a:t>Assessment  Reminder</a:t>
            </a: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C1CDD2-F493-43C4-8BE7-0C2E5D6ABF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07368" y="1124744"/>
            <a:ext cx="11377264" cy="5544617"/>
          </a:xfrm>
        </p:spPr>
        <p:txBody>
          <a:bodyPr>
            <a:normAutofit/>
          </a:bodyPr>
          <a:lstStyle/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 Task: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 comparative Case Study of the leadership of people within two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groups of 3 or 4, choose two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compare their </a:t>
            </a:r>
            <a:r>
              <a:rPr lang="en-US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people strategies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 assess the </a:t>
            </a:r>
            <a:r>
              <a:rPr lang="en-US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effectiveness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of these given the business context (These can be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you work for or one that you have researched.)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Present your findings, and provide supplementary notes on the design, implementation, and effectiveness of the strategy to meet </a:t>
            </a:r>
            <a:r>
              <a:rPr lang="en-US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current and future </a:t>
            </a:r>
            <a:r>
              <a:rPr lang="en-US" sz="1800" dirty="0" err="1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organisational</a:t>
            </a:r>
            <a:r>
              <a:rPr lang="en-US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needs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indent="-6350">
              <a:lnSpc>
                <a:spcPct val="107000"/>
              </a:lnSpc>
              <a:spcAft>
                <a:spcPts val="67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indent="-6350">
              <a:lnSpc>
                <a:spcPct val="107000"/>
              </a:lnSpc>
              <a:spcAft>
                <a:spcPts val="67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All group members must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81280" lvl="0" indent="-342900" algn="just" fontAlgn="base">
              <a:lnSpc>
                <a:spcPct val="153000"/>
              </a:lnSpc>
              <a:spcAft>
                <a:spcPts val="25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US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Contribute 10 minutes towards a group presentation.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81280" lvl="0" indent="-342900" algn="just" fontAlgn="base">
              <a:lnSpc>
                <a:spcPct val="153000"/>
              </a:lnSpc>
              <a:spcAft>
                <a:spcPts val="25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US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Provide their own 2000 words to the supplementary material – submitted individually.  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669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347C0C0-4E9E-424D-AEE2-3E94C4698E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Trait Theory </a:t>
            </a:r>
            <a:br>
              <a:rPr lang="en-GB" altLang="en-US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(simplistic common sense)</a:t>
            </a:r>
            <a:endParaRPr lang="en-GB" altLang="en-US" sz="5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A3742BB-8A4F-4057-AAEE-438236747A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600200"/>
            <a:ext cx="8077200" cy="4495800"/>
          </a:xfrm>
        </p:spPr>
        <p:txBody>
          <a:bodyPr/>
          <a:lstStyle/>
          <a:p>
            <a:r>
              <a:rPr lang="en-GB" altLang="en-US" sz="2800"/>
              <a:t>Leaders are born not made </a:t>
            </a:r>
          </a:p>
          <a:p>
            <a:r>
              <a:rPr lang="en-GB" altLang="en-US" sz="2800"/>
              <a:t>Traits needed e.g.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Interpersonal skills		- Problem-solving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Intelligence			- Vision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Communication                          - Charisma</a:t>
            </a:r>
          </a:p>
          <a:p>
            <a:pPr lvl="1"/>
            <a:endParaRPr lang="en-GB" altLang="en-US" sz="2400"/>
          </a:p>
          <a:p>
            <a:r>
              <a:rPr lang="en-GB" altLang="en-US" sz="2800" u="sng"/>
              <a:t>but</a:t>
            </a:r>
            <a:r>
              <a:rPr lang="en-GB" altLang="en-US" sz="2800"/>
              <a:t> which traits?</a:t>
            </a:r>
          </a:p>
          <a:p>
            <a:endParaRPr lang="en-GB" altLang="en-US" sz="2800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sz="2800">
                <a:solidFill>
                  <a:schemeClr val="tx2"/>
                </a:solidFill>
              </a:rPr>
              <a:t>Do all leaders have an identical set of skills?</a:t>
            </a:r>
          </a:p>
          <a:p>
            <a:endParaRPr lang="en-GB" altLang="en-US" sz="28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AD317EE-34A9-48F2-9776-630344EB48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846640" cy="1035968"/>
          </a:xfrm>
        </p:spPr>
        <p:txBody>
          <a:bodyPr>
            <a:normAutofit fontScale="90000"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Leadership styles </a:t>
            </a:r>
            <a:b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(very simplistic/descriptive)</a:t>
            </a:r>
            <a:endParaRPr lang="en-GB" altLang="en-US" sz="5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1FF31A7-F16B-490C-AD0A-D8B9CD99C3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828800"/>
            <a:ext cx="7620000" cy="4572000"/>
          </a:xfrm>
        </p:spPr>
        <p:txBody>
          <a:bodyPr/>
          <a:lstStyle/>
          <a:p>
            <a:pPr>
              <a:spcAft>
                <a:spcPct val="35000"/>
              </a:spcAft>
            </a:pPr>
            <a:r>
              <a:rPr lang="en-GB" altLang="en-US" u="sng" dirty="0"/>
              <a:t>Autocratic</a:t>
            </a:r>
            <a:r>
              <a:rPr lang="en-GB" altLang="en-US" dirty="0"/>
              <a:t> - </a:t>
            </a:r>
            <a:r>
              <a:rPr lang="en-GB" altLang="en-US" sz="2800" i="1" dirty="0"/>
              <a:t>focus of power with leader</a:t>
            </a:r>
            <a:r>
              <a:rPr lang="en-GB" altLang="en-US" sz="2800" dirty="0"/>
              <a:t>, leader 			controls decisions, policy, tasks, 			rewards and punishment.</a:t>
            </a:r>
          </a:p>
          <a:p>
            <a:pPr>
              <a:spcAft>
                <a:spcPct val="35000"/>
              </a:spcAft>
            </a:pPr>
            <a:r>
              <a:rPr lang="en-GB" altLang="en-US" u="sng" dirty="0"/>
              <a:t>Democratic</a:t>
            </a:r>
            <a:r>
              <a:rPr lang="en-GB" altLang="en-US" dirty="0"/>
              <a:t> - </a:t>
            </a:r>
            <a:r>
              <a:rPr lang="en-GB" altLang="en-US" sz="2800" i="1" dirty="0"/>
              <a:t>focus of power on the group</a:t>
            </a:r>
            <a:r>
              <a:rPr lang="en-GB" altLang="en-US" sz="2800" dirty="0"/>
              <a:t>, 				leadership functions shared 				with the group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</a:pPr>
            <a:r>
              <a:rPr lang="en-GB" altLang="en-US" u="sng" dirty="0"/>
              <a:t>Laissez-faire</a:t>
            </a:r>
            <a:r>
              <a:rPr lang="en-GB" altLang="en-US" dirty="0"/>
              <a:t> </a:t>
            </a:r>
            <a:r>
              <a:rPr lang="en-GB" altLang="en-US" sz="2800" dirty="0"/>
              <a:t>- no interference from leader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1865D80-3782-4E7B-A351-7525CD2AF8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Blake &amp; Mouton’s ‘Leadership Grid’</a:t>
            </a:r>
            <a:b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(introduces people vs task)</a:t>
            </a:r>
            <a:endParaRPr lang="en-GB" altLang="en-US" sz="49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411" name="Line 3">
            <a:extLst>
              <a:ext uri="{FF2B5EF4-FFF2-40B4-BE49-F238E27FC236}">
                <a16:creationId xmlns:a16="http://schemas.microsoft.com/office/drawing/2014/main" id="{324BDA28-5D13-49D0-8D73-7622D07EDD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819400" y="1905000"/>
            <a:ext cx="0" cy="411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Line 4">
            <a:extLst>
              <a:ext uri="{FF2B5EF4-FFF2-40B4-BE49-F238E27FC236}">
                <a16:creationId xmlns:a16="http://schemas.microsoft.com/office/drawing/2014/main" id="{9072B6EC-B9B7-4F93-B14D-9F382AFFE686}"/>
              </a:ext>
            </a:extLst>
          </p:cNvPr>
          <p:cNvSpPr>
            <a:spLocks noChangeShapeType="1"/>
          </p:cNvSpPr>
          <p:nvPr/>
        </p:nvSpPr>
        <p:spPr bwMode="auto">
          <a:xfrm>
            <a:off x="2819400" y="6019800"/>
            <a:ext cx="647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Text Box 5">
            <a:extLst>
              <a:ext uri="{FF2B5EF4-FFF2-40B4-BE49-F238E27FC236}">
                <a16:creationId xmlns:a16="http://schemas.microsoft.com/office/drawing/2014/main" id="{600E0D52-1781-4E11-B178-1295A8E81D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60960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17414" name="Text Box 6">
            <a:extLst>
              <a:ext uri="{FF2B5EF4-FFF2-40B4-BE49-F238E27FC236}">
                <a16:creationId xmlns:a16="http://schemas.microsoft.com/office/drawing/2014/main" id="{FB56445A-0FD5-48CD-9BBD-2FB4D9CBFE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17526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17415" name="Text Box 7">
            <a:extLst>
              <a:ext uri="{FF2B5EF4-FFF2-40B4-BE49-F238E27FC236}">
                <a16:creationId xmlns:a16="http://schemas.microsoft.com/office/drawing/2014/main" id="{F3A485D9-9983-4B56-888F-B3534EF355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55626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17416" name="Text Box 8">
            <a:extLst>
              <a:ext uri="{FF2B5EF4-FFF2-40B4-BE49-F238E27FC236}">
                <a16:creationId xmlns:a16="http://schemas.microsoft.com/office/drawing/2014/main" id="{BA3EF139-8374-4456-8F52-8CA0DCE54C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60960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17417" name="Text Box 9">
            <a:extLst>
              <a:ext uri="{FF2B5EF4-FFF2-40B4-BE49-F238E27FC236}">
                <a16:creationId xmlns:a16="http://schemas.microsoft.com/office/drawing/2014/main" id="{5C3F952D-3D10-4ED4-8471-16FD812511D2}"/>
              </a:ext>
            </a:extLst>
          </p:cNvPr>
          <p:cNvSpPr txBox="1">
            <a:spLocks noChangeArrowheads="1"/>
          </p:cNvSpPr>
          <p:nvPr/>
        </p:nvSpPr>
        <p:spPr bwMode="auto">
          <a:xfrm rot="-5418094">
            <a:off x="691356" y="3804444"/>
            <a:ext cx="304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Concern for people</a:t>
            </a:r>
          </a:p>
        </p:txBody>
      </p:sp>
      <p:sp>
        <p:nvSpPr>
          <p:cNvPr id="17418" name="Text Box 10">
            <a:extLst>
              <a:ext uri="{FF2B5EF4-FFF2-40B4-BE49-F238E27FC236}">
                <a16:creationId xmlns:a16="http://schemas.microsoft.com/office/drawing/2014/main" id="{4F97ED4B-7DF1-4B66-929D-1790EE53EC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60960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Concern for Production</a:t>
            </a:r>
          </a:p>
        </p:txBody>
      </p:sp>
      <p:sp>
        <p:nvSpPr>
          <p:cNvPr id="17419" name="Text Box 11">
            <a:extLst>
              <a:ext uri="{FF2B5EF4-FFF2-40B4-BE49-F238E27FC236}">
                <a16:creationId xmlns:a16="http://schemas.microsoft.com/office/drawing/2014/main" id="{5AC8AC34-4DD3-40EB-BC91-4DAB287A4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4200" y="19812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‘Country Club’ Management</a:t>
            </a:r>
          </a:p>
        </p:txBody>
      </p:sp>
      <p:sp>
        <p:nvSpPr>
          <p:cNvPr id="17420" name="Text Box 12">
            <a:extLst>
              <a:ext uri="{FF2B5EF4-FFF2-40B4-BE49-F238E27FC236}">
                <a16:creationId xmlns:a16="http://schemas.microsoft.com/office/drawing/2014/main" id="{C66A2713-AACA-4534-AF36-860C643C1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9050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Team Management</a:t>
            </a:r>
          </a:p>
        </p:txBody>
      </p:sp>
      <p:sp>
        <p:nvSpPr>
          <p:cNvPr id="17421" name="Text Box 13">
            <a:extLst>
              <a:ext uri="{FF2B5EF4-FFF2-40B4-BE49-F238E27FC236}">
                <a16:creationId xmlns:a16="http://schemas.microsoft.com/office/drawing/2014/main" id="{882116EB-1975-4757-A3D9-6CF58C212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3200401"/>
            <a:ext cx="25908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‘Middle-of-the-road’ Management</a:t>
            </a:r>
          </a:p>
        </p:txBody>
      </p:sp>
      <p:sp>
        <p:nvSpPr>
          <p:cNvPr id="17422" name="Text Box 14">
            <a:extLst>
              <a:ext uri="{FF2B5EF4-FFF2-40B4-BE49-F238E27FC236}">
                <a16:creationId xmlns:a16="http://schemas.microsoft.com/office/drawing/2014/main" id="{7813DFAE-7490-45A7-BBCA-E0337B98A1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48768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Impoverished Management</a:t>
            </a:r>
          </a:p>
        </p:txBody>
      </p:sp>
      <p:sp>
        <p:nvSpPr>
          <p:cNvPr id="17423" name="Text Box 15">
            <a:extLst>
              <a:ext uri="{FF2B5EF4-FFF2-40B4-BE49-F238E27FC236}">
                <a16:creationId xmlns:a16="http://schemas.microsoft.com/office/drawing/2014/main" id="{7E7C5B87-61D3-46E5-A1C7-53FB0A0407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9530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Authority- Compliance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1873A-96EA-FBD7-409F-C1AB4779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Independent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09952-5756-F7C4-025F-322168F2B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were asked to prepare answers for the following: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CA5010A-55B2-4F0B-1820-B36E98A60C43}"/>
              </a:ext>
            </a:extLst>
          </p:cNvPr>
          <p:cNvGraphicFramePr>
            <a:graphicFrameLocks noGrp="1"/>
          </p:cNvGraphicFramePr>
          <p:nvPr/>
        </p:nvGraphicFramePr>
        <p:xfrm>
          <a:off x="635688" y="2924944"/>
          <a:ext cx="11148944" cy="38408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8104">
                  <a:extLst>
                    <a:ext uri="{9D8B030D-6E8A-4147-A177-3AD203B41FA5}">
                      <a16:colId xmlns:a16="http://schemas.microsoft.com/office/drawing/2014/main" val="316365859"/>
                    </a:ext>
                  </a:extLst>
                </a:gridCol>
                <a:gridCol w="7560840">
                  <a:extLst>
                    <a:ext uri="{9D8B030D-6E8A-4147-A177-3AD203B41FA5}">
                      <a16:colId xmlns:a16="http://schemas.microsoft.com/office/drawing/2014/main" val="1665998807"/>
                    </a:ext>
                  </a:extLst>
                </a:gridCol>
              </a:tblGrid>
              <a:tr h="914605">
                <a:tc>
                  <a:txBody>
                    <a:bodyPr/>
                    <a:lstStyle/>
                    <a:p>
                      <a:r>
                        <a:rPr lang="en-GB" sz="3200" dirty="0"/>
                        <a:t>Define these three…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Answer the following questions…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174513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Why is Trait theory considered too simplistic?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54598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How useful is People vs Task as a way of understanding leadership?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064645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How do you describe ideal leadership?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546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1698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A9732-2E8F-2E11-6F7C-1D3710B08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Podcasts – offering a critical perspective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B65C91-76AA-3E25-801B-2BCB18A643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‘This isn’t working’</a:t>
            </a:r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361DE326-92D5-5020-B72A-ECCFF45C927B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https://youtu.be/KJsUDAf9bU8?si=3jAe9xp1aVy7si3G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707066-9921-1344-F90B-B98169058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824" y="1591044"/>
            <a:ext cx="7254279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573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0E13268-4E3F-4BA0-BE5A-79DB5D419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Managers and Leaders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06C96AB-F9A3-4B3B-925B-7AC6D754B72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07368" y="1268759"/>
            <a:ext cx="5400600" cy="4370041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Impersonal and passive attitude towards goals</a:t>
            </a:r>
          </a:p>
          <a:p>
            <a:r>
              <a:rPr lang="en-GB" altLang="en-US" dirty="0"/>
              <a:t>Balances and compromises conflicting values to get people to accept solutions</a:t>
            </a:r>
          </a:p>
          <a:p>
            <a:r>
              <a:rPr lang="en-GB" altLang="en-US" dirty="0"/>
              <a:t>Low level of emotional involvement</a:t>
            </a:r>
          </a:p>
          <a:p>
            <a:r>
              <a:rPr lang="en-GB" altLang="en-US" dirty="0"/>
              <a:t>Conserve and regulate existing order of organisation and ‘identifies’ with org 	</a:t>
            </a:r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5FFB7552-958A-4B7C-9657-60D04C6503A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738992" y="1288577"/>
            <a:ext cx="5079032" cy="449580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Personal and active towards goals </a:t>
            </a:r>
          </a:p>
          <a:p>
            <a:r>
              <a:rPr lang="en-GB" altLang="en-US" dirty="0"/>
              <a:t>Develops choices that excite people</a:t>
            </a:r>
          </a:p>
          <a:p>
            <a:r>
              <a:rPr lang="en-GB" altLang="en-US" dirty="0"/>
              <a:t>Have empathy with other people and pay attention to what events and actions mean</a:t>
            </a:r>
          </a:p>
          <a:p>
            <a:r>
              <a:rPr lang="en-GB" altLang="en-US" dirty="0"/>
              <a:t>Does not belong to organisation and searches for opportunities for change </a:t>
            </a:r>
            <a:endParaRPr lang="en-GB" altLang="en-US" sz="3600" dirty="0"/>
          </a:p>
          <a:p>
            <a:endParaRPr lang="en-GB" altLang="en-US" b="1" dirty="0"/>
          </a:p>
          <a:p>
            <a:endParaRPr lang="en-GB" altLang="en-US" dirty="0"/>
          </a:p>
        </p:txBody>
      </p:sp>
      <p:sp>
        <p:nvSpPr>
          <p:cNvPr id="7174" name="Text Box 6">
            <a:extLst>
              <a:ext uri="{FF2B5EF4-FFF2-40B4-BE49-F238E27FC236}">
                <a16:creationId xmlns:a16="http://schemas.microsoft.com/office/drawing/2014/main" id="{8E5410E3-17BA-4B4D-997E-FBC9AA626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5715001"/>
            <a:ext cx="89154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sz="2400"/>
              <a:t>Zalenik, A. (1977) ‘Managers and Leaders, are they different? </a:t>
            </a:r>
            <a:r>
              <a:rPr lang="en-GB" altLang="en-US" sz="2400" u="sng"/>
              <a:t>Harvard Business Review</a:t>
            </a:r>
            <a:r>
              <a:rPr lang="en-GB" altLang="en-US" sz="2400"/>
              <a:t>, May - June 1977, pp. 8-13 (Mullins p.230.)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CBB2677-70C1-494E-B1C1-333C378586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Contingency models </a:t>
            </a:r>
            <a:r>
              <a:rPr lang="en-GB" altLang="en-US" sz="49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e.g.Fiedler</a:t>
            </a:r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FB6DF72-9F08-4ADE-A8B5-712561282B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Leadership behaviour is dependent upon the favourability of the leadership situation. </a:t>
            </a:r>
          </a:p>
          <a:p>
            <a:endParaRPr lang="en-GB" altLang="en-US"/>
          </a:p>
          <a:p>
            <a:r>
              <a:rPr lang="en-GB" altLang="en-US"/>
              <a:t>Three major variables:</a:t>
            </a:r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/>
              <a:t>Leader-member relations - degree of trust</a:t>
            </a:r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/>
              <a:t>Task structure - is the task clearly defined?</a:t>
            </a:r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/>
              <a:t>Position Power - the degree of authority held.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59D00B7-1EC9-4065-9A30-CF03ABACE8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Example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11A563D-009F-476C-B895-DF0871C165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295400"/>
            <a:ext cx="8153400" cy="5334000"/>
          </a:xfrm>
        </p:spPr>
        <p:txBody>
          <a:bodyPr/>
          <a:lstStyle/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Leader-member relations - degree of trust</a:t>
            </a:r>
            <a:endParaRPr lang="en-GB" altLang="en-US"/>
          </a:p>
          <a:p>
            <a:pPr lvl="1" algn="ctr">
              <a:buFont typeface="Symbol" panose="05050102010706020507" pitchFamily="18" charset="2"/>
              <a:buNone/>
            </a:pPr>
            <a:r>
              <a:rPr lang="en-GB" altLang="en-US"/>
              <a:t>Very good, you like and respect your leader</a:t>
            </a:r>
          </a:p>
          <a:p>
            <a:pPr lvl="1">
              <a:buFont typeface="Symbol" panose="05050102010706020507" pitchFamily="18" charset="2"/>
              <a:buChar char="·"/>
            </a:pPr>
            <a:endParaRPr lang="en-GB" altLang="en-US"/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Task structure - is the task clearly defined?</a:t>
            </a:r>
          </a:p>
          <a:p>
            <a:pPr lvl="1" algn="ctr">
              <a:buFont typeface="Symbol" panose="05050102010706020507" pitchFamily="18" charset="2"/>
              <a:buNone/>
            </a:pPr>
            <a:r>
              <a:rPr lang="en-GB" altLang="en-US"/>
              <a:t>Very unclear, quite a difficult problem we face</a:t>
            </a:r>
          </a:p>
          <a:p>
            <a:pPr lvl="1">
              <a:buFont typeface="Symbol" panose="05050102010706020507" pitchFamily="18" charset="2"/>
              <a:buChar char="·"/>
            </a:pPr>
            <a:endParaRPr lang="en-GB" altLang="en-US"/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Position Power - the degree of authority held.</a:t>
            </a:r>
            <a:endParaRPr lang="en-GB" altLang="en-US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sz="2800"/>
              <a:t>The leader has emerged and has no authority</a:t>
            </a:r>
          </a:p>
          <a:p>
            <a:pPr algn="ctr">
              <a:buFont typeface="Wingdings" panose="05000000000000000000" pitchFamily="2" charset="2"/>
              <a:buNone/>
            </a:pPr>
            <a:endParaRPr lang="en-GB" altLang="en-US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>
                <a:solidFill>
                  <a:schemeClr val="accent1"/>
                </a:solidFill>
              </a:rPr>
              <a:t>Best leadership style is?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1BE73CBD-A335-4F7E-82C8-A0D7BDA3EE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838200"/>
          </a:xfrm>
        </p:spPr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Example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8B723926-E6BF-4037-82AF-8CF1A2A11D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219200"/>
            <a:ext cx="8153400" cy="5410200"/>
          </a:xfrm>
        </p:spPr>
        <p:txBody>
          <a:bodyPr/>
          <a:lstStyle/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Leader-member relations - degree of trust</a:t>
            </a:r>
            <a:endParaRPr lang="en-GB" altLang="en-US"/>
          </a:p>
          <a:p>
            <a:pPr lvl="1" algn="ctr">
              <a:buFont typeface="Symbol" panose="05050102010706020507" pitchFamily="18" charset="2"/>
              <a:buNone/>
            </a:pPr>
            <a:r>
              <a:rPr lang="en-GB" altLang="en-US"/>
              <a:t>Very poor, you dislike and disrespect your leader</a:t>
            </a:r>
          </a:p>
          <a:p>
            <a:pPr lvl="1">
              <a:buFont typeface="Symbol" panose="05050102010706020507" pitchFamily="18" charset="2"/>
              <a:buChar char="·"/>
            </a:pPr>
            <a:endParaRPr lang="en-GB" altLang="en-US"/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Task structure - is the task clearly defined?</a:t>
            </a:r>
          </a:p>
          <a:p>
            <a:pPr lvl="1" algn="ctr">
              <a:buFont typeface="Symbol" panose="05050102010706020507" pitchFamily="18" charset="2"/>
              <a:buNone/>
            </a:pPr>
            <a:r>
              <a:rPr lang="en-GB" altLang="en-US"/>
              <a:t>Very unclear, quite a difficult problem we face</a:t>
            </a:r>
          </a:p>
          <a:p>
            <a:pPr lvl="1">
              <a:buFont typeface="Symbol" panose="05050102010706020507" pitchFamily="18" charset="2"/>
              <a:buChar char="·"/>
            </a:pPr>
            <a:endParaRPr lang="en-GB" altLang="en-US"/>
          </a:p>
          <a:p>
            <a:pPr lvl="1">
              <a:buFont typeface="Symbol" panose="05050102010706020507" pitchFamily="18" charset="2"/>
              <a:buChar char="·"/>
            </a:pPr>
            <a:r>
              <a:rPr lang="en-GB" altLang="en-US" u="sng"/>
              <a:t>Position Power - the degree of authority held.</a:t>
            </a:r>
            <a:endParaRPr lang="en-GB" altLang="en-US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sz="2800"/>
              <a:t>The leader has very clear, legitimate authority</a:t>
            </a:r>
          </a:p>
          <a:p>
            <a:pPr algn="ctr">
              <a:buFont typeface="Wingdings" panose="05000000000000000000" pitchFamily="2" charset="2"/>
              <a:buNone/>
            </a:pPr>
            <a:endParaRPr lang="en-GB" altLang="en-US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>
                <a:solidFill>
                  <a:schemeClr val="accent1"/>
                </a:solidFill>
              </a:rPr>
              <a:t>Best leadership style is?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B6C23EC-3EB0-41E5-D5F8-0B1411A528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Other ways of conceptualising Leadership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27BD3D37-A637-81F5-C77D-F12B5298DF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905000"/>
            <a:ext cx="7772400" cy="4191000"/>
          </a:xfrm>
        </p:spPr>
        <p:txBody>
          <a:bodyPr/>
          <a:lstStyle/>
          <a:p>
            <a:pPr>
              <a:spcAft>
                <a:spcPct val="55000"/>
              </a:spcAft>
            </a:pPr>
            <a:r>
              <a:rPr lang="en-GB" altLang="en-US"/>
              <a:t>Influence/ persuasion</a:t>
            </a:r>
          </a:p>
          <a:p>
            <a:pPr>
              <a:spcAft>
                <a:spcPct val="55000"/>
              </a:spcAft>
            </a:pPr>
            <a:r>
              <a:rPr lang="en-GB" altLang="en-US"/>
              <a:t>Convening – getting people together</a:t>
            </a:r>
          </a:p>
          <a:p>
            <a:pPr>
              <a:spcAft>
                <a:spcPct val="55000"/>
              </a:spcAft>
            </a:pPr>
            <a:r>
              <a:rPr lang="en-GB" altLang="en-US"/>
              <a:t>Taking responsibility/ ownership</a:t>
            </a:r>
          </a:p>
          <a:p>
            <a:pPr>
              <a:spcAft>
                <a:spcPct val="55000"/>
              </a:spcAft>
            </a:pPr>
            <a:r>
              <a:rPr lang="en-GB" altLang="en-US"/>
              <a:t>Role modelling</a:t>
            </a:r>
          </a:p>
          <a:p>
            <a:pPr>
              <a:spcAft>
                <a:spcPct val="55000"/>
              </a:spcAft>
            </a:pPr>
            <a:r>
              <a:rPr lang="en-GB" altLang="en-US"/>
              <a:t>Serving others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DC2786E6-5A8B-443B-B064-0F467B7C01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Dispersed Leadership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3D40C913-1E5F-481C-952A-FBB107CE79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Comes not from the </a:t>
            </a:r>
            <a:r>
              <a:rPr lang="en-GB" altLang="en-US" u="sng"/>
              <a:t>top</a:t>
            </a:r>
            <a:r>
              <a:rPr lang="en-GB" altLang="en-US"/>
              <a:t>… but from </a:t>
            </a:r>
            <a:r>
              <a:rPr lang="en-GB" altLang="en-US" u="sng"/>
              <a:t>within</a:t>
            </a:r>
            <a:r>
              <a:rPr lang="en-GB" altLang="en-US"/>
              <a:t> the organisation.</a:t>
            </a:r>
          </a:p>
          <a:p>
            <a:endParaRPr lang="en-GB" altLang="en-US"/>
          </a:p>
          <a:p>
            <a:r>
              <a:rPr lang="en-GB" altLang="en-US"/>
              <a:t>Need to move away from the ‘hero leader’.</a:t>
            </a:r>
          </a:p>
          <a:p>
            <a:endParaRPr lang="en-GB" altLang="en-US"/>
          </a:p>
          <a:p>
            <a:pPr algn="r">
              <a:buFont typeface="Wingdings" panose="05000000000000000000" pitchFamily="2" charset="2"/>
              <a:buNone/>
            </a:pPr>
            <a:r>
              <a:rPr lang="en-GB" altLang="en-US"/>
              <a:t>Senge et al (1999)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0" name="Rectangle 6">
            <a:extLst>
              <a:ext uri="{FF2B5EF4-FFF2-40B4-BE49-F238E27FC236}">
                <a16:creationId xmlns:a16="http://schemas.microsoft.com/office/drawing/2014/main" id="{2BB7399B-ADDA-8291-0274-16CE18D1DD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565400"/>
            <a:ext cx="9144000" cy="4292600"/>
          </a:xfrm>
          <a:prstGeom prst="rect">
            <a:avLst/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41D5407F-BCB5-BD87-2671-D881613AA2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E966349E-5687-EA04-8E3B-24165ECB6F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4" y="2781300"/>
            <a:ext cx="8218487" cy="295275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000">
                <a:solidFill>
                  <a:schemeClr val="bg1"/>
                </a:solidFill>
              </a:rPr>
              <a:t>That person is sharply different from one who is </a:t>
            </a:r>
            <a:r>
              <a:rPr lang="en-GB" altLang="en-US" sz="2000" i="1">
                <a:solidFill>
                  <a:schemeClr val="bg1"/>
                </a:solidFill>
              </a:rPr>
              <a:t>leader</a:t>
            </a:r>
            <a:r>
              <a:rPr lang="en-GB" altLang="en-US" sz="2000">
                <a:solidFill>
                  <a:schemeClr val="bg1"/>
                </a:solidFill>
              </a:rPr>
              <a:t> first, perhaps because of the need to assuage an unusual power drive or to acquire material possessions… The difference manifests itself in the care taken by the servant-first to make sure that other people’s highest priority needs are being served.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400">
                <a:solidFill>
                  <a:schemeClr val="bg1"/>
                </a:solidFill>
              </a:rPr>
              <a:t>	Do those served grow as persons?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400">
                <a:solidFill>
                  <a:schemeClr val="bg1"/>
                </a:solidFill>
              </a:rPr>
              <a:t>	Do they, </a:t>
            </a:r>
            <a:r>
              <a:rPr lang="en-GB" altLang="en-US" sz="2400" i="1">
                <a:solidFill>
                  <a:schemeClr val="bg1"/>
                </a:solidFill>
              </a:rPr>
              <a:t>while being served</a:t>
            </a:r>
            <a:r>
              <a:rPr lang="en-GB" altLang="en-US" sz="2400">
                <a:solidFill>
                  <a:schemeClr val="bg1"/>
                </a:solidFill>
              </a:rPr>
              <a:t>, become healthier, wiser, freer, more autonomous… </a:t>
            </a:r>
          </a:p>
        </p:txBody>
      </p:sp>
      <p:pic>
        <p:nvPicPr>
          <p:cNvPr id="57349" name="Picture 5" descr="Greenleaf Center fo Servant Leadership">
            <a:hlinkClick r:id="rId2"/>
            <a:extLst>
              <a:ext uri="{FF2B5EF4-FFF2-40B4-BE49-F238E27FC236}">
                <a16:creationId xmlns:a16="http://schemas.microsoft.com/office/drawing/2014/main" id="{B4AF6E1E-8C0C-C536-B341-99C5334C9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351" name="Text Box 7">
            <a:extLst>
              <a:ext uri="{FF2B5EF4-FFF2-40B4-BE49-F238E27FC236}">
                <a16:creationId xmlns:a16="http://schemas.microsoft.com/office/drawing/2014/main" id="{28384F02-4E3A-92EB-4496-AE13FD34DD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7713" y="6165850"/>
            <a:ext cx="698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altLang="en-US" sz="2400">
                <a:solidFill>
                  <a:schemeClr val="bg1"/>
                </a:solidFill>
              </a:rPr>
              <a:t>Robert Greenleaf (1970) http://www.greenleaf.org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41645937-2879-C7AB-3CBE-4BC3C9D497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Servant leadership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25E9D75F-BABB-FAF2-FE6B-493A10041C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600201"/>
            <a:ext cx="8229600" cy="4924425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/>
              <a:t>The main emphases are…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Increased service to others</a:t>
            </a:r>
          </a:p>
          <a:p>
            <a:pPr>
              <a:lnSpc>
                <a:spcPct val="90000"/>
              </a:lnSpc>
            </a:pPr>
            <a:r>
              <a:rPr lang="en-GB" altLang="en-US"/>
              <a:t>A holistic approach to work</a:t>
            </a:r>
          </a:p>
          <a:p>
            <a:pPr>
              <a:lnSpc>
                <a:spcPct val="90000"/>
              </a:lnSpc>
            </a:pPr>
            <a:r>
              <a:rPr lang="en-GB" altLang="en-US"/>
              <a:t>Building a sense of community in the workplace</a:t>
            </a:r>
          </a:p>
          <a:p>
            <a:pPr>
              <a:lnSpc>
                <a:spcPct val="90000"/>
              </a:lnSpc>
            </a:pPr>
            <a:r>
              <a:rPr lang="en-GB" altLang="en-US"/>
              <a:t>A wider sharing or power in decision-making</a:t>
            </a:r>
          </a:p>
          <a:p>
            <a:pPr algn="r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000"/>
          </a:p>
          <a:p>
            <a:pPr algn="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000"/>
              <a:t>Lewis &amp; Noble (2008) Servant Leadership: Bringing the spirit of work to work. Management Book 2000, Cirencester.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8837DAF7-3679-A262-166B-18E4DD017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92539" y="404813"/>
            <a:ext cx="6429375" cy="1439862"/>
          </a:xfrm>
        </p:spPr>
        <p:txBody>
          <a:bodyPr/>
          <a:lstStyle/>
          <a:p>
            <a:pPr marL="838200" indent="-838200"/>
            <a:r>
              <a:rPr lang="en-GB" altLang="en-US">
                <a:effectLst/>
              </a:rPr>
              <a:t>“a community waiting to be engaged”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9286CAE3-B839-D4C2-C05F-418825842F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67213" y="2565400"/>
            <a:ext cx="6049962" cy="4032250"/>
          </a:xfrm>
        </p:spPr>
        <p:txBody>
          <a:bodyPr/>
          <a:lstStyle/>
          <a:p>
            <a:pPr marL="609600" indent="-609600">
              <a:buNone/>
            </a:pPr>
            <a:r>
              <a:rPr lang="en-GB" altLang="en-US" sz="2400"/>
              <a:t>The intent is to bring together people across boundaries. Each person who convenes has a network of relationships with people who might have a stake or interest in the possibility. … We constantly seek people in the room who are not used to being together.</a:t>
            </a:r>
          </a:p>
          <a:p>
            <a:pPr marL="609600" indent="-609600">
              <a:buNone/>
            </a:pPr>
            <a:endParaRPr lang="en-GB" altLang="en-US" sz="2400"/>
          </a:p>
          <a:p>
            <a:pPr marL="609600" indent="-609600" algn="r">
              <a:buNone/>
            </a:pPr>
            <a:r>
              <a:rPr lang="en-GB" altLang="en-US" sz="2000"/>
              <a:t>p.4 Block, P. (2008) ‘A Distinct Future </a:t>
            </a:r>
            <a:r>
              <a:rPr lang="en-GB" altLang="en-US" sz="2000" i="1"/>
              <a:t>Revise your idea of leadership’ </a:t>
            </a:r>
            <a:r>
              <a:rPr lang="en-GB" altLang="en-US" sz="2000" i="1" u="sng"/>
              <a:t>Leadership Excellence July 2008</a:t>
            </a:r>
          </a:p>
        </p:txBody>
      </p:sp>
      <p:pic>
        <p:nvPicPr>
          <p:cNvPr id="55301" name="Picture 5">
            <a:extLst>
              <a:ext uri="{FF2B5EF4-FFF2-40B4-BE49-F238E27FC236}">
                <a16:creationId xmlns:a16="http://schemas.microsoft.com/office/drawing/2014/main" id="{D23AF2DB-4F40-F2BA-1F27-B74757F52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188913"/>
            <a:ext cx="1874837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303" name="Picture 7">
            <a:extLst>
              <a:ext uri="{FF2B5EF4-FFF2-40B4-BE49-F238E27FC236}">
                <a16:creationId xmlns:a16="http://schemas.microsoft.com/office/drawing/2014/main" id="{5663DA41-F72B-802A-6AD6-F11F2E886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1989139"/>
            <a:ext cx="133985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6EF3-EE8F-A2EE-5B61-FC01E3972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Elon Musk’s leadership style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F017CA-0A64-375D-888A-DE4B3A3C80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00250" y="1600200"/>
            <a:ext cx="6791500" cy="452596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7F4C0E-64EE-F5CA-F03E-A141328AC61D}"/>
              </a:ext>
            </a:extLst>
          </p:cNvPr>
          <p:cNvSpPr txBox="1"/>
          <p:nvPr/>
        </p:nvSpPr>
        <p:spPr>
          <a:xfrm>
            <a:off x="407368" y="1204988"/>
            <a:ext cx="6097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https://youtu.be/FVjHxiV3YW0?si=EBTIRxceJvluzycb</a:t>
            </a:r>
          </a:p>
        </p:txBody>
      </p:sp>
    </p:spTree>
    <p:extLst>
      <p:ext uri="{BB962C8B-B14F-4D97-AF65-F5344CB8AC3E}">
        <p14:creationId xmlns:p14="http://schemas.microsoft.com/office/powerpoint/2010/main" val="17172186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1873A-96EA-FBD7-409F-C1AB4779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Independent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09952-5756-F7C4-025F-322168F2B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a leader that is well known to you and analyse their approach using a range of theories and concepts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CA5010A-55B2-4F0B-1820-B36E98A60C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136623"/>
              </p:ext>
            </p:extLst>
          </p:nvPr>
        </p:nvGraphicFramePr>
        <p:xfrm>
          <a:off x="635688" y="2924944"/>
          <a:ext cx="10788904" cy="36886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88904">
                  <a:extLst>
                    <a:ext uri="{9D8B030D-6E8A-4147-A177-3AD203B41FA5}">
                      <a16:colId xmlns:a16="http://schemas.microsoft.com/office/drawing/2014/main" val="1665998807"/>
                    </a:ext>
                  </a:extLst>
                </a:gridCol>
              </a:tblGrid>
              <a:tr h="914605">
                <a:tc>
                  <a:txBody>
                    <a:bodyPr/>
                    <a:lstStyle/>
                    <a:p>
                      <a:r>
                        <a:rPr lang="en-GB" sz="3200" dirty="0"/>
                        <a:t>Answer the following questions…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174513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How effective is their leadership style?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54598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How much does the context and business environment make a difference to the leadership approach?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064645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Should leaders change and adapt their approach to </a:t>
                      </a:r>
                      <a:r>
                        <a:rPr lang="en-GB" sz="2800"/>
                        <a:t>the situation?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546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6829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1080</Words>
  <Application>Microsoft Office PowerPoint</Application>
  <PresentationFormat>Widescreen</PresentationFormat>
  <Paragraphs>149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Symbol</vt:lpstr>
      <vt:lpstr>Wingdings</vt:lpstr>
      <vt:lpstr>Office Theme</vt:lpstr>
      <vt:lpstr>PowerPoint Presentation</vt:lpstr>
      <vt:lpstr>Leading and Developing People:  This module covers Leadership, Strategy and HR </vt:lpstr>
      <vt:lpstr>Assessment  Reminder</vt:lpstr>
      <vt:lpstr>Trait Theory  (simplistic common sense)</vt:lpstr>
      <vt:lpstr>Leadership styles  (very simplistic/descriptive)</vt:lpstr>
      <vt:lpstr>Blake &amp; Mouton’s ‘Leadership Grid’ (introduces people vs task)</vt:lpstr>
      <vt:lpstr>Independent Study</vt:lpstr>
      <vt:lpstr>Podcasts – offering a critical perspective</vt:lpstr>
      <vt:lpstr>Managers and Leaders</vt:lpstr>
      <vt:lpstr>Contingency models e.g.Fiedler </vt:lpstr>
      <vt:lpstr>Example</vt:lpstr>
      <vt:lpstr>Example</vt:lpstr>
      <vt:lpstr>Other ways of conceptualising Leadership</vt:lpstr>
      <vt:lpstr>Dispersed Leadership</vt:lpstr>
      <vt:lpstr>PowerPoint Presentation</vt:lpstr>
      <vt:lpstr>Servant leadership</vt:lpstr>
      <vt:lpstr>“a community waiting to be engaged”</vt:lpstr>
      <vt:lpstr>Analysing Elon Musk’s leadership style</vt:lpstr>
      <vt:lpstr>Independent Study</vt:lpstr>
    </vt:vector>
  </TitlesOfParts>
  <Company>LTUC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Roberts</dc:creator>
  <cp:lastModifiedBy>Emma Roberts (IMH)</cp:lastModifiedBy>
  <cp:revision>88</cp:revision>
  <dcterms:created xsi:type="dcterms:W3CDTF">2013-06-25T13:48:10Z</dcterms:created>
  <dcterms:modified xsi:type="dcterms:W3CDTF">2025-07-11T08:22:45Z</dcterms:modified>
</cp:coreProperties>
</file>