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1" r:id="rId3"/>
    <p:sldId id="258" r:id="rId4"/>
    <p:sldId id="259" r:id="rId5"/>
    <p:sldId id="261" r:id="rId6"/>
    <p:sldId id="268" r:id="rId7"/>
    <p:sldId id="260" r:id="rId8"/>
    <p:sldId id="266" r:id="rId9"/>
    <p:sldId id="262" r:id="rId10"/>
    <p:sldId id="267" r:id="rId11"/>
    <p:sldId id="264" r:id="rId12"/>
    <p:sldId id="269" r:id="rId13"/>
    <p:sldId id="270" r:id="rId14"/>
    <p:sldId id="271" r:id="rId15"/>
    <p:sldId id="272" r:id="rId16"/>
    <p:sldId id="273" r:id="rId17"/>
    <p:sldId id="275" r:id="rId18"/>
    <p:sldId id="276" r:id="rId19"/>
    <p:sldId id="279" r:id="rId20"/>
    <p:sldId id="280" r:id="rId21"/>
    <p:sldId id="281" r:id="rId22"/>
    <p:sldId id="277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92" r:id="rId31"/>
    <p:sldId id="289" r:id="rId32"/>
    <p:sldId id="290" r:id="rId33"/>
    <p:sldId id="293" r:id="rId34"/>
    <p:sldId id="294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062C06DB-8B57-4F22-891B-A434D07E4D0E}">
          <p14:sldIdLst/>
        </p14:section>
        <p14:section name="Default Section" id="{48CD91DD-4E1B-4A7D-A8B8-1B83CC7CEB17}">
          <p14:sldIdLst>
            <p14:sldId id="256"/>
            <p14:sldId id="291"/>
            <p14:sldId id="258"/>
            <p14:sldId id="259"/>
            <p14:sldId id="261"/>
            <p14:sldId id="268"/>
            <p14:sldId id="260"/>
          </p14:sldIdLst>
        </p14:section>
        <p14:section name="Untitled Section" id="{992B3D42-EB52-4538-B2C7-0483BEEAF03A}">
          <p14:sldIdLst>
            <p14:sldId id="266"/>
            <p14:sldId id="262"/>
            <p14:sldId id="267"/>
            <p14:sldId id="264"/>
            <p14:sldId id="269"/>
            <p14:sldId id="270"/>
            <p14:sldId id="271"/>
            <p14:sldId id="272"/>
            <p14:sldId id="273"/>
            <p14:sldId id="275"/>
            <p14:sldId id="276"/>
            <p14:sldId id="279"/>
            <p14:sldId id="280"/>
            <p14:sldId id="281"/>
            <p14:sldId id="277"/>
            <p14:sldId id="282"/>
            <p14:sldId id="283"/>
            <p14:sldId id="284"/>
            <p14:sldId id="285"/>
            <p14:sldId id="286"/>
            <p14:sldId id="287"/>
            <p14:sldId id="288"/>
            <p14:sldId id="292"/>
            <p14:sldId id="289"/>
            <p14:sldId id="290"/>
            <p14:sldId id="293"/>
            <p14:sldId id="294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3/13/24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3/13/24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3/13/24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3/13/24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3/13/24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3/13/24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3/13/24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grfpublishers.com/journals/view/Journal-of-Sports-Science-and-Physical-Therapy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lupinepublishers.com/orthopedics-sportsmedicine-journal/fulltext/functional-hamstring-to-quadriceps-strength-ratio-and-hamstrings-injury-of-soccer-players-a-qualitative-analysis.ID.000133.php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/3.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followmehere.com/2018/02/04/every-concussion-in-the-nfl-this-year-documented-in-a-chilling-five-minute-video/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creativecommons.org/licenses/by-nc/3.0/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litfl.com/tag/concussion/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creativecommons.org/licenses/by-nc-sa/3.0/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gavinpublishers.com/journals/current_issue/sports-injuries-medicine-ISSN-2576-9596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ikidoc.org/index.php/Brachial_plexus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creativecommons.org/licenses/by-nc-nd/3.0/" TargetMode="External"/><Relationship Id="rId4" Type="http://schemas.openxmlformats.org/officeDocument/2006/relationships/hyperlink" Target="https://elgeek.com/38833/como-disfrutar-del-deporte-a-traves-de-la-nueva-tecnologia" TargetMode="Externa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creativecommons.org/licenses/by-sa/3.0/" TargetMode="External"/><Relationship Id="rId4" Type="http://schemas.openxmlformats.org/officeDocument/2006/relationships/hyperlink" Target="https://www.thebluediamondgallery.com/handwriting/i/injury-prevention.html" TargetMode="Externa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sv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seh.co.uk/news/latest-news/hamstring-injury-treatment-recovery-time-and-when-to-see-a-doctor" TargetMode="External"/><Relationship Id="rId2" Type="http://schemas.openxmlformats.org/officeDocument/2006/relationships/hyperlink" Target="https://www.nhs.uk/conditions/hamstring-injury/" TargetMode="External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fittoplay.org/body-parts/hamstring/-hamstring-strain-pulled-hamstringnew-page/" TargetMode="External"/><Relationship Id="rId4" Type="http://schemas.openxmlformats.org/officeDocument/2006/relationships/hyperlink" Target="https://healthcare.utah.edu/orthopaedics/specialties/hip-pain/hamstring-tear-surgery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Concussion#Mechanism" TargetMode="External"/><Relationship Id="rId2" Type="http://schemas.openxmlformats.org/officeDocument/2006/relationships/hyperlink" Target="https://patient.info/brain-nerves/head-injuries/concussionhttps:/patient.info/brain-nerves/head-injuries/concussion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www.aans.org/en/Patients/Neurosurgical-Conditions-and-Treatments/Concussion" TargetMode="External"/><Relationship Id="rId5" Type="http://schemas.openxmlformats.org/officeDocument/2006/relationships/hyperlink" Target="https://www.return2play.org.uk/concussion/https:/www.return2play.org.uk/concussion/" TargetMode="External"/><Relationship Id="rId4" Type="http://schemas.openxmlformats.org/officeDocument/2006/relationships/hyperlink" Target="https://www.nhsinform.scot/illnesses-and-conditions/injuries/head-and-neck-injuries/concussion/#causes-of-concussionhttps://www.nhsinform.scot/illnesses-and-conditions/injuries/head-and-neck-injuries/concussion/#causes-of-concussion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ayoclinic.org/diseases-conditions/brachial-plexus-injury/symptoms-causes/syc-20350235" TargetMode="External"/><Relationship Id="rId2" Type="http://schemas.openxmlformats.org/officeDocument/2006/relationships/hyperlink" Target="https://my.clevelandclinic.org/health/diseases/22822-brachial-plexus-injury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4" name="Rectangle 93">
            <a:extLst>
              <a:ext uri="{FF2B5EF4-FFF2-40B4-BE49-F238E27FC236}">
                <a16:creationId xmlns:a16="http://schemas.microsoft.com/office/drawing/2014/main" id="{F0A604E4-7307-451C-93BE-F1F7E1BF3B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0"/>
            <a:ext cx="1219200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F7F3A0AA-35E5-4085-942B-7378390306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5282344"/>
            <a:ext cx="12191998" cy="1590742"/>
          </a:xfrm>
          <a:prstGeom prst="rect">
            <a:avLst/>
          </a:prstGeom>
          <a:gradFill>
            <a:gsLst>
              <a:gs pos="34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402F5C38-C747-4173-ABBF-656E39E821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4" y="5282344"/>
            <a:ext cx="8115300" cy="1590742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59000"/>
                </a:schemeClr>
              </a:gs>
              <a:gs pos="100000">
                <a:srgbClr val="000000">
                  <a:alpha val="70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E37EECFC-A684-4391-AE85-4CDAF5565F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4" y="5282344"/>
            <a:ext cx="12191998" cy="1590742"/>
          </a:xfrm>
          <a:prstGeom prst="rect">
            <a:avLst/>
          </a:prstGeom>
          <a:gradFill>
            <a:gsLst>
              <a:gs pos="0">
                <a:srgbClr val="000000">
                  <a:alpha val="71765"/>
                </a:srgbClr>
              </a:gs>
              <a:gs pos="100000">
                <a:schemeClr val="accent1">
                  <a:alpha val="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99714" y="5490971"/>
            <a:ext cx="6962072" cy="1159200"/>
          </a:xfrm>
        </p:spPr>
        <p:txBody>
          <a:bodyPr anchor="ctr">
            <a:normAutofit/>
          </a:bodyPr>
          <a:lstStyle/>
          <a:p>
            <a:pPr algn="l"/>
            <a:r>
              <a:rPr lang="en-US" sz="4000">
                <a:solidFill>
                  <a:srgbClr val="FFFFFF"/>
                </a:solidFill>
              </a:rPr>
              <a:t>Sports injuries 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456522" y="5633765"/>
            <a:ext cx="3408555" cy="87361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2000">
                <a:solidFill>
                  <a:srgbClr val="FFFFFF"/>
                </a:solidFill>
              </a:rPr>
              <a:t>Cai Evans 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011E6D-18A1-D025-1AAD-E7E1664CBB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78535" y="767184"/>
            <a:ext cx="11327549" cy="3766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person running on a small platform&#10;&#10;Description automatically generated">
            <a:extLst>
              <a:ext uri="{FF2B5EF4-FFF2-40B4-BE49-F238E27FC236}">
                <a16:creationId xmlns:a16="http://schemas.microsoft.com/office/drawing/2014/main" id="{13996903-FDD4-F945-570C-8631D00D5B9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5629" b="1"/>
          <a:stretch/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314F94-26C5-A70D-EDC4-8A9665EBF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US" sz="4000"/>
              <a:t>Anafiadau chwareon – rhwyg llinyn y gar 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5B0EF36-0951-B851-7BF4-8437D58250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>
            <a:normAutofit/>
          </a:bodyPr>
          <a:lstStyle/>
          <a:p>
            <a:r>
              <a:rPr lang="en-GB" sz="2000" dirty="0"/>
              <a:t>Yn y </a:t>
            </a:r>
            <a:r>
              <a:rPr lang="en-GB" sz="2000" dirty="0" err="1"/>
              <a:t>rhan</a:t>
            </a:r>
            <a:r>
              <a:rPr lang="en-GB" sz="2000" dirty="0"/>
              <a:t> </a:t>
            </a:r>
            <a:r>
              <a:rPr lang="en-GB" sz="2000" dirty="0" err="1"/>
              <a:t>yma</a:t>
            </a:r>
            <a:r>
              <a:rPr lang="en-GB" sz="2000" dirty="0"/>
              <a:t> </a:t>
            </a:r>
            <a:r>
              <a:rPr lang="en-GB" sz="2000" dirty="0" err="1"/>
              <a:t>byddaf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trafod</a:t>
            </a:r>
            <a:r>
              <a:rPr lang="en-GB" sz="2000" dirty="0"/>
              <a:t> yr </a:t>
            </a:r>
            <a:r>
              <a:rPr lang="en-GB" sz="2000" dirty="0" err="1"/>
              <a:t>anaf</a:t>
            </a:r>
            <a:r>
              <a:rPr lang="en-GB" sz="2000" dirty="0"/>
              <a:t> </a:t>
            </a:r>
            <a:r>
              <a:rPr lang="en-GB" sz="2000" dirty="0" err="1"/>
              <a:t>uwchben</a:t>
            </a:r>
            <a:r>
              <a:rPr lang="en-GB" sz="2000" dirty="0"/>
              <a:t> </a:t>
            </a:r>
            <a:endParaRPr lang="en-US" sz="2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D754A84-78F7-6D17-CB7E-4536AA11E87D}"/>
              </a:ext>
            </a:extLst>
          </p:cNvPr>
          <p:cNvSpPr txBox="1"/>
          <p:nvPr/>
        </p:nvSpPr>
        <p:spPr>
          <a:xfrm>
            <a:off x="7367411" y="6657945"/>
            <a:ext cx="2302232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94634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Dumbbells on a gym floor">
            <a:extLst>
              <a:ext uri="{FF2B5EF4-FFF2-40B4-BE49-F238E27FC236}">
                <a16:creationId xmlns:a16="http://schemas.microsoft.com/office/drawing/2014/main" id="{1AC0ECB2-B3F4-F42A-9C70-665247D9E4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7762" r="9" b="9"/>
          <a:stretch/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ABC648-A4C6-3A6C-7513-C0845BEF30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317" y="405685"/>
            <a:ext cx="5464968" cy="1559301"/>
          </a:xfrm>
        </p:spPr>
        <p:txBody>
          <a:bodyPr>
            <a:normAutofit/>
          </a:bodyPr>
          <a:lstStyle/>
          <a:p>
            <a:r>
              <a:rPr lang="en-GB" sz="4000" dirty="0" err="1"/>
              <a:t>Achosion</a:t>
            </a:r>
            <a:r>
              <a:rPr lang="en-GB" sz="4000" dirty="0"/>
              <a:t> yr </a:t>
            </a:r>
            <a:r>
              <a:rPr lang="en-GB" sz="4000" dirty="0" err="1"/>
              <a:t>anaf</a:t>
            </a:r>
            <a:r>
              <a:rPr lang="en-GB" sz="4000" dirty="0"/>
              <a:t> 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3ACB30-4A73-EDF6-374D-21727536A8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317" y="2743200"/>
            <a:ext cx="5247340" cy="349687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000" dirty="0"/>
              <a:t>Mae </a:t>
            </a:r>
            <a:r>
              <a:rPr lang="en-US" sz="2000" dirty="0" err="1"/>
              <a:t>anaf</a:t>
            </a:r>
            <a:r>
              <a:rPr lang="en-US" sz="2000" dirty="0"/>
              <a:t>  </a:t>
            </a:r>
            <a:r>
              <a:rPr lang="en-US" sz="2000" dirty="0" err="1"/>
              <a:t>rhwyg</a:t>
            </a:r>
            <a:r>
              <a:rPr lang="en-US" sz="2000" dirty="0"/>
              <a:t> </a:t>
            </a:r>
            <a:r>
              <a:rPr lang="en-GB" sz="2000" dirty="0"/>
              <a:t>i </a:t>
            </a:r>
            <a:r>
              <a:rPr lang="en-GB" sz="2000" dirty="0" err="1"/>
              <a:t>linyn</a:t>
            </a:r>
            <a:r>
              <a:rPr lang="en-GB" sz="2000" dirty="0"/>
              <a:t> y gar </a:t>
            </a:r>
            <a:r>
              <a:rPr lang="en-US" sz="2000" dirty="0" err="1"/>
              <a:t>yn</a:t>
            </a:r>
            <a:r>
              <a:rPr lang="en-US" sz="2000" dirty="0"/>
              <a:t> </a:t>
            </a:r>
            <a:r>
              <a:rPr lang="en-US" sz="2000" dirty="0" err="1"/>
              <a:t>digwydd</a:t>
            </a:r>
            <a:r>
              <a:rPr lang="en-US" sz="2000" dirty="0"/>
              <a:t> </a:t>
            </a:r>
            <a:r>
              <a:rPr lang="en-US" sz="2000" dirty="0" err="1"/>
              <a:t>yn</a:t>
            </a:r>
            <a:r>
              <a:rPr lang="en-US" sz="2000" dirty="0"/>
              <a:t> </a:t>
            </a:r>
            <a:r>
              <a:rPr lang="en-US" sz="2000" dirty="0" err="1"/>
              <a:t>ystod</a:t>
            </a:r>
            <a:r>
              <a:rPr lang="en-US" sz="2000" dirty="0"/>
              <a:t> </a:t>
            </a:r>
            <a:r>
              <a:rPr lang="en-US" sz="2000" dirty="0" err="1"/>
              <a:t>symudiadau</a:t>
            </a:r>
            <a:r>
              <a:rPr lang="en-US" sz="2000" dirty="0"/>
              <a:t> </a:t>
            </a:r>
            <a:r>
              <a:rPr lang="en-US" sz="2000" dirty="0" err="1"/>
              <a:t>grymus</a:t>
            </a:r>
            <a:r>
              <a:rPr lang="en-US" sz="2000" dirty="0"/>
              <a:t> </a:t>
            </a:r>
            <a:r>
              <a:rPr lang="en-US" sz="2000" dirty="0" err="1"/>
              <a:t>sydyn</a:t>
            </a:r>
            <a:r>
              <a:rPr lang="en-US" sz="2000" dirty="0"/>
              <a:t>, er </a:t>
            </a:r>
            <a:r>
              <a:rPr lang="en-US" sz="2000" dirty="0" err="1"/>
              <a:t>enghraifft</a:t>
            </a:r>
            <a:r>
              <a:rPr lang="en-US" sz="2000" dirty="0"/>
              <a:t> </a:t>
            </a:r>
            <a:r>
              <a:rPr lang="en-US" sz="2000" dirty="0" err="1"/>
              <a:t>wrth</a:t>
            </a:r>
            <a:r>
              <a:rPr lang="en-US" sz="2000" dirty="0"/>
              <a:t> </a:t>
            </a:r>
            <a:r>
              <a:rPr lang="en-US" sz="2000" dirty="0" err="1"/>
              <a:t>gyflymu</a:t>
            </a:r>
            <a:r>
              <a:rPr lang="en-US" sz="2000" dirty="0"/>
              <a:t> </a:t>
            </a:r>
            <a:r>
              <a:rPr lang="en-US" sz="2000" dirty="0" err="1"/>
              <a:t>yn</a:t>
            </a:r>
            <a:r>
              <a:rPr lang="en-US" sz="2000" dirty="0"/>
              <a:t> </a:t>
            </a:r>
            <a:r>
              <a:rPr lang="en-US" sz="2000" dirty="0" err="1"/>
              <a:t>ystod</a:t>
            </a:r>
            <a:r>
              <a:rPr lang="en-US" sz="2000" dirty="0"/>
              <a:t> </a:t>
            </a:r>
            <a:r>
              <a:rPr lang="en-US" sz="2000" dirty="0" err="1"/>
              <a:t>sbrintio</a:t>
            </a:r>
            <a:r>
              <a:rPr lang="en-US" sz="2000" dirty="0"/>
              <a:t> a </a:t>
            </a:r>
            <a:r>
              <a:rPr lang="en-US" sz="2000" dirty="0" err="1"/>
              <a:t>neidio</a:t>
            </a:r>
            <a:r>
              <a:rPr lang="en-US" sz="2000" dirty="0"/>
              <a:t> ac felly </a:t>
            </a:r>
            <a:r>
              <a:rPr lang="en-US" sz="2000" dirty="0" err="1"/>
              <a:t>gor</a:t>
            </a:r>
            <a:r>
              <a:rPr lang="en-GB" sz="2000" dirty="0" err="1"/>
              <a:t>ymestyn</a:t>
            </a:r>
            <a:r>
              <a:rPr lang="en-US" sz="2000" dirty="0"/>
              <a:t> </a:t>
            </a:r>
            <a:r>
              <a:rPr lang="en-US" sz="2000" dirty="0" err="1"/>
              <a:t>tendonau</a:t>
            </a:r>
            <a:r>
              <a:rPr lang="en-US" sz="2000" dirty="0"/>
              <a:t> </a:t>
            </a:r>
            <a:r>
              <a:rPr lang="en-GB" sz="2000" dirty="0"/>
              <a:t>a’r</a:t>
            </a:r>
            <a:r>
              <a:rPr lang="en-US" sz="2000" dirty="0"/>
              <a:t> </a:t>
            </a:r>
            <a:r>
              <a:rPr lang="en-GB" sz="2000" dirty="0" err="1"/>
              <a:t>cyhyrau</a:t>
            </a:r>
            <a:r>
              <a:rPr lang="en-US" sz="2000" dirty="0"/>
              <a:t>.</a:t>
            </a:r>
            <a:r>
              <a:rPr lang="en-GB" sz="2000" dirty="0"/>
              <a:t>  </a:t>
            </a:r>
            <a:r>
              <a:rPr lang="en-US" sz="2000" dirty="0"/>
              <a:t>Mae </a:t>
            </a:r>
            <a:r>
              <a:rPr lang="en-US" sz="2000" dirty="0" err="1"/>
              <a:t>anafiadau</a:t>
            </a:r>
            <a:r>
              <a:rPr lang="en-US" sz="2000" dirty="0"/>
              <a:t> </a:t>
            </a:r>
            <a:r>
              <a:rPr lang="en-US" sz="2000" dirty="0" err="1"/>
              <a:t>llinyn</a:t>
            </a:r>
            <a:r>
              <a:rPr lang="en-US" sz="2000" dirty="0"/>
              <a:t> y </a:t>
            </a:r>
            <a:r>
              <a:rPr lang="en-GB" sz="2000" dirty="0"/>
              <a:t>gar </a:t>
            </a:r>
            <a:r>
              <a:rPr lang="en-GB" sz="2000" dirty="0" err="1"/>
              <a:t>hefyd</a:t>
            </a:r>
            <a:r>
              <a:rPr lang="en-US" sz="2000" dirty="0"/>
              <a:t> </a:t>
            </a:r>
            <a:r>
              <a:rPr lang="en-US" sz="2000" dirty="0" err="1"/>
              <a:t>yn</a:t>
            </a:r>
            <a:r>
              <a:rPr lang="en-US" sz="2000" dirty="0"/>
              <a:t> </a:t>
            </a:r>
            <a:r>
              <a:rPr lang="en-US" sz="2000" dirty="0" err="1"/>
              <a:t>gyffredin</a:t>
            </a:r>
            <a:r>
              <a:rPr lang="en-US" sz="2000" dirty="0"/>
              <a:t> </a:t>
            </a:r>
            <a:r>
              <a:rPr lang="en-US" sz="2000" dirty="0" err="1"/>
              <a:t>wrth</a:t>
            </a:r>
            <a:r>
              <a:rPr lang="en-US" sz="2000" dirty="0"/>
              <a:t> </a:t>
            </a:r>
            <a:r>
              <a:rPr lang="en-US" sz="2000" dirty="0" err="1"/>
              <a:t>berfformio</a:t>
            </a:r>
            <a:r>
              <a:rPr lang="en-US" sz="2000" dirty="0"/>
              <a:t> </a:t>
            </a:r>
            <a:r>
              <a:rPr lang="en-US" sz="2000" dirty="0" err="1"/>
              <a:t>symudiadau</a:t>
            </a:r>
            <a:r>
              <a:rPr lang="en-US" sz="2000" dirty="0"/>
              <a:t> </a:t>
            </a:r>
            <a:r>
              <a:rPr lang="en-US" sz="2000" dirty="0" err="1"/>
              <a:t>arafach</a:t>
            </a:r>
            <a:r>
              <a:rPr lang="en-US" sz="2000" dirty="0"/>
              <a:t> </a:t>
            </a:r>
            <a:r>
              <a:rPr lang="en-US" sz="2000" dirty="0" err="1"/>
              <a:t>fel</a:t>
            </a:r>
            <a:r>
              <a:rPr lang="en-US" sz="2000" dirty="0"/>
              <a:t> </a:t>
            </a:r>
            <a:r>
              <a:rPr lang="en-US" sz="2000" dirty="0" err="1"/>
              <a:t>cyrlau</a:t>
            </a:r>
            <a:r>
              <a:rPr lang="en-US" sz="2000" dirty="0"/>
              <a:t> </a:t>
            </a:r>
            <a:r>
              <a:rPr lang="en-US" sz="2000" dirty="0" err="1"/>
              <a:t>Nordig</a:t>
            </a:r>
            <a:r>
              <a:rPr lang="en-US" sz="2000" dirty="0"/>
              <a:t> ac RDL's </a:t>
            </a:r>
            <a:r>
              <a:rPr lang="en-US" sz="2000" dirty="0" err="1"/>
              <a:t>oherwydd</a:t>
            </a:r>
            <a:r>
              <a:rPr lang="en-GB" sz="2000" dirty="0"/>
              <a:t> y</a:t>
            </a:r>
            <a:r>
              <a:rPr lang="en-US" sz="2000" dirty="0"/>
              <a:t> </a:t>
            </a:r>
            <a:r>
              <a:rPr lang="en-GB" sz="2000" dirty="0" err="1"/>
              <a:t>gyfradd</a:t>
            </a:r>
            <a:r>
              <a:rPr lang="en-US" sz="2000" dirty="0"/>
              <a:t> </a:t>
            </a:r>
            <a:r>
              <a:rPr lang="en-GB" sz="2000" dirty="0" err="1"/>
              <a:t>gynyddol</a:t>
            </a:r>
            <a:r>
              <a:rPr lang="en-US" sz="2000" dirty="0"/>
              <a:t> o </a:t>
            </a:r>
            <a:r>
              <a:rPr lang="en-US" sz="2000" dirty="0" err="1"/>
              <a:t>straen</a:t>
            </a:r>
            <a:r>
              <a:rPr lang="en-US" sz="2000" dirty="0"/>
              <a:t> </a:t>
            </a:r>
            <a:r>
              <a:rPr lang="en-US" sz="2000" dirty="0" err="1"/>
              <a:t>ar</a:t>
            </a:r>
            <a:r>
              <a:rPr lang="en-US" sz="2000" dirty="0"/>
              <a:t> y </a:t>
            </a:r>
            <a:r>
              <a:rPr lang="en-US" sz="2000" dirty="0" err="1"/>
              <a:t>tendonau</a:t>
            </a:r>
            <a:r>
              <a:rPr lang="en-US" sz="2000" dirty="0"/>
              <a:t> a'r </a:t>
            </a:r>
            <a:r>
              <a:rPr lang="en-US" sz="2000" dirty="0" err="1"/>
              <a:t>cyhyrau</a:t>
            </a:r>
            <a:r>
              <a:rPr lang="en-US" sz="2000" dirty="0"/>
              <a:t> .</a:t>
            </a:r>
            <a:r>
              <a:rPr lang="en-GB" sz="2000" dirty="0"/>
              <a:t>(</a:t>
            </a:r>
            <a:r>
              <a:rPr lang="en-US" sz="2000" dirty="0" err="1"/>
              <a:t>Gwybodaeth</a:t>
            </a:r>
            <a:r>
              <a:rPr lang="en-US" sz="2000" dirty="0"/>
              <a:t> gan</a:t>
            </a:r>
            <a:r>
              <a:rPr lang="en-GB" sz="2000" dirty="0"/>
              <a:t> </a:t>
            </a:r>
            <a:r>
              <a:rPr lang="en-GB" sz="2000" dirty="0" err="1"/>
              <a:t>fwrdd</a:t>
            </a:r>
            <a:r>
              <a:rPr lang="en-GB" sz="2000" dirty="0"/>
              <a:t> </a:t>
            </a:r>
            <a:r>
              <a:rPr lang="en-GB" sz="2000" dirty="0" err="1"/>
              <a:t>iechyd</a:t>
            </a:r>
            <a:r>
              <a:rPr lang="en-GB" sz="2000" dirty="0"/>
              <a:t> Cymru )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9901615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F8B6AD-D25B-F46E-F8F6-F4EB82C289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240" y="1050595"/>
            <a:ext cx="8074815" cy="1618489"/>
          </a:xfrm>
        </p:spPr>
        <p:txBody>
          <a:bodyPr anchor="ctr">
            <a:normAutofit/>
          </a:bodyPr>
          <a:lstStyle/>
          <a:p>
            <a:r>
              <a:rPr lang="en-GB" sz="5000" dirty="0" err="1"/>
              <a:t>Achosion</a:t>
            </a:r>
            <a:r>
              <a:rPr lang="en-GB" sz="5000" dirty="0"/>
              <a:t> yr </a:t>
            </a:r>
            <a:r>
              <a:rPr lang="en-GB" sz="5000" dirty="0" err="1"/>
              <a:t>anaf</a:t>
            </a:r>
            <a:r>
              <a:rPr lang="en-GB" sz="5000" dirty="0"/>
              <a:t> </a:t>
            </a:r>
            <a:endParaRPr lang="en-US" sz="5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E94EFB-367F-1F93-0973-A078999C0E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5240" y="2969469"/>
            <a:ext cx="8074815" cy="280039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200" dirty="0"/>
              <a:t>Mae </a:t>
            </a:r>
            <a:r>
              <a:rPr lang="en-US" sz="2200" dirty="0" err="1"/>
              <a:t>anaf</a:t>
            </a:r>
            <a:r>
              <a:rPr lang="en-US" sz="2200" dirty="0"/>
              <a:t> </a:t>
            </a:r>
            <a:r>
              <a:rPr lang="en-US" sz="2200" dirty="0" err="1"/>
              <a:t>sy’n</a:t>
            </a:r>
            <a:r>
              <a:rPr lang="en-US" sz="2200" dirty="0"/>
              <a:t> </a:t>
            </a:r>
            <a:r>
              <a:rPr lang="en-US" sz="2200" dirty="0" err="1"/>
              <a:t>ailddigwydd</a:t>
            </a:r>
            <a:r>
              <a:rPr lang="en-US" sz="2200" dirty="0"/>
              <a:t> </a:t>
            </a:r>
            <a:r>
              <a:rPr lang="en-US" sz="2200" dirty="0" err="1"/>
              <a:t>yn</a:t>
            </a:r>
            <a:r>
              <a:rPr lang="en-US" sz="2200" dirty="0"/>
              <a:t> </a:t>
            </a:r>
            <a:r>
              <a:rPr lang="en-US" sz="2200" dirty="0" err="1"/>
              <a:t>gyffredin</a:t>
            </a:r>
            <a:r>
              <a:rPr lang="en-US" sz="2200" dirty="0"/>
              <a:t> </a:t>
            </a:r>
            <a:r>
              <a:rPr lang="en-US" sz="2200" dirty="0" err="1"/>
              <a:t>ymhlith</a:t>
            </a:r>
            <a:r>
              <a:rPr lang="en-US" sz="2200" dirty="0"/>
              <a:t> </a:t>
            </a:r>
            <a:r>
              <a:rPr lang="en-US" sz="2200" dirty="0" err="1"/>
              <a:t>athletwyr</a:t>
            </a:r>
            <a:r>
              <a:rPr lang="en-US" sz="2200" dirty="0"/>
              <a:t> </a:t>
            </a:r>
            <a:r>
              <a:rPr lang="en-US" sz="2200" dirty="0" err="1"/>
              <a:t>sydd</a:t>
            </a:r>
            <a:r>
              <a:rPr lang="en-US" sz="2200" dirty="0"/>
              <a:t> </a:t>
            </a:r>
            <a:r>
              <a:rPr lang="en-US" sz="2200" dirty="0" err="1"/>
              <a:t>wedi</a:t>
            </a:r>
            <a:r>
              <a:rPr lang="en-US" sz="2200" dirty="0"/>
              <a:t> </a:t>
            </a:r>
            <a:r>
              <a:rPr lang="en-US" sz="2200" dirty="0" err="1"/>
              <a:t>cael</a:t>
            </a:r>
            <a:r>
              <a:rPr lang="en-US" sz="2200" dirty="0"/>
              <a:t> </a:t>
            </a:r>
            <a:r>
              <a:rPr lang="en-US" sz="2200" dirty="0" err="1"/>
              <a:t>anaf</a:t>
            </a:r>
            <a:r>
              <a:rPr lang="en-US" sz="2200" dirty="0"/>
              <a:t> i </a:t>
            </a:r>
            <a:r>
              <a:rPr lang="en-US" sz="2200" dirty="0" err="1"/>
              <a:t>linyn</a:t>
            </a:r>
            <a:r>
              <a:rPr lang="en-US" sz="2200" dirty="0"/>
              <a:t> y </a:t>
            </a:r>
            <a:r>
              <a:rPr lang="en-GB" sz="2200" dirty="0"/>
              <a:t>gar</a:t>
            </a:r>
            <a:r>
              <a:rPr lang="en-US" sz="2200" dirty="0"/>
              <a:t> o’r </a:t>
            </a:r>
            <a:r>
              <a:rPr lang="en-US" sz="2200" dirty="0" err="1"/>
              <a:t>blaen</a:t>
            </a:r>
            <a:r>
              <a:rPr lang="en-US" sz="2200" dirty="0"/>
              <a:t>. Mae </a:t>
            </a:r>
            <a:r>
              <a:rPr lang="en-US" sz="2200" dirty="0" err="1"/>
              <a:t>athletwyr</a:t>
            </a:r>
            <a:r>
              <a:rPr lang="en-US" sz="2200" dirty="0"/>
              <a:t> </a:t>
            </a:r>
            <a:r>
              <a:rPr lang="en-US" sz="2200" dirty="0" err="1"/>
              <a:t>ag</a:t>
            </a:r>
            <a:r>
              <a:rPr lang="en-US" sz="2200" dirty="0"/>
              <a:t> </a:t>
            </a:r>
            <a:r>
              <a:rPr lang="en-US" sz="2200" dirty="0" err="1"/>
              <a:t>anaf</a:t>
            </a:r>
            <a:r>
              <a:rPr lang="en-US" sz="2200" dirty="0"/>
              <a:t> </a:t>
            </a:r>
            <a:r>
              <a:rPr lang="en-US" sz="2200" dirty="0" err="1"/>
              <a:t>blaenorol</a:t>
            </a:r>
            <a:r>
              <a:rPr lang="en-US" sz="2200" dirty="0"/>
              <a:t> </a:t>
            </a:r>
            <a:r>
              <a:rPr lang="en-US" sz="2200" dirty="0" err="1"/>
              <a:t>yn</a:t>
            </a:r>
            <a:r>
              <a:rPr lang="en-US" sz="2200" dirty="0"/>
              <a:t> fwy </a:t>
            </a:r>
            <a:r>
              <a:rPr lang="en-US" sz="2200" dirty="0" err="1"/>
              <a:t>tebygol</a:t>
            </a:r>
            <a:r>
              <a:rPr lang="en-US" sz="2200" dirty="0"/>
              <a:t> o </a:t>
            </a:r>
            <a:r>
              <a:rPr lang="en-US" sz="2200" dirty="0" err="1"/>
              <a:t>ddioddef</a:t>
            </a:r>
            <a:r>
              <a:rPr lang="en-US" sz="2200" dirty="0"/>
              <a:t> </a:t>
            </a:r>
            <a:r>
              <a:rPr lang="en-US" sz="2200" dirty="0" err="1"/>
              <a:t>ag</a:t>
            </a:r>
            <a:r>
              <a:rPr lang="en-US" sz="2200" dirty="0"/>
              <a:t> </a:t>
            </a:r>
            <a:r>
              <a:rPr lang="en-US" sz="2200" dirty="0" err="1"/>
              <a:t>anaf</a:t>
            </a:r>
            <a:r>
              <a:rPr lang="en-US" sz="2200" dirty="0"/>
              <a:t> i </a:t>
            </a:r>
            <a:r>
              <a:rPr lang="en-US" sz="2200" dirty="0" err="1"/>
              <a:t>linyn</a:t>
            </a:r>
            <a:r>
              <a:rPr lang="en-US" sz="2200" dirty="0"/>
              <a:t> y </a:t>
            </a:r>
            <a:r>
              <a:rPr lang="en-GB" sz="2200" dirty="0"/>
              <a:t>gar</a:t>
            </a:r>
            <a:r>
              <a:rPr lang="en-US" sz="2200" dirty="0"/>
              <a:t> o </a:t>
            </a:r>
            <a:r>
              <a:rPr lang="en-US" sz="2200" dirty="0" err="1"/>
              <a:t>gymharu</a:t>
            </a:r>
            <a:r>
              <a:rPr lang="en-US" sz="2200" dirty="0"/>
              <a:t> </a:t>
            </a:r>
            <a:r>
              <a:rPr lang="en-US" sz="2200" dirty="0" err="1"/>
              <a:t>ag</a:t>
            </a:r>
            <a:r>
              <a:rPr lang="en-US" sz="2200" dirty="0"/>
              <a:t> </a:t>
            </a:r>
            <a:r>
              <a:rPr lang="en-US" sz="2200" dirty="0" err="1"/>
              <a:t>athletwr</a:t>
            </a:r>
            <a:r>
              <a:rPr lang="en-US" sz="2200" dirty="0"/>
              <a:t> </a:t>
            </a:r>
            <a:r>
              <a:rPr lang="en-GB" sz="2200" dirty="0" err="1"/>
              <a:t>sydd</a:t>
            </a:r>
            <a:r>
              <a:rPr lang="en-GB" sz="2200" dirty="0"/>
              <a:t> </a:t>
            </a:r>
            <a:r>
              <a:rPr lang="en-GB" sz="2200" dirty="0" err="1"/>
              <a:t>heb</a:t>
            </a:r>
            <a:r>
              <a:rPr lang="en-GB" sz="2200" dirty="0"/>
              <a:t> </a:t>
            </a:r>
            <a:r>
              <a:rPr lang="en-GB" sz="2200" dirty="0" err="1"/>
              <a:t>dderbyn</a:t>
            </a:r>
            <a:r>
              <a:rPr lang="en-GB" sz="2200" dirty="0"/>
              <a:t> </a:t>
            </a:r>
            <a:r>
              <a:rPr lang="en-GB" sz="2200" dirty="0" err="1"/>
              <a:t>anaf</a:t>
            </a:r>
            <a:r>
              <a:rPr lang="en-GB" sz="2200" dirty="0"/>
              <a:t> i’r </a:t>
            </a:r>
            <a:r>
              <a:rPr lang="en-GB" sz="2200" dirty="0" err="1"/>
              <a:t>ardal</a:t>
            </a:r>
            <a:r>
              <a:rPr lang="en-GB" sz="2200" dirty="0"/>
              <a:t> o’r </a:t>
            </a:r>
            <a:r>
              <a:rPr lang="en-GB" sz="2200" dirty="0" err="1"/>
              <a:t>blaen</a:t>
            </a:r>
            <a:r>
              <a:rPr lang="en-GB" sz="2200" dirty="0"/>
              <a:t>. </a:t>
            </a:r>
            <a:r>
              <a:rPr lang="en-US" sz="2200" dirty="0"/>
              <a:t>Gall </a:t>
            </a:r>
            <a:r>
              <a:rPr lang="en-US" sz="2200" dirty="0" err="1"/>
              <a:t>ymestyn</a:t>
            </a:r>
            <a:r>
              <a:rPr lang="en-US" sz="2200" dirty="0"/>
              <a:t> </a:t>
            </a:r>
            <a:r>
              <a:rPr lang="en-US" sz="2200" dirty="0" err="1"/>
              <a:t>yn</a:t>
            </a:r>
            <a:r>
              <a:rPr lang="en-US" sz="2200" dirty="0"/>
              <a:t> </a:t>
            </a:r>
            <a:r>
              <a:rPr lang="en-US" sz="2200" dirty="0" err="1"/>
              <a:t>rheolaidd</a:t>
            </a:r>
            <a:r>
              <a:rPr lang="en-GB" sz="2200" dirty="0"/>
              <a:t> ac </a:t>
            </a:r>
            <a:r>
              <a:rPr lang="en-US" sz="2200" dirty="0" err="1"/>
              <a:t>ymarferion</a:t>
            </a:r>
            <a:r>
              <a:rPr lang="en-US" sz="2200" dirty="0"/>
              <a:t> </a:t>
            </a:r>
            <a:r>
              <a:rPr lang="en-US" sz="2200" dirty="0" err="1"/>
              <a:t>cryfhau</a:t>
            </a:r>
            <a:r>
              <a:rPr lang="en-US" sz="2200" dirty="0"/>
              <a:t> a </a:t>
            </a:r>
            <a:r>
              <a:rPr lang="en-US" sz="2200" dirty="0" err="1"/>
              <a:t>chynhesu'n</a:t>
            </a:r>
            <a:r>
              <a:rPr lang="en-US" sz="2200" dirty="0"/>
              <a:t> </a:t>
            </a:r>
            <a:r>
              <a:rPr lang="en-US" sz="2200" dirty="0" err="1"/>
              <a:t>gywir</a:t>
            </a:r>
            <a:r>
              <a:rPr lang="en-US" sz="2200" dirty="0"/>
              <a:t> </a:t>
            </a:r>
            <a:r>
              <a:rPr lang="en-US" sz="2200" dirty="0" err="1"/>
              <a:t>helpu</a:t>
            </a:r>
            <a:r>
              <a:rPr lang="en-US" sz="2200" dirty="0"/>
              <a:t> i </a:t>
            </a:r>
            <a:r>
              <a:rPr lang="en-US" sz="2200" dirty="0" err="1"/>
              <a:t>leihau'r</a:t>
            </a:r>
            <a:r>
              <a:rPr lang="en-US" sz="2200" dirty="0"/>
              <a:t> </a:t>
            </a:r>
            <a:r>
              <a:rPr lang="en-US" sz="2200" dirty="0" err="1"/>
              <a:t>risg</a:t>
            </a:r>
            <a:r>
              <a:rPr lang="en-US" sz="2200" dirty="0"/>
              <a:t> o </a:t>
            </a:r>
            <a:r>
              <a:rPr lang="en-US" sz="2200" dirty="0" err="1"/>
              <a:t>anaf</a:t>
            </a:r>
            <a:r>
              <a:rPr lang="en-US" sz="2200" dirty="0"/>
              <a:t> </a:t>
            </a:r>
            <a:r>
              <a:rPr lang="en-US" sz="2200" dirty="0" err="1"/>
              <a:t>yn</a:t>
            </a:r>
            <a:r>
              <a:rPr lang="en-US" sz="2200" dirty="0"/>
              <a:t> </a:t>
            </a:r>
            <a:r>
              <a:rPr lang="en-US" sz="2200" dirty="0" err="1"/>
              <a:t>ystod</a:t>
            </a:r>
            <a:r>
              <a:rPr lang="en-US" sz="2200" dirty="0"/>
              <a:t> </a:t>
            </a:r>
            <a:r>
              <a:rPr lang="en-US" sz="2200" dirty="0" err="1"/>
              <a:t>ymarfer</a:t>
            </a:r>
            <a:r>
              <a:rPr lang="en-US" sz="2200" dirty="0"/>
              <a:t> </a:t>
            </a:r>
            <a:r>
              <a:rPr lang="en-US" sz="2200" dirty="0" err="1"/>
              <a:t>corff</a:t>
            </a:r>
            <a:r>
              <a:rPr lang="en-GB" sz="2200" dirty="0"/>
              <a:t>.</a:t>
            </a:r>
            <a:r>
              <a:rPr lang="en-US" sz="2200" dirty="0"/>
              <a:t> </a:t>
            </a:r>
            <a:r>
              <a:rPr lang="en-GB" sz="2200" dirty="0"/>
              <a:t>(</a:t>
            </a:r>
            <a:r>
              <a:rPr lang="en-US" sz="2200" dirty="0" err="1"/>
              <a:t>Gwybodaeth</a:t>
            </a:r>
            <a:r>
              <a:rPr lang="en-US" sz="2200" dirty="0"/>
              <a:t> gan</a:t>
            </a:r>
            <a:r>
              <a:rPr lang="en-GB" sz="2200" dirty="0"/>
              <a:t> </a:t>
            </a:r>
            <a:r>
              <a:rPr lang="en-GB" sz="2200" dirty="0" err="1"/>
              <a:t>fwrdd</a:t>
            </a:r>
            <a:r>
              <a:rPr lang="en-GB" sz="2200" dirty="0"/>
              <a:t> </a:t>
            </a:r>
            <a:r>
              <a:rPr lang="en-GB" sz="2200" dirty="0" err="1"/>
              <a:t>iechyd</a:t>
            </a:r>
            <a:r>
              <a:rPr lang="en-GB" sz="2200" dirty="0"/>
              <a:t> Cymru )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2558288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0FCB6E-4D64-F66F-2BD5-E875335723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4000" dirty="0" err="1"/>
              <a:t>Mecanwaith</a:t>
            </a:r>
            <a:r>
              <a:rPr lang="en-GB" sz="4000" dirty="0"/>
              <a:t> yr </a:t>
            </a:r>
            <a:r>
              <a:rPr lang="en-GB" sz="4000" dirty="0" err="1"/>
              <a:t>anaf</a:t>
            </a:r>
            <a:r>
              <a:rPr lang="en-GB" sz="4000" dirty="0"/>
              <a:t> 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E704B2-898E-E248-2D99-A85DF3A802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8277" y="2560027"/>
            <a:ext cx="4646905" cy="3613149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r>
              <a:rPr lang="en-GB" sz="1400" dirty="0"/>
              <a:t>‘</a:t>
            </a:r>
            <a:r>
              <a:rPr lang="en-GB" sz="1400" dirty="0" err="1"/>
              <a:t>Anaf</a:t>
            </a:r>
            <a:r>
              <a:rPr lang="en-GB" sz="1400" dirty="0"/>
              <a:t> </a:t>
            </a:r>
            <a:r>
              <a:rPr lang="en-GB" sz="1400" dirty="0" err="1"/>
              <a:t>sbrintio</a:t>
            </a:r>
            <a:r>
              <a:rPr lang="en-GB" sz="1400" dirty="0"/>
              <a:t>’ </a:t>
            </a:r>
            <a:r>
              <a:rPr lang="en-GB" sz="1400" dirty="0" err="1"/>
              <a:t>yw’r</a:t>
            </a:r>
            <a:r>
              <a:rPr lang="en-GB" sz="1400" dirty="0"/>
              <a:t> </a:t>
            </a:r>
            <a:r>
              <a:rPr lang="en-GB" sz="1400" dirty="0" err="1"/>
              <a:t>enw</a:t>
            </a:r>
            <a:r>
              <a:rPr lang="en-GB" sz="1400" dirty="0"/>
              <a:t> a </a:t>
            </a:r>
            <a:r>
              <a:rPr lang="en-GB" sz="1400" dirty="0" err="1"/>
              <a:t>roddir</a:t>
            </a:r>
            <a:r>
              <a:rPr lang="en-GB" sz="1400" dirty="0"/>
              <a:t> i’r </a:t>
            </a:r>
            <a:r>
              <a:rPr lang="en-US" sz="1400" dirty="0"/>
              <a:t>math </a:t>
            </a:r>
            <a:r>
              <a:rPr lang="en-US" sz="1400" dirty="0" err="1"/>
              <a:t>mwyaf</a:t>
            </a:r>
            <a:r>
              <a:rPr lang="en-US" sz="1400" dirty="0"/>
              <a:t> </a:t>
            </a:r>
            <a:r>
              <a:rPr lang="en-US" sz="1400" dirty="0" err="1"/>
              <a:t>cyffredin</a:t>
            </a:r>
            <a:r>
              <a:rPr lang="en-US" sz="1400" dirty="0"/>
              <a:t> o </a:t>
            </a:r>
            <a:r>
              <a:rPr lang="en-US" sz="1400" dirty="0" err="1"/>
              <a:t>anaf</a:t>
            </a:r>
            <a:r>
              <a:rPr lang="en-US" sz="1400" dirty="0"/>
              <a:t> </a:t>
            </a:r>
            <a:r>
              <a:rPr lang="en-US" sz="1400" dirty="0" err="1"/>
              <a:t>straen</a:t>
            </a:r>
            <a:r>
              <a:rPr lang="en-US" sz="1400" dirty="0"/>
              <a:t> </a:t>
            </a:r>
            <a:r>
              <a:rPr lang="en-GB" sz="1400" dirty="0"/>
              <a:t>i </a:t>
            </a:r>
            <a:r>
              <a:rPr lang="en-GB" sz="1400" dirty="0" err="1"/>
              <a:t>linyn</a:t>
            </a:r>
            <a:r>
              <a:rPr lang="en-GB" sz="1400" dirty="0"/>
              <a:t> y gar.  Mae’r </a:t>
            </a:r>
            <a:r>
              <a:rPr lang="en-GB" sz="1400" dirty="0" err="1"/>
              <a:t>anaf</a:t>
            </a:r>
            <a:r>
              <a:rPr lang="en-GB" sz="1400" dirty="0"/>
              <a:t> </a:t>
            </a:r>
            <a:r>
              <a:rPr lang="en-GB" sz="1400" dirty="0" err="1"/>
              <a:t>yn</a:t>
            </a:r>
            <a:r>
              <a:rPr lang="en-GB" sz="1400" dirty="0"/>
              <a:t> </a:t>
            </a:r>
            <a:r>
              <a:rPr lang="en-US" sz="1400" dirty="0" err="1"/>
              <a:t>digwydd</a:t>
            </a:r>
            <a:r>
              <a:rPr lang="en-US" sz="1400" dirty="0"/>
              <a:t> </a:t>
            </a:r>
            <a:r>
              <a:rPr lang="en-US" sz="1400" dirty="0" err="1"/>
              <a:t>wrth</a:t>
            </a:r>
            <a:r>
              <a:rPr lang="en-US" sz="1400" dirty="0"/>
              <a:t> </a:t>
            </a:r>
            <a:r>
              <a:rPr lang="en-US" sz="1400" dirty="0" err="1"/>
              <a:t>redeg</a:t>
            </a:r>
            <a:r>
              <a:rPr lang="en-US" sz="1400" dirty="0"/>
              <a:t> </a:t>
            </a:r>
            <a:r>
              <a:rPr lang="en-US" sz="1400" dirty="0" err="1"/>
              <a:t>ar</a:t>
            </a:r>
            <a:r>
              <a:rPr lang="en-US" sz="1400" dirty="0"/>
              <a:t> </a:t>
            </a:r>
            <a:r>
              <a:rPr lang="en-US" sz="1400" dirty="0" err="1"/>
              <a:t>gyflymder</a:t>
            </a:r>
            <a:r>
              <a:rPr lang="en-US" sz="1400" dirty="0"/>
              <a:t> </a:t>
            </a:r>
            <a:r>
              <a:rPr lang="en-US" sz="1400" dirty="0" err="1"/>
              <a:t>uchel</a:t>
            </a:r>
            <a:r>
              <a:rPr lang="en-US" sz="1400" dirty="0"/>
              <a:t>. Mae'r </a:t>
            </a:r>
            <a:r>
              <a:rPr lang="en-US" sz="1400" dirty="0" err="1"/>
              <a:t>llinyn</a:t>
            </a:r>
            <a:r>
              <a:rPr lang="en-US" sz="1400" dirty="0"/>
              <a:t> </a:t>
            </a:r>
            <a:r>
              <a:rPr lang="en-US" sz="1400" dirty="0" err="1"/>
              <a:t>yn</a:t>
            </a:r>
            <a:r>
              <a:rPr lang="en-US" sz="1400" dirty="0"/>
              <a:t> </a:t>
            </a:r>
            <a:r>
              <a:rPr lang="en-US" sz="1400" dirty="0" err="1"/>
              <a:t>rhwygo</a:t>
            </a:r>
            <a:r>
              <a:rPr lang="en-US" sz="1400" dirty="0"/>
              <a:t> </a:t>
            </a:r>
            <a:r>
              <a:rPr lang="en-US" sz="1400" dirty="0" err="1"/>
              <a:t>wrth</a:t>
            </a:r>
            <a:r>
              <a:rPr lang="en-US" sz="1400" dirty="0"/>
              <a:t> </a:t>
            </a:r>
            <a:r>
              <a:rPr lang="en-US" sz="1400" dirty="0" err="1"/>
              <a:t>iddo</a:t>
            </a:r>
            <a:r>
              <a:rPr lang="en-US" sz="1400" dirty="0"/>
              <a:t> </a:t>
            </a:r>
            <a:r>
              <a:rPr lang="en-US" sz="1400" dirty="0" err="1"/>
              <a:t>gynhyrchu</a:t>
            </a:r>
            <a:r>
              <a:rPr lang="en-US" sz="1400" dirty="0"/>
              <a:t> pŵer </a:t>
            </a:r>
            <a:r>
              <a:rPr lang="en-US" sz="1400" dirty="0" err="1"/>
              <a:t>mewn</a:t>
            </a:r>
            <a:r>
              <a:rPr lang="en-US" sz="1400" dirty="0"/>
              <a:t> </a:t>
            </a:r>
            <a:r>
              <a:rPr lang="en-US" sz="1400" dirty="0" err="1"/>
              <a:t>symudiad</a:t>
            </a:r>
            <a:r>
              <a:rPr lang="en-US" sz="1400" dirty="0"/>
              <a:t> </a:t>
            </a:r>
            <a:r>
              <a:rPr lang="en-US" sz="1400" dirty="0" err="1"/>
              <a:t>ecsentrig</a:t>
            </a:r>
            <a:r>
              <a:rPr lang="en-US" sz="1400" dirty="0"/>
              <a:t>.</a:t>
            </a:r>
            <a:endParaRPr lang="en-GB" sz="1400" dirty="0"/>
          </a:p>
          <a:p>
            <a:r>
              <a:rPr lang="en-US" sz="1400" dirty="0"/>
              <a:t>Math </a:t>
            </a:r>
            <a:r>
              <a:rPr lang="en-US" sz="1400" dirty="0" err="1"/>
              <a:t>arall</a:t>
            </a:r>
            <a:r>
              <a:rPr lang="en-US" sz="1400" dirty="0"/>
              <a:t> o </a:t>
            </a:r>
            <a:r>
              <a:rPr lang="en-US" sz="1400" dirty="0" err="1"/>
              <a:t>anaf</a:t>
            </a:r>
            <a:r>
              <a:rPr lang="en-US" sz="1400" dirty="0"/>
              <a:t> </a:t>
            </a:r>
            <a:r>
              <a:rPr lang="en-US" sz="1400" dirty="0" err="1"/>
              <a:t>yw</a:t>
            </a:r>
            <a:r>
              <a:rPr lang="en-US" sz="1400" dirty="0"/>
              <a:t> '</a:t>
            </a:r>
            <a:r>
              <a:rPr lang="en-US" sz="1400" dirty="0" err="1"/>
              <a:t>anaf</a:t>
            </a:r>
            <a:r>
              <a:rPr lang="en-US" sz="1400" dirty="0"/>
              <a:t> </a:t>
            </a:r>
            <a:r>
              <a:rPr lang="en-US" sz="1400" dirty="0" err="1"/>
              <a:t>ymestynnol</a:t>
            </a:r>
            <a:r>
              <a:rPr lang="en-US" sz="1400" dirty="0"/>
              <a:t>' </a:t>
            </a:r>
            <a:r>
              <a:rPr lang="en-US" sz="1400" dirty="0" err="1"/>
              <a:t>fel</a:t>
            </a:r>
            <a:r>
              <a:rPr lang="en-US" sz="1400" dirty="0"/>
              <a:t> y'i </a:t>
            </a:r>
            <a:r>
              <a:rPr lang="en-US" sz="1400" dirty="0" err="1"/>
              <a:t>gelwir</a:t>
            </a:r>
            <a:r>
              <a:rPr lang="en-US" sz="1400" dirty="0"/>
              <a:t>. Mae'n </a:t>
            </a:r>
            <a:r>
              <a:rPr lang="en-US" sz="1400" dirty="0" err="1"/>
              <a:t>digwydd</a:t>
            </a:r>
            <a:r>
              <a:rPr lang="en-US" sz="1400" dirty="0"/>
              <a:t> pan </a:t>
            </a:r>
            <a:r>
              <a:rPr lang="en-US" sz="1400" dirty="0" err="1"/>
              <a:t>fydd</a:t>
            </a:r>
            <a:r>
              <a:rPr lang="en-US" sz="1400" dirty="0"/>
              <a:t> </a:t>
            </a:r>
            <a:r>
              <a:rPr lang="en-US" sz="1400" dirty="0" err="1"/>
              <a:t>cymalau'r</a:t>
            </a:r>
            <a:r>
              <a:rPr lang="en-US" sz="1400" dirty="0"/>
              <a:t> </a:t>
            </a:r>
            <a:r>
              <a:rPr lang="en-US" sz="1400" dirty="0" err="1"/>
              <a:t>glun</a:t>
            </a:r>
            <a:r>
              <a:rPr lang="en-US" sz="1400" dirty="0"/>
              <a:t> a'r </a:t>
            </a:r>
            <a:r>
              <a:rPr lang="en-US" sz="1400" dirty="0" err="1"/>
              <a:t>pen-glin</a:t>
            </a:r>
            <a:r>
              <a:rPr lang="en-US" sz="1400" dirty="0"/>
              <a:t> </a:t>
            </a:r>
            <a:r>
              <a:rPr lang="en-US" sz="1400" dirty="0" err="1"/>
              <a:t>yn</a:t>
            </a:r>
            <a:r>
              <a:rPr lang="en-US" sz="1400" dirty="0"/>
              <a:t> </a:t>
            </a:r>
            <a:r>
              <a:rPr lang="en-US" sz="1400" dirty="0" err="1"/>
              <a:t>cael</a:t>
            </a:r>
            <a:r>
              <a:rPr lang="en-US" sz="1400" dirty="0"/>
              <a:t> eu </a:t>
            </a:r>
            <a:r>
              <a:rPr lang="en-US" sz="1400" dirty="0" err="1"/>
              <a:t>symud</a:t>
            </a:r>
            <a:r>
              <a:rPr lang="en-US" sz="1400" dirty="0"/>
              <a:t> i </a:t>
            </a:r>
            <a:r>
              <a:rPr lang="en-US" sz="1400" dirty="0" err="1"/>
              <a:t>safle</a:t>
            </a:r>
            <a:r>
              <a:rPr lang="en-US" sz="1400" dirty="0"/>
              <a:t> </a:t>
            </a:r>
            <a:r>
              <a:rPr lang="en-US" sz="1400" dirty="0" err="1"/>
              <a:t>allanol</a:t>
            </a:r>
            <a:r>
              <a:rPr lang="en-US" sz="1400" dirty="0"/>
              <a:t> </a:t>
            </a:r>
            <a:r>
              <a:rPr lang="en-US" sz="1400" dirty="0" err="1"/>
              <a:t>eithafol</a:t>
            </a:r>
            <a:r>
              <a:rPr lang="en-US" sz="1400" dirty="0"/>
              <a:t>. Gall yr </a:t>
            </a:r>
            <a:r>
              <a:rPr lang="en-US" sz="1400" dirty="0" err="1"/>
              <a:t>anaf</a:t>
            </a:r>
            <a:r>
              <a:rPr lang="en-US" sz="1400" dirty="0"/>
              <a:t> </a:t>
            </a:r>
            <a:r>
              <a:rPr lang="en-US" sz="1400" dirty="0" err="1"/>
              <a:t>hwn</a:t>
            </a:r>
            <a:r>
              <a:rPr lang="en-US" sz="1400" dirty="0"/>
              <a:t> </a:t>
            </a:r>
            <a:r>
              <a:rPr lang="en-US" sz="1400" dirty="0" err="1"/>
              <a:t>ddigwydd</a:t>
            </a:r>
            <a:r>
              <a:rPr lang="en-US" sz="1400" dirty="0"/>
              <a:t>, er </a:t>
            </a:r>
            <a:r>
              <a:rPr lang="en-US" sz="1400" dirty="0" err="1"/>
              <a:t>enghraifft</a:t>
            </a:r>
            <a:r>
              <a:rPr lang="en-US" sz="1400" dirty="0"/>
              <a:t>, </a:t>
            </a:r>
            <a:r>
              <a:rPr lang="en-US" sz="1400" dirty="0" err="1"/>
              <a:t>yn</a:t>
            </a:r>
            <a:r>
              <a:rPr lang="en-US" sz="1400" dirty="0"/>
              <a:t> </a:t>
            </a:r>
            <a:r>
              <a:rPr lang="en-US" sz="1400" dirty="0" err="1"/>
              <a:t>ystod</a:t>
            </a:r>
            <a:r>
              <a:rPr lang="en-US" sz="1400" dirty="0"/>
              <a:t> cic </a:t>
            </a:r>
            <a:r>
              <a:rPr lang="en-US" sz="1400" dirty="0" err="1"/>
              <a:t>uchel</a:t>
            </a:r>
            <a:r>
              <a:rPr lang="en-US" sz="1400" dirty="0"/>
              <a:t> </a:t>
            </a:r>
            <a:r>
              <a:rPr lang="en-US" sz="1400" dirty="0" err="1"/>
              <a:t>neu</a:t>
            </a:r>
            <a:r>
              <a:rPr lang="en-US" sz="1400" dirty="0"/>
              <a:t> </a:t>
            </a:r>
            <a:r>
              <a:rPr lang="en-US" sz="1400" dirty="0" err="1"/>
              <a:t>dacl</a:t>
            </a:r>
            <a:r>
              <a:rPr lang="en-US" sz="1400" dirty="0"/>
              <a:t> </a:t>
            </a:r>
            <a:r>
              <a:rPr lang="en-US" sz="1400" dirty="0" err="1"/>
              <a:t>llithro</a:t>
            </a:r>
            <a:r>
              <a:rPr lang="en-US" sz="1400" dirty="0"/>
              <a:t> </a:t>
            </a:r>
            <a:r>
              <a:rPr lang="en-US" sz="1400" dirty="0" err="1"/>
              <a:t>gyda</a:t>
            </a:r>
            <a:r>
              <a:rPr lang="en-US" sz="1400" dirty="0"/>
              <a:t> </a:t>
            </a:r>
            <a:r>
              <a:rPr lang="en-US" sz="1400" dirty="0" err="1"/>
              <a:t>phlygu'r</a:t>
            </a:r>
            <a:r>
              <a:rPr lang="en-US" sz="1400" dirty="0"/>
              <a:t> </a:t>
            </a:r>
            <a:r>
              <a:rPr lang="en-US" sz="1400" dirty="0" err="1"/>
              <a:t>glun</a:t>
            </a:r>
            <a:r>
              <a:rPr lang="en-US" sz="1400" dirty="0"/>
              <a:t>. Gall </a:t>
            </a:r>
            <a:r>
              <a:rPr lang="en-US" sz="1400" dirty="0" err="1"/>
              <a:t>anafiadau</a:t>
            </a:r>
            <a:r>
              <a:rPr lang="en-US" sz="1400" dirty="0"/>
              <a:t> </a:t>
            </a:r>
            <a:r>
              <a:rPr lang="en-US" sz="1400" dirty="0" err="1"/>
              <a:t>ymestyn</a:t>
            </a:r>
            <a:r>
              <a:rPr lang="en-US" sz="1400" dirty="0"/>
              <a:t>  </a:t>
            </a:r>
            <a:r>
              <a:rPr lang="en-US" sz="1400" dirty="0" err="1"/>
              <a:t>ddigwydd</a:t>
            </a:r>
            <a:r>
              <a:rPr lang="en-US" sz="1400" dirty="0"/>
              <a:t> </a:t>
            </a:r>
            <a:r>
              <a:rPr lang="en-US" sz="1400" dirty="0" err="1"/>
              <a:t>ar</a:t>
            </a:r>
            <a:r>
              <a:rPr lang="en-US" sz="1400" dirty="0"/>
              <a:t> </a:t>
            </a:r>
            <a:r>
              <a:rPr lang="en-US" sz="1400" dirty="0" err="1"/>
              <a:t>gyflymder</a:t>
            </a:r>
            <a:r>
              <a:rPr lang="en-US" sz="1400" dirty="0"/>
              <a:t> </a:t>
            </a:r>
            <a:r>
              <a:rPr lang="en-US" sz="1400" dirty="0" err="1"/>
              <a:t>araf</a:t>
            </a:r>
            <a:r>
              <a:rPr lang="en-US" sz="1400" dirty="0"/>
              <a:t>, er </a:t>
            </a:r>
            <a:r>
              <a:rPr lang="en-US" sz="1400" dirty="0" err="1"/>
              <a:t>enghraifft</a:t>
            </a:r>
            <a:r>
              <a:rPr lang="en-US" sz="1400" dirty="0"/>
              <a:t> pan </a:t>
            </a:r>
            <a:r>
              <a:rPr lang="en-US" sz="1400" dirty="0" err="1"/>
              <a:t>fydd</a:t>
            </a:r>
            <a:r>
              <a:rPr lang="en-US" sz="1400" dirty="0"/>
              <a:t> </a:t>
            </a:r>
            <a:r>
              <a:rPr lang="en-US" sz="1400" dirty="0" err="1"/>
              <a:t>dawnsiwr</a:t>
            </a:r>
            <a:r>
              <a:rPr lang="en-US" sz="1400" dirty="0"/>
              <a:t> bale </a:t>
            </a:r>
            <a:r>
              <a:rPr lang="en-US" sz="1400" dirty="0" err="1"/>
              <a:t>yn</a:t>
            </a:r>
            <a:r>
              <a:rPr lang="en-US" sz="1400" dirty="0"/>
              <a:t> </a:t>
            </a:r>
            <a:r>
              <a:rPr lang="en-US" sz="1400" dirty="0" err="1"/>
              <a:t>ymestyn</a:t>
            </a:r>
            <a:r>
              <a:rPr lang="en-US" sz="1400" dirty="0"/>
              <a:t>.</a:t>
            </a:r>
            <a:endParaRPr lang="en-GB" sz="1400" dirty="0"/>
          </a:p>
          <a:p>
            <a:r>
              <a:rPr lang="en-US" sz="1400" dirty="0"/>
              <a:t>Mae</a:t>
            </a:r>
            <a:r>
              <a:rPr lang="en-GB" sz="1400" dirty="0"/>
              <a:t> ‘</a:t>
            </a:r>
            <a:r>
              <a:rPr lang="en-US" sz="1400" dirty="0"/>
              <a:t> </a:t>
            </a:r>
            <a:r>
              <a:rPr lang="en-US" sz="1400" dirty="0" err="1"/>
              <a:t>anafiadau</a:t>
            </a:r>
            <a:r>
              <a:rPr lang="en-US" sz="1400" dirty="0"/>
              <a:t> </a:t>
            </a:r>
            <a:r>
              <a:rPr lang="en-US" sz="1400" dirty="0" err="1"/>
              <a:t>sbrintio</a:t>
            </a:r>
            <a:r>
              <a:rPr lang="en-GB" sz="1400" dirty="0"/>
              <a:t>’</a:t>
            </a:r>
            <a:r>
              <a:rPr lang="en-US" sz="1400" dirty="0"/>
              <a:t> </a:t>
            </a:r>
            <a:r>
              <a:rPr lang="en-US" sz="1400" dirty="0" err="1"/>
              <a:t>yn</a:t>
            </a:r>
            <a:r>
              <a:rPr lang="en-US" sz="1400" dirty="0"/>
              <a:t> </a:t>
            </a:r>
            <a:r>
              <a:rPr lang="en-US" sz="1400" dirty="0" err="1"/>
              <a:t>digwydd</a:t>
            </a:r>
            <a:r>
              <a:rPr lang="en-GB" sz="1400" dirty="0"/>
              <a:t> </a:t>
            </a:r>
            <a:r>
              <a:rPr lang="en-GB" sz="1400" dirty="0" err="1"/>
              <a:t>yn</a:t>
            </a:r>
            <a:r>
              <a:rPr lang="en-US" sz="1400" dirty="0"/>
              <a:t> </a:t>
            </a:r>
            <a:r>
              <a:rPr lang="en-US" sz="1400" dirty="0" err="1"/>
              <a:t>amlaf</a:t>
            </a:r>
            <a:r>
              <a:rPr lang="en-US" sz="1400" dirty="0"/>
              <a:t> </a:t>
            </a:r>
            <a:r>
              <a:rPr lang="en-US" sz="1400" dirty="0" err="1"/>
              <a:t>yn</a:t>
            </a:r>
            <a:r>
              <a:rPr lang="en-US" sz="1400" dirty="0"/>
              <a:t> y </a:t>
            </a:r>
            <a:r>
              <a:rPr lang="en-US" sz="1400" dirty="0" err="1"/>
              <a:t>gyffordd</a:t>
            </a:r>
            <a:r>
              <a:rPr lang="en-US" sz="1400" dirty="0"/>
              <a:t> </a:t>
            </a:r>
            <a:r>
              <a:rPr lang="en-US" sz="1400" dirty="0" err="1"/>
              <a:t>rhwng</a:t>
            </a:r>
            <a:r>
              <a:rPr lang="en-US" sz="1400" dirty="0"/>
              <a:t> y tendon a'r </a:t>
            </a:r>
            <a:r>
              <a:rPr lang="en-US" sz="1400" dirty="0" err="1"/>
              <a:t>cyhyrau</a:t>
            </a:r>
            <a:r>
              <a:rPr lang="en-US" sz="1400" dirty="0"/>
              <a:t> biceps </a:t>
            </a:r>
            <a:r>
              <a:rPr lang="en-US" sz="1400" dirty="0" err="1"/>
              <a:t>femoris</a:t>
            </a:r>
            <a:r>
              <a:rPr lang="en-US" sz="1400" dirty="0"/>
              <a:t>. Mae</a:t>
            </a:r>
            <a:r>
              <a:rPr lang="en-GB" sz="1400" dirty="0"/>
              <a:t> ‘</a:t>
            </a:r>
            <a:r>
              <a:rPr lang="en-US" sz="1400" dirty="0"/>
              <a:t> </a:t>
            </a:r>
            <a:r>
              <a:rPr lang="en-US" sz="1400" dirty="0" err="1"/>
              <a:t>anafiadau</a:t>
            </a:r>
            <a:r>
              <a:rPr lang="en-US" sz="1400" dirty="0"/>
              <a:t> </a:t>
            </a:r>
            <a:r>
              <a:rPr lang="en-US" sz="1400" dirty="0" err="1"/>
              <a:t>ymestyn</a:t>
            </a:r>
            <a:r>
              <a:rPr lang="en-GB" sz="1400" dirty="0"/>
              <a:t>’</a:t>
            </a:r>
            <a:r>
              <a:rPr lang="en-US" sz="1400" dirty="0"/>
              <a:t> </a:t>
            </a:r>
            <a:r>
              <a:rPr lang="en-US" sz="1400" dirty="0" err="1"/>
              <a:t>fel</a:t>
            </a:r>
            <a:r>
              <a:rPr lang="en-US" sz="1400" dirty="0"/>
              <a:t> </a:t>
            </a:r>
            <a:r>
              <a:rPr lang="en-US" sz="1400" dirty="0" err="1"/>
              <a:t>arfer</a:t>
            </a:r>
            <a:r>
              <a:rPr lang="en-US" sz="1400" dirty="0"/>
              <a:t> </a:t>
            </a:r>
            <a:r>
              <a:rPr lang="en-US" sz="1400" dirty="0" err="1"/>
              <a:t>yn</a:t>
            </a:r>
            <a:r>
              <a:rPr lang="en-US" sz="1400" dirty="0"/>
              <a:t> </a:t>
            </a:r>
            <a:r>
              <a:rPr lang="en-US" sz="1400" dirty="0" err="1"/>
              <a:t>digwydd</a:t>
            </a:r>
            <a:r>
              <a:rPr lang="en-US" sz="1400" dirty="0"/>
              <a:t> </a:t>
            </a:r>
            <a:r>
              <a:rPr lang="en-US" sz="1400" dirty="0" err="1"/>
              <a:t>yn</a:t>
            </a:r>
            <a:r>
              <a:rPr lang="en-US" sz="1400" dirty="0"/>
              <a:t> y tendon </a:t>
            </a:r>
            <a:r>
              <a:rPr lang="en-GB" sz="1400" dirty="0" err="1"/>
              <a:t>ei</a:t>
            </a:r>
            <a:r>
              <a:rPr lang="en-GB" sz="1400" dirty="0"/>
              <a:t> hun</a:t>
            </a:r>
            <a:r>
              <a:rPr lang="en-US" sz="1400" dirty="0"/>
              <a:t>. Pan </a:t>
            </a:r>
            <a:r>
              <a:rPr lang="en-US" sz="1400" dirty="0" err="1"/>
              <a:t>fydd</a:t>
            </a:r>
            <a:r>
              <a:rPr lang="en-US" sz="1400" dirty="0"/>
              <a:t> yr </a:t>
            </a:r>
            <a:r>
              <a:rPr lang="en-US" sz="1400" dirty="0" err="1"/>
              <a:t>anaf</a:t>
            </a:r>
            <a:r>
              <a:rPr lang="en-US" sz="1400" dirty="0"/>
              <a:t> </a:t>
            </a:r>
            <a:r>
              <a:rPr lang="en-US" sz="1400" dirty="0" err="1"/>
              <a:t>wedi'i</a:t>
            </a:r>
            <a:r>
              <a:rPr lang="en-US" sz="1400" dirty="0"/>
              <a:t> </a:t>
            </a:r>
            <a:r>
              <a:rPr lang="en-US" sz="1400" dirty="0" err="1"/>
              <a:t>leoli</a:t>
            </a:r>
            <a:r>
              <a:rPr lang="en-US" sz="1400" dirty="0"/>
              <a:t> </a:t>
            </a:r>
            <a:r>
              <a:rPr lang="en-US" sz="1400" dirty="0" err="1"/>
              <a:t>lle</a:t>
            </a:r>
            <a:r>
              <a:rPr lang="en-US" sz="1400" dirty="0"/>
              <a:t> </a:t>
            </a:r>
            <a:r>
              <a:rPr lang="en-US" sz="1400" dirty="0" err="1"/>
              <a:t>mae'r</a:t>
            </a:r>
            <a:r>
              <a:rPr lang="en-US" sz="1400" dirty="0"/>
              <a:t> tendon a'r </a:t>
            </a:r>
            <a:r>
              <a:rPr lang="en-US" sz="1400" dirty="0" err="1"/>
              <a:t>cyhyr</a:t>
            </a:r>
            <a:r>
              <a:rPr lang="en-US" sz="1400" dirty="0"/>
              <a:t> </a:t>
            </a:r>
            <a:r>
              <a:rPr lang="en-US" sz="1400" dirty="0" err="1"/>
              <a:t>yn</a:t>
            </a:r>
            <a:r>
              <a:rPr lang="en-US" sz="1400" dirty="0"/>
              <a:t> </a:t>
            </a:r>
            <a:r>
              <a:rPr lang="en-US" sz="1400" dirty="0" err="1"/>
              <a:t>cysylltu</a:t>
            </a:r>
            <a:r>
              <a:rPr lang="en-GB" sz="1400" dirty="0"/>
              <a:t>, y </a:t>
            </a:r>
            <a:r>
              <a:rPr lang="en-GB" sz="1400" dirty="0" err="1"/>
              <a:t>mwyaf</a:t>
            </a:r>
            <a:r>
              <a:rPr lang="en-GB" sz="1400" dirty="0"/>
              <a:t> </a:t>
            </a:r>
            <a:r>
              <a:rPr lang="en-GB" sz="1400" dirty="0" err="1"/>
              <a:t>syml</a:t>
            </a:r>
            <a:r>
              <a:rPr lang="en-GB" sz="1400" dirty="0"/>
              <a:t> a </a:t>
            </a:r>
            <a:r>
              <a:rPr lang="en-GB" sz="1400" dirty="0" err="1"/>
              <a:t>chyflym</a:t>
            </a:r>
            <a:r>
              <a:rPr lang="en-GB" sz="1400" dirty="0"/>
              <a:t> </a:t>
            </a:r>
            <a:r>
              <a:rPr lang="en-GB" sz="1400" dirty="0" err="1"/>
              <a:t>fydd</a:t>
            </a:r>
            <a:r>
              <a:rPr lang="en-GB" sz="1400" dirty="0"/>
              <a:t> y </a:t>
            </a:r>
            <a:r>
              <a:rPr lang="en-GB" sz="1400" dirty="0" err="1"/>
              <a:t>gwellhad</a:t>
            </a:r>
            <a:r>
              <a:rPr lang="en-GB" sz="1400" dirty="0"/>
              <a:t> .( </a:t>
            </a:r>
            <a:r>
              <a:rPr lang="en-US" sz="1400" dirty="0" err="1"/>
              <a:t>Gwybodaeth</a:t>
            </a:r>
            <a:r>
              <a:rPr lang="en-US" sz="1400" dirty="0"/>
              <a:t> gan</a:t>
            </a:r>
            <a:r>
              <a:rPr lang="en-GB" sz="1400" dirty="0"/>
              <a:t> GIG )</a:t>
            </a:r>
            <a:endParaRPr lang="en-US" sz="1400" dirty="0"/>
          </a:p>
        </p:txBody>
      </p:sp>
      <p:pic>
        <p:nvPicPr>
          <p:cNvPr id="5" name="Picture 4" descr="Scan of a human brain in a neurology clinic">
            <a:extLst>
              <a:ext uri="{FF2B5EF4-FFF2-40B4-BE49-F238E27FC236}">
                <a16:creationId xmlns:a16="http://schemas.microsoft.com/office/drawing/2014/main" id="{B69DB8E1-B395-9E9B-1D4E-0952A5C57A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258" r="3" b="3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825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380997" y="381001"/>
            <a:ext cx="6858001" cy="6095995"/>
          </a:xfrm>
          <a:prstGeom prst="rect">
            <a:avLst/>
          </a:prstGeom>
          <a:ln>
            <a:noFill/>
          </a:ln>
          <a:effectLst>
            <a:outerShdw blurRad="381000" dist="101600" sx="99000" sy="99000" algn="l" rotWithShape="0">
              <a:prstClr val="black">
                <a:alpha val="1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Metal tic-tac-toe game pieces">
            <a:extLst>
              <a:ext uri="{FF2B5EF4-FFF2-40B4-BE49-F238E27FC236}">
                <a16:creationId xmlns:a16="http://schemas.microsoft.com/office/drawing/2014/main" id="{C61F2A02-ABA7-FC30-C4D9-E2A3841549D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057" r="15" b="15"/>
          <a:stretch/>
        </p:blipFill>
        <p:spPr>
          <a:xfrm>
            <a:off x="-1" y="14"/>
            <a:ext cx="6095995" cy="411478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62F4B3-8067-ADE4-01D2-CD7FD9D978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53125" y="93456"/>
            <a:ext cx="5937249" cy="708766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600" dirty="0"/>
              <a:t>Y </a:t>
            </a:r>
            <a:r>
              <a:rPr lang="en-US" sz="1600" dirty="0" err="1"/>
              <a:t>ffactor</a:t>
            </a:r>
            <a:r>
              <a:rPr lang="en-US" sz="1600" dirty="0"/>
              <a:t> </a:t>
            </a:r>
            <a:r>
              <a:rPr lang="en-US" sz="1600" dirty="0" err="1"/>
              <a:t>risg</a:t>
            </a:r>
            <a:r>
              <a:rPr lang="en-US" sz="1600" dirty="0"/>
              <a:t> </a:t>
            </a:r>
            <a:r>
              <a:rPr lang="en-US" sz="1600" dirty="0" err="1"/>
              <a:t>sydd</a:t>
            </a:r>
            <a:r>
              <a:rPr lang="en-US" sz="1600" dirty="0"/>
              <a:t> </a:t>
            </a:r>
            <a:r>
              <a:rPr lang="en-US" sz="1600" dirty="0" err="1"/>
              <a:t>wedi'i</a:t>
            </a:r>
            <a:r>
              <a:rPr lang="en-US" sz="1600" dirty="0"/>
              <a:t> </a:t>
            </a:r>
            <a:r>
              <a:rPr lang="en-US" sz="1600" dirty="0" err="1"/>
              <a:t>ddogfennu</a:t>
            </a:r>
            <a:r>
              <a:rPr lang="en-US" sz="1600" dirty="0"/>
              <a:t> </a:t>
            </a:r>
            <a:r>
              <a:rPr lang="en-US" sz="1600" dirty="0" err="1"/>
              <a:t>fwyaf</a:t>
            </a:r>
            <a:r>
              <a:rPr lang="en-US" sz="1600" dirty="0"/>
              <a:t> </a:t>
            </a:r>
            <a:r>
              <a:rPr lang="en-US" sz="1600" dirty="0" err="1"/>
              <a:t>ar</a:t>
            </a:r>
            <a:r>
              <a:rPr lang="en-US" sz="1600" dirty="0"/>
              <a:t> </a:t>
            </a:r>
            <a:r>
              <a:rPr lang="en-US" sz="1600" dirty="0" err="1"/>
              <a:t>gyfer</a:t>
            </a:r>
            <a:r>
              <a:rPr lang="en-US" sz="1600" dirty="0"/>
              <a:t> </a:t>
            </a:r>
            <a:r>
              <a:rPr lang="en-US" sz="1600" dirty="0" err="1"/>
              <a:t>straen</a:t>
            </a:r>
            <a:r>
              <a:rPr lang="en-US" sz="1600" dirty="0"/>
              <a:t> </a:t>
            </a:r>
            <a:r>
              <a:rPr lang="en-US" sz="1600" dirty="0" err="1"/>
              <a:t>llinyn</a:t>
            </a:r>
            <a:r>
              <a:rPr lang="en-US" sz="1600" dirty="0"/>
              <a:t> </a:t>
            </a:r>
            <a:r>
              <a:rPr lang="en-GB" sz="1600" dirty="0"/>
              <a:t>y gar</a:t>
            </a:r>
            <a:r>
              <a:rPr lang="en-US" sz="1600" dirty="0"/>
              <a:t> </a:t>
            </a:r>
            <a:r>
              <a:rPr lang="en-US" sz="1600" dirty="0" err="1"/>
              <a:t>yw</a:t>
            </a:r>
            <a:r>
              <a:rPr lang="en-US" sz="1600" dirty="0"/>
              <a:t> </a:t>
            </a:r>
            <a:r>
              <a:rPr lang="en-US" sz="1600" dirty="0" err="1"/>
              <a:t>anaf</a:t>
            </a:r>
            <a:r>
              <a:rPr lang="en-US" sz="1600" dirty="0"/>
              <a:t> </a:t>
            </a:r>
            <a:r>
              <a:rPr lang="en-US" sz="1600" dirty="0" err="1"/>
              <a:t>llinyn</a:t>
            </a:r>
            <a:r>
              <a:rPr lang="en-US" sz="1600" dirty="0"/>
              <a:t> y </a:t>
            </a:r>
            <a:r>
              <a:rPr lang="en-US" sz="1600" dirty="0" err="1"/>
              <a:t>glo</a:t>
            </a:r>
            <a:r>
              <a:rPr lang="en-US" sz="1600" dirty="0"/>
              <a:t> </a:t>
            </a:r>
            <a:r>
              <a:rPr lang="en-US" sz="1600" dirty="0" err="1"/>
              <a:t>blaenorol</a:t>
            </a:r>
            <a:r>
              <a:rPr lang="en-US" sz="1600" dirty="0"/>
              <a:t>. </a:t>
            </a:r>
            <a:endParaRPr lang="en-GB" sz="1600" dirty="0"/>
          </a:p>
          <a:p>
            <a:r>
              <a:rPr lang="en-US" sz="1600" dirty="0"/>
              <a:t>Mae </a:t>
            </a:r>
            <a:r>
              <a:rPr lang="en-US" sz="1600" dirty="0" err="1"/>
              <a:t>hyn</a:t>
            </a:r>
            <a:r>
              <a:rPr lang="en-US" sz="1600" dirty="0"/>
              <a:t> </a:t>
            </a:r>
            <a:r>
              <a:rPr lang="en-US" sz="1600" dirty="0" err="1"/>
              <a:t>yn</a:t>
            </a:r>
            <a:r>
              <a:rPr lang="en-US" sz="1600" dirty="0"/>
              <a:t> </a:t>
            </a:r>
            <a:r>
              <a:rPr lang="en-US" sz="1600" dirty="0" err="1"/>
              <a:t>cynyddu'r</a:t>
            </a:r>
            <a:r>
              <a:rPr lang="en-US" sz="1600" dirty="0"/>
              <a:t> </a:t>
            </a:r>
            <a:r>
              <a:rPr lang="en-US" sz="1600" dirty="0" err="1"/>
              <a:t>risg</a:t>
            </a:r>
            <a:r>
              <a:rPr lang="en-US" sz="1600" dirty="0"/>
              <a:t> gan </a:t>
            </a:r>
            <a:r>
              <a:rPr lang="en-US" sz="1600" dirty="0" err="1"/>
              <a:t>ffactor</a:t>
            </a:r>
            <a:r>
              <a:rPr lang="en-US" sz="1600" dirty="0"/>
              <a:t> </a:t>
            </a:r>
            <a:r>
              <a:rPr lang="en-US" sz="1600" dirty="0" err="1"/>
              <a:t>rhwng</a:t>
            </a:r>
            <a:r>
              <a:rPr lang="en-US" sz="1600" dirty="0"/>
              <a:t> 5 a 10.</a:t>
            </a:r>
            <a:endParaRPr lang="en-GB" sz="1600" dirty="0"/>
          </a:p>
          <a:p>
            <a:r>
              <a:rPr lang="en-US" sz="1600" dirty="0"/>
              <a:t> Mae'r </a:t>
            </a:r>
            <a:r>
              <a:rPr lang="en-US" sz="1600" dirty="0" err="1"/>
              <a:t>risg</a:t>
            </a:r>
            <a:r>
              <a:rPr lang="en-US" sz="1600" dirty="0"/>
              <a:t> </a:t>
            </a:r>
            <a:r>
              <a:rPr lang="en-US" sz="1600" dirty="0" err="1"/>
              <a:t>hefyd</a:t>
            </a:r>
            <a:r>
              <a:rPr lang="en-US" sz="1600" dirty="0"/>
              <a:t> </a:t>
            </a:r>
            <a:r>
              <a:rPr lang="en-US" sz="1600" dirty="0" err="1"/>
              <a:t>yn</a:t>
            </a:r>
            <a:r>
              <a:rPr lang="en-US" sz="1600" dirty="0"/>
              <a:t> </a:t>
            </a:r>
            <a:r>
              <a:rPr lang="en-US" sz="1600" dirty="0" err="1"/>
              <a:t>cynyddu</a:t>
            </a:r>
            <a:r>
              <a:rPr lang="en-US" sz="1600" dirty="0"/>
              <a:t> </a:t>
            </a:r>
            <a:r>
              <a:rPr lang="en-US" sz="1600" dirty="0" err="1"/>
              <a:t>gydag</a:t>
            </a:r>
            <a:r>
              <a:rPr lang="en-US" sz="1600" dirty="0"/>
              <a:t> </a:t>
            </a:r>
            <a:r>
              <a:rPr lang="en-US" sz="1600" dirty="0" err="1"/>
              <a:t>oedran</a:t>
            </a:r>
            <a:r>
              <a:rPr lang="en-US" sz="1600" dirty="0"/>
              <a:t>. </a:t>
            </a:r>
            <a:endParaRPr lang="en-GB" sz="1600" dirty="0"/>
          </a:p>
          <a:p>
            <a:r>
              <a:rPr lang="en-US" sz="1600" dirty="0"/>
              <a:t>Mae </a:t>
            </a:r>
            <a:r>
              <a:rPr lang="en-US" sz="1600" dirty="0" err="1"/>
              <a:t>llai</a:t>
            </a:r>
            <a:r>
              <a:rPr lang="en-US" sz="1600" dirty="0"/>
              <a:t> o </a:t>
            </a:r>
            <a:r>
              <a:rPr lang="en-US" sz="1600" dirty="0" err="1"/>
              <a:t>symudedd</a:t>
            </a:r>
            <a:r>
              <a:rPr lang="en-US" sz="1600" dirty="0"/>
              <a:t>, </a:t>
            </a:r>
            <a:r>
              <a:rPr lang="en-US" sz="1600" dirty="0" err="1"/>
              <a:t>llai</a:t>
            </a:r>
            <a:r>
              <a:rPr lang="en-US" sz="1600" dirty="0"/>
              <a:t> o </a:t>
            </a:r>
            <a:r>
              <a:rPr lang="en-US" sz="1600" dirty="0" err="1"/>
              <a:t>gryfder</a:t>
            </a:r>
            <a:r>
              <a:rPr lang="en-US" sz="1600" dirty="0"/>
              <a:t> </a:t>
            </a:r>
            <a:r>
              <a:rPr lang="en-US" sz="1600" dirty="0" err="1"/>
              <a:t>yn</a:t>
            </a:r>
            <a:r>
              <a:rPr lang="en-US" sz="1600" dirty="0"/>
              <a:t> y </a:t>
            </a:r>
            <a:r>
              <a:rPr lang="en-US" sz="1600" dirty="0" err="1"/>
              <a:t>cyhyrau</a:t>
            </a:r>
            <a:r>
              <a:rPr lang="en-US" sz="1600" dirty="0"/>
              <a:t> (</a:t>
            </a:r>
            <a:r>
              <a:rPr lang="en-US" sz="1600" dirty="0" err="1"/>
              <a:t>cryfder</a:t>
            </a:r>
            <a:r>
              <a:rPr lang="en-US" sz="1600" dirty="0"/>
              <a:t> </a:t>
            </a:r>
            <a:r>
              <a:rPr lang="en-US" sz="1600" dirty="0" err="1"/>
              <a:t>cyhyr</a:t>
            </a:r>
            <a:r>
              <a:rPr lang="en-US" sz="1600" dirty="0"/>
              <a:t> </a:t>
            </a:r>
            <a:r>
              <a:rPr lang="en-US" sz="1600" dirty="0" err="1"/>
              <a:t>ecsentrig</a:t>
            </a:r>
            <a:r>
              <a:rPr lang="en-US" sz="1600" dirty="0"/>
              <a:t> </a:t>
            </a:r>
            <a:r>
              <a:rPr lang="en-US" sz="1600" dirty="0" err="1"/>
              <a:t>yn</a:t>
            </a:r>
            <a:r>
              <a:rPr lang="en-US" sz="1600" dirty="0"/>
              <a:t> </a:t>
            </a:r>
            <a:r>
              <a:rPr lang="en-US" sz="1600" dirty="0" err="1"/>
              <a:t>arbennig</a:t>
            </a:r>
            <a:r>
              <a:rPr lang="en-US" sz="1600" dirty="0"/>
              <a:t>) </a:t>
            </a:r>
            <a:r>
              <a:rPr lang="en-US" sz="1600" dirty="0" err="1"/>
              <a:t>neu</a:t>
            </a:r>
            <a:r>
              <a:rPr lang="en-US" sz="1600" dirty="0"/>
              <a:t> lai o </a:t>
            </a:r>
            <a:r>
              <a:rPr lang="en-US" sz="1600" dirty="0" err="1"/>
              <a:t>gryfder</a:t>
            </a:r>
            <a:r>
              <a:rPr lang="en-US" sz="1600" dirty="0"/>
              <a:t> </a:t>
            </a:r>
            <a:r>
              <a:rPr lang="en-US" sz="1600" dirty="0" err="1"/>
              <a:t>mewn</a:t>
            </a:r>
            <a:r>
              <a:rPr lang="en-US" sz="1600" dirty="0"/>
              <a:t> </a:t>
            </a:r>
            <a:r>
              <a:rPr lang="en-US" sz="1600" dirty="0" err="1"/>
              <a:t>perthynas</a:t>
            </a:r>
            <a:r>
              <a:rPr lang="en-US" sz="1600" dirty="0"/>
              <a:t> â </a:t>
            </a:r>
            <a:r>
              <a:rPr lang="en-US" sz="1600" dirty="0" err="1"/>
              <a:t>chyhyrau</a:t>
            </a:r>
            <a:r>
              <a:rPr lang="en-US" sz="1600" dirty="0"/>
              <a:t> </a:t>
            </a:r>
            <a:r>
              <a:rPr lang="en-US" sz="1600" dirty="0" err="1"/>
              <a:t>blaen</a:t>
            </a:r>
            <a:r>
              <a:rPr lang="en-US" sz="1600" dirty="0"/>
              <a:t> y </a:t>
            </a:r>
            <a:r>
              <a:rPr lang="en-US" sz="1600" dirty="0" err="1"/>
              <a:t>glun</a:t>
            </a:r>
            <a:r>
              <a:rPr lang="en-US" sz="1600" dirty="0"/>
              <a:t> (y </a:t>
            </a:r>
            <a:r>
              <a:rPr lang="en-US" sz="1600" dirty="0" err="1"/>
              <a:t>cwadriceps</a:t>
            </a:r>
            <a:r>
              <a:rPr lang="en-US" sz="1600" dirty="0"/>
              <a:t>) </a:t>
            </a:r>
            <a:r>
              <a:rPr lang="en-US" sz="1600" dirty="0" err="1"/>
              <a:t>hefyd</a:t>
            </a:r>
            <a:r>
              <a:rPr lang="en-US" sz="1600" dirty="0"/>
              <a:t> </a:t>
            </a:r>
            <a:r>
              <a:rPr lang="en-US" sz="1600" dirty="0" err="1"/>
              <a:t>yn</a:t>
            </a:r>
            <a:r>
              <a:rPr lang="en-US" sz="1600" dirty="0"/>
              <a:t> </a:t>
            </a:r>
            <a:r>
              <a:rPr lang="en-US" sz="1600" dirty="0" err="1"/>
              <a:t>ffactorau</a:t>
            </a:r>
            <a:r>
              <a:rPr lang="en-US" sz="1600" dirty="0"/>
              <a:t> a </a:t>
            </a:r>
            <a:r>
              <a:rPr lang="en-US" sz="1600" dirty="0" err="1"/>
              <a:t>allai</a:t>
            </a:r>
            <a:r>
              <a:rPr lang="en-US" sz="1600" dirty="0"/>
              <a:t> </a:t>
            </a:r>
            <a:r>
              <a:rPr lang="en-US" sz="1600" dirty="0" err="1"/>
              <a:t>fod</a:t>
            </a:r>
            <a:r>
              <a:rPr lang="en-US" sz="1600" dirty="0"/>
              <a:t> â </a:t>
            </a:r>
            <a:r>
              <a:rPr lang="en-US" sz="1600" dirty="0" err="1"/>
              <a:t>risg</a:t>
            </a:r>
            <a:r>
              <a:rPr lang="en-US" sz="1600" dirty="0"/>
              <a:t>. </a:t>
            </a:r>
            <a:r>
              <a:rPr lang="en-US" sz="1600" dirty="0" err="1"/>
              <a:t>Fodd</a:t>
            </a:r>
            <a:r>
              <a:rPr lang="en-US" sz="1600" dirty="0"/>
              <a:t> </a:t>
            </a:r>
            <a:r>
              <a:rPr lang="en-US" sz="1600" dirty="0" err="1"/>
              <a:t>bynnag</a:t>
            </a:r>
            <a:r>
              <a:rPr lang="en-US" sz="1600" dirty="0"/>
              <a:t>, </a:t>
            </a:r>
            <a:r>
              <a:rPr lang="en-US" sz="1600" dirty="0" err="1"/>
              <a:t>mae</a:t>
            </a:r>
            <a:r>
              <a:rPr lang="en-US" sz="1600" dirty="0"/>
              <a:t> </a:t>
            </a:r>
            <a:r>
              <a:rPr lang="en-US" sz="1600" dirty="0" err="1"/>
              <a:t>canlyniadau</a:t>
            </a:r>
            <a:r>
              <a:rPr lang="en-US" sz="1600" dirty="0"/>
              <a:t> </a:t>
            </a:r>
            <a:r>
              <a:rPr lang="en-US" sz="1600" dirty="0" err="1"/>
              <a:t>ymchwil</a:t>
            </a:r>
            <a:r>
              <a:rPr lang="en-US" sz="1600" dirty="0"/>
              <a:t> </a:t>
            </a:r>
            <a:r>
              <a:rPr lang="en-US" sz="1600" dirty="0" err="1"/>
              <a:t>yma</a:t>
            </a:r>
            <a:r>
              <a:rPr lang="en-US" sz="1600" dirty="0"/>
              <a:t> </a:t>
            </a:r>
            <a:r>
              <a:rPr lang="en-US" sz="1600" dirty="0" err="1"/>
              <a:t>yn</a:t>
            </a:r>
            <a:r>
              <a:rPr lang="en-US" sz="1600" dirty="0"/>
              <a:t> </a:t>
            </a:r>
            <a:r>
              <a:rPr lang="en-US" sz="1600" dirty="0" err="1"/>
              <a:t>gwrthdaro</a:t>
            </a:r>
            <a:r>
              <a:rPr lang="en-GB" sz="1600" dirty="0"/>
              <a:t>.</a:t>
            </a:r>
          </a:p>
          <a:p>
            <a:r>
              <a:rPr lang="en-US" sz="1600" dirty="0" err="1"/>
              <a:t>Mecanwaith</a:t>
            </a:r>
            <a:r>
              <a:rPr lang="en-US" sz="1600" dirty="0"/>
              <a:t> Atal </a:t>
            </a:r>
            <a:r>
              <a:rPr lang="en-US" sz="1600" dirty="0" err="1"/>
              <a:t>Anafiadau</a:t>
            </a:r>
            <a:r>
              <a:rPr lang="en-GB" sz="1600" dirty="0"/>
              <a:t> : </a:t>
            </a:r>
            <a:r>
              <a:rPr lang="en-US" sz="1600" dirty="0" err="1"/>
              <a:t>Dangoswyd</a:t>
            </a:r>
            <a:r>
              <a:rPr lang="en-US" sz="1600" dirty="0"/>
              <a:t> bod </a:t>
            </a:r>
            <a:r>
              <a:rPr lang="en-US" sz="1600" dirty="0" err="1"/>
              <a:t>hyfforddiant</a:t>
            </a:r>
            <a:r>
              <a:rPr lang="en-US" sz="1600" dirty="0"/>
              <a:t>  </a:t>
            </a:r>
            <a:r>
              <a:rPr lang="en-US" sz="1600" dirty="0" err="1"/>
              <a:t>ecsentrig</a:t>
            </a:r>
            <a:r>
              <a:rPr lang="en-US" sz="1600" dirty="0"/>
              <a:t> </a:t>
            </a:r>
            <a:r>
              <a:rPr lang="en-US" sz="1600" dirty="0" err="1"/>
              <a:t>yn</a:t>
            </a:r>
            <a:r>
              <a:rPr lang="en-US" sz="1600" dirty="0"/>
              <a:t> </a:t>
            </a:r>
            <a:r>
              <a:rPr lang="en-US" sz="1600" dirty="0" err="1"/>
              <a:t>cael</a:t>
            </a:r>
            <a:r>
              <a:rPr lang="en-US" sz="1600" dirty="0"/>
              <a:t> </a:t>
            </a:r>
            <a:r>
              <a:rPr lang="en-US" sz="1600" dirty="0" err="1"/>
              <a:t>effaith</a:t>
            </a:r>
            <a:r>
              <a:rPr lang="en-US" sz="1600" dirty="0"/>
              <a:t> </a:t>
            </a:r>
            <a:r>
              <a:rPr lang="en-US" sz="1600" dirty="0" err="1"/>
              <a:t>ataliol</a:t>
            </a:r>
            <a:r>
              <a:rPr lang="en-US" sz="1600" dirty="0"/>
              <a:t> </a:t>
            </a:r>
            <a:r>
              <a:rPr lang="en-US" sz="1600" dirty="0" err="1"/>
              <a:t>sylweddol</a:t>
            </a:r>
            <a:r>
              <a:rPr lang="en-US" sz="1600" dirty="0"/>
              <a:t>. Mae </a:t>
            </a:r>
            <a:r>
              <a:rPr lang="en-US" sz="1600" dirty="0" err="1"/>
              <a:t>astudiaethau</a:t>
            </a:r>
            <a:r>
              <a:rPr lang="en-US" sz="1600" dirty="0"/>
              <a:t> </a:t>
            </a:r>
            <a:r>
              <a:rPr lang="en-US" sz="1600" dirty="0" err="1"/>
              <a:t>wedi</a:t>
            </a:r>
            <a:r>
              <a:rPr lang="en-US" sz="1600" dirty="0"/>
              <a:t> </a:t>
            </a:r>
            <a:r>
              <a:rPr lang="en-US" sz="1600" dirty="0" err="1"/>
              <a:t>dangos</a:t>
            </a:r>
            <a:r>
              <a:rPr lang="en-US" sz="1600" dirty="0"/>
              <a:t> bod </a:t>
            </a:r>
            <a:r>
              <a:rPr lang="en-US" sz="1600" dirty="0" err="1"/>
              <a:t>dilyn</a:t>
            </a:r>
            <a:r>
              <a:rPr lang="en-US" sz="1600" dirty="0"/>
              <a:t> </a:t>
            </a:r>
            <a:r>
              <a:rPr lang="en-US" sz="1600" dirty="0" err="1"/>
              <a:t>rhaglen</a:t>
            </a:r>
            <a:r>
              <a:rPr lang="en-US" sz="1600" dirty="0"/>
              <a:t> 10 </a:t>
            </a:r>
            <a:r>
              <a:rPr lang="en-US" sz="1600" dirty="0" err="1"/>
              <a:t>wythnos</a:t>
            </a:r>
            <a:r>
              <a:rPr lang="en-US" sz="1600" dirty="0"/>
              <a:t> o </a:t>
            </a:r>
            <a:r>
              <a:rPr lang="en-US" sz="1600" dirty="0" err="1"/>
              <a:t>ymarfer</a:t>
            </a:r>
            <a:r>
              <a:rPr lang="en-US" sz="1600" dirty="0"/>
              <a:t> y </a:t>
            </a:r>
            <a:r>
              <a:rPr lang="en-GB" sz="1600" dirty="0" err="1"/>
              <a:t>llinyn</a:t>
            </a:r>
            <a:r>
              <a:rPr lang="en-GB" sz="1600" dirty="0"/>
              <a:t> y gar</a:t>
            </a:r>
            <a:r>
              <a:rPr lang="en-US" sz="1600" dirty="0"/>
              <a:t> </a:t>
            </a:r>
            <a:r>
              <a:rPr lang="en-US" sz="1600" dirty="0" err="1"/>
              <a:t>nordig</a:t>
            </a:r>
            <a:r>
              <a:rPr lang="en-US" sz="1600" dirty="0"/>
              <a:t> </a:t>
            </a:r>
            <a:r>
              <a:rPr lang="en-US" sz="1600" dirty="0" err="1"/>
              <a:t>yn</a:t>
            </a:r>
            <a:r>
              <a:rPr lang="en-US" sz="1600" dirty="0"/>
              <a:t> </a:t>
            </a:r>
            <a:r>
              <a:rPr lang="en-US" sz="1600" dirty="0" err="1"/>
              <a:t>hynod</a:t>
            </a:r>
            <a:r>
              <a:rPr lang="en-US" sz="1600" dirty="0"/>
              <a:t> </a:t>
            </a:r>
            <a:r>
              <a:rPr lang="en-US" sz="1600" dirty="0" err="1"/>
              <a:t>effeithiol</a:t>
            </a:r>
            <a:r>
              <a:rPr lang="en-US" sz="1600" dirty="0"/>
              <a:t> o ran </a:t>
            </a:r>
            <a:r>
              <a:rPr lang="en-US" sz="1600" dirty="0" err="1"/>
              <a:t>atal</a:t>
            </a:r>
            <a:r>
              <a:rPr lang="en-US" sz="1600" dirty="0"/>
              <a:t> </a:t>
            </a:r>
            <a:r>
              <a:rPr lang="en-US" sz="1600" dirty="0" err="1"/>
              <a:t>anafiadau</a:t>
            </a:r>
            <a:r>
              <a:rPr lang="en-US" sz="1600" dirty="0"/>
              <a:t> </a:t>
            </a:r>
            <a:r>
              <a:rPr lang="en-US" sz="1600" dirty="0" err="1"/>
              <a:t>straen</a:t>
            </a:r>
            <a:r>
              <a:rPr lang="en-US" sz="1600" dirty="0"/>
              <a:t>. Gall </a:t>
            </a:r>
            <a:r>
              <a:rPr lang="en-US" sz="1600" dirty="0" err="1"/>
              <a:t>tîm</a:t>
            </a:r>
            <a:r>
              <a:rPr lang="en-US" sz="1600" dirty="0"/>
              <a:t> </a:t>
            </a:r>
            <a:r>
              <a:rPr lang="en-US" sz="1600" dirty="0" err="1"/>
              <a:t>pêl-droed</a:t>
            </a:r>
            <a:r>
              <a:rPr lang="en-US" sz="1600" dirty="0"/>
              <a:t> </a:t>
            </a:r>
            <a:r>
              <a:rPr lang="en-US" sz="1600" dirty="0" err="1"/>
              <a:t>sy'n</a:t>
            </a:r>
            <a:r>
              <a:rPr lang="en-US" sz="1600" dirty="0"/>
              <a:t> </a:t>
            </a:r>
            <a:r>
              <a:rPr lang="en-US" sz="1600" dirty="0" err="1"/>
              <a:t>dilyn</a:t>
            </a:r>
            <a:r>
              <a:rPr lang="en-US" sz="1600" dirty="0"/>
              <a:t> y </a:t>
            </a:r>
            <a:r>
              <a:rPr lang="en-US" sz="1600" dirty="0" err="1"/>
              <a:t>rhaglen</a:t>
            </a:r>
            <a:r>
              <a:rPr lang="en-US" sz="1600" dirty="0"/>
              <a:t> hon </a:t>
            </a:r>
            <a:r>
              <a:rPr lang="en-US" sz="1600" dirty="0" err="1"/>
              <a:t>leihau</a:t>
            </a:r>
            <a:r>
              <a:rPr lang="en-US" sz="1600" dirty="0"/>
              <a:t> </a:t>
            </a:r>
            <a:r>
              <a:rPr lang="en-US" sz="1600" dirty="0" err="1"/>
              <a:t>nifer</a:t>
            </a:r>
            <a:r>
              <a:rPr lang="en-US" sz="1600" dirty="0"/>
              <a:t> y </a:t>
            </a:r>
            <a:r>
              <a:rPr lang="en-US" sz="1600" dirty="0" err="1"/>
              <a:t>chwaraewyr</a:t>
            </a:r>
            <a:r>
              <a:rPr lang="en-US" sz="1600" dirty="0"/>
              <a:t> </a:t>
            </a:r>
            <a:r>
              <a:rPr lang="en-US" sz="1600" dirty="0" err="1"/>
              <a:t>sydd</a:t>
            </a:r>
            <a:r>
              <a:rPr lang="en-US" sz="1600" dirty="0"/>
              <a:t> </a:t>
            </a:r>
            <a:r>
              <a:rPr lang="en-US" sz="1600" dirty="0" err="1"/>
              <a:t>wedi'u</a:t>
            </a:r>
            <a:r>
              <a:rPr lang="en-US" sz="1600" dirty="0"/>
              <a:t> </a:t>
            </a:r>
            <a:r>
              <a:rPr lang="en-US" sz="1600" dirty="0" err="1"/>
              <a:t>hanafu</a:t>
            </a:r>
            <a:r>
              <a:rPr lang="en-US" sz="1600" dirty="0"/>
              <a:t> o </a:t>
            </a:r>
            <a:r>
              <a:rPr lang="en-US" sz="1600" dirty="0" err="1"/>
              <a:t>draean</a:t>
            </a:r>
            <a:r>
              <a:rPr lang="en-US" sz="1600" dirty="0"/>
              <a:t>. </a:t>
            </a:r>
            <a:r>
              <a:rPr lang="en-US" sz="1600" dirty="0" err="1"/>
              <a:t>Cofiwch</a:t>
            </a:r>
            <a:r>
              <a:rPr lang="en-US" sz="1600" dirty="0"/>
              <a:t> </a:t>
            </a:r>
            <a:r>
              <a:rPr lang="en-US" sz="1600" dirty="0" err="1"/>
              <a:t>neilltuo</a:t>
            </a:r>
            <a:r>
              <a:rPr lang="en-US" sz="1600" dirty="0"/>
              <a:t> </a:t>
            </a:r>
            <a:r>
              <a:rPr lang="en-US" sz="1600" dirty="0" err="1"/>
              <a:t>amser</a:t>
            </a:r>
            <a:r>
              <a:rPr lang="en-US" sz="1600" dirty="0"/>
              <a:t> </a:t>
            </a:r>
            <a:r>
              <a:rPr lang="en-US" sz="1600" dirty="0" err="1"/>
              <a:t>ar</a:t>
            </a:r>
            <a:r>
              <a:rPr lang="en-US" sz="1600" dirty="0"/>
              <a:t> </a:t>
            </a:r>
            <a:r>
              <a:rPr lang="en-US" sz="1600" dirty="0" err="1"/>
              <a:t>gyfer</a:t>
            </a:r>
            <a:r>
              <a:rPr lang="en-US" sz="1600" dirty="0"/>
              <a:t> </a:t>
            </a:r>
            <a:r>
              <a:rPr lang="en-US" sz="1600" dirty="0" err="1"/>
              <a:t>gorffwys</a:t>
            </a:r>
            <a:r>
              <a:rPr lang="en-US" sz="1600" dirty="0"/>
              <a:t>, </a:t>
            </a:r>
            <a:r>
              <a:rPr lang="en-US" sz="1600" dirty="0" err="1"/>
              <a:t>yn</a:t>
            </a:r>
            <a:r>
              <a:rPr lang="en-US" sz="1600" dirty="0"/>
              <a:t> </a:t>
            </a:r>
            <a:r>
              <a:rPr lang="en-US" sz="1600" dirty="0" err="1"/>
              <a:t>enwedig</a:t>
            </a:r>
            <a:r>
              <a:rPr lang="en-US" sz="1600" dirty="0"/>
              <a:t> </a:t>
            </a:r>
            <a:r>
              <a:rPr lang="en-US" sz="1600" dirty="0" err="1"/>
              <a:t>ar</a:t>
            </a:r>
            <a:r>
              <a:rPr lang="en-US" sz="1600" dirty="0"/>
              <a:t> y </a:t>
            </a:r>
            <a:r>
              <a:rPr lang="en-US" sz="1600" dirty="0" err="1"/>
              <a:t>dechrau</a:t>
            </a:r>
            <a:r>
              <a:rPr lang="en-GB" sz="1600" dirty="0"/>
              <a:t>. ( </a:t>
            </a:r>
            <a:r>
              <a:rPr lang="en-GB" sz="1600" dirty="0" err="1"/>
              <a:t>Gwybodaeth</a:t>
            </a:r>
            <a:r>
              <a:rPr lang="en-US" sz="1600" dirty="0"/>
              <a:t> g</a:t>
            </a:r>
            <a:r>
              <a:rPr lang="en-GB" sz="1600" dirty="0"/>
              <a:t>an </a:t>
            </a:r>
            <a:r>
              <a:rPr lang="en-GB" sz="1600" dirty="0" err="1"/>
              <a:t>Iseh</a:t>
            </a:r>
            <a:r>
              <a:rPr lang="en-GB" sz="1600" dirty="0"/>
              <a:t>)      </a:t>
            </a:r>
            <a:endParaRPr lang="en-US" sz="1600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835B56A1-1B12-9D0D-A761-6E3476E96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91" y="5095875"/>
            <a:ext cx="8489902" cy="1070210"/>
          </a:xfrm>
        </p:spPr>
        <p:txBody>
          <a:bodyPr>
            <a:normAutofit fontScale="90000"/>
          </a:bodyPr>
          <a:lstStyle/>
          <a:p>
            <a:r>
              <a:rPr lang="en-GB" dirty="0" err="1"/>
              <a:t>Mecanwaith</a:t>
            </a:r>
            <a:r>
              <a:rPr lang="en-GB" dirty="0"/>
              <a:t> yr </a:t>
            </a:r>
            <a:r>
              <a:rPr lang="en-GB" dirty="0" err="1"/>
              <a:t>anaf</a:t>
            </a:r>
            <a:br>
              <a:rPr lang="en-GB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0425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B8B5B4-78BD-ECFC-E3E8-A936FCD597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692" y="741391"/>
            <a:ext cx="5479719" cy="1616203"/>
          </a:xfrm>
        </p:spPr>
        <p:txBody>
          <a:bodyPr anchor="b">
            <a:normAutofit/>
          </a:bodyPr>
          <a:lstStyle/>
          <a:p>
            <a:r>
              <a:rPr lang="en-GB" sz="3200" dirty="0" err="1"/>
              <a:t>Llinyn</a:t>
            </a:r>
            <a:r>
              <a:rPr lang="en-GB" sz="3200" dirty="0"/>
              <a:t> y </a:t>
            </a:r>
            <a:r>
              <a:rPr lang="en-US" sz="3200" dirty="0"/>
              <a:t>g</a:t>
            </a:r>
            <a:r>
              <a:rPr lang="en-GB" sz="3200" dirty="0" err="1"/>
              <a:t>ar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25EC4C-B5B0-C9D4-1C27-6B16E94FDC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692" y="2533476"/>
            <a:ext cx="5479719" cy="3447832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 sz="2000" dirty="0" err="1"/>
              <a:t>Amseroedd</a:t>
            </a:r>
            <a:r>
              <a:rPr lang="en-GB" sz="2000" dirty="0"/>
              <a:t> </a:t>
            </a:r>
            <a:r>
              <a:rPr lang="en-GB" sz="2000" dirty="0" err="1"/>
              <a:t>gwella</a:t>
            </a:r>
            <a:r>
              <a:rPr lang="en-US" sz="2000" dirty="0"/>
              <a:t> :</a:t>
            </a:r>
            <a:endParaRPr lang="en-US" dirty="0"/>
          </a:p>
          <a:p>
            <a:r>
              <a:rPr lang="en-GB" sz="2000" dirty="0" err="1"/>
              <a:t>Rhennir</a:t>
            </a:r>
            <a:r>
              <a:rPr lang="en-GB" sz="2000" dirty="0"/>
              <a:t> </a:t>
            </a:r>
            <a:r>
              <a:rPr lang="en-GB" sz="2000" dirty="0" err="1"/>
              <a:t>rhwygiadau</a:t>
            </a:r>
            <a:r>
              <a:rPr lang="en-GB" sz="2000" dirty="0"/>
              <a:t> i </a:t>
            </a:r>
            <a:r>
              <a:rPr lang="en-GB" sz="2000" dirty="0" err="1"/>
              <a:t>linyn</a:t>
            </a:r>
            <a:r>
              <a:rPr lang="en-GB" sz="2000" dirty="0"/>
              <a:t> y gar </a:t>
            </a:r>
            <a:r>
              <a:rPr lang="en-GB" sz="2000" dirty="0" err="1"/>
              <a:t>ym</a:t>
            </a:r>
            <a:r>
              <a:rPr lang="en-GB" sz="2000" dirty="0"/>
              <a:t> 3 </a:t>
            </a:r>
            <a:r>
              <a:rPr lang="en-GB" sz="2000" dirty="0" err="1"/>
              <a:t>chategori</a:t>
            </a:r>
            <a:r>
              <a:rPr lang="en-GB" sz="2000" dirty="0"/>
              <a:t>, </a:t>
            </a:r>
            <a:r>
              <a:rPr lang="en-GB" sz="2000" dirty="0" err="1"/>
              <a:t>sef</a:t>
            </a:r>
            <a:r>
              <a:rPr lang="en-GB" sz="2000" dirty="0"/>
              <a:t> </a:t>
            </a:r>
            <a:r>
              <a:rPr lang="en-US" sz="2000" dirty="0"/>
              <a:t>grad</a:t>
            </a:r>
            <a:r>
              <a:rPr lang="en-GB" sz="2000" dirty="0"/>
              <a:t>d</a:t>
            </a:r>
            <a:r>
              <a:rPr lang="en-US" sz="2000" dirty="0"/>
              <a:t> 1,2 and 3 </a:t>
            </a:r>
          </a:p>
          <a:p>
            <a:r>
              <a:rPr lang="en-US" sz="2000" dirty="0"/>
              <a:t>Grad</a:t>
            </a:r>
            <a:r>
              <a:rPr lang="en-GB" sz="2000" dirty="0"/>
              <a:t>d 1 : dim </a:t>
            </a:r>
            <a:r>
              <a:rPr lang="en-GB" sz="2000" dirty="0" err="1"/>
              <a:t>rhwyg</a:t>
            </a:r>
            <a:r>
              <a:rPr lang="en-GB" sz="2000" dirty="0"/>
              <a:t> i’r </a:t>
            </a:r>
            <a:r>
              <a:rPr lang="en-GB" sz="2000" dirty="0" err="1"/>
              <a:t>feinwe</a:t>
            </a:r>
            <a:r>
              <a:rPr lang="en-GB" sz="2000" dirty="0"/>
              <a:t> â </a:t>
            </a:r>
            <a:r>
              <a:rPr lang="en-GB" sz="2000" dirty="0" err="1"/>
              <a:t>cholled</a:t>
            </a:r>
            <a:r>
              <a:rPr lang="en-GB" sz="2000" dirty="0"/>
              <a:t> o lai na 5% </a:t>
            </a:r>
            <a:r>
              <a:rPr lang="en-GB" sz="2000" dirty="0" err="1"/>
              <a:t>mewn</a:t>
            </a:r>
            <a:r>
              <a:rPr lang="en-GB" sz="2000" dirty="0"/>
              <a:t> </a:t>
            </a:r>
            <a:r>
              <a:rPr lang="en-GB" sz="2000" dirty="0" err="1"/>
              <a:t>gweithred</a:t>
            </a:r>
            <a:r>
              <a:rPr lang="en-GB" sz="2000" dirty="0"/>
              <a:t> a </a:t>
            </a:r>
            <a:r>
              <a:rPr lang="en-GB" sz="2000" dirty="0" err="1"/>
              <a:t>chryfder</a:t>
            </a:r>
            <a:endParaRPr lang="en-US" sz="2000" dirty="0"/>
          </a:p>
          <a:p>
            <a:r>
              <a:rPr lang="en-US" sz="2000" dirty="0"/>
              <a:t>Grad</a:t>
            </a:r>
            <a:r>
              <a:rPr lang="en-GB" sz="2000" dirty="0"/>
              <a:t>d 2 : </a:t>
            </a:r>
            <a:r>
              <a:rPr lang="en-GB" sz="2000" dirty="0" err="1"/>
              <a:t>niwed</a:t>
            </a:r>
            <a:r>
              <a:rPr lang="en-GB" sz="2000" dirty="0"/>
              <a:t> i’r </a:t>
            </a:r>
            <a:r>
              <a:rPr lang="en-GB" sz="2000" dirty="0" err="1"/>
              <a:t>feinwe</a:t>
            </a:r>
            <a:r>
              <a:rPr lang="en-GB" sz="2000" dirty="0"/>
              <a:t> MTJ </a:t>
            </a:r>
            <a:r>
              <a:rPr lang="en-GB" sz="2000" dirty="0" err="1"/>
              <a:t>gyda</a:t>
            </a:r>
            <a:r>
              <a:rPr lang="en-GB" sz="2000" dirty="0"/>
              <a:t> </a:t>
            </a:r>
            <a:r>
              <a:rPr lang="en-GB" sz="2000" dirty="0" err="1"/>
              <a:t>llai</a:t>
            </a:r>
            <a:r>
              <a:rPr lang="en-GB" sz="2000" dirty="0"/>
              <a:t> o </a:t>
            </a:r>
            <a:r>
              <a:rPr lang="en-GB" sz="2000" dirty="0" err="1"/>
              <a:t>gryfder</a:t>
            </a:r>
            <a:r>
              <a:rPr lang="en-GB" sz="2000" dirty="0"/>
              <a:t> a </a:t>
            </a:r>
            <a:r>
              <a:rPr lang="en-GB" sz="2000" dirty="0" err="1"/>
              <a:t>gweithred</a:t>
            </a:r>
            <a:r>
              <a:rPr lang="en-GB" sz="2000" dirty="0"/>
              <a:t> </a:t>
            </a:r>
            <a:r>
              <a:rPr lang="en-GB" sz="2000" dirty="0" err="1"/>
              <a:t>weddilliol</a:t>
            </a:r>
            <a:endParaRPr lang="en-US" sz="2000" dirty="0"/>
          </a:p>
          <a:p>
            <a:r>
              <a:rPr lang="en-US" sz="2000" dirty="0"/>
              <a:t>Grad</a:t>
            </a:r>
            <a:r>
              <a:rPr lang="en-GB" sz="2000" dirty="0"/>
              <a:t>d 3 : </a:t>
            </a:r>
            <a:r>
              <a:rPr lang="en-GB" sz="2000" dirty="0" err="1"/>
              <a:t>rhwyg</a:t>
            </a:r>
            <a:r>
              <a:rPr lang="en-GB" sz="2000" dirty="0"/>
              <a:t> </a:t>
            </a:r>
            <a:r>
              <a:rPr lang="en-GB" sz="2000" dirty="0" err="1"/>
              <a:t>llwyr</a:t>
            </a:r>
            <a:r>
              <a:rPr lang="en-GB" sz="2000" dirty="0"/>
              <a:t> o </a:t>
            </a:r>
            <a:r>
              <a:rPr lang="en-GB" sz="2000" dirty="0" err="1"/>
              <a:t>uned</a:t>
            </a:r>
            <a:r>
              <a:rPr lang="en-GB" sz="2000" dirty="0"/>
              <a:t> ‘ </a:t>
            </a:r>
            <a:r>
              <a:rPr lang="en-GB" sz="2000" dirty="0" err="1"/>
              <a:t>myotendinous</a:t>
            </a:r>
            <a:r>
              <a:rPr lang="en-GB" sz="2000" dirty="0"/>
              <a:t>’ </a:t>
            </a:r>
            <a:r>
              <a:rPr lang="en-GB" sz="2000" dirty="0" err="1"/>
              <a:t>gyda</a:t>
            </a:r>
            <a:r>
              <a:rPr lang="en-GB" sz="2000" dirty="0"/>
              <a:t> </a:t>
            </a:r>
            <a:r>
              <a:rPr lang="en-GB" sz="2000" dirty="0" err="1"/>
              <a:t>cholled</a:t>
            </a:r>
            <a:r>
              <a:rPr lang="en-GB" sz="2000" dirty="0"/>
              <a:t> </a:t>
            </a:r>
            <a:r>
              <a:rPr lang="en-GB" sz="2000" dirty="0" err="1"/>
              <a:t>llwyr</a:t>
            </a:r>
            <a:r>
              <a:rPr lang="en-GB" sz="2000" dirty="0"/>
              <a:t> o </a:t>
            </a:r>
            <a:r>
              <a:rPr lang="en-GB" sz="2000" dirty="0" err="1"/>
              <a:t>weithred</a:t>
            </a:r>
            <a:r>
              <a:rPr lang="en-GB" sz="2000" dirty="0"/>
              <a:t>  </a:t>
            </a:r>
            <a:r>
              <a:rPr lang="en-GB" sz="2000" dirty="0" err="1"/>
              <a:t>bwlch</a:t>
            </a:r>
            <a:r>
              <a:rPr lang="en-GB" sz="2000" dirty="0"/>
              <a:t> </a:t>
            </a:r>
            <a:r>
              <a:rPr lang="en-GB" sz="2000" dirty="0" err="1"/>
              <a:t>gweladwy</a:t>
            </a:r>
            <a:r>
              <a:rPr lang="en-GB" sz="2000" dirty="0"/>
              <a:t> </a:t>
            </a:r>
            <a:r>
              <a:rPr lang="en-GB" sz="2000" dirty="0" err="1"/>
              <a:t>ar</a:t>
            </a:r>
            <a:r>
              <a:rPr lang="en-GB" sz="2000" dirty="0"/>
              <a:t> </a:t>
            </a:r>
            <a:r>
              <a:rPr lang="en-GB" sz="2000" dirty="0" err="1"/>
              <a:t>adegau</a:t>
            </a:r>
            <a:r>
              <a:rPr lang="en-GB" sz="2000" dirty="0"/>
              <a:t> </a:t>
            </a:r>
          </a:p>
          <a:p>
            <a:r>
              <a:rPr lang="en-GB" sz="2000" dirty="0"/>
              <a:t>(</a:t>
            </a:r>
            <a:r>
              <a:rPr lang="en-GB" sz="2000" dirty="0" err="1"/>
              <a:t>Gwybodaeth</a:t>
            </a:r>
            <a:r>
              <a:rPr lang="en-GB" sz="2000" dirty="0"/>
              <a:t> gan </a:t>
            </a:r>
            <a:r>
              <a:rPr lang="en-GB" sz="2000" dirty="0" err="1"/>
              <a:t>Brifysgol</a:t>
            </a:r>
            <a:r>
              <a:rPr lang="en-GB" sz="2000" dirty="0"/>
              <a:t> </a:t>
            </a:r>
            <a:r>
              <a:rPr lang="en-GB" sz="2000" dirty="0" err="1"/>
              <a:t>iechyd</a:t>
            </a:r>
            <a:r>
              <a:rPr lang="en-GB" sz="2000" dirty="0"/>
              <a:t> Utah)</a:t>
            </a:r>
            <a:endParaRPr lang="en-US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445B6DD-0120-2336-E475-F942F693C7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424" r="41735" b="6250"/>
          <a:stretch/>
        </p:blipFill>
        <p:spPr>
          <a:xfrm>
            <a:off x="7270812" y="10"/>
            <a:ext cx="4921187" cy="6857990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8CE57D37-C2D0-066B-1AE3-6F4244344F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2068638" y="0"/>
            <a:ext cx="123362" cy="6858000"/>
            <a:chOff x="12068638" y="0"/>
            <a:chExt cx="123362" cy="685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A24DCA44-89CF-872A-903F-96C50780EA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B0CC4F5-AC85-FFFA-7EB5-33C4FCE90A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0736948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940A8B-689B-4CD8-CF77-CDD889F57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 </a:t>
            </a:r>
            <a:r>
              <a:rPr lang="en-GB" dirty="0" err="1"/>
              <a:t>Symptomau</a:t>
            </a:r>
            <a:r>
              <a:rPr lang="en-GB" dirty="0"/>
              <a:t> ac </a:t>
            </a:r>
            <a:r>
              <a:rPr lang="en-GB" dirty="0" err="1"/>
              <a:t>arwyddion</a:t>
            </a:r>
            <a:r>
              <a:rPr lang="en-GB" dirty="0"/>
              <a:t> yr </a:t>
            </a:r>
            <a:r>
              <a:rPr lang="en-GB" dirty="0" err="1"/>
              <a:t>anaf</a:t>
            </a:r>
            <a:r>
              <a:rPr lang="en-US" dirty="0"/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8EF798-45DD-71DC-5B10-6DCF40391E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2200" dirty="0">
                <a:latin typeface="Aptos"/>
                <a:ea typeface="+mn-lt"/>
                <a:cs typeface="+mn-lt"/>
              </a:rPr>
              <a:t>Gall </a:t>
            </a:r>
            <a:r>
              <a:rPr lang="en-US" sz="2200" dirty="0" err="1">
                <a:latin typeface="Aptos"/>
                <a:ea typeface="+mn-lt"/>
                <a:cs typeface="+mn-lt"/>
              </a:rPr>
              <a:t>anafiadau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llinyn</a:t>
            </a:r>
            <a:r>
              <a:rPr lang="en-US" sz="2200" dirty="0">
                <a:latin typeface="Aptos"/>
                <a:ea typeface="+mn-lt"/>
                <a:cs typeface="+mn-lt"/>
              </a:rPr>
              <a:t> y </a:t>
            </a:r>
            <a:r>
              <a:rPr lang="en-GB" sz="2200" dirty="0">
                <a:latin typeface="Aptos"/>
                <a:ea typeface="+mn-lt"/>
                <a:cs typeface="+mn-lt"/>
              </a:rPr>
              <a:t>gar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gradd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isel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wella</a:t>
            </a:r>
            <a:r>
              <a:rPr lang="en-US" sz="2200" dirty="0">
                <a:latin typeface="Aptos"/>
                <a:ea typeface="+mn-lt"/>
                <a:cs typeface="+mn-lt"/>
              </a:rPr>
              <a:t> o </a:t>
            </a:r>
            <a:r>
              <a:rPr lang="en-US" sz="2200" dirty="0" err="1">
                <a:latin typeface="Aptos"/>
                <a:ea typeface="+mn-lt"/>
                <a:cs typeface="+mn-lt"/>
              </a:rPr>
              <a:t>fewn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sawl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diwrnod</a:t>
            </a:r>
            <a:r>
              <a:rPr lang="en-US" sz="2200" dirty="0">
                <a:latin typeface="Aptos"/>
                <a:ea typeface="+mn-lt"/>
                <a:cs typeface="+mn-lt"/>
              </a:rPr>
              <a:t> i 1-2 </a:t>
            </a:r>
            <a:r>
              <a:rPr lang="en-US" sz="2200" dirty="0" err="1">
                <a:latin typeface="Aptos"/>
                <a:ea typeface="+mn-lt"/>
                <a:cs typeface="+mn-lt"/>
              </a:rPr>
              <a:t>wythnos</a:t>
            </a:r>
            <a:r>
              <a:rPr lang="en-US" sz="2200" dirty="0">
                <a:latin typeface="Aptos"/>
                <a:ea typeface="+mn-lt"/>
                <a:cs typeface="+mn-lt"/>
              </a:rPr>
              <a:t>, a </a:t>
            </a:r>
            <a:r>
              <a:rPr lang="en-US" sz="2200" dirty="0" err="1">
                <a:latin typeface="Aptos"/>
                <a:ea typeface="+mn-lt"/>
                <a:cs typeface="+mn-lt"/>
              </a:rPr>
              <a:t>fydd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wedyn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yn</a:t>
            </a:r>
            <a:r>
              <a:rPr lang="en-US" sz="2200" dirty="0">
                <a:latin typeface="Aptos"/>
                <a:ea typeface="+mn-lt"/>
                <a:cs typeface="+mn-lt"/>
              </a:rPr>
              <a:t> eu </a:t>
            </a:r>
            <a:r>
              <a:rPr lang="en-US" sz="2200" dirty="0" err="1">
                <a:latin typeface="Aptos"/>
                <a:ea typeface="+mn-lt"/>
                <a:cs typeface="+mn-lt"/>
              </a:rPr>
              <a:t>gweld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yn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dychwelyd</a:t>
            </a:r>
            <a:r>
              <a:rPr lang="en-US" sz="2200" dirty="0">
                <a:latin typeface="Aptos"/>
                <a:ea typeface="+mn-lt"/>
                <a:cs typeface="+mn-lt"/>
              </a:rPr>
              <a:t> i </a:t>
            </a:r>
            <a:r>
              <a:rPr lang="en-US" sz="2200" dirty="0" err="1">
                <a:latin typeface="Aptos"/>
                <a:ea typeface="+mn-lt"/>
                <a:cs typeface="+mn-lt"/>
              </a:rPr>
              <a:t>chwaraeon</a:t>
            </a:r>
            <a:r>
              <a:rPr lang="en-US" sz="2200" dirty="0">
                <a:latin typeface="Aptos"/>
                <a:ea typeface="+mn-lt"/>
                <a:cs typeface="+mn-lt"/>
              </a:rPr>
              <a:t> / </a:t>
            </a:r>
            <a:r>
              <a:rPr lang="en-US" sz="2200" dirty="0" err="1">
                <a:latin typeface="Aptos"/>
                <a:ea typeface="+mn-lt"/>
                <a:cs typeface="+mn-lt"/>
              </a:rPr>
              <a:t>gweithgareddau</a:t>
            </a:r>
            <a:r>
              <a:rPr lang="en-US" sz="2200" dirty="0">
                <a:latin typeface="Aptos"/>
                <a:ea typeface="+mn-lt"/>
                <a:cs typeface="+mn-lt"/>
              </a:rPr>
              <a:t>. Gall </a:t>
            </a:r>
            <a:r>
              <a:rPr lang="en-US" sz="2200" dirty="0" err="1">
                <a:latin typeface="Aptos"/>
                <a:ea typeface="+mn-lt"/>
                <a:cs typeface="+mn-lt"/>
              </a:rPr>
              <a:t>anafiadau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mwy</a:t>
            </a:r>
            <a:r>
              <a:rPr lang="en-GB" sz="2200" dirty="0">
                <a:latin typeface="Aptos"/>
                <a:ea typeface="+mn-lt"/>
                <a:cs typeface="+mn-lt"/>
              </a:rPr>
              <a:t> </a:t>
            </a:r>
            <a:r>
              <a:rPr lang="en-GB" sz="2200" dirty="0" err="1">
                <a:latin typeface="Aptos"/>
                <a:ea typeface="+mn-lt"/>
                <a:cs typeface="+mn-lt"/>
              </a:rPr>
              <a:t>difrifol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gymryd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rhwng</a:t>
            </a:r>
            <a:r>
              <a:rPr lang="en-US" sz="2200" dirty="0">
                <a:latin typeface="Aptos"/>
                <a:ea typeface="+mn-lt"/>
                <a:cs typeface="+mn-lt"/>
              </a:rPr>
              <a:t> 2 a 6 </a:t>
            </a:r>
            <a:r>
              <a:rPr lang="en-US" sz="2200" dirty="0" err="1">
                <a:latin typeface="Aptos"/>
                <a:ea typeface="+mn-lt"/>
                <a:cs typeface="+mn-lt"/>
              </a:rPr>
              <a:t>wythnos</a:t>
            </a:r>
            <a:r>
              <a:rPr lang="en-US" sz="2200" dirty="0">
                <a:latin typeface="Aptos"/>
                <a:ea typeface="+mn-lt"/>
                <a:cs typeface="+mn-lt"/>
              </a:rPr>
              <a:t> i </a:t>
            </a:r>
            <a:r>
              <a:rPr lang="en-US" sz="2200" dirty="0" err="1">
                <a:latin typeface="Aptos"/>
                <a:ea typeface="+mn-lt"/>
                <a:cs typeface="+mn-lt"/>
              </a:rPr>
              <a:t>chwaraewyr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ddychwelyd</a:t>
            </a:r>
            <a:r>
              <a:rPr lang="en-US" sz="2200" dirty="0">
                <a:latin typeface="Aptos"/>
                <a:ea typeface="+mn-lt"/>
                <a:cs typeface="+mn-lt"/>
              </a:rPr>
              <a:t> i </a:t>
            </a:r>
            <a:r>
              <a:rPr lang="en-US" sz="2200" dirty="0" err="1">
                <a:latin typeface="Aptos"/>
                <a:ea typeface="+mn-lt"/>
                <a:cs typeface="+mn-lt"/>
              </a:rPr>
              <a:t>chwaraeon</a:t>
            </a:r>
            <a:r>
              <a:rPr lang="en-US" sz="2200" dirty="0">
                <a:latin typeface="Aptos"/>
                <a:ea typeface="+mn-lt"/>
                <a:cs typeface="+mn-lt"/>
              </a:rPr>
              <a:t>.</a:t>
            </a:r>
            <a:endParaRPr lang="en-GB" sz="2200" dirty="0">
              <a:latin typeface="Aptos"/>
              <a:ea typeface="+mn-lt"/>
              <a:cs typeface="+mn-lt"/>
            </a:endParaRPr>
          </a:p>
          <a:p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Ar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gyfer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anafiadau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GB" sz="2200" dirty="0">
                <a:latin typeface="Aptos"/>
                <a:ea typeface="+mn-lt"/>
                <a:cs typeface="+mn-lt"/>
              </a:rPr>
              <a:t>i’r</a:t>
            </a:r>
            <a:r>
              <a:rPr lang="en-US" sz="2200" dirty="0">
                <a:latin typeface="Aptos"/>
                <a:ea typeface="+mn-lt"/>
                <a:cs typeface="+mn-lt"/>
              </a:rPr>
              <a:t> tendon, gall </a:t>
            </a:r>
            <a:r>
              <a:rPr lang="en-US" sz="2200" dirty="0" err="1">
                <a:latin typeface="Aptos"/>
                <a:ea typeface="+mn-lt"/>
                <a:cs typeface="+mn-lt"/>
              </a:rPr>
              <a:t>gymryd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llawer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mwy</a:t>
            </a:r>
            <a:r>
              <a:rPr lang="en-US" sz="2200" dirty="0">
                <a:latin typeface="Aptos"/>
                <a:ea typeface="+mn-lt"/>
                <a:cs typeface="+mn-lt"/>
              </a:rPr>
              <a:t> o </a:t>
            </a:r>
            <a:r>
              <a:rPr lang="en-US" sz="2200" dirty="0" err="1">
                <a:latin typeface="Aptos"/>
                <a:ea typeface="+mn-lt"/>
                <a:cs typeface="+mn-lt"/>
              </a:rPr>
              <a:t>amser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oherwydd</a:t>
            </a:r>
            <a:r>
              <a:rPr lang="en-US" sz="2200" dirty="0">
                <a:latin typeface="Aptos"/>
                <a:ea typeface="+mn-lt"/>
                <a:cs typeface="+mn-lt"/>
              </a:rPr>
              <a:t> bod </a:t>
            </a:r>
            <a:r>
              <a:rPr lang="en-US" sz="2200" dirty="0" err="1">
                <a:latin typeface="Aptos"/>
                <a:ea typeface="+mn-lt"/>
                <a:cs typeface="+mn-lt"/>
              </a:rPr>
              <a:t>tendonau'n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cymryd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mwy</a:t>
            </a:r>
            <a:r>
              <a:rPr lang="en-US" sz="2200" dirty="0">
                <a:latin typeface="Aptos"/>
                <a:ea typeface="+mn-lt"/>
                <a:cs typeface="+mn-lt"/>
              </a:rPr>
              <a:t> o </a:t>
            </a:r>
            <a:r>
              <a:rPr lang="en-US" sz="2200" dirty="0" err="1">
                <a:latin typeface="Aptos"/>
                <a:ea typeface="+mn-lt"/>
                <a:cs typeface="+mn-lt"/>
              </a:rPr>
              <a:t>amser</a:t>
            </a:r>
            <a:r>
              <a:rPr lang="en-US" sz="2200" dirty="0">
                <a:latin typeface="Aptos"/>
                <a:ea typeface="+mn-lt"/>
                <a:cs typeface="+mn-lt"/>
              </a:rPr>
              <a:t> i </a:t>
            </a:r>
            <a:r>
              <a:rPr lang="en-US" sz="2200" dirty="0" err="1">
                <a:latin typeface="Aptos"/>
                <a:ea typeface="+mn-lt"/>
                <a:cs typeface="+mn-lt"/>
              </a:rPr>
              <a:t>wella</a:t>
            </a:r>
            <a:r>
              <a:rPr lang="en-US" sz="2200" dirty="0">
                <a:latin typeface="Aptos"/>
                <a:ea typeface="+mn-lt"/>
                <a:cs typeface="+mn-lt"/>
              </a:rPr>
              <a:t> - gall </a:t>
            </a:r>
            <a:r>
              <a:rPr lang="en-US" sz="2200" dirty="0" err="1">
                <a:latin typeface="Aptos"/>
                <a:ea typeface="+mn-lt"/>
                <a:cs typeface="+mn-lt"/>
              </a:rPr>
              <a:t>hyn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gymryd</a:t>
            </a:r>
            <a:r>
              <a:rPr lang="en-US" sz="2200" dirty="0">
                <a:latin typeface="Aptos"/>
                <a:ea typeface="+mn-lt"/>
                <a:cs typeface="+mn-lt"/>
              </a:rPr>
              <a:t> 6-12 </a:t>
            </a:r>
            <a:r>
              <a:rPr lang="en-US" sz="2200" dirty="0" err="1">
                <a:latin typeface="Aptos"/>
                <a:ea typeface="+mn-lt"/>
                <a:cs typeface="+mn-lt"/>
              </a:rPr>
              <a:t>wythnos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cyn</a:t>
            </a:r>
            <a:r>
              <a:rPr lang="en-US" sz="2200" dirty="0">
                <a:latin typeface="Aptos"/>
                <a:ea typeface="+mn-lt"/>
                <a:cs typeface="+mn-lt"/>
              </a:rPr>
              <a:t> bod </a:t>
            </a:r>
            <a:r>
              <a:rPr lang="en-US" sz="2200" dirty="0" err="1">
                <a:latin typeface="Aptos"/>
                <a:ea typeface="+mn-lt"/>
                <a:cs typeface="+mn-lt"/>
              </a:rPr>
              <a:t>athletwyr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yn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barod</a:t>
            </a:r>
            <a:r>
              <a:rPr lang="en-US" sz="2200" dirty="0">
                <a:latin typeface="Aptos"/>
                <a:ea typeface="+mn-lt"/>
                <a:cs typeface="+mn-lt"/>
              </a:rPr>
              <a:t> i </a:t>
            </a:r>
            <a:r>
              <a:rPr lang="en-US" sz="2200" dirty="0" err="1">
                <a:latin typeface="Aptos"/>
                <a:ea typeface="+mn-lt"/>
                <a:cs typeface="+mn-lt"/>
              </a:rPr>
              <a:t>ddychwelyd</a:t>
            </a:r>
            <a:r>
              <a:rPr lang="en-US" sz="2200" dirty="0">
                <a:latin typeface="Aptos"/>
                <a:ea typeface="+mn-lt"/>
                <a:cs typeface="+mn-lt"/>
              </a:rPr>
              <a:t> i </a:t>
            </a:r>
            <a:r>
              <a:rPr lang="en-US" sz="2200" dirty="0" err="1">
                <a:latin typeface="Aptos"/>
                <a:ea typeface="+mn-lt"/>
                <a:cs typeface="+mn-lt"/>
              </a:rPr>
              <a:t>chwaraeon</a:t>
            </a:r>
            <a:r>
              <a:rPr lang="en-US" sz="2200" dirty="0">
                <a:latin typeface="Aptos"/>
                <a:ea typeface="+mn-lt"/>
                <a:cs typeface="+mn-lt"/>
              </a:rPr>
              <a:t>. </a:t>
            </a:r>
            <a:r>
              <a:rPr lang="en-US" sz="2200" dirty="0" err="1">
                <a:latin typeface="Aptos"/>
                <a:ea typeface="+mn-lt"/>
                <a:cs typeface="+mn-lt"/>
              </a:rPr>
              <a:t>Gyda'r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anafiadau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hyn</a:t>
            </a:r>
            <a:r>
              <a:rPr lang="en-US" sz="2200" dirty="0">
                <a:latin typeface="Aptos"/>
                <a:ea typeface="+mn-lt"/>
                <a:cs typeface="+mn-lt"/>
              </a:rPr>
              <a:t>, gall </a:t>
            </a:r>
            <a:r>
              <a:rPr lang="en-US" sz="2200" dirty="0" err="1">
                <a:latin typeface="Aptos"/>
                <a:ea typeface="+mn-lt"/>
                <a:cs typeface="+mn-lt"/>
              </a:rPr>
              <a:t>rhedeg</a:t>
            </a:r>
            <a:r>
              <a:rPr lang="en-US" sz="2200" dirty="0">
                <a:latin typeface="Aptos"/>
                <a:ea typeface="+mn-lt"/>
                <a:cs typeface="+mn-lt"/>
              </a:rPr>
              <a:t> a </a:t>
            </a:r>
            <a:r>
              <a:rPr lang="en-US" sz="2200" dirty="0" err="1">
                <a:latin typeface="Aptos"/>
                <a:ea typeface="+mn-lt"/>
                <a:cs typeface="+mn-lt"/>
              </a:rPr>
              <a:t>gwibio'n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rhy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gynnar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achosi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ail-anaf</a:t>
            </a:r>
            <a:r>
              <a:rPr lang="en-US" sz="2200" dirty="0">
                <a:latin typeface="Aptos"/>
                <a:ea typeface="+mn-lt"/>
                <a:cs typeface="+mn-lt"/>
              </a:rPr>
              <a:t>; gall </a:t>
            </a:r>
            <a:r>
              <a:rPr lang="en-US" sz="2200" dirty="0" err="1">
                <a:latin typeface="Aptos"/>
                <a:ea typeface="+mn-lt"/>
                <a:cs typeface="+mn-lt"/>
              </a:rPr>
              <a:t>gwaith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cryfder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fod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yn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bwysig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yng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nghamau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cynnar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adsefydlu</a:t>
            </a:r>
            <a:r>
              <a:rPr lang="en-US" sz="2200" dirty="0">
                <a:latin typeface="Aptos"/>
                <a:ea typeface="+mn-lt"/>
                <a:cs typeface="+mn-lt"/>
              </a:rPr>
              <a:t>. </a:t>
            </a:r>
            <a:endParaRPr lang="en-GB" sz="2200" dirty="0">
              <a:latin typeface="Aptos"/>
              <a:ea typeface="+mn-lt"/>
              <a:cs typeface="+mn-lt"/>
            </a:endParaRPr>
          </a:p>
          <a:p>
            <a:r>
              <a:rPr lang="en-US" sz="2200" dirty="0">
                <a:latin typeface="Aptos"/>
                <a:ea typeface="+mn-lt"/>
                <a:cs typeface="+mn-lt"/>
              </a:rPr>
              <a:t>Gall </a:t>
            </a:r>
            <a:r>
              <a:rPr lang="en-US" sz="2200" dirty="0" err="1">
                <a:latin typeface="Aptos"/>
                <a:ea typeface="+mn-lt"/>
                <a:cs typeface="+mn-lt"/>
              </a:rPr>
              <a:t>rhai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anafiadau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mwy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arwain</a:t>
            </a:r>
            <a:r>
              <a:rPr lang="en-US" sz="2200" dirty="0">
                <a:latin typeface="Aptos"/>
                <a:ea typeface="+mn-lt"/>
                <a:cs typeface="+mn-lt"/>
              </a:rPr>
              <a:t> at </a:t>
            </a:r>
            <a:r>
              <a:rPr lang="en-US" sz="2200" dirty="0" err="1">
                <a:latin typeface="Aptos"/>
                <a:ea typeface="+mn-lt"/>
                <a:cs typeface="+mn-lt"/>
              </a:rPr>
              <a:t>newid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parhaol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yng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nghyhyrau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llinyn</a:t>
            </a:r>
            <a:r>
              <a:rPr lang="en-US" sz="2200" dirty="0">
                <a:latin typeface="Aptos"/>
                <a:ea typeface="+mn-lt"/>
                <a:cs typeface="+mn-lt"/>
              </a:rPr>
              <a:t> y </a:t>
            </a:r>
            <a:r>
              <a:rPr lang="en-GB" sz="2200" dirty="0">
                <a:latin typeface="Aptos"/>
                <a:ea typeface="+mn-lt"/>
                <a:cs typeface="+mn-lt"/>
              </a:rPr>
              <a:t>gar</a:t>
            </a:r>
            <a:r>
              <a:rPr lang="en-US" sz="2200" dirty="0">
                <a:latin typeface="Aptos"/>
                <a:ea typeface="+mn-lt"/>
                <a:cs typeface="+mn-lt"/>
              </a:rPr>
              <a:t> a </a:t>
            </a:r>
            <a:r>
              <a:rPr lang="en-US" sz="2200" dirty="0" err="1">
                <a:latin typeface="Aptos"/>
                <a:ea typeface="+mn-lt"/>
                <a:cs typeface="+mn-lt"/>
              </a:rPr>
              <a:t>gallai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hyn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fod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yn</a:t>
            </a:r>
            <a:r>
              <a:rPr lang="en-US" sz="2200" dirty="0">
                <a:latin typeface="Aptos"/>
                <a:ea typeface="+mn-lt"/>
                <a:cs typeface="+mn-lt"/>
              </a:rPr>
              <a:t> un o'r </a:t>
            </a:r>
            <a:r>
              <a:rPr lang="en-US" sz="2200" dirty="0" err="1">
                <a:latin typeface="Aptos"/>
                <a:ea typeface="+mn-lt"/>
                <a:cs typeface="+mn-lt"/>
              </a:rPr>
              <a:t>rhesymau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dros</a:t>
            </a:r>
            <a:r>
              <a:rPr lang="en-US" sz="2200" dirty="0">
                <a:latin typeface="Aptos"/>
                <a:ea typeface="+mn-lt"/>
                <a:cs typeface="+mn-lt"/>
              </a:rPr>
              <a:t> y </a:t>
            </a:r>
            <a:r>
              <a:rPr lang="en-US" sz="2200" dirty="0" err="1">
                <a:latin typeface="Aptos"/>
                <a:ea typeface="+mn-lt"/>
                <a:cs typeface="+mn-lt"/>
              </a:rPr>
              <a:t>cyfraddau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ail-adrodd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uchel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yn</a:t>
            </a:r>
            <a:r>
              <a:rPr lang="en-US" sz="2200" dirty="0">
                <a:latin typeface="Aptos"/>
                <a:ea typeface="+mn-lt"/>
                <a:cs typeface="+mn-lt"/>
              </a:rPr>
              <a:t> yr </a:t>
            </a:r>
            <a:r>
              <a:rPr lang="en-US" sz="2200" dirty="0" err="1">
                <a:latin typeface="Aptos"/>
                <a:ea typeface="+mn-lt"/>
                <a:cs typeface="+mn-lt"/>
              </a:rPr>
              <a:t>anafiadau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hyn</a:t>
            </a:r>
            <a:r>
              <a:rPr lang="en-US" sz="2200" dirty="0">
                <a:latin typeface="Aptos"/>
                <a:ea typeface="+mn-lt"/>
                <a:cs typeface="+mn-lt"/>
              </a:rPr>
              <a:t>. </a:t>
            </a:r>
            <a:r>
              <a:rPr lang="en-US" sz="2200" dirty="0" err="1">
                <a:latin typeface="Aptos"/>
                <a:ea typeface="+mn-lt"/>
                <a:cs typeface="+mn-lt"/>
              </a:rPr>
              <a:t>Ar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gyfer</a:t>
            </a:r>
            <a:r>
              <a:rPr lang="en-US" sz="2200" dirty="0">
                <a:latin typeface="Aptos"/>
                <a:ea typeface="+mn-lt"/>
                <a:cs typeface="+mn-lt"/>
              </a:rPr>
              <a:t> yr </a:t>
            </a:r>
            <a:r>
              <a:rPr lang="en-US" sz="2200" dirty="0" err="1">
                <a:latin typeface="Aptos"/>
                <a:ea typeface="+mn-lt"/>
                <a:cs typeface="+mn-lt"/>
              </a:rPr>
              <a:t>athletwyr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hyn</a:t>
            </a:r>
            <a:r>
              <a:rPr lang="en-US" sz="2200" dirty="0">
                <a:latin typeface="Aptos"/>
                <a:ea typeface="+mn-lt"/>
                <a:cs typeface="+mn-lt"/>
              </a:rPr>
              <a:t>, </a:t>
            </a:r>
            <a:r>
              <a:rPr lang="en-US" sz="2200" dirty="0" err="1">
                <a:latin typeface="Aptos"/>
                <a:ea typeface="+mn-lt"/>
                <a:cs typeface="+mn-lt"/>
              </a:rPr>
              <a:t>mae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rhyw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fath</a:t>
            </a:r>
            <a:r>
              <a:rPr lang="en-US" sz="2200" dirty="0">
                <a:latin typeface="Aptos"/>
                <a:ea typeface="+mn-lt"/>
                <a:cs typeface="+mn-lt"/>
              </a:rPr>
              <a:t> o </a:t>
            </a:r>
            <a:r>
              <a:rPr lang="en-US" sz="2200" dirty="0" err="1">
                <a:latin typeface="Aptos"/>
                <a:ea typeface="+mn-lt"/>
                <a:cs typeface="+mn-lt"/>
              </a:rPr>
              <a:t>ymarfer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atal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rheolaidd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yn</a:t>
            </a:r>
            <a:r>
              <a:rPr lang="en-US" sz="2200" dirty="0">
                <a:latin typeface="Aptos"/>
                <a:ea typeface="+mn-lt"/>
                <a:cs typeface="+mn-lt"/>
              </a:rPr>
              <a:t> </a:t>
            </a:r>
            <a:r>
              <a:rPr lang="en-US" sz="2200" dirty="0" err="1">
                <a:latin typeface="Aptos"/>
                <a:ea typeface="+mn-lt"/>
                <a:cs typeface="+mn-lt"/>
              </a:rPr>
              <a:t>bwysig</a:t>
            </a:r>
            <a:r>
              <a:rPr lang="en-US" sz="2200" dirty="0">
                <a:latin typeface="Aptos"/>
                <a:ea typeface="+mn-lt"/>
                <a:cs typeface="+mn-lt"/>
              </a:rPr>
              <a:t>.</a:t>
            </a:r>
            <a:endParaRPr lang="en-GB" sz="2200" dirty="0">
              <a:latin typeface="Aptos"/>
              <a:ea typeface="+mn-lt"/>
              <a:cs typeface="+mn-lt"/>
            </a:endParaRPr>
          </a:p>
          <a:p>
            <a:r>
              <a:rPr lang="en-GB" sz="2200" dirty="0" err="1">
                <a:latin typeface="Aptos"/>
                <a:ea typeface="+mn-lt"/>
                <a:cs typeface="+mn-lt"/>
              </a:rPr>
              <a:t>Gwybodaeth</a:t>
            </a:r>
            <a:r>
              <a:rPr lang="en-US" sz="2200" dirty="0">
                <a:latin typeface="Aptos"/>
                <a:ea typeface="+mn-lt"/>
                <a:cs typeface="+mn-lt"/>
              </a:rPr>
              <a:t> gan</a:t>
            </a:r>
            <a:r>
              <a:rPr lang="en-GB" sz="2200" dirty="0">
                <a:latin typeface="Aptos"/>
                <a:ea typeface="+mn-lt"/>
                <a:cs typeface="+mn-lt"/>
              </a:rPr>
              <a:t> </a:t>
            </a:r>
            <a:r>
              <a:rPr lang="en-GB" sz="2200" dirty="0" err="1">
                <a:latin typeface="Aptos"/>
                <a:ea typeface="+mn-lt"/>
                <a:cs typeface="+mn-lt"/>
              </a:rPr>
              <a:t>Brifysgol</a:t>
            </a:r>
            <a:r>
              <a:rPr lang="en-GB" sz="2200" dirty="0">
                <a:latin typeface="Aptos"/>
                <a:ea typeface="+mn-lt"/>
                <a:cs typeface="+mn-lt"/>
              </a:rPr>
              <a:t> </a:t>
            </a:r>
            <a:r>
              <a:rPr lang="en-GB" sz="2200" dirty="0" err="1">
                <a:latin typeface="Aptos"/>
                <a:ea typeface="+mn-lt"/>
                <a:cs typeface="+mn-lt"/>
              </a:rPr>
              <a:t>iechyd</a:t>
            </a:r>
            <a:r>
              <a:rPr lang="en-GB" sz="2200" dirty="0">
                <a:latin typeface="Aptos"/>
                <a:ea typeface="+mn-lt"/>
                <a:cs typeface="+mn-lt"/>
              </a:rPr>
              <a:t> Utah</a:t>
            </a:r>
            <a:endParaRPr lang="en-US" sz="2200" dirty="0">
              <a:latin typeface="Aptos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942273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The radiologic figure of a skeleton">
            <a:extLst>
              <a:ext uri="{FF2B5EF4-FFF2-40B4-BE49-F238E27FC236}">
                <a16:creationId xmlns:a16="http://schemas.microsoft.com/office/drawing/2014/main" id="{16A5E704-C06D-CA15-65CB-8310D3AEA5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169" r="4" b="4"/>
          <a:stretch/>
        </p:blipFill>
        <p:spPr>
          <a:xfrm>
            <a:off x="6103029" y="0"/>
            <a:ext cx="6088971" cy="6857990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9B296B9-C5A5-4E4F-9B60-C907B5F14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03025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D0300FD3-5AF1-6305-15FA-9078072672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03025" cy="2285995"/>
          </a:xfrm>
          <a:prstGeom prst="rect">
            <a:avLst/>
          </a:prstGeom>
          <a:ln>
            <a:noFill/>
          </a:ln>
          <a:effectLst>
            <a:outerShdw blurRad="254000" dist="127000" dir="5460000" sx="92000" sy="92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016010-A9FC-A985-A7D0-ED8B59737B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2551" y="230901"/>
            <a:ext cx="4778387" cy="1628970"/>
          </a:xfrm>
        </p:spPr>
        <p:txBody>
          <a:bodyPr anchor="ctr">
            <a:normAutofit/>
          </a:bodyPr>
          <a:lstStyle/>
          <a:p>
            <a:r>
              <a:rPr lang="en-US" sz="4000" dirty="0"/>
              <a:t> </a:t>
            </a:r>
            <a:r>
              <a:rPr lang="en-GB" sz="4000" dirty="0" err="1"/>
              <a:t>Symptomau</a:t>
            </a:r>
            <a:r>
              <a:rPr lang="en-GB" sz="4000" dirty="0"/>
              <a:t> ac </a:t>
            </a:r>
            <a:r>
              <a:rPr lang="en-GB" sz="4000" dirty="0" err="1"/>
              <a:t>arwyddion</a:t>
            </a:r>
            <a:r>
              <a:rPr lang="en-GB" sz="4000" dirty="0"/>
              <a:t> yr </a:t>
            </a:r>
            <a:r>
              <a:rPr lang="en-GB" sz="4000" dirty="0" err="1"/>
              <a:t>anaf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BDC1ED-5D13-1C5D-2B70-073876AB48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820" y="1859871"/>
            <a:ext cx="5937384" cy="4767228"/>
          </a:xfrm>
        </p:spPr>
        <p:txBody>
          <a:bodyPr vert="horz" lIns="91440" tIns="45720" rIns="91440" bIns="45720" rtlCol="0" anchor="ctr">
            <a:noAutofit/>
          </a:bodyPr>
          <a:lstStyle/>
          <a:p>
            <a:pPr>
              <a:buFont typeface="Calibri" panose="020B0604020202020204" pitchFamily="34" charset="0"/>
              <a:buChar char="-"/>
            </a:pPr>
            <a:r>
              <a:rPr lang="en-US" sz="1100" dirty="0"/>
              <a:t>Mae </a:t>
            </a:r>
            <a:r>
              <a:rPr lang="en-US" sz="1100" dirty="0" err="1"/>
              <a:t>arwyddion</a:t>
            </a:r>
            <a:r>
              <a:rPr lang="en-US" sz="1100" dirty="0"/>
              <a:t> a </a:t>
            </a:r>
            <a:r>
              <a:rPr lang="en-US" sz="1100" dirty="0" err="1"/>
              <a:t>symptomau</a:t>
            </a:r>
            <a:r>
              <a:rPr lang="en-US" sz="1100" dirty="0"/>
              <a:t> </a:t>
            </a:r>
            <a:r>
              <a:rPr lang="en-US" sz="1100" dirty="0" err="1"/>
              <a:t>rhwyg</a:t>
            </a:r>
            <a:r>
              <a:rPr lang="en-US" sz="1100" dirty="0"/>
              <a:t> </a:t>
            </a:r>
            <a:r>
              <a:rPr lang="en-US" sz="1100" dirty="0" err="1"/>
              <a:t>llinyn</a:t>
            </a:r>
            <a:r>
              <a:rPr lang="en-US" sz="1100" dirty="0"/>
              <a:t> y </a:t>
            </a:r>
            <a:r>
              <a:rPr lang="en-GB" sz="1100" dirty="0"/>
              <a:t>gar</a:t>
            </a:r>
            <a:r>
              <a:rPr lang="en-US" sz="1100" dirty="0"/>
              <a:t> </a:t>
            </a:r>
            <a:r>
              <a:rPr lang="en-US" sz="1100" dirty="0" err="1"/>
              <a:t>yn</a:t>
            </a:r>
            <a:r>
              <a:rPr lang="en-US" sz="1100" dirty="0"/>
              <a:t> </a:t>
            </a:r>
            <a:r>
              <a:rPr lang="en-US" sz="1100" dirty="0" err="1"/>
              <a:t>cynnwys</a:t>
            </a:r>
            <a:r>
              <a:rPr lang="en-GB" sz="1100" dirty="0"/>
              <a:t>:</a:t>
            </a:r>
          </a:p>
          <a:p>
            <a:pPr>
              <a:buFont typeface="Calibri" panose="020B0604020202020204" pitchFamily="34" charset="0"/>
              <a:buChar char="-"/>
            </a:pPr>
            <a:r>
              <a:rPr lang="en-US" sz="1100" dirty="0" err="1"/>
              <a:t>Poen</a:t>
            </a:r>
            <a:r>
              <a:rPr lang="en-US" sz="1100" dirty="0"/>
              <a:t> </a:t>
            </a:r>
            <a:r>
              <a:rPr lang="en-US" sz="1100" dirty="0" err="1"/>
              <a:t>sydyn</a:t>
            </a:r>
            <a:r>
              <a:rPr lang="en-US" sz="1100" dirty="0"/>
              <a:t> </a:t>
            </a:r>
            <a:r>
              <a:rPr lang="en-US" sz="1100" dirty="0" err="1"/>
              <a:t>yng</a:t>
            </a:r>
            <a:r>
              <a:rPr lang="en-US" sz="1100" dirty="0"/>
              <a:t> </a:t>
            </a:r>
            <a:r>
              <a:rPr lang="en-US" sz="1100" dirty="0" err="1"/>
              <a:t>nghefn</a:t>
            </a:r>
            <a:r>
              <a:rPr lang="en-US" sz="1100" dirty="0"/>
              <a:t> </a:t>
            </a:r>
            <a:r>
              <a:rPr lang="en-US" sz="1100" dirty="0" err="1"/>
              <a:t>eich</a:t>
            </a:r>
            <a:r>
              <a:rPr lang="en-US" sz="1100" dirty="0"/>
              <a:t> </a:t>
            </a:r>
            <a:r>
              <a:rPr lang="en-GB" sz="1100" dirty="0" err="1"/>
              <a:t>clun</a:t>
            </a:r>
            <a:endParaRPr lang="en-GB" sz="1100" dirty="0"/>
          </a:p>
          <a:p>
            <a:pPr>
              <a:buFont typeface="Calibri" panose="020B0604020202020204" pitchFamily="34" charset="0"/>
              <a:buChar char="-"/>
            </a:pPr>
            <a:r>
              <a:rPr lang="en-GB" sz="1100" dirty="0" err="1"/>
              <a:t>Teimlad</a:t>
            </a:r>
            <a:r>
              <a:rPr lang="en-GB" sz="1100" dirty="0"/>
              <a:t> o </a:t>
            </a:r>
            <a:r>
              <a:rPr lang="en-GB" sz="1100" dirty="0" err="1"/>
              <a:t>snapio</a:t>
            </a:r>
            <a:r>
              <a:rPr lang="en-US" sz="1100" dirty="0"/>
              <a:t> </a:t>
            </a:r>
            <a:r>
              <a:rPr lang="en-US" sz="1100" dirty="0" err="1"/>
              <a:t>neu</a:t>
            </a:r>
            <a:r>
              <a:rPr lang="en-US" sz="1100" dirty="0"/>
              <a:t> </a:t>
            </a:r>
            <a:r>
              <a:rPr lang="en-GB" sz="1100" dirty="0" err="1"/>
              <a:t>bopio</a:t>
            </a:r>
            <a:endParaRPr lang="en-GB" sz="1100" dirty="0"/>
          </a:p>
          <a:p>
            <a:pPr>
              <a:buFont typeface="Calibri" panose="020B0604020202020204" pitchFamily="34" charset="0"/>
              <a:buChar char="-"/>
            </a:pPr>
            <a:r>
              <a:rPr lang="en-GB" sz="1100" dirty="0" err="1"/>
              <a:t>Tynerwch</a:t>
            </a:r>
            <a:r>
              <a:rPr lang="en-GB" sz="1100" dirty="0"/>
              <a:t> </a:t>
            </a:r>
            <a:r>
              <a:rPr lang="en-US" sz="1100" dirty="0"/>
              <a:t>a </a:t>
            </a:r>
            <a:r>
              <a:rPr lang="en-US" sz="1100" dirty="0" err="1"/>
              <a:t>chleisio</a:t>
            </a:r>
            <a:endParaRPr lang="en-GB" sz="1100" dirty="0"/>
          </a:p>
          <a:p>
            <a:pPr>
              <a:buFont typeface="Calibri" panose="020B0604020202020204" pitchFamily="34" charset="0"/>
              <a:buChar char="-"/>
            </a:pPr>
            <a:r>
              <a:rPr lang="en-GB" sz="1100" dirty="0"/>
              <a:t>Mae’r</a:t>
            </a:r>
            <a:r>
              <a:rPr lang="en-US" sz="1100" dirty="0"/>
              <a:t> </a:t>
            </a:r>
            <a:r>
              <a:rPr lang="en-US" sz="1100" dirty="0" err="1"/>
              <a:t>driniaeth</a:t>
            </a:r>
            <a:r>
              <a:rPr lang="en-US" sz="1100" dirty="0"/>
              <a:t> </a:t>
            </a:r>
            <a:r>
              <a:rPr lang="en-US" sz="1100" dirty="0" err="1"/>
              <a:t>gychwynnol</a:t>
            </a:r>
            <a:r>
              <a:rPr lang="en-US" sz="1100" dirty="0"/>
              <a:t> </a:t>
            </a:r>
            <a:r>
              <a:rPr lang="en-US" sz="1100" dirty="0" err="1"/>
              <a:t>ar</a:t>
            </a:r>
            <a:r>
              <a:rPr lang="en-US" sz="1100" dirty="0"/>
              <a:t> </a:t>
            </a:r>
            <a:r>
              <a:rPr lang="en-US" sz="1100" dirty="0" err="1"/>
              <a:t>gyfer</a:t>
            </a:r>
            <a:r>
              <a:rPr lang="en-US" sz="1100" dirty="0"/>
              <a:t> </a:t>
            </a:r>
            <a:r>
              <a:rPr lang="en-US" sz="1100" dirty="0" err="1"/>
              <a:t>rhwyg</a:t>
            </a:r>
            <a:r>
              <a:rPr lang="en-US" sz="1100" dirty="0"/>
              <a:t> </a:t>
            </a:r>
            <a:r>
              <a:rPr lang="en-US" sz="1100" dirty="0" err="1"/>
              <a:t>llinyn</a:t>
            </a:r>
            <a:r>
              <a:rPr lang="en-US" sz="1100" dirty="0"/>
              <a:t> y </a:t>
            </a:r>
            <a:r>
              <a:rPr lang="en-GB" sz="1100" dirty="0"/>
              <a:t>gar </a:t>
            </a:r>
            <a:r>
              <a:rPr lang="en-US" sz="1100" dirty="0" err="1"/>
              <a:t>yn</a:t>
            </a:r>
            <a:r>
              <a:rPr lang="en-US" sz="1100" dirty="0"/>
              <a:t> </a:t>
            </a:r>
            <a:r>
              <a:rPr lang="en-US" sz="1100" dirty="0" err="1"/>
              <a:t>cynnwys</a:t>
            </a:r>
            <a:r>
              <a:rPr lang="en-US" sz="1100" dirty="0"/>
              <a:t>:</a:t>
            </a:r>
            <a:endParaRPr lang="en-GB" sz="1100" dirty="0"/>
          </a:p>
          <a:p>
            <a:pPr>
              <a:buFont typeface="Calibri" panose="020B0604020202020204" pitchFamily="34" charset="0"/>
              <a:buChar char="-"/>
            </a:pPr>
            <a:r>
              <a:rPr lang="en-GB" sz="1100" dirty="0" err="1"/>
              <a:t>Cymryd</a:t>
            </a:r>
            <a:r>
              <a:rPr lang="en-US" sz="1100" dirty="0"/>
              <a:t> </a:t>
            </a:r>
            <a:r>
              <a:rPr lang="en-US" sz="1100" dirty="0" err="1"/>
              <a:t>seibiant</a:t>
            </a:r>
            <a:r>
              <a:rPr lang="en-US" sz="1100" dirty="0"/>
              <a:t> o </a:t>
            </a:r>
            <a:r>
              <a:rPr lang="en-US" sz="1100" dirty="0" err="1"/>
              <a:t>weithgareddau</a:t>
            </a:r>
            <a:r>
              <a:rPr lang="en-US" sz="1100" dirty="0"/>
              <a:t> eg</a:t>
            </a:r>
            <a:r>
              <a:rPr lang="en-GB" sz="1100" dirty="0" err="1"/>
              <a:t>niol</a:t>
            </a:r>
            <a:endParaRPr lang="en-GB" sz="1100" dirty="0"/>
          </a:p>
          <a:p>
            <a:pPr>
              <a:buFont typeface="Calibri" panose="020B0604020202020204" pitchFamily="34" charset="0"/>
              <a:buChar char="-"/>
            </a:pPr>
            <a:r>
              <a:rPr lang="en-US" sz="1100" dirty="0"/>
              <a:t> </a:t>
            </a:r>
            <a:r>
              <a:rPr lang="en-GB" sz="1100" dirty="0" err="1"/>
              <a:t>Rhoi</a:t>
            </a:r>
            <a:r>
              <a:rPr lang="en-GB" sz="1100" dirty="0"/>
              <a:t> </a:t>
            </a:r>
            <a:r>
              <a:rPr lang="en-GB" sz="1100" dirty="0" err="1"/>
              <a:t>iâ</a:t>
            </a:r>
            <a:r>
              <a:rPr lang="en-GB" sz="1100" dirty="0"/>
              <a:t> </a:t>
            </a:r>
            <a:r>
              <a:rPr lang="en-GB" sz="1100" dirty="0" err="1"/>
              <a:t>ar</a:t>
            </a:r>
            <a:r>
              <a:rPr lang="en-GB" sz="1100" dirty="0"/>
              <a:t> yr </a:t>
            </a:r>
            <a:r>
              <a:rPr lang="en-US" sz="1100" dirty="0" err="1"/>
              <a:t>ardal</a:t>
            </a:r>
            <a:r>
              <a:rPr lang="en-US" sz="1100" dirty="0"/>
              <a:t> am 20-30 </a:t>
            </a:r>
            <a:r>
              <a:rPr lang="en-GB" sz="1100" dirty="0" err="1"/>
              <a:t>munud</a:t>
            </a:r>
            <a:r>
              <a:rPr lang="en-GB" sz="1100" dirty="0"/>
              <a:t> </a:t>
            </a:r>
          </a:p>
          <a:p>
            <a:pPr>
              <a:buFont typeface="Calibri" panose="020B0604020202020204" pitchFamily="34" charset="0"/>
              <a:buChar char="-"/>
            </a:pPr>
            <a:r>
              <a:rPr lang="en-GB" sz="1100" dirty="0" err="1"/>
              <a:t>Cywasgu</a:t>
            </a:r>
            <a:r>
              <a:rPr lang="en-GB" sz="1100" dirty="0"/>
              <a:t> er </a:t>
            </a:r>
            <a:r>
              <a:rPr lang="en-GB" sz="1100" dirty="0" err="1"/>
              <a:t>mwyn</a:t>
            </a:r>
            <a:r>
              <a:rPr lang="en-GB" sz="1100" dirty="0"/>
              <a:t> </a:t>
            </a:r>
            <a:r>
              <a:rPr lang="en-GB" sz="1100" dirty="0" err="1"/>
              <a:t>lleihau’r</a:t>
            </a:r>
            <a:r>
              <a:rPr lang="en-US" sz="1100" dirty="0"/>
              <a:t> </a:t>
            </a:r>
            <a:r>
              <a:rPr lang="en-US" sz="1100" dirty="0" err="1"/>
              <a:t>chwyddo</a:t>
            </a:r>
            <a:endParaRPr lang="en-GB" sz="1100" dirty="0"/>
          </a:p>
          <a:p>
            <a:pPr>
              <a:buFont typeface="Calibri" panose="020B0604020202020204" pitchFamily="34" charset="0"/>
              <a:buChar char="-"/>
            </a:pPr>
            <a:r>
              <a:rPr lang="en-GB" sz="1100" dirty="0" err="1"/>
              <a:t>Ceisio</a:t>
            </a:r>
            <a:r>
              <a:rPr lang="en-US" sz="1100" dirty="0"/>
              <a:t> </a:t>
            </a:r>
            <a:r>
              <a:rPr lang="en-US" sz="1100" dirty="0" err="1"/>
              <a:t>osgoi</a:t>
            </a:r>
            <a:r>
              <a:rPr lang="en-US" sz="1100" dirty="0"/>
              <a:t> </a:t>
            </a:r>
            <a:r>
              <a:rPr lang="en-US" sz="1100" dirty="0" err="1"/>
              <a:t>rhoi</a:t>
            </a:r>
            <a:r>
              <a:rPr lang="en-US" sz="1100" dirty="0"/>
              <a:t> </a:t>
            </a:r>
            <a:r>
              <a:rPr lang="en-US" sz="1100" dirty="0" err="1"/>
              <a:t>pwysau</a:t>
            </a:r>
            <a:r>
              <a:rPr lang="en-US" sz="1100" dirty="0"/>
              <a:t> </a:t>
            </a:r>
            <a:r>
              <a:rPr lang="en-US" sz="1100" dirty="0" err="1"/>
              <a:t>ar</a:t>
            </a:r>
            <a:r>
              <a:rPr lang="en-US" sz="1100" dirty="0"/>
              <a:t> y goes</a:t>
            </a:r>
            <a:endParaRPr lang="en-GB" sz="1100" dirty="0"/>
          </a:p>
          <a:p>
            <a:pPr>
              <a:buFont typeface="Calibri" panose="020B0604020202020204" pitchFamily="34" charset="0"/>
              <a:buChar char="-"/>
            </a:pPr>
            <a:r>
              <a:rPr lang="en-GB" sz="1100" dirty="0" err="1"/>
              <a:t>Gellir</a:t>
            </a:r>
            <a:r>
              <a:rPr lang="en-US" sz="1100" dirty="0"/>
              <a:t> </a:t>
            </a:r>
            <a:r>
              <a:rPr lang="en-US" sz="1100" dirty="0" err="1"/>
              <a:t>argymell</a:t>
            </a:r>
            <a:r>
              <a:rPr lang="en-US" sz="1100" dirty="0"/>
              <a:t> </a:t>
            </a:r>
            <a:r>
              <a:rPr lang="en-GB" sz="1100" dirty="0" err="1"/>
              <a:t>ymarferion</a:t>
            </a:r>
            <a:r>
              <a:rPr lang="en-GB" sz="1100" dirty="0"/>
              <a:t> </a:t>
            </a:r>
            <a:r>
              <a:rPr lang="en-GB" sz="1100" dirty="0" err="1"/>
              <a:t>ymestyn</a:t>
            </a:r>
            <a:r>
              <a:rPr lang="en-GB" sz="1100" dirty="0"/>
              <a:t> </a:t>
            </a:r>
            <a:r>
              <a:rPr lang="en-US" sz="1100" dirty="0" err="1"/>
              <a:t>amrywiol</a:t>
            </a:r>
            <a:endParaRPr lang="en-GB" sz="1100" dirty="0"/>
          </a:p>
          <a:p>
            <a:pPr>
              <a:buFont typeface="Calibri" panose="020B0604020202020204" pitchFamily="34" charset="0"/>
              <a:buChar char="-"/>
            </a:pPr>
            <a:r>
              <a:rPr lang="en-GB" sz="1100" dirty="0" err="1"/>
              <a:t>Efallai</a:t>
            </a:r>
            <a:r>
              <a:rPr lang="en-US" sz="1100" dirty="0"/>
              <a:t> y </a:t>
            </a:r>
            <a:r>
              <a:rPr lang="en-US" sz="1100" dirty="0" err="1"/>
              <a:t>bydd</a:t>
            </a:r>
            <a:r>
              <a:rPr lang="en-US" sz="1100" dirty="0"/>
              <a:t> </a:t>
            </a:r>
            <a:r>
              <a:rPr lang="en-US" sz="1100" dirty="0" err="1"/>
              <a:t>angen</a:t>
            </a:r>
            <a:r>
              <a:rPr lang="en-US" sz="1100" dirty="0"/>
              <a:t> </a:t>
            </a:r>
            <a:r>
              <a:rPr lang="en-US" sz="1100" dirty="0" err="1"/>
              <a:t>llawdriniaeth</a:t>
            </a:r>
            <a:endParaRPr lang="en-GB" sz="1100" dirty="0"/>
          </a:p>
          <a:p>
            <a:pPr>
              <a:buFont typeface="Calibri" panose="020B0604020202020204" pitchFamily="34" charset="0"/>
              <a:buChar char="-"/>
            </a:pPr>
            <a:r>
              <a:rPr lang="en-GB" sz="1100" dirty="0" err="1"/>
              <a:t>Gwybodaeth</a:t>
            </a:r>
            <a:r>
              <a:rPr lang="en-GB" sz="1100" dirty="0"/>
              <a:t> gan ‘fit to play.org’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560122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4DEBC-A0AF-F2E3-6A75-EF37ED56DE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Symptomau</a:t>
            </a:r>
            <a:r>
              <a:rPr lang="en-GB" dirty="0"/>
              <a:t> ac </a:t>
            </a:r>
            <a:r>
              <a:rPr lang="en-GB" dirty="0" err="1"/>
              <a:t>arwyddion</a:t>
            </a:r>
            <a:r>
              <a:rPr lang="en-GB" dirty="0"/>
              <a:t> yr </a:t>
            </a:r>
            <a:r>
              <a:rPr lang="en-GB" dirty="0" err="1"/>
              <a:t>anaf</a:t>
            </a:r>
            <a:r>
              <a:rPr lang="en-US" dirty="0"/>
              <a:t> 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309E9E-DEB1-B8DD-0BC6-2D37EEA075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pPr>
              <a:buNone/>
            </a:pPr>
            <a:r>
              <a:rPr lang="en-GB" sz="2200" dirty="0" err="1">
                <a:solidFill>
                  <a:srgbClr val="414042"/>
                </a:solidFill>
              </a:rPr>
              <a:t>Bydd</a:t>
            </a:r>
            <a:r>
              <a:rPr lang="en-GB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angen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llawdriniaeth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arnoch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ar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gyfer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rhwyg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llinyn</a:t>
            </a:r>
            <a:r>
              <a:rPr lang="en-US" sz="2200" dirty="0">
                <a:solidFill>
                  <a:srgbClr val="414042"/>
                </a:solidFill>
              </a:rPr>
              <a:t> y g</a:t>
            </a:r>
            <a:r>
              <a:rPr lang="en-GB" sz="2200" dirty="0" err="1">
                <a:solidFill>
                  <a:srgbClr val="414042"/>
                </a:solidFill>
              </a:rPr>
              <a:t>ar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llwyr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oherwydd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ni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fydd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yn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gwella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ar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ei</a:t>
            </a:r>
            <a:r>
              <a:rPr lang="en-US" sz="2200" dirty="0">
                <a:solidFill>
                  <a:srgbClr val="414042"/>
                </a:solidFill>
              </a:rPr>
              <a:t> ben </a:t>
            </a:r>
            <a:r>
              <a:rPr lang="en-US" sz="2200" dirty="0" err="1">
                <a:solidFill>
                  <a:srgbClr val="414042"/>
                </a:solidFill>
              </a:rPr>
              <a:t>ei</a:t>
            </a:r>
            <a:r>
              <a:rPr lang="en-US" sz="2200" dirty="0">
                <a:solidFill>
                  <a:srgbClr val="414042"/>
                </a:solidFill>
              </a:rPr>
              <a:t> hun. Os </a:t>
            </a:r>
            <a:r>
              <a:rPr lang="en-US" sz="2200" dirty="0" err="1">
                <a:solidFill>
                  <a:srgbClr val="414042"/>
                </a:solidFill>
              </a:rPr>
              <a:t>yw'r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rhwyg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yn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eich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llinyn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GB" sz="2200" dirty="0">
                <a:solidFill>
                  <a:srgbClr val="414042"/>
                </a:solidFill>
              </a:rPr>
              <a:t>gar </a:t>
            </a:r>
            <a:r>
              <a:rPr lang="en-GB" sz="2200" dirty="0" err="1">
                <a:solidFill>
                  <a:srgbClr val="414042"/>
                </a:solidFill>
              </a:rPr>
              <a:t>cyfagos</a:t>
            </a:r>
            <a:r>
              <a:rPr lang="en-US" sz="2200" dirty="0">
                <a:solidFill>
                  <a:srgbClr val="414042"/>
                </a:solidFill>
              </a:rPr>
              <a:t> (y </a:t>
            </a:r>
            <a:r>
              <a:rPr lang="en-US" sz="2200" dirty="0" err="1">
                <a:solidFill>
                  <a:srgbClr val="414042"/>
                </a:solidFill>
              </a:rPr>
              <a:t>tendonau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sy'n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cysylltu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eich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llinyn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GB" sz="2200" dirty="0">
                <a:solidFill>
                  <a:srgbClr val="414042"/>
                </a:solidFill>
              </a:rPr>
              <a:t>y gar</a:t>
            </a:r>
            <a:r>
              <a:rPr lang="en-US" sz="2200" dirty="0">
                <a:solidFill>
                  <a:srgbClr val="414042"/>
                </a:solidFill>
              </a:rPr>
              <a:t> i </a:t>
            </a:r>
            <a:r>
              <a:rPr lang="en-US" sz="2200" dirty="0" err="1">
                <a:solidFill>
                  <a:srgbClr val="414042"/>
                </a:solidFill>
              </a:rPr>
              <a:t>asgwrn</a:t>
            </a:r>
            <a:r>
              <a:rPr lang="en-US" sz="2200" dirty="0">
                <a:solidFill>
                  <a:srgbClr val="414042"/>
                </a:solidFill>
              </a:rPr>
              <a:t> y </a:t>
            </a:r>
            <a:r>
              <a:rPr lang="en-US" sz="2200" dirty="0" err="1">
                <a:solidFill>
                  <a:srgbClr val="414042"/>
                </a:solidFill>
              </a:rPr>
              <a:t>pelfis</a:t>
            </a:r>
            <a:r>
              <a:rPr lang="en-US" sz="2200" dirty="0">
                <a:solidFill>
                  <a:srgbClr val="414042"/>
                </a:solidFill>
              </a:rPr>
              <a:t>), </a:t>
            </a:r>
            <a:r>
              <a:rPr lang="en-US" sz="2200" dirty="0" err="1">
                <a:solidFill>
                  <a:srgbClr val="414042"/>
                </a:solidFill>
              </a:rPr>
              <a:t>bydd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llawfeddygon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yn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defnyddio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pwythau</a:t>
            </a:r>
            <a:r>
              <a:rPr lang="en-US" sz="2200" dirty="0">
                <a:solidFill>
                  <a:srgbClr val="414042"/>
                </a:solidFill>
              </a:rPr>
              <a:t>  i </a:t>
            </a:r>
            <a:r>
              <a:rPr lang="en-US" sz="2200" dirty="0" err="1">
                <a:solidFill>
                  <a:srgbClr val="414042"/>
                </a:solidFill>
              </a:rPr>
              <a:t>ailgysylltu'r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tendonau</a:t>
            </a:r>
            <a:r>
              <a:rPr lang="en-US" sz="2200" dirty="0">
                <a:solidFill>
                  <a:srgbClr val="414042"/>
                </a:solidFill>
              </a:rPr>
              <a:t> i </a:t>
            </a:r>
            <a:r>
              <a:rPr lang="en-US" sz="2200" dirty="0" err="1">
                <a:solidFill>
                  <a:srgbClr val="414042"/>
                </a:solidFill>
              </a:rPr>
              <a:t>asgwrn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eich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pelfis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lle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maent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wedi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rhwygo</a:t>
            </a:r>
            <a:r>
              <a:rPr lang="en-US" sz="2200" dirty="0">
                <a:solidFill>
                  <a:srgbClr val="414042"/>
                </a:solidFill>
              </a:rPr>
              <a:t> i </a:t>
            </a:r>
            <a:r>
              <a:rPr lang="en-US" sz="2200" dirty="0" err="1">
                <a:solidFill>
                  <a:srgbClr val="414042"/>
                </a:solidFill>
              </a:rPr>
              <a:t>ffwrdd</a:t>
            </a:r>
            <a:r>
              <a:rPr lang="en-US" sz="2200" dirty="0">
                <a:solidFill>
                  <a:srgbClr val="414042"/>
                </a:solidFill>
              </a:rPr>
              <a:t>.</a:t>
            </a:r>
            <a:endParaRPr lang="en-GB" sz="2200" dirty="0">
              <a:solidFill>
                <a:srgbClr val="414042"/>
              </a:solidFill>
            </a:endParaRPr>
          </a:p>
          <a:p>
            <a:pPr>
              <a:buNone/>
            </a:pPr>
            <a:r>
              <a:rPr lang="en-GB" sz="2200" dirty="0">
                <a:solidFill>
                  <a:srgbClr val="414042"/>
                </a:solidFill>
              </a:rPr>
              <a:t>Mae </a:t>
            </a:r>
            <a:r>
              <a:rPr lang="en-GB" sz="2200" dirty="0" err="1">
                <a:solidFill>
                  <a:srgbClr val="414042"/>
                </a:solidFill>
              </a:rPr>
              <a:t>llawdriniaeth</a:t>
            </a:r>
            <a:r>
              <a:rPr lang="en-GB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ar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gyfer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rhwygiadau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llinyn</a:t>
            </a:r>
            <a:r>
              <a:rPr lang="en-US" sz="2200" dirty="0">
                <a:solidFill>
                  <a:srgbClr val="414042"/>
                </a:solidFill>
              </a:rPr>
              <a:t> y g</a:t>
            </a:r>
            <a:r>
              <a:rPr lang="en-GB" sz="2200" dirty="0" err="1">
                <a:solidFill>
                  <a:srgbClr val="414042"/>
                </a:solidFill>
              </a:rPr>
              <a:t>ar</a:t>
            </a:r>
            <a:r>
              <a:rPr lang="en-GB" sz="2200" dirty="0">
                <a:solidFill>
                  <a:srgbClr val="414042"/>
                </a:solidFill>
              </a:rPr>
              <a:t> </a:t>
            </a:r>
            <a:r>
              <a:rPr lang="en-GB" sz="2200" dirty="0" err="1">
                <a:solidFill>
                  <a:srgbClr val="414042"/>
                </a:solidFill>
              </a:rPr>
              <a:t>cyfagos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yn</a:t>
            </a:r>
            <a:r>
              <a:rPr lang="en-US" sz="2200" dirty="0">
                <a:solidFill>
                  <a:srgbClr val="414042"/>
                </a:solidFill>
              </a:rPr>
              <a:t> haws ac </a:t>
            </a:r>
            <a:r>
              <a:rPr lang="en-US" sz="2200" dirty="0" err="1">
                <a:solidFill>
                  <a:srgbClr val="414042"/>
                </a:solidFill>
              </a:rPr>
              <a:t>yn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fwyaf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diogel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yn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fuan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ar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ôl</a:t>
            </a:r>
            <a:r>
              <a:rPr lang="en-US" sz="2200" dirty="0">
                <a:solidFill>
                  <a:srgbClr val="414042"/>
                </a:solidFill>
              </a:rPr>
              <a:t> yr </a:t>
            </a:r>
            <a:r>
              <a:rPr lang="en-US" sz="2200" dirty="0" err="1">
                <a:solidFill>
                  <a:srgbClr val="414042"/>
                </a:solidFill>
              </a:rPr>
              <a:t>anaf</a:t>
            </a:r>
            <a:r>
              <a:rPr lang="en-US" sz="2200" dirty="0">
                <a:solidFill>
                  <a:srgbClr val="414042"/>
                </a:solidFill>
              </a:rPr>
              <a:t> (o </a:t>
            </a:r>
            <a:r>
              <a:rPr lang="en-US" sz="2200" dirty="0" err="1">
                <a:solidFill>
                  <a:srgbClr val="414042"/>
                </a:solidFill>
              </a:rPr>
              <a:t>fewn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dwy</a:t>
            </a:r>
            <a:r>
              <a:rPr lang="en-US" sz="2200" dirty="0">
                <a:solidFill>
                  <a:srgbClr val="414042"/>
                </a:solidFill>
              </a:rPr>
              <a:t> i </a:t>
            </a:r>
            <a:r>
              <a:rPr lang="en-US" sz="2200" dirty="0" err="1">
                <a:solidFill>
                  <a:srgbClr val="414042"/>
                </a:solidFill>
              </a:rPr>
              <a:t>dair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wythnos</a:t>
            </a:r>
            <a:r>
              <a:rPr lang="en-US" sz="2200" dirty="0">
                <a:solidFill>
                  <a:srgbClr val="414042"/>
                </a:solidFill>
              </a:rPr>
              <a:t>) felly </a:t>
            </a:r>
            <a:r>
              <a:rPr lang="en-US" sz="2200" dirty="0" err="1">
                <a:solidFill>
                  <a:srgbClr val="414042"/>
                </a:solidFill>
              </a:rPr>
              <a:t>mae</a:t>
            </a:r>
            <a:r>
              <a:rPr lang="en-US" sz="2200" dirty="0">
                <a:solidFill>
                  <a:srgbClr val="414042"/>
                </a:solidFill>
              </a:rPr>
              <a:t> diagnosis </a:t>
            </a:r>
            <a:r>
              <a:rPr lang="en-US" sz="2200" dirty="0" err="1">
                <a:solidFill>
                  <a:srgbClr val="414042"/>
                </a:solidFill>
              </a:rPr>
              <a:t>cynnar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yn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bwysig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iawn</a:t>
            </a:r>
            <a:r>
              <a:rPr lang="en-US" sz="2200" dirty="0">
                <a:solidFill>
                  <a:srgbClr val="414042"/>
                </a:solidFill>
              </a:rPr>
              <a:t>.</a:t>
            </a:r>
            <a:endParaRPr lang="en-GB" sz="2200" dirty="0">
              <a:solidFill>
                <a:srgbClr val="414042"/>
              </a:solidFill>
            </a:endParaRPr>
          </a:p>
          <a:p>
            <a:pPr>
              <a:buNone/>
            </a:pPr>
            <a:r>
              <a:rPr lang="en-US" sz="2200" dirty="0" err="1">
                <a:solidFill>
                  <a:srgbClr val="414042"/>
                </a:solidFill>
              </a:rPr>
              <a:t>Ar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gyfer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athletwyr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lefel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uchel</a:t>
            </a:r>
            <a:r>
              <a:rPr lang="en-US" sz="2200" dirty="0">
                <a:solidFill>
                  <a:srgbClr val="414042"/>
                </a:solidFill>
              </a:rPr>
              <a:t> a </a:t>
            </a:r>
            <a:r>
              <a:rPr lang="en-US" sz="2200" dirty="0" err="1">
                <a:solidFill>
                  <a:srgbClr val="414042"/>
                </a:solidFill>
              </a:rPr>
              <a:t>hamdden</a:t>
            </a:r>
            <a:r>
              <a:rPr lang="en-US" sz="2200" dirty="0">
                <a:solidFill>
                  <a:srgbClr val="414042"/>
                </a:solidFill>
              </a:rPr>
              <a:t>, </a:t>
            </a:r>
            <a:r>
              <a:rPr lang="en-US" sz="2200" dirty="0" err="1">
                <a:solidFill>
                  <a:srgbClr val="414042"/>
                </a:solidFill>
              </a:rPr>
              <a:t>bydd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eich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llawfeddyg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orthopedig</a:t>
            </a:r>
            <a:r>
              <a:rPr lang="en-US" sz="2200" dirty="0">
                <a:solidFill>
                  <a:srgbClr val="414042"/>
                </a:solidFill>
              </a:rPr>
              <a:t> a </a:t>
            </a:r>
            <a:r>
              <a:rPr lang="en-US" sz="2200" dirty="0" err="1">
                <a:solidFill>
                  <a:srgbClr val="414042"/>
                </a:solidFill>
              </a:rPr>
              <a:t>therapydd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corfforol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yn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creu</a:t>
            </a:r>
            <a:r>
              <a:rPr lang="en-US" sz="2200" dirty="0">
                <a:solidFill>
                  <a:srgbClr val="414042"/>
                </a:solidFill>
              </a:rPr>
              <a:t> protocol “</a:t>
            </a:r>
            <a:r>
              <a:rPr lang="en-US" sz="2200" dirty="0" err="1">
                <a:solidFill>
                  <a:srgbClr val="414042"/>
                </a:solidFill>
              </a:rPr>
              <a:t>dychwelyd</a:t>
            </a:r>
            <a:r>
              <a:rPr lang="en-US" sz="2200" dirty="0">
                <a:solidFill>
                  <a:srgbClr val="414042"/>
                </a:solidFill>
              </a:rPr>
              <a:t> i </a:t>
            </a:r>
            <a:r>
              <a:rPr lang="en-US" sz="2200" dirty="0" err="1">
                <a:solidFill>
                  <a:srgbClr val="414042"/>
                </a:solidFill>
              </a:rPr>
              <a:t>chwaraeon</a:t>
            </a:r>
            <a:r>
              <a:rPr lang="en-US" sz="2200" dirty="0">
                <a:solidFill>
                  <a:srgbClr val="414042"/>
                </a:solidFill>
              </a:rPr>
              <a:t>” </a:t>
            </a:r>
            <a:r>
              <a:rPr lang="en-US" sz="2200" dirty="0" err="1">
                <a:solidFill>
                  <a:srgbClr val="414042"/>
                </a:solidFill>
              </a:rPr>
              <a:t>sy’n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cymryd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tri</a:t>
            </a:r>
            <a:r>
              <a:rPr lang="en-US" sz="2200" dirty="0">
                <a:solidFill>
                  <a:srgbClr val="414042"/>
                </a:solidFill>
              </a:rPr>
              <a:t> i </a:t>
            </a:r>
            <a:r>
              <a:rPr lang="en-US" sz="2200" dirty="0" err="1">
                <a:solidFill>
                  <a:srgbClr val="414042"/>
                </a:solidFill>
              </a:rPr>
              <a:t>chwe</a:t>
            </a:r>
            <a:r>
              <a:rPr lang="en-US" sz="2200" dirty="0">
                <a:solidFill>
                  <a:srgbClr val="414042"/>
                </a:solidFill>
              </a:rPr>
              <a:t> mis ac </a:t>
            </a:r>
            <a:r>
              <a:rPr lang="en-US" sz="2200" dirty="0" err="1">
                <a:solidFill>
                  <a:srgbClr val="414042"/>
                </a:solidFill>
              </a:rPr>
              <a:t>yn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eich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paratoi</a:t>
            </a:r>
            <a:r>
              <a:rPr lang="en-US" sz="2200" dirty="0">
                <a:solidFill>
                  <a:srgbClr val="414042"/>
                </a:solidFill>
              </a:rPr>
              <a:t> i </a:t>
            </a:r>
            <a:r>
              <a:rPr lang="en-US" sz="2200" dirty="0" err="1">
                <a:solidFill>
                  <a:srgbClr val="414042"/>
                </a:solidFill>
              </a:rPr>
              <a:t>fynd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yn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ôl</a:t>
            </a:r>
            <a:r>
              <a:rPr lang="en-US" sz="2200" dirty="0">
                <a:solidFill>
                  <a:srgbClr val="414042"/>
                </a:solidFill>
              </a:rPr>
              <a:t> i </a:t>
            </a:r>
            <a:r>
              <a:rPr lang="en-US" sz="2200" dirty="0" err="1">
                <a:solidFill>
                  <a:srgbClr val="414042"/>
                </a:solidFill>
              </a:rPr>
              <a:t>hyfforddiant</a:t>
            </a:r>
            <a:r>
              <a:rPr lang="en-US" sz="2200" dirty="0">
                <a:solidFill>
                  <a:srgbClr val="414042"/>
                </a:solidFill>
              </a:rPr>
              <a:t> a </a:t>
            </a:r>
            <a:r>
              <a:rPr lang="en-US" sz="2200" dirty="0" err="1">
                <a:solidFill>
                  <a:srgbClr val="414042"/>
                </a:solidFill>
              </a:rPr>
              <a:t>chystadleuaeth</a:t>
            </a:r>
            <a:r>
              <a:rPr lang="en-US" sz="2200" dirty="0">
                <a:solidFill>
                  <a:srgbClr val="414042"/>
                </a:solidFill>
              </a:rPr>
              <a:t>.</a:t>
            </a:r>
            <a:endParaRPr lang="en-GB" sz="2200" dirty="0">
              <a:solidFill>
                <a:srgbClr val="414042"/>
              </a:solidFill>
            </a:endParaRPr>
          </a:p>
          <a:p>
            <a:pPr>
              <a:buNone/>
            </a:pPr>
            <a:r>
              <a:rPr lang="en-GB" sz="2200" dirty="0">
                <a:solidFill>
                  <a:srgbClr val="414042"/>
                </a:solidFill>
              </a:rPr>
              <a:t>Mae’n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bosibl</a:t>
            </a:r>
            <a:r>
              <a:rPr lang="en-US" sz="2200" dirty="0">
                <a:solidFill>
                  <a:srgbClr val="414042"/>
                </a:solidFill>
              </a:rPr>
              <a:t> y </a:t>
            </a:r>
            <a:r>
              <a:rPr lang="en-US" sz="2200" dirty="0" err="1">
                <a:solidFill>
                  <a:srgbClr val="414042"/>
                </a:solidFill>
              </a:rPr>
              <a:t>byddwch</a:t>
            </a:r>
            <a:r>
              <a:rPr lang="en-US" sz="2200" dirty="0">
                <a:solidFill>
                  <a:srgbClr val="414042"/>
                </a:solidFill>
              </a:rPr>
              <a:t> chi'n </a:t>
            </a:r>
            <a:r>
              <a:rPr lang="en-US" sz="2200" dirty="0" err="1">
                <a:solidFill>
                  <a:srgbClr val="414042"/>
                </a:solidFill>
              </a:rPr>
              <a:t>cael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rhywfaint</a:t>
            </a:r>
            <a:r>
              <a:rPr lang="en-US" sz="2200" dirty="0">
                <a:solidFill>
                  <a:srgbClr val="414042"/>
                </a:solidFill>
              </a:rPr>
              <a:t> o lid </a:t>
            </a:r>
            <a:r>
              <a:rPr lang="en-US" sz="2200" dirty="0" err="1">
                <a:solidFill>
                  <a:srgbClr val="414042"/>
                </a:solidFill>
              </a:rPr>
              <a:t>ar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ôl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dychwelyd</a:t>
            </a:r>
            <a:r>
              <a:rPr lang="en-US" sz="2200" dirty="0">
                <a:solidFill>
                  <a:srgbClr val="414042"/>
                </a:solidFill>
              </a:rPr>
              <a:t> i </a:t>
            </a:r>
            <a:r>
              <a:rPr lang="en-US" sz="2200" dirty="0" err="1">
                <a:solidFill>
                  <a:srgbClr val="414042"/>
                </a:solidFill>
              </a:rPr>
              <a:t>hyfforddiant</a:t>
            </a:r>
            <a:r>
              <a:rPr lang="en-US" sz="2200" dirty="0">
                <a:solidFill>
                  <a:srgbClr val="414042"/>
                </a:solidFill>
              </a:rPr>
              <a:t> a </a:t>
            </a:r>
            <a:r>
              <a:rPr lang="en-US" sz="2200" dirty="0" err="1">
                <a:solidFill>
                  <a:srgbClr val="414042"/>
                </a:solidFill>
              </a:rPr>
              <a:t>gweithgareddau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arferol</a:t>
            </a:r>
            <a:r>
              <a:rPr lang="en-US" sz="2200" dirty="0">
                <a:solidFill>
                  <a:srgbClr val="414042"/>
                </a:solidFill>
              </a:rPr>
              <a:t>. Mae </a:t>
            </a:r>
            <a:r>
              <a:rPr lang="en-US" sz="2200" dirty="0" err="1">
                <a:solidFill>
                  <a:srgbClr val="414042"/>
                </a:solidFill>
              </a:rPr>
              <a:t>hyn</a:t>
            </a:r>
            <a:r>
              <a:rPr lang="en-US" sz="2200" dirty="0">
                <a:solidFill>
                  <a:srgbClr val="414042"/>
                </a:solidFill>
              </a:rPr>
              <a:t> o </a:t>
            </a:r>
            <a:r>
              <a:rPr lang="en-US" sz="2200" dirty="0" err="1">
                <a:solidFill>
                  <a:srgbClr val="414042"/>
                </a:solidFill>
              </a:rPr>
              <a:t>ganlyniad</a:t>
            </a:r>
            <a:r>
              <a:rPr lang="en-US" sz="2200" dirty="0">
                <a:solidFill>
                  <a:srgbClr val="414042"/>
                </a:solidFill>
              </a:rPr>
              <a:t> i </a:t>
            </a:r>
            <a:r>
              <a:rPr lang="en-US" sz="2200" dirty="0" err="1">
                <a:solidFill>
                  <a:srgbClr val="414042"/>
                </a:solidFill>
              </a:rPr>
              <a:t>feinwe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craith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yn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torri</a:t>
            </a:r>
            <a:r>
              <a:rPr lang="en-US" sz="2200" dirty="0">
                <a:solidFill>
                  <a:srgbClr val="414042"/>
                </a:solidFill>
              </a:rPr>
              <a:t> i </a:t>
            </a:r>
            <a:r>
              <a:rPr lang="en-US" sz="2200" dirty="0" err="1">
                <a:solidFill>
                  <a:srgbClr val="414042"/>
                </a:solidFill>
              </a:rPr>
              <a:t>fyny</a:t>
            </a:r>
            <a:r>
              <a:rPr lang="en-US" sz="2200" dirty="0">
                <a:solidFill>
                  <a:srgbClr val="414042"/>
                </a:solidFill>
              </a:rPr>
              <a:t> o </a:t>
            </a:r>
            <a:r>
              <a:rPr lang="en-US" sz="2200" dirty="0" err="1">
                <a:solidFill>
                  <a:srgbClr val="414042"/>
                </a:solidFill>
              </a:rPr>
              <a:t>amgylch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safle’r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GB" sz="2200" dirty="0" err="1">
                <a:solidFill>
                  <a:srgbClr val="414042"/>
                </a:solidFill>
              </a:rPr>
              <a:t>llawdriniaeth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wrth</a:t>
            </a:r>
            <a:r>
              <a:rPr lang="en-US" sz="2200" dirty="0">
                <a:solidFill>
                  <a:srgbClr val="414042"/>
                </a:solidFill>
              </a:rPr>
              <a:t> i'ch </a:t>
            </a:r>
            <a:r>
              <a:rPr lang="en-US" sz="2200" dirty="0" err="1">
                <a:solidFill>
                  <a:srgbClr val="414042"/>
                </a:solidFill>
              </a:rPr>
              <a:t>tendonau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ddod</a:t>
            </a:r>
            <a:r>
              <a:rPr lang="en-US" sz="2200" dirty="0">
                <a:solidFill>
                  <a:srgbClr val="414042"/>
                </a:solidFill>
              </a:rPr>
              <a:t> i </a:t>
            </a:r>
            <a:r>
              <a:rPr lang="en-US" sz="2200" dirty="0" err="1">
                <a:solidFill>
                  <a:srgbClr val="414042"/>
                </a:solidFill>
              </a:rPr>
              <a:t>arfer</a:t>
            </a:r>
            <a:r>
              <a:rPr lang="en-US" sz="2200" dirty="0">
                <a:solidFill>
                  <a:srgbClr val="414042"/>
                </a:solidFill>
              </a:rPr>
              <a:t> â </a:t>
            </a:r>
            <a:r>
              <a:rPr lang="en-US" sz="2200" dirty="0" err="1">
                <a:solidFill>
                  <a:srgbClr val="414042"/>
                </a:solidFill>
              </a:rPr>
              <a:t>gwneud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mwy</a:t>
            </a:r>
            <a:r>
              <a:rPr lang="en-US" sz="2200" dirty="0">
                <a:solidFill>
                  <a:srgbClr val="414042"/>
                </a:solidFill>
              </a:rPr>
              <a:t> o </a:t>
            </a:r>
            <a:r>
              <a:rPr lang="en-US" sz="2200" dirty="0" err="1">
                <a:solidFill>
                  <a:srgbClr val="414042"/>
                </a:solidFill>
              </a:rPr>
              <a:t>weithgarwch</a:t>
            </a:r>
            <a:r>
              <a:rPr lang="en-US" sz="2200" dirty="0">
                <a:solidFill>
                  <a:srgbClr val="414042"/>
                </a:solidFill>
              </a:rPr>
              <a:t>. Os </a:t>
            </a:r>
            <a:r>
              <a:rPr lang="en-US" sz="2200" dirty="0" err="1">
                <a:solidFill>
                  <a:srgbClr val="414042"/>
                </a:solidFill>
              </a:rPr>
              <a:t>ydych</a:t>
            </a:r>
            <a:r>
              <a:rPr lang="en-US" sz="2200" dirty="0">
                <a:solidFill>
                  <a:srgbClr val="414042"/>
                </a:solidFill>
              </a:rPr>
              <a:t> chi'n </a:t>
            </a:r>
            <a:r>
              <a:rPr lang="en-US" sz="2200" dirty="0" err="1">
                <a:solidFill>
                  <a:srgbClr val="414042"/>
                </a:solidFill>
              </a:rPr>
              <a:t>profi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llawer</a:t>
            </a:r>
            <a:r>
              <a:rPr lang="en-US" sz="2200" dirty="0">
                <a:solidFill>
                  <a:srgbClr val="414042"/>
                </a:solidFill>
              </a:rPr>
              <a:t> o </a:t>
            </a:r>
            <a:r>
              <a:rPr lang="en-US" sz="2200" dirty="0" err="1">
                <a:solidFill>
                  <a:srgbClr val="414042"/>
                </a:solidFill>
              </a:rPr>
              <a:t>boen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neu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boen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sydyn</a:t>
            </a:r>
            <a:r>
              <a:rPr lang="en-US" sz="2200" dirty="0">
                <a:solidFill>
                  <a:srgbClr val="414042"/>
                </a:solidFill>
              </a:rPr>
              <a:t>, </a:t>
            </a:r>
            <a:r>
              <a:rPr lang="en-US" sz="2200" dirty="0" err="1">
                <a:solidFill>
                  <a:srgbClr val="414042"/>
                </a:solidFill>
              </a:rPr>
              <a:t>difrifol</a:t>
            </a:r>
            <a:r>
              <a:rPr lang="en-US" sz="2200" dirty="0">
                <a:solidFill>
                  <a:srgbClr val="414042"/>
                </a:solidFill>
              </a:rPr>
              <a:t> pan </a:t>
            </a:r>
            <a:r>
              <a:rPr lang="en-US" sz="2200" dirty="0" err="1">
                <a:solidFill>
                  <a:srgbClr val="414042"/>
                </a:solidFill>
              </a:rPr>
              <a:t>fyddwch</a:t>
            </a:r>
            <a:r>
              <a:rPr lang="en-US" sz="2200" dirty="0">
                <a:solidFill>
                  <a:srgbClr val="414042"/>
                </a:solidFill>
              </a:rPr>
              <a:t> chi'n </a:t>
            </a:r>
            <a:r>
              <a:rPr lang="en-US" sz="2200" dirty="0" err="1">
                <a:solidFill>
                  <a:srgbClr val="414042"/>
                </a:solidFill>
              </a:rPr>
              <a:t>dychwelyd</a:t>
            </a:r>
            <a:r>
              <a:rPr lang="en-US" sz="2200" dirty="0">
                <a:solidFill>
                  <a:srgbClr val="414042"/>
                </a:solidFill>
              </a:rPr>
              <a:t> i </a:t>
            </a:r>
            <a:r>
              <a:rPr lang="en-US" sz="2200" dirty="0" err="1">
                <a:solidFill>
                  <a:srgbClr val="414042"/>
                </a:solidFill>
              </a:rPr>
              <a:t>chwaraeon</a:t>
            </a:r>
            <a:r>
              <a:rPr lang="en-US" sz="2200" dirty="0">
                <a:solidFill>
                  <a:srgbClr val="414042"/>
                </a:solidFill>
              </a:rPr>
              <a:t>, </a:t>
            </a:r>
            <a:r>
              <a:rPr lang="en-US" sz="2200" dirty="0" err="1">
                <a:solidFill>
                  <a:srgbClr val="414042"/>
                </a:solidFill>
              </a:rPr>
              <a:t>siaradwch</a:t>
            </a:r>
            <a:r>
              <a:rPr lang="en-US" sz="2200" dirty="0">
                <a:solidFill>
                  <a:srgbClr val="414042"/>
                </a:solidFill>
              </a:rPr>
              <a:t> â'ch </a:t>
            </a:r>
            <a:r>
              <a:rPr lang="en-US" sz="2200" dirty="0" err="1">
                <a:solidFill>
                  <a:srgbClr val="414042"/>
                </a:solidFill>
              </a:rPr>
              <a:t>darparwr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ar</a:t>
            </a:r>
            <a:r>
              <a:rPr lang="en-US" sz="2200" dirty="0">
                <a:solidFill>
                  <a:srgbClr val="414042"/>
                </a:solidFill>
              </a:rPr>
              <a:t> </a:t>
            </a:r>
            <a:r>
              <a:rPr lang="en-US" sz="2200" dirty="0" err="1">
                <a:solidFill>
                  <a:srgbClr val="414042"/>
                </a:solidFill>
              </a:rPr>
              <a:t>unwaith</a:t>
            </a:r>
            <a:r>
              <a:rPr lang="en-US" sz="2200" dirty="0">
                <a:solidFill>
                  <a:srgbClr val="414042"/>
                </a:solidFill>
              </a:rPr>
              <a:t>.</a:t>
            </a:r>
            <a:endParaRPr lang="en-GB" sz="2200" dirty="0">
              <a:solidFill>
                <a:srgbClr val="414042"/>
              </a:solidFill>
            </a:endParaRPr>
          </a:p>
          <a:p>
            <a:pPr>
              <a:buNone/>
            </a:pPr>
            <a:r>
              <a:rPr lang="en-GB" sz="2200" dirty="0" err="1">
                <a:solidFill>
                  <a:srgbClr val="414042"/>
                </a:solidFill>
              </a:rPr>
              <a:t>Gwybodaeth</a:t>
            </a:r>
            <a:r>
              <a:rPr lang="en-US" sz="2200" dirty="0">
                <a:solidFill>
                  <a:srgbClr val="414042"/>
                </a:solidFill>
              </a:rPr>
              <a:t> gan</a:t>
            </a:r>
            <a:r>
              <a:rPr lang="en-GB" sz="2200" dirty="0">
                <a:solidFill>
                  <a:srgbClr val="414042"/>
                </a:solidFill>
              </a:rPr>
              <a:t> ‘fit to play.org’</a:t>
            </a:r>
            <a:endParaRPr lang="en-US" sz="2200" dirty="0">
              <a:solidFill>
                <a:srgbClr val="414042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62864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3756B343-807D-456E-AA26-80E96B75D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767156-3045-19DA-AEF1-171A381F05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9014" y="525982"/>
            <a:ext cx="4282983" cy="1200361"/>
          </a:xfrm>
        </p:spPr>
        <p:txBody>
          <a:bodyPr anchor="b">
            <a:normAutofit/>
          </a:bodyPr>
          <a:lstStyle/>
          <a:p>
            <a:r>
              <a:rPr lang="en-GB" sz="3600" dirty="0" err="1"/>
              <a:t>Crynodeb</a:t>
            </a:r>
            <a:endParaRPr lang="en-US" sz="3600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8980754-6F4B-43C9-B9BE-127B6BED65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546413" y="215201"/>
            <a:ext cx="740664" cy="1183349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0234" y="354959"/>
            <a:ext cx="6184973" cy="591521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FE302D-19AA-1171-F5AA-338D34EB4EC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486" r="23297"/>
          <a:stretch/>
        </p:blipFill>
        <p:spPr>
          <a:xfrm>
            <a:off x="313916" y="350691"/>
            <a:ext cx="5902837" cy="561145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169CC832-2974-4E8D-90ED-3E2941BA73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277786" y="1944913"/>
            <a:ext cx="40233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DDF09A-6F67-00BB-7191-747E786555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39012" y="2031101"/>
            <a:ext cx="4282984" cy="351194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1800" dirty="0" err="1"/>
              <a:t>Cynhwysir</a:t>
            </a:r>
            <a:r>
              <a:rPr lang="en-GB" sz="1800" dirty="0"/>
              <a:t> </a:t>
            </a:r>
            <a:r>
              <a:rPr lang="en-GB" sz="1800" dirty="0" err="1"/>
              <a:t>gwybodaeth</a:t>
            </a:r>
            <a:r>
              <a:rPr lang="en-GB" sz="1800" dirty="0"/>
              <a:t> </a:t>
            </a:r>
            <a:r>
              <a:rPr lang="en-GB" sz="1800" dirty="0" err="1"/>
              <a:t>bwysig</a:t>
            </a:r>
            <a:r>
              <a:rPr lang="en-GB" sz="1800" dirty="0"/>
              <a:t> am</a:t>
            </a:r>
            <a:r>
              <a:rPr lang="en-US" sz="1800" dirty="0"/>
              <a:t>:</a:t>
            </a:r>
          </a:p>
          <a:p>
            <a:r>
              <a:rPr lang="en-US" sz="1800" dirty="0"/>
              <a:t>3 </a:t>
            </a:r>
            <a:r>
              <a:rPr lang="en-GB" sz="1800" dirty="0"/>
              <a:t>math </a:t>
            </a:r>
            <a:r>
              <a:rPr lang="en-GB" sz="1800" dirty="0" err="1"/>
              <a:t>gwahanol</a:t>
            </a:r>
            <a:r>
              <a:rPr lang="en-GB" sz="1800" dirty="0"/>
              <a:t> o </a:t>
            </a:r>
            <a:r>
              <a:rPr lang="en-GB" sz="1800" dirty="0" err="1"/>
              <a:t>rwygiadau</a:t>
            </a:r>
            <a:r>
              <a:rPr lang="en-GB" sz="1800" dirty="0"/>
              <a:t> </a:t>
            </a:r>
          </a:p>
          <a:p>
            <a:r>
              <a:rPr lang="en-GB" sz="1800" dirty="0"/>
              <a:t>Mae’r </a:t>
            </a:r>
            <a:r>
              <a:rPr lang="en-GB" sz="1800" dirty="0" err="1"/>
              <a:t>cyfnod</a:t>
            </a:r>
            <a:r>
              <a:rPr lang="en-GB" sz="1800" dirty="0"/>
              <a:t> </a:t>
            </a:r>
            <a:r>
              <a:rPr lang="en-GB" sz="1800" dirty="0" err="1"/>
              <a:t>gwella</a:t>
            </a:r>
            <a:r>
              <a:rPr lang="en-GB" sz="1800" dirty="0"/>
              <a:t> </a:t>
            </a:r>
            <a:r>
              <a:rPr lang="en-GB" sz="1800" dirty="0" err="1"/>
              <a:t>rhwng</a:t>
            </a:r>
            <a:r>
              <a:rPr lang="en-GB" sz="1800" dirty="0"/>
              <a:t> 2 i 12+ </a:t>
            </a:r>
            <a:r>
              <a:rPr lang="en-GB" sz="1800" dirty="0" err="1"/>
              <a:t>wythnos</a:t>
            </a:r>
            <a:r>
              <a:rPr lang="en-US" sz="1800" dirty="0"/>
              <a:t> </a:t>
            </a:r>
          </a:p>
          <a:p>
            <a:r>
              <a:rPr lang="en-GB" sz="1800" dirty="0" err="1"/>
              <a:t>Arwyddion</a:t>
            </a:r>
            <a:r>
              <a:rPr lang="en-GB" sz="1800" dirty="0"/>
              <a:t> a </a:t>
            </a:r>
            <a:r>
              <a:rPr lang="en-GB" sz="1800" dirty="0" err="1"/>
              <a:t>symptomau’r</a:t>
            </a:r>
            <a:r>
              <a:rPr lang="en-GB" sz="1800" dirty="0"/>
              <a:t> </a:t>
            </a:r>
            <a:r>
              <a:rPr lang="en-GB" sz="1800" dirty="0" err="1"/>
              <a:t>anaf</a:t>
            </a:r>
            <a:endParaRPr lang="en-US" sz="1800" dirty="0"/>
          </a:p>
          <a:p>
            <a:r>
              <a:rPr lang="en-GB" sz="1800" dirty="0" err="1"/>
              <a:t>Mecanwaith</a:t>
            </a:r>
            <a:r>
              <a:rPr lang="en-GB" sz="1800" dirty="0"/>
              <a:t> yr </a:t>
            </a:r>
            <a:r>
              <a:rPr lang="en-GB" sz="1800" dirty="0" err="1"/>
              <a:t>anaf</a:t>
            </a:r>
            <a:r>
              <a:rPr lang="en-US" sz="1800" dirty="0"/>
              <a:t> </a:t>
            </a:r>
          </a:p>
          <a:p>
            <a:endParaRPr lang="en-US" sz="180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55222F96-971A-4F90-B841-6BAB416C7A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677179" y="6053360"/>
            <a:ext cx="740664" cy="15412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30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BA79A7CF-01AF-4178-9369-94E0C90EB0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395E9B-8BB8-0473-956F-B2BEA8B199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67909" y="2023110"/>
            <a:ext cx="2469624" cy="284607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Cyfergyd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540B2C-E9AF-DDD1-9B73-8CB78B40C1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267908" y="5086350"/>
            <a:ext cx="2446465" cy="117829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16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Sports injuries - Cai Evans 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9413ED5-9ED4-4772-BCE4-2BCAE6B12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433973" y="-827233"/>
            <a:ext cx="1715478" cy="858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2085" y="664308"/>
            <a:ext cx="8082632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close-up of two heads&#10;&#10;Description automatically generated">
            <a:extLst>
              <a:ext uri="{FF2B5EF4-FFF2-40B4-BE49-F238E27FC236}">
                <a16:creationId xmlns:a16="http://schemas.microsoft.com/office/drawing/2014/main" id="{E1DEBE88-B159-6206-C687-832EF151D5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45238" y="1334153"/>
            <a:ext cx="7608304" cy="426065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90F533E9-6690-41A8-A372-4C6C622D0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950447" y="3392097"/>
            <a:ext cx="1719072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018F1C6-5963-7172-DE51-78D8A24E3B83}"/>
              </a:ext>
            </a:extLst>
          </p:cNvPr>
          <p:cNvSpPr txBox="1"/>
          <p:nvPr/>
        </p:nvSpPr>
        <p:spPr>
          <a:xfrm>
            <a:off x="5678185" y="5394748"/>
            <a:ext cx="2475357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670809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8" name="Rectangle 47">
            <a:extLst>
              <a:ext uri="{FF2B5EF4-FFF2-40B4-BE49-F238E27FC236}">
                <a16:creationId xmlns:a16="http://schemas.microsoft.com/office/drawing/2014/main" id="{3BA513B0-82FF-4F41-8178-885375D1CF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Concussions and brain health - SciLine">
            <a:extLst>
              <a:ext uri="{FF2B5EF4-FFF2-40B4-BE49-F238E27FC236}">
                <a16:creationId xmlns:a16="http://schemas.microsoft.com/office/drawing/2014/main" id="{1E5B3B56-D037-24F5-EAAA-988A93EDE43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97" r="-1" b="4088"/>
          <a:stretch/>
        </p:blipFill>
        <p:spPr>
          <a:xfrm>
            <a:off x="-1" y="10"/>
            <a:ext cx="12228129" cy="4666928"/>
          </a:xfrm>
          <a:prstGeom prst="rect">
            <a:avLst/>
          </a:prstGeom>
        </p:spPr>
      </p:pic>
      <p:grpSp>
        <p:nvGrpSpPr>
          <p:cNvPr id="49" name="Group 48">
            <a:extLst>
              <a:ext uri="{FF2B5EF4-FFF2-40B4-BE49-F238E27FC236}">
                <a16:creationId xmlns:a16="http://schemas.microsoft.com/office/drawing/2014/main" id="{93DB8501-F9F2-4ACD-B56A-9019CD5006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2987478"/>
            <a:ext cx="12228128" cy="1828800"/>
            <a:chOff x="-305" y="2987478"/>
            <a:chExt cx="12188952" cy="182880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DD03A94A-ADF5-4334-86B1-DBA5F70ACD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2987478"/>
              <a:ext cx="12188952" cy="1099712"/>
            </a:xfrm>
            <a:custGeom>
              <a:avLst/>
              <a:gdLst>
                <a:gd name="connsiteX0" fmla="*/ 9182100 w 9182100"/>
                <a:gd name="connsiteY0" fmla="*/ 396420 h 932744"/>
                <a:gd name="connsiteX1" fmla="*/ 9103805 w 9182100"/>
                <a:gd name="connsiteY1" fmla="*/ 392229 h 932744"/>
                <a:gd name="connsiteX2" fmla="*/ 8712422 w 9182100"/>
                <a:gd name="connsiteY2" fmla="*/ 359749 h 932744"/>
                <a:gd name="connsiteX3" fmla="*/ 8322755 w 9182100"/>
                <a:gd name="connsiteY3" fmla="*/ 313362 h 932744"/>
                <a:gd name="connsiteX4" fmla="*/ 8134826 w 9182100"/>
                <a:gd name="connsiteY4" fmla="*/ 283930 h 932744"/>
                <a:gd name="connsiteX5" fmla="*/ 8090916 w 9182100"/>
                <a:gd name="connsiteY5" fmla="*/ 275643 h 932744"/>
                <a:gd name="connsiteX6" fmla="*/ 8069485 w 9182100"/>
                <a:gd name="connsiteY6" fmla="*/ 271262 h 932744"/>
                <a:gd name="connsiteX7" fmla="*/ 8041862 w 9182100"/>
                <a:gd name="connsiteY7" fmla="*/ 266595 h 932744"/>
                <a:gd name="connsiteX8" fmla="*/ 7986903 w 9182100"/>
                <a:gd name="connsiteY8" fmla="*/ 257546 h 932744"/>
                <a:gd name="connsiteX9" fmla="*/ 7934230 w 9182100"/>
                <a:gd name="connsiteY9" fmla="*/ 249640 h 932744"/>
                <a:gd name="connsiteX10" fmla="*/ 7727537 w 9182100"/>
                <a:gd name="connsiteY10" fmla="*/ 221922 h 932744"/>
                <a:gd name="connsiteX11" fmla="*/ 7625239 w 9182100"/>
                <a:gd name="connsiteY11" fmla="*/ 209730 h 932744"/>
                <a:gd name="connsiteX12" fmla="*/ 7523227 w 9182100"/>
                <a:gd name="connsiteY12" fmla="*/ 198110 h 932744"/>
                <a:gd name="connsiteX13" fmla="*/ 7115651 w 9182100"/>
                <a:gd name="connsiteY13" fmla="*/ 158010 h 932744"/>
                <a:gd name="connsiteX14" fmla="*/ 6706839 w 9182100"/>
                <a:gd name="connsiteY14" fmla="*/ 126958 h 932744"/>
                <a:gd name="connsiteX15" fmla="*/ 6604064 w 9182100"/>
                <a:gd name="connsiteY15" fmla="*/ 120862 h 932744"/>
                <a:gd name="connsiteX16" fmla="*/ 6501003 w 9182100"/>
                <a:gd name="connsiteY16" fmla="*/ 115338 h 932744"/>
                <a:gd name="connsiteX17" fmla="*/ 6397467 w 9182100"/>
                <a:gd name="connsiteY17" fmla="*/ 110385 h 932744"/>
                <a:gd name="connsiteX18" fmla="*/ 6293168 w 9182100"/>
                <a:gd name="connsiteY18" fmla="*/ 106860 h 932744"/>
                <a:gd name="connsiteX19" fmla="*/ 6079712 w 9182100"/>
                <a:gd name="connsiteY19" fmla="*/ 103908 h 932744"/>
                <a:gd name="connsiteX20" fmla="*/ 6024563 w 9182100"/>
                <a:gd name="connsiteY20" fmla="*/ 104479 h 932744"/>
                <a:gd name="connsiteX21" fmla="*/ 5968080 w 9182100"/>
                <a:gd name="connsiteY21" fmla="*/ 106479 h 932744"/>
                <a:gd name="connsiteX22" fmla="*/ 5855875 w 9182100"/>
                <a:gd name="connsiteY22" fmla="*/ 113242 h 932744"/>
                <a:gd name="connsiteX23" fmla="*/ 5439251 w 9182100"/>
                <a:gd name="connsiteY23" fmla="*/ 160105 h 932744"/>
                <a:gd name="connsiteX24" fmla="*/ 5075396 w 9182100"/>
                <a:gd name="connsiteY24" fmla="*/ 186585 h 932744"/>
                <a:gd name="connsiteX25" fmla="*/ 4712780 w 9182100"/>
                <a:gd name="connsiteY25" fmla="*/ 171249 h 932744"/>
                <a:gd name="connsiteX26" fmla="*/ 4666679 w 9182100"/>
                <a:gd name="connsiteY26" fmla="*/ 166773 h 932744"/>
                <a:gd name="connsiteX27" fmla="*/ 4620292 w 9182100"/>
                <a:gd name="connsiteY27" fmla="*/ 161629 h 932744"/>
                <a:gd name="connsiteX28" fmla="*/ 4573810 w 9182100"/>
                <a:gd name="connsiteY28" fmla="*/ 156009 h 932744"/>
                <a:gd name="connsiteX29" fmla="*/ 4550569 w 9182100"/>
                <a:gd name="connsiteY29" fmla="*/ 153057 h 932744"/>
                <a:gd name="connsiteX30" fmla="*/ 4538948 w 9182100"/>
                <a:gd name="connsiteY30" fmla="*/ 151628 h 932744"/>
                <a:gd name="connsiteX31" fmla="*/ 4526566 w 9182100"/>
                <a:gd name="connsiteY31" fmla="*/ 149913 h 932744"/>
                <a:gd name="connsiteX32" fmla="*/ 4327779 w 9182100"/>
                <a:gd name="connsiteY32" fmla="*/ 122862 h 932744"/>
                <a:gd name="connsiteX33" fmla="*/ 3929729 w 9182100"/>
                <a:gd name="connsiteY33" fmla="*/ 68189 h 932744"/>
                <a:gd name="connsiteX34" fmla="*/ 3729133 w 9182100"/>
                <a:gd name="connsiteY34" fmla="*/ 41900 h 932744"/>
                <a:gd name="connsiteX35" fmla="*/ 3628930 w 9182100"/>
                <a:gd name="connsiteY35" fmla="*/ 28946 h 932744"/>
                <a:gd name="connsiteX36" fmla="*/ 3573399 w 9182100"/>
                <a:gd name="connsiteY36" fmla="*/ 22278 h 932744"/>
                <a:gd name="connsiteX37" fmla="*/ 3516916 w 9182100"/>
                <a:gd name="connsiteY37" fmla="*/ 16468 h 932744"/>
                <a:gd name="connsiteX38" fmla="*/ 3074670 w 9182100"/>
                <a:gd name="connsiteY38" fmla="*/ 752 h 932744"/>
                <a:gd name="connsiteX39" fmla="*/ 2858738 w 9182100"/>
                <a:gd name="connsiteY39" fmla="*/ 8753 h 932744"/>
                <a:gd name="connsiteX40" fmla="*/ 2645474 w 9182100"/>
                <a:gd name="connsiteY40" fmla="*/ 25326 h 932744"/>
                <a:gd name="connsiteX41" fmla="*/ 1810798 w 9182100"/>
                <a:gd name="connsiteY41" fmla="*/ 158010 h 932744"/>
                <a:gd name="connsiteX42" fmla="*/ 1602772 w 9182100"/>
                <a:gd name="connsiteY42" fmla="*/ 208111 h 932744"/>
                <a:gd name="connsiteX43" fmla="*/ 1548860 w 9182100"/>
                <a:gd name="connsiteY43" fmla="*/ 222780 h 932744"/>
                <a:gd name="connsiteX44" fmla="*/ 1501331 w 9182100"/>
                <a:gd name="connsiteY44" fmla="*/ 236115 h 932744"/>
                <a:gd name="connsiteX45" fmla="*/ 1411224 w 9182100"/>
                <a:gd name="connsiteY45" fmla="*/ 260880 h 932744"/>
                <a:gd name="connsiteX46" fmla="*/ 1050893 w 9182100"/>
                <a:gd name="connsiteY46" fmla="*/ 338032 h 932744"/>
                <a:gd name="connsiteX47" fmla="*/ 871252 w 9182100"/>
                <a:gd name="connsiteY47" fmla="*/ 360511 h 932744"/>
                <a:gd name="connsiteX48" fmla="*/ 781812 w 9182100"/>
                <a:gd name="connsiteY48" fmla="*/ 366512 h 932744"/>
                <a:gd name="connsiteX49" fmla="*/ 692563 w 9182100"/>
                <a:gd name="connsiteY49" fmla="*/ 369655 h 932744"/>
                <a:gd name="connsiteX50" fmla="*/ 515017 w 9182100"/>
                <a:gd name="connsiteY50" fmla="*/ 363940 h 932744"/>
                <a:gd name="connsiteX51" fmla="*/ 337661 w 9182100"/>
                <a:gd name="connsiteY51" fmla="*/ 341937 h 932744"/>
                <a:gd name="connsiteX52" fmla="*/ 156972 w 9182100"/>
                <a:gd name="connsiteY52" fmla="*/ 303456 h 932744"/>
                <a:gd name="connsiteX53" fmla="*/ 0 w 9182100"/>
                <a:gd name="connsiteY53" fmla="*/ 261642 h 932744"/>
                <a:gd name="connsiteX54" fmla="*/ 0 w 9182100"/>
                <a:gd name="connsiteY54" fmla="*/ 713412 h 932744"/>
                <a:gd name="connsiteX55" fmla="*/ 9144 w 9182100"/>
                <a:gd name="connsiteY55" fmla="*/ 717699 h 932744"/>
                <a:gd name="connsiteX56" fmla="*/ 213360 w 9182100"/>
                <a:gd name="connsiteY56" fmla="*/ 801042 h 932744"/>
                <a:gd name="connsiteX57" fmla="*/ 653510 w 9182100"/>
                <a:gd name="connsiteY57" fmla="*/ 908199 h 932744"/>
                <a:gd name="connsiteX58" fmla="*/ 1101947 w 9182100"/>
                <a:gd name="connsiteY58" fmla="*/ 930773 h 932744"/>
                <a:gd name="connsiteX59" fmla="*/ 1540002 w 9182100"/>
                <a:gd name="connsiteY59" fmla="*/ 889434 h 932744"/>
                <a:gd name="connsiteX60" fmla="*/ 1647158 w 9182100"/>
                <a:gd name="connsiteY60" fmla="*/ 871242 h 932744"/>
                <a:gd name="connsiteX61" fmla="*/ 1698117 w 9182100"/>
                <a:gd name="connsiteY61" fmla="*/ 862193 h 932744"/>
                <a:gd name="connsiteX62" fmla="*/ 1742789 w 9182100"/>
                <a:gd name="connsiteY62" fmla="*/ 854668 h 932744"/>
                <a:gd name="connsiteX63" fmla="*/ 1931003 w 9182100"/>
                <a:gd name="connsiteY63" fmla="*/ 826950 h 932744"/>
                <a:gd name="connsiteX64" fmla="*/ 2314861 w 9182100"/>
                <a:gd name="connsiteY64" fmla="*/ 783897 h 932744"/>
                <a:gd name="connsiteX65" fmla="*/ 2506885 w 9182100"/>
                <a:gd name="connsiteY65" fmla="*/ 768086 h 932744"/>
                <a:gd name="connsiteX66" fmla="*/ 2602611 w 9182100"/>
                <a:gd name="connsiteY66" fmla="*/ 762085 h 932744"/>
                <a:gd name="connsiteX67" fmla="*/ 2698052 w 9182100"/>
                <a:gd name="connsiteY67" fmla="*/ 756846 h 932744"/>
                <a:gd name="connsiteX68" fmla="*/ 2887980 w 9182100"/>
                <a:gd name="connsiteY68" fmla="*/ 750846 h 932744"/>
                <a:gd name="connsiteX69" fmla="*/ 3075813 w 9182100"/>
                <a:gd name="connsiteY69" fmla="*/ 750179 h 932744"/>
                <a:gd name="connsiteX70" fmla="*/ 3168587 w 9182100"/>
                <a:gd name="connsiteY70" fmla="*/ 752751 h 932744"/>
                <a:gd name="connsiteX71" fmla="*/ 3260408 w 9182100"/>
                <a:gd name="connsiteY71" fmla="*/ 756656 h 932744"/>
                <a:gd name="connsiteX72" fmla="*/ 3440049 w 9182100"/>
                <a:gd name="connsiteY72" fmla="*/ 771610 h 932744"/>
                <a:gd name="connsiteX73" fmla="*/ 3483864 w 9182100"/>
                <a:gd name="connsiteY73" fmla="*/ 776849 h 932744"/>
                <a:gd name="connsiteX74" fmla="*/ 3528536 w 9182100"/>
                <a:gd name="connsiteY74" fmla="*/ 782469 h 932744"/>
                <a:gd name="connsiteX75" fmla="*/ 3628549 w 9182100"/>
                <a:gd name="connsiteY75" fmla="*/ 796089 h 932744"/>
                <a:gd name="connsiteX76" fmla="*/ 3828574 w 9182100"/>
                <a:gd name="connsiteY76" fmla="*/ 823140 h 932744"/>
                <a:gd name="connsiteX77" fmla="*/ 4231196 w 9182100"/>
                <a:gd name="connsiteY77" fmla="*/ 874099 h 932744"/>
                <a:gd name="connsiteX78" fmla="*/ 4433126 w 9182100"/>
                <a:gd name="connsiteY78" fmla="*/ 897435 h 932744"/>
                <a:gd name="connsiteX79" fmla="*/ 4485990 w 9182100"/>
                <a:gd name="connsiteY79" fmla="*/ 903246 h 932744"/>
                <a:gd name="connsiteX80" fmla="*/ 4539806 w 9182100"/>
                <a:gd name="connsiteY80" fmla="*/ 908961 h 932744"/>
                <a:gd name="connsiteX81" fmla="*/ 4593908 w 9182100"/>
                <a:gd name="connsiteY81" fmla="*/ 914199 h 932744"/>
                <a:gd name="connsiteX82" fmla="*/ 4648296 w 9182100"/>
                <a:gd name="connsiteY82" fmla="*/ 918771 h 932744"/>
                <a:gd name="connsiteX83" fmla="*/ 5092446 w 9182100"/>
                <a:gd name="connsiteY83" fmla="*/ 931154 h 932744"/>
                <a:gd name="connsiteX84" fmla="*/ 5533168 w 9182100"/>
                <a:gd name="connsiteY84" fmla="*/ 891816 h 932744"/>
                <a:gd name="connsiteX85" fmla="*/ 5918169 w 9182100"/>
                <a:gd name="connsiteY85" fmla="*/ 840666 h 932744"/>
                <a:gd name="connsiteX86" fmla="*/ 6007323 w 9182100"/>
                <a:gd name="connsiteY86" fmla="*/ 833237 h 932744"/>
                <a:gd name="connsiteX87" fmla="*/ 6051709 w 9182100"/>
                <a:gd name="connsiteY87" fmla="*/ 830570 h 932744"/>
                <a:gd name="connsiteX88" fmla="*/ 6097429 w 9182100"/>
                <a:gd name="connsiteY88" fmla="*/ 828379 h 932744"/>
                <a:gd name="connsiteX89" fmla="*/ 6287834 w 9182100"/>
                <a:gd name="connsiteY89" fmla="*/ 822569 h 932744"/>
                <a:gd name="connsiteX90" fmla="*/ 6681597 w 9182100"/>
                <a:gd name="connsiteY90" fmla="*/ 821235 h 932744"/>
                <a:gd name="connsiteX91" fmla="*/ 7079647 w 9182100"/>
                <a:gd name="connsiteY91" fmla="*/ 826569 h 932744"/>
                <a:gd name="connsiteX92" fmla="*/ 7478173 w 9182100"/>
                <a:gd name="connsiteY92" fmla="*/ 836094 h 932744"/>
                <a:gd name="connsiteX93" fmla="*/ 7871937 w 9182100"/>
                <a:gd name="connsiteY93" fmla="*/ 851430 h 932744"/>
                <a:gd name="connsiteX94" fmla="*/ 7919657 w 9182100"/>
                <a:gd name="connsiteY94" fmla="*/ 854097 h 932744"/>
                <a:gd name="connsiteX95" fmla="*/ 7964901 w 9182100"/>
                <a:gd name="connsiteY95" fmla="*/ 857240 h 932744"/>
                <a:gd name="connsiteX96" fmla="*/ 8015955 w 9182100"/>
                <a:gd name="connsiteY96" fmla="*/ 861050 h 932744"/>
                <a:gd name="connsiteX97" fmla="*/ 8072247 w 9182100"/>
                <a:gd name="connsiteY97" fmla="*/ 864384 h 932744"/>
                <a:gd name="connsiteX98" fmla="*/ 8286750 w 9182100"/>
                <a:gd name="connsiteY98" fmla="*/ 868384 h 932744"/>
                <a:gd name="connsiteX99" fmla="*/ 8704040 w 9182100"/>
                <a:gd name="connsiteY99" fmla="*/ 853716 h 932744"/>
                <a:gd name="connsiteX100" fmla="*/ 9120188 w 9182100"/>
                <a:gd name="connsiteY100" fmla="*/ 814092 h 932744"/>
                <a:gd name="connsiteX101" fmla="*/ 9181909 w 9182100"/>
                <a:gd name="connsiteY101" fmla="*/ 805519 h 932744"/>
                <a:gd name="connsiteX102" fmla="*/ 9181909 w 9182100"/>
                <a:gd name="connsiteY102" fmla="*/ 396420 h 9327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9182100" h="932744">
                  <a:moveTo>
                    <a:pt x="9182100" y="396420"/>
                  </a:moveTo>
                  <a:cubicBezTo>
                    <a:pt x="9156097" y="395182"/>
                    <a:pt x="9129999" y="393753"/>
                    <a:pt x="9103805" y="392229"/>
                  </a:cubicBezTo>
                  <a:cubicBezTo>
                    <a:pt x="8974169" y="384419"/>
                    <a:pt x="8843105" y="372989"/>
                    <a:pt x="8712422" y="359749"/>
                  </a:cubicBezTo>
                  <a:cubicBezTo>
                    <a:pt x="8581739" y="346319"/>
                    <a:pt x="8451056" y="331269"/>
                    <a:pt x="8322755" y="313362"/>
                  </a:cubicBezTo>
                  <a:cubicBezTo>
                    <a:pt x="8258747" y="304695"/>
                    <a:pt x="8195120" y="294979"/>
                    <a:pt x="8134826" y="283930"/>
                  </a:cubicBezTo>
                  <a:cubicBezTo>
                    <a:pt x="8119872" y="281168"/>
                    <a:pt x="8105013" y="278501"/>
                    <a:pt x="8090916" y="275643"/>
                  </a:cubicBezTo>
                  <a:lnTo>
                    <a:pt x="8069485" y="271262"/>
                  </a:lnTo>
                  <a:lnTo>
                    <a:pt x="8041862" y="266595"/>
                  </a:lnTo>
                  <a:cubicBezTo>
                    <a:pt x="8023574" y="263547"/>
                    <a:pt x="8004524" y="260213"/>
                    <a:pt x="7986903" y="257546"/>
                  </a:cubicBezTo>
                  <a:lnTo>
                    <a:pt x="7934230" y="249640"/>
                  </a:lnTo>
                  <a:cubicBezTo>
                    <a:pt x="7864221" y="239258"/>
                    <a:pt x="7795832" y="230209"/>
                    <a:pt x="7727537" y="221922"/>
                  </a:cubicBezTo>
                  <a:lnTo>
                    <a:pt x="7625239" y="209730"/>
                  </a:lnTo>
                  <a:lnTo>
                    <a:pt x="7523227" y="198110"/>
                  </a:lnTo>
                  <a:cubicBezTo>
                    <a:pt x="7387209" y="183060"/>
                    <a:pt x="7251573" y="170392"/>
                    <a:pt x="7115651" y="158010"/>
                  </a:cubicBezTo>
                  <a:cubicBezTo>
                    <a:pt x="6979730" y="146580"/>
                    <a:pt x="6843522" y="135721"/>
                    <a:pt x="6706839" y="126958"/>
                  </a:cubicBezTo>
                  <a:lnTo>
                    <a:pt x="6604064" y="120862"/>
                  </a:lnTo>
                  <a:cubicBezTo>
                    <a:pt x="6569869" y="118767"/>
                    <a:pt x="6535484" y="116862"/>
                    <a:pt x="6501003" y="115338"/>
                  </a:cubicBezTo>
                  <a:lnTo>
                    <a:pt x="6397467" y="110385"/>
                  </a:lnTo>
                  <a:lnTo>
                    <a:pt x="6293168" y="106860"/>
                  </a:lnTo>
                  <a:cubicBezTo>
                    <a:pt x="6222969" y="105146"/>
                    <a:pt x="6152769" y="103527"/>
                    <a:pt x="6079712" y="103908"/>
                  </a:cubicBezTo>
                  <a:cubicBezTo>
                    <a:pt x="6061710" y="103908"/>
                    <a:pt x="6043708" y="103812"/>
                    <a:pt x="6024563" y="104479"/>
                  </a:cubicBezTo>
                  <a:cubicBezTo>
                    <a:pt x="6005703" y="104955"/>
                    <a:pt x="5986844" y="105527"/>
                    <a:pt x="5968080" y="106479"/>
                  </a:cubicBezTo>
                  <a:cubicBezTo>
                    <a:pt x="5930456" y="108003"/>
                    <a:pt x="5893023" y="110385"/>
                    <a:pt x="5855875" y="113242"/>
                  </a:cubicBezTo>
                  <a:cubicBezTo>
                    <a:pt x="5706904" y="124577"/>
                    <a:pt x="5565934" y="145151"/>
                    <a:pt x="5439251" y="160105"/>
                  </a:cubicBezTo>
                  <a:cubicBezTo>
                    <a:pt x="5311902" y="175536"/>
                    <a:pt x="5194745" y="184680"/>
                    <a:pt x="5075396" y="186585"/>
                  </a:cubicBezTo>
                  <a:cubicBezTo>
                    <a:pt x="4956429" y="188490"/>
                    <a:pt x="4835748" y="182775"/>
                    <a:pt x="4712780" y="171249"/>
                  </a:cubicBezTo>
                  <a:lnTo>
                    <a:pt x="4666679" y="166773"/>
                  </a:lnTo>
                  <a:lnTo>
                    <a:pt x="4620292" y="161629"/>
                  </a:lnTo>
                  <a:cubicBezTo>
                    <a:pt x="4604862" y="160010"/>
                    <a:pt x="4589336" y="157914"/>
                    <a:pt x="4573810" y="156009"/>
                  </a:cubicBezTo>
                  <a:lnTo>
                    <a:pt x="4550569" y="153057"/>
                  </a:lnTo>
                  <a:lnTo>
                    <a:pt x="4538948" y="151628"/>
                  </a:lnTo>
                  <a:lnTo>
                    <a:pt x="4526566" y="149913"/>
                  </a:lnTo>
                  <a:lnTo>
                    <a:pt x="4327779" y="122862"/>
                  </a:lnTo>
                  <a:lnTo>
                    <a:pt x="3929729" y="68189"/>
                  </a:lnTo>
                  <a:lnTo>
                    <a:pt x="3729133" y="41900"/>
                  </a:lnTo>
                  <a:lnTo>
                    <a:pt x="3628930" y="28946"/>
                  </a:lnTo>
                  <a:lnTo>
                    <a:pt x="3573399" y="22278"/>
                  </a:lnTo>
                  <a:cubicBezTo>
                    <a:pt x="3554445" y="19992"/>
                    <a:pt x="3535585" y="17992"/>
                    <a:pt x="3516916" y="16468"/>
                  </a:cubicBezTo>
                  <a:cubicBezTo>
                    <a:pt x="3366611" y="2752"/>
                    <a:pt x="3219736" y="-2010"/>
                    <a:pt x="3074670" y="752"/>
                  </a:cubicBezTo>
                  <a:cubicBezTo>
                    <a:pt x="3002280" y="2181"/>
                    <a:pt x="2930176" y="4467"/>
                    <a:pt x="2858738" y="8753"/>
                  </a:cubicBezTo>
                  <a:cubicBezTo>
                    <a:pt x="2787206" y="13039"/>
                    <a:pt x="2716149" y="18754"/>
                    <a:pt x="2645474" y="25326"/>
                  </a:cubicBezTo>
                  <a:cubicBezTo>
                    <a:pt x="2362581" y="52473"/>
                    <a:pt x="2085975" y="97145"/>
                    <a:pt x="1810798" y="158010"/>
                  </a:cubicBezTo>
                  <a:cubicBezTo>
                    <a:pt x="1741837" y="173345"/>
                    <a:pt x="1673066" y="189442"/>
                    <a:pt x="1602772" y="208111"/>
                  </a:cubicBezTo>
                  <a:lnTo>
                    <a:pt x="1548860" y="222780"/>
                  </a:lnTo>
                  <a:lnTo>
                    <a:pt x="1501331" y="236115"/>
                  </a:lnTo>
                  <a:cubicBezTo>
                    <a:pt x="1471327" y="244497"/>
                    <a:pt x="1441228" y="253450"/>
                    <a:pt x="1411224" y="260880"/>
                  </a:cubicBezTo>
                  <a:cubicBezTo>
                    <a:pt x="1291209" y="293074"/>
                    <a:pt x="1170813" y="318982"/>
                    <a:pt x="1050893" y="338032"/>
                  </a:cubicBezTo>
                  <a:cubicBezTo>
                    <a:pt x="990790" y="347557"/>
                    <a:pt x="931069" y="354796"/>
                    <a:pt x="871252" y="360511"/>
                  </a:cubicBezTo>
                  <a:cubicBezTo>
                    <a:pt x="841438" y="362702"/>
                    <a:pt x="811530" y="365559"/>
                    <a:pt x="781812" y="366512"/>
                  </a:cubicBezTo>
                  <a:cubicBezTo>
                    <a:pt x="751904" y="368512"/>
                    <a:pt x="722376" y="368893"/>
                    <a:pt x="692563" y="369655"/>
                  </a:cubicBezTo>
                  <a:cubicBezTo>
                    <a:pt x="633222" y="370036"/>
                    <a:pt x="574167" y="368131"/>
                    <a:pt x="515017" y="363940"/>
                  </a:cubicBezTo>
                  <a:cubicBezTo>
                    <a:pt x="455867" y="359749"/>
                    <a:pt x="397097" y="351748"/>
                    <a:pt x="337661" y="341937"/>
                  </a:cubicBezTo>
                  <a:cubicBezTo>
                    <a:pt x="278225" y="331936"/>
                    <a:pt x="218599" y="318696"/>
                    <a:pt x="156972" y="303456"/>
                  </a:cubicBezTo>
                  <a:cubicBezTo>
                    <a:pt x="106680" y="290883"/>
                    <a:pt x="55150" y="276405"/>
                    <a:pt x="0" y="261642"/>
                  </a:cubicBezTo>
                  <a:lnTo>
                    <a:pt x="0" y="713412"/>
                  </a:lnTo>
                  <a:cubicBezTo>
                    <a:pt x="3048" y="714841"/>
                    <a:pt x="6096" y="716270"/>
                    <a:pt x="9144" y="717699"/>
                  </a:cubicBezTo>
                  <a:cubicBezTo>
                    <a:pt x="74295" y="747798"/>
                    <a:pt x="142875" y="775896"/>
                    <a:pt x="213360" y="801042"/>
                  </a:cubicBezTo>
                  <a:cubicBezTo>
                    <a:pt x="354521" y="851715"/>
                    <a:pt x="503873" y="887244"/>
                    <a:pt x="653510" y="908199"/>
                  </a:cubicBezTo>
                  <a:cubicBezTo>
                    <a:pt x="803338" y="928773"/>
                    <a:pt x="953929" y="935631"/>
                    <a:pt x="1101947" y="930773"/>
                  </a:cubicBezTo>
                  <a:cubicBezTo>
                    <a:pt x="1250252" y="926582"/>
                    <a:pt x="1396365" y="911437"/>
                    <a:pt x="1540002" y="889434"/>
                  </a:cubicBezTo>
                  <a:cubicBezTo>
                    <a:pt x="1576197" y="884386"/>
                    <a:pt x="1611535" y="877433"/>
                    <a:pt x="1647158" y="871242"/>
                  </a:cubicBezTo>
                  <a:lnTo>
                    <a:pt x="1698117" y="862193"/>
                  </a:lnTo>
                  <a:lnTo>
                    <a:pt x="1742789" y="854668"/>
                  </a:lnTo>
                  <a:cubicBezTo>
                    <a:pt x="1804035" y="845048"/>
                    <a:pt x="1867472" y="835428"/>
                    <a:pt x="1931003" y="826950"/>
                  </a:cubicBezTo>
                  <a:cubicBezTo>
                    <a:pt x="2058353" y="810282"/>
                    <a:pt x="2186750" y="795327"/>
                    <a:pt x="2314861" y="783897"/>
                  </a:cubicBezTo>
                  <a:cubicBezTo>
                    <a:pt x="2378964" y="778087"/>
                    <a:pt x="2442972" y="772467"/>
                    <a:pt x="2506885" y="768086"/>
                  </a:cubicBezTo>
                  <a:cubicBezTo>
                    <a:pt x="2538794" y="765990"/>
                    <a:pt x="2570798" y="763800"/>
                    <a:pt x="2602611" y="762085"/>
                  </a:cubicBezTo>
                  <a:cubicBezTo>
                    <a:pt x="2634520" y="760180"/>
                    <a:pt x="2666333" y="758370"/>
                    <a:pt x="2698052" y="756846"/>
                  </a:cubicBezTo>
                  <a:cubicBezTo>
                    <a:pt x="2761583" y="753894"/>
                    <a:pt x="2825020" y="751703"/>
                    <a:pt x="2887980" y="750846"/>
                  </a:cubicBezTo>
                  <a:cubicBezTo>
                    <a:pt x="2951036" y="749417"/>
                    <a:pt x="3013615" y="749322"/>
                    <a:pt x="3075813" y="750179"/>
                  </a:cubicBezTo>
                  <a:cubicBezTo>
                    <a:pt x="3106865" y="750846"/>
                    <a:pt x="3137916" y="751417"/>
                    <a:pt x="3168587" y="752751"/>
                  </a:cubicBezTo>
                  <a:cubicBezTo>
                    <a:pt x="3199448" y="753703"/>
                    <a:pt x="3229928" y="755227"/>
                    <a:pt x="3260408" y="756656"/>
                  </a:cubicBezTo>
                  <a:cubicBezTo>
                    <a:pt x="3320987" y="760466"/>
                    <a:pt x="3381470" y="764562"/>
                    <a:pt x="3440049" y="771610"/>
                  </a:cubicBezTo>
                  <a:cubicBezTo>
                    <a:pt x="3454908" y="773039"/>
                    <a:pt x="3469386" y="775039"/>
                    <a:pt x="3483864" y="776849"/>
                  </a:cubicBezTo>
                  <a:lnTo>
                    <a:pt x="3528536" y="782469"/>
                  </a:lnTo>
                  <a:lnTo>
                    <a:pt x="3628549" y="796089"/>
                  </a:lnTo>
                  <a:lnTo>
                    <a:pt x="3828574" y="823140"/>
                  </a:lnTo>
                  <a:cubicBezTo>
                    <a:pt x="3962019" y="840190"/>
                    <a:pt x="4095750" y="858573"/>
                    <a:pt x="4231196" y="874099"/>
                  </a:cubicBezTo>
                  <a:lnTo>
                    <a:pt x="4433126" y="897435"/>
                  </a:lnTo>
                  <a:lnTo>
                    <a:pt x="4485990" y="903246"/>
                  </a:lnTo>
                  <a:cubicBezTo>
                    <a:pt x="4503897" y="905151"/>
                    <a:pt x="4521708" y="907341"/>
                    <a:pt x="4539806" y="908961"/>
                  </a:cubicBezTo>
                  <a:lnTo>
                    <a:pt x="4593908" y="914199"/>
                  </a:lnTo>
                  <a:lnTo>
                    <a:pt x="4648296" y="918771"/>
                  </a:lnTo>
                  <a:cubicBezTo>
                    <a:pt x="4793456" y="930392"/>
                    <a:pt x="4942237" y="935631"/>
                    <a:pt x="5092446" y="931154"/>
                  </a:cubicBezTo>
                  <a:cubicBezTo>
                    <a:pt x="5242274" y="927249"/>
                    <a:pt x="5393627" y="911437"/>
                    <a:pt x="5533168" y="891816"/>
                  </a:cubicBezTo>
                  <a:cubicBezTo>
                    <a:pt x="5673471" y="872289"/>
                    <a:pt x="5798820" y="851906"/>
                    <a:pt x="5918169" y="840666"/>
                  </a:cubicBezTo>
                  <a:cubicBezTo>
                    <a:pt x="5948077" y="837809"/>
                    <a:pt x="5977795" y="835237"/>
                    <a:pt x="6007323" y="833237"/>
                  </a:cubicBezTo>
                  <a:cubicBezTo>
                    <a:pt x="6022086" y="832094"/>
                    <a:pt x="6036945" y="831332"/>
                    <a:pt x="6051709" y="830570"/>
                  </a:cubicBezTo>
                  <a:lnTo>
                    <a:pt x="6097429" y="828379"/>
                  </a:lnTo>
                  <a:cubicBezTo>
                    <a:pt x="6158960" y="825236"/>
                    <a:pt x="6223445" y="823807"/>
                    <a:pt x="6287834" y="822569"/>
                  </a:cubicBezTo>
                  <a:cubicBezTo>
                    <a:pt x="6417374" y="820664"/>
                    <a:pt x="6549485" y="820188"/>
                    <a:pt x="6681597" y="821235"/>
                  </a:cubicBezTo>
                  <a:cubicBezTo>
                    <a:pt x="6813899" y="822378"/>
                    <a:pt x="6946773" y="823617"/>
                    <a:pt x="7079647" y="826569"/>
                  </a:cubicBezTo>
                  <a:cubicBezTo>
                    <a:pt x="7212520" y="828951"/>
                    <a:pt x="7345585" y="831903"/>
                    <a:pt x="7478173" y="836094"/>
                  </a:cubicBezTo>
                  <a:cubicBezTo>
                    <a:pt x="7610475" y="839714"/>
                    <a:pt x="7743539" y="844953"/>
                    <a:pt x="7871937" y="851430"/>
                  </a:cubicBezTo>
                  <a:lnTo>
                    <a:pt x="7919657" y="854097"/>
                  </a:lnTo>
                  <a:cubicBezTo>
                    <a:pt x="7935564" y="854954"/>
                    <a:pt x="7949756" y="856192"/>
                    <a:pt x="7964901" y="857240"/>
                  </a:cubicBezTo>
                  <a:lnTo>
                    <a:pt x="8015955" y="861050"/>
                  </a:lnTo>
                  <a:cubicBezTo>
                    <a:pt x="8035195" y="862383"/>
                    <a:pt x="8053769" y="863622"/>
                    <a:pt x="8072247" y="864384"/>
                  </a:cubicBezTo>
                  <a:cubicBezTo>
                    <a:pt x="8145780" y="867527"/>
                    <a:pt x="8216456" y="868479"/>
                    <a:pt x="8286750" y="868384"/>
                  </a:cubicBezTo>
                  <a:cubicBezTo>
                    <a:pt x="8427148" y="867527"/>
                    <a:pt x="8565452" y="862574"/>
                    <a:pt x="8704040" y="853716"/>
                  </a:cubicBezTo>
                  <a:cubicBezTo>
                    <a:pt x="8842534" y="844762"/>
                    <a:pt x="8980741" y="832284"/>
                    <a:pt x="9120188" y="814092"/>
                  </a:cubicBezTo>
                  <a:cubicBezTo>
                    <a:pt x="9140761" y="811425"/>
                    <a:pt x="9161336" y="808567"/>
                    <a:pt x="9181909" y="805519"/>
                  </a:cubicBezTo>
                  <a:lnTo>
                    <a:pt x="9181909" y="39642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385A18E1-CBE3-4BBD-B1B7-CDBCA685E0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199381"/>
              <a:ext cx="12188952" cy="902694"/>
            </a:xfrm>
            <a:custGeom>
              <a:avLst/>
              <a:gdLst>
                <a:gd name="connsiteX0" fmla="*/ 9182100 w 9182100"/>
                <a:gd name="connsiteY0" fmla="*/ 351088 h 765639"/>
                <a:gd name="connsiteX1" fmla="*/ 9178480 w 9182100"/>
                <a:gd name="connsiteY1" fmla="*/ 350993 h 765639"/>
                <a:gd name="connsiteX2" fmla="*/ 8783955 w 9182100"/>
                <a:gd name="connsiteY2" fmla="*/ 327561 h 765639"/>
                <a:gd name="connsiteX3" fmla="*/ 8390763 w 9182100"/>
                <a:gd name="connsiteY3" fmla="*/ 288795 h 765639"/>
                <a:gd name="connsiteX4" fmla="*/ 8199502 w 9182100"/>
                <a:gd name="connsiteY4" fmla="*/ 262601 h 765639"/>
                <a:gd name="connsiteX5" fmla="*/ 8153972 w 9182100"/>
                <a:gd name="connsiteY5" fmla="*/ 254886 h 765639"/>
                <a:gd name="connsiteX6" fmla="*/ 8131588 w 9182100"/>
                <a:gd name="connsiteY6" fmla="*/ 250790 h 765639"/>
                <a:gd name="connsiteX7" fmla="*/ 8104632 w 9182100"/>
                <a:gd name="connsiteY7" fmla="*/ 246504 h 765639"/>
                <a:gd name="connsiteX8" fmla="*/ 8050911 w 9182100"/>
                <a:gd name="connsiteY8" fmla="*/ 238217 h 765639"/>
                <a:gd name="connsiteX9" fmla="*/ 7998810 w 9182100"/>
                <a:gd name="connsiteY9" fmla="*/ 230978 h 765639"/>
                <a:gd name="connsiteX10" fmla="*/ 7589902 w 9182100"/>
                <a:gd name="connsiteY10" fmla="*/ 183925 h 765639"/>
                <a:gd name="connsiteX11" fmla="*/ 7183469 w 9182100"/>
                <a:gd name="connsiteY11" fmla="*/ 147634 h 765639"/>
                <a:gd name="connsiteX12" fmla="*/ 6775990 w 9182100"/>
                <a:gd name="connsiteY12" fmla="*/ 119821 h 765639"/>
                <a:gd name="connsiteX13" fmla="*/ 6364795 w 9182100"/>
                <a:gd name="connsiteY13" fmla="*/ 102391 h 765639"/>
                <a:gd name="connsiteX14" fmla="*/ 6154293 w 9182100"/>
                <a:gd name="connsiteY14" fmla="*/ 100581 h 765639"/>
                <a:gd name="connsiteX15" fmla="*/ 6100287 w 9182100"/>
                <a:gd name="connsiteY15" fmla="*/ 101343 h 765639"/>
                <a:gd name="connsiteX16" fmla="*/ 6045327 w 9182100"/>
                <a:gd name="connsiteY16" fmla="*/ 103438 h 765639"/>
                <a:gd name="connsiteX17" fmla="*/ 5935980 w 9182100"/>
                <a:gd name="connsiteY17" fmla="*/ 110296 h 765639"/>
                <a:gd name="connsiteX18" fmla="*/ 5523357 w 9182100"/>
                <a:gd name="connsiteY18" fmla="*/ 157635 h 765639"/>
                <a:gd name="connsiteX19" fmla="*/ 5149882 w 9182100"/>
                <a:gd name="connsiteY19" fmla="*/ 185639 h 765639"/>
                <a:gd name="connsiteX20" fmla="*/ 4777073 w 9182100"/>
                <a:gd name="connsiteY20" fmla="*/ 170685 h 765639"/>
                <a:gd name="connsiteX21" fmla="*/ 4729925 w 9182100"/>
                <a:gd name="connsiteY21" fmla="*/ 166208 h 765639"/>
                <a:gd name="connsiteX22" fmla="*/ 4682585 w 9182100"/>
                <a:gd name="connsiteY22" fmla="*/ 161064 h 765639"/>
                <a:gd name="connsiteX23" fmla="*/ 4635151 w 9182100"/>
                <a:gd name="connsiteY23" fmla="*/ 155445 h 765639"/>
                <a:gd name="connsiteX24" fmla="*/ 4611434 w 9182100"/>
                <a:gd name="connsiteY24" fmla="*/ 152492 h 765639"/>
                <a:gd name="connsiteX25" fmla="*/ 4587145 w 9182100"/>
                <a:gd name="connsiteY25" fmla="*/ 149349 h 765639"/>
                <a:gd name="connsiteX26" fmla="*/ 4387977 w 9182100"/>
                <a:gd name="connsiteY26" fmla="*/ 122774 h 765639"/>
                <a:gd name="connsiteX27" fmla="*/ 3989356 w 9182100"/>
                <a:gd name="connsiteY27" fmla="*/ 68577 h 765639"/>
                <a:gd name="connsiteX28" fmla="*/ 3789140 w 9182100"/>
                <a:gd name="connsiteY28" fmla="*/ 42192 h 765639"/>
                <a:gd name="connsiteX29" fmla="*/ 3689033 w 9182100"/>
                <a:gd name="connsiteY29" fmla="*/ 29143 h 765639"/>
                <a:gd name="connsiteX30" fmla="*/ 3634835 w 9182100"/>
                <a:gd name="connsiteY30" fmla="*/ 22571 h 765639"/>
                <a:gd name="connsiteX31" fmla="*/ 3579876 w 9182100"/>
                <a:gd name="connsiteY31" fmla="*/ 16856 h 765639"/>
                <a:gd name="connsiteX32" fmla="*/ 3147441 w 9182100"/>
                <a:gd name="connsiteY32" fmla="*/ 473 h 765639"/>
                <a:gd name="connsiteX33" fmla="*/ 2724722 w 9182100"/>
                <a:gd name="connsiteY33" fmla="*/ 22857 h 765639"/>
                <a:gd name="connsiteX34" fmla="*/ 1898428 w 9182100"/>
                <a:gd name="connsiteY34" fmla="*/ 147730 h 765639"/>
                <a:gd name="connsiteX35" fmla="*/ 1692878 w 9182100"/>
                <a:gd name="connsiteY35" fmla="*/ 195069 h 765639"/>
                <a:gd name="connsiteX36" fmla="*/ 1640205 w 9182100"/>
                <a:gd name="connsiteY36" fmla="*/ 208785 h 765639"/>
                <a:gd name="connsiteX37" fmla="*/ 1592294 w 9182100"/>
                <a:gd name="connsiteY37" fmla="*/ 221643 h 765639"/>
                <a:gd name="connsiteX38" fmla="*/ 1500092 w 9182100"/>
                <a:gd name="connsiteY38" fmla="*/ 245551 h 765639"/>
                <a:gd name="connsiteX39" fmla="*/ 1130046 w 9182100"/>
                <a:gd name="connsiteY39" fmla="*/ 318227 h 765639"/>
                <a:gd name="connsiteX40" fmla="*/ 944880 w 9182100"/>
                <a:gd name="connsiteY40" fmla="*/ 337658 h 765639"/>
                <a:gd name="connsiteX41" fmla="*/ 852583 w 9182100"/>
                <a:gd name="connsiteY41" fmla="*/ 341944 h 765639"/>
                <a:gd name="connsiteX42" fmla="*/ 760476 w 9182100"/>
                <a:gd name="connsiteY42" fmla="*/ 343087 h 765639"/>
                <a:gd name="connsiteX43" fmla="*/ 577215 w 9182100"/>
                <a:gd name="connsiteY43" fmla="*/ 332800 h 765639"/>
                <a:gd name="connsiteX44" fmla="*/ 394907 w 9182100"/>
                <a:gd name="connsiteY44" fmla="*/ 305463 h 765639"/>
                <a:gd name="connsiteX45" fmla="*/ 211265 w 9182100"/>
                <a:gd name="connsiteY45" fmla="*/ 261363 h 765639"/>
                <a:gd name="connsiteX46" fmla="*/ 17526 w 9182100"/>
                <a:gd name="connsiteY46" fmla="*/ 204880 h 765639"/>
                <a:gd name="connsiteX47" fmla="*/ 0 w 9182100"/>
                <a:gd name="connsiteY47" fmla="*/ 199927 h 765639"/>
                <a:gd name="connsiteX48" fmla="*/ 0 w 9182100"/>
                <a:gd name="connsiteY48" fmla="*/ 526920 h 765639"/>
                <a:gd name="connsiteX49" fmla="*/ 100298 w 9182100"/>
                <a:gd name="connsiteY49" fmla="*/ 571973 h 765639"/>
                <a:gd name="connsiteX50" fmla="*/ 301562 w 9182100"/>
                <a:gd name="connsiteY50" fmla="*/ 649697 h 765639"/>
                <a:gd name="connsiteX51" fmla="*/ 731044 w 9182100"/>
                <a:gd name="connsiteY51" fmla="*/ 746947 h 765639"/>
                <a:gd name="connsiteX52" fmla="*/ 1168241 w 9182100"/>
                <a:gd name="connsiteY52" fmla="*/ 762759 h 765639"/>
                <a:gd name="connsiteX53" fmla="*/ 1596581 w 9182100"/>
                <a:gd name="connsiteY53" fmla="*/ 716944 h 765639"/>
                <a:gd name="connsiteX54" fmla="*/ 1701641 w 9182100"/>
                <a:gd name="connsiteY54" fmla="*/ 697894 h 765639"/>
                <a:gd name="connsiteX55" fmla="*/ 1752124 w 9182100"/>
                <a:gd name="connsiteY55" fmla="*/ 688273 h 765639"/>
                <a:gd name="connsiteX56" fmla="*/ 1797939 w 9182100"/>
                <a:gd name="connsiteY56" fmla="*/ 679891 h 765639"/>
                <a:gd name="connsiteX57" fmla="*/ 1988630 w 9182100"/>
                <a:gd name="connsiteY57" fmla="*/ 649316 h 765639"/>
                <a:gd name="connsiteX58" fmla="*/ 2376297 w 9182100"/>
                <a:gd name="connsiteY58" fmla="*/ 601691 h 765639"/>
                <a:gd name="connsiteX59" fmla="*/ 2570416 w 9182100"/>
                <a:gd name="connsiteY59" fmla="*/ 584165 h 765639"/>
                <a:gd name="connsiteX60" fmla="*/ 2764155 w 9182100"/>
                <a:gd name="connsiteY60" fmla="*/ 571497 h 765639"/>
                <a:gd name="connsiteX61" fmla="*/ 2956941 w 9182100"/>
                <a:gd name="connsiteY61" fmla="*/ 564163 h 765639"/>
                <a:gd name="connsiteX62" fmla="*/ 3148298 w 9182100"/>
                <a:gd name="connsiteY62" fmla="*/ 562639 h 765639"/>
                <a:gd name="connsiteX63" fmla="*/ 3337274 w 9182100"/>
                <a:gd name="connsiteY63" fmla="*/ 568544 h 765639"/>
                <a:gd name="connsiteX64" fmla="*/ 3522345 w 9182100"/>
                <a:gd name="connsiteY64" fmla="*/ 583308 h 765639"/>
                <a:gd name="connsiteX65" fmla="*/ 3567779 w 9182100"/>
                <a:gd name="connsiteY65" fmla="*/ 588642 h 765639"/>
                <a:gd name="connsiteX66" fmla="*/ 3613785 w 9182100"/>
                <a:gd name="connsiteY66" fmla="*/ 594357 h 765639"/>
                <a:gd name="connsiteX67" fmla="*/ 3713798 w 9182100"/>
                <a:gd name="connsiteY67" fmla="*/ 607882 h 765639"/>
                <a:gd name="connsiteX68" fmla="*/ 3913823 w 9182100"/>
                <a:gd name="connsiteY68" fmla="*/ 634838 h 765639"/>
                <a:gd name="connsiteX69" fmla="*/ 4315873 w 9182100"/>
                <a:gd name="connsiteY69" fmla="*/ 686273 h 765639"/>
                <a:gd name="connsiteX70" fmla="*/ 4517422 w 9182100"/>
                <a:gd name="connsiteY70" fmla="*/ 710086 h 765639"/>
                <a:gd name="connsiteX71" fmla="*/ 4728972 w 9182100"/>
                <a:gd name="connsiteY71" fmla="*/ 731422 h 765639"/>
                <a:gd name="connsiteX72" fmla="*/ 5162931 w 9182100"/>
                <a:gd name="connsiteY72" fmla="*/ 744185 h 765639"/>
                <a:gd name="connsiteX73" fmla="*/ 5594033 w 9182100"/>
                <a:gd name="connsiteY73" fmla="*/ 706466 h 765639"/>
                <a:gd name="connsiteX74" fmla="*/ 5982939 w 9182100"/>
                <a:gd name="connsiteY74" fmla="*/ 655793 h 765639"/>
                <a:gd name="connsiteX75" fmla="*/ 6075045 w 9182100"/>
                <a:gd name="connsiteY75" fmla="*/ 648459 h 765639"/>
                <a:gd name="connsiteX76" fmla="*/ 6167819 w 9182100"/>
                <a:gd name="connsiteY76" fmla="*/ 643887 h 765639"/>
                <a:gd name="connsiteX77" fmla="*/ 6361081 w 9182100"/>
                <a:gd name="connsiteY77" fmla="*/ 639124 h 765639"/>
                <a:gd name="connsiteX78" fmla="*/ 6757321 w 9182100"/>
                <a:gd name="connsiteY78" fmla="*/ 640458 h 765639"/>
                <a:gd name="connsiteX79" fmla="*/ 7156704 w 9182100"/>
                <a:gd name="connsiteY79" fmla="*/ 649030 h 765639"/>
                <a:gd name="connsiteX80" fmla="*/ 7556373 w 9182100"/>
                <a:gd name="connsiteY80" fmla="*/ 662365 h 765639"/>
                <a:gd name="connsiteX81" fmla="*/ 7952328 w 9182100"/>
                <a:gd name="connsiteY81" fmla="*/ 682177 h 765639"/>
                <a:gd name="connsiteX82" fmla="*/ 8000714 w 9182100"/>
                <a:gd name="connsiteY82" fmla="*/ 685511 h 765639"/>
                <a:gd name="connsiteX83" fmla="*/ 8047196 w 9182100"/>
                <a:gd name="connsiteY83" fmla="*/ 689416 h 765639"/>
                <a:gd name="connsiteX84" fmla="*/ 8097965 w 9182100"/>
                <a:gd name="connsiteY84" fmla="*/ 693893 h 765639"/>
                <a:gd name="connsiteX85" fmla="*/ 8152733 w 9182100"/>
                <a:gd name="connsiteY85" fmla="*/ 697894 h 765639"/>
                <a:gd name="connsiteX86" fmla="*/ 8363903 w 9182100"/>
                <a:gd name="connsiteY86" fmla="*/ 705133 h 765639"/>
                <a:gd name="connsiteX87" fmla="*/ 8777764 w 9182100"/>
                <a:gd name="connsiteY87" fmla="*/ 698084 h 765639"/>
                <a:gd name="connsiteX88" fmla="*/ 9182005 w 9182100"/>
                <a:gd name="connsiteY88" fmla="*/ 668366 h 765639"/>
                <a:gd name="connsiteX89" fmla="*/ 9182005 w 9182100"/>
                <a:gd name="connsiteY89" fmla="*/ 351088 h 7656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9182100" h="765639">
                  <a:moveTo>
                    <a:pt x="9182100" y="351088"/>
                  </a:moveTo>
                  <a:cubicBezTo>
                    <a:pt x="9180862" y="351088"/>
                    <a:pt x="9179719" y="350993"/>
                    <a:pt x="9178480" y="350993"/>
                  </a:cubicBezTo>
                  <a:cubicBezTo>
                    <a:pt x="9047607" y="346421"/>
                    <a:pt x="8915591" y="337944"/>
                    <a:pt x="8783955" y="327561"/>
                  </a:cubicBezTo>
                  <a:cubicBezTo>
                    <a:pt x="8652320" y="316894"/>
                    <a:pt x="8520589" y="304416"/>
                    <a:pt x="8390763" y="288795"/>
                  </a:cubicBezTo>
                  <a:cubicBezTo>
                    <a:pt x="8325898" y="281175"/>
                    <a:pt x="8261509" y="272602"/>
                    <a:pt x="8199502" y="262601"/>
                  </a:cubicBezTo>
                  <a:cubicBezTo>
                    <a:pt x="8184070" y="260029"/>
                    <a:pt x="8168831" y="257553"/>
                    <a:pt x="8153972" y="254886"/>
                  </a:cubicBezTo>
                  <a:lnTo>
                    <a:pt x="8131588" y="250790"/>
                  </a:lnTo>
                  <a:lnTo>
                    <a:pt x="8104632" y="246504"/>
                  </a:lnTo>
                  <a:cubicBezTo>
                    <a:pt x="8086725" y="243741"/>
                    <a:pt x="8068247" y="240598"/>
                    <a:pt x="8050911" y="238217"/>
                  </a:cubicBezTo>
                  <a:lnTo>
                    <a:pt x="7998810" y="230978"/>
                  </a:lnTo>
                  <a:cubicBezTo>
                    <a:pt x="7860697" y="212023"/>
                    <a:pt x="7725633" y="198021"/>
                    <a:pt x="7589902" y="183925"/>
                  </a:cubicBezTo>
                  <a:cubicBezTo>
                    <a:pt x="7454360" y="170304"/>
                    <a:pt x="7319010" y="158779"/>
                    <a:pt x="7183469" y="147634"/>
                  </a:cubicBezTo>
                  <a:cubicBezTo>
                    <a:pt x="7047929" y="137252"/>
                    <a:pt x="6912198" y="127632"/>
                    <a:pt x="6775990" y="119821"/>
                  </a:cubicBezTo>
                  <a:cubicBezTo>
                    <a:pt x="6639592" y="112582"/>
                    <a:pt x="6503194" y="105439"/>
                    <a:pt x="6364795" y="102391"/>
                  </a:cubicBezTo>
                  <a:cubicBezTo>
                    <a:pt x="6295263" y="101057"/>
                    <a:pt x="6225826" y="99819"/>
                    <a:pt x="6154293" y="100581"/>
                  </a:cubicBezTo>
                  <a:cubicBezTo>
                    <a:pt x="6136577" y="100581"/>
                    <a:pt x="6118860" y="100581"/>
                    <a:pt x="6100287" y="101343"/>
                  </a:cubicBezTo>
                  <a:cubicBezTo>
                    <a:pt x="6081903" y="101819"/>
                    <a:pt x="6063615" y="102486"/>
                    <a:pt x="6045327" y="103438"/>
                  </a:cubicBezTo>
                  <a:cubicBezTo>
                    <a:pt x="6008656" y="104962"/>
                    <a:pt x="5972175" y="107439"/>
                    <a:pt x="5935980" y="110296"/>
                  </a:cubicBezTo>
                  <a:cubicBezTo>
                    <a:pt x="5790724" y="121631"/>
                    <a:pt x="5651659" y="142110"/>
                    <a:pt x="5523357" y="157635"/>
                  </a:cubicBezTo>
                  <a:cubicBezTo>
                    <a:pt x="5394484" y="173542"/>
                    <a:pt x="5273040" y="183543"/>
                    <a:pt x="5149882" y="185639"/>
                  </a:cubicBezTo>
                  <a:cubicBezTo>
                    <a:pt x="5027010" y="187925"/>
                    <a:pt x="4902803" y="182210"/>
                    <a:pt x="4777073" y="170685"/>
                  </a:cubicBezTo>
                  <a:lnTo>
                    <a:pt x="4729925" y="166208"/>
                  </a:lnTo>
                  <a:lnTo>
                    <a:pt x="4682585" y="161064"/>
                  </a:lnTo>
                  <a:cubicBezTo>
                    <a:pt x="4666869" y="159445"/>
                    <a:pt x="4650963" y="157350"/>
                    <a:pt x="4635151" y="155445"/>
                  </a:cubicBezTo>
                  <a:lnTo>
                    <a:pt x="4611434" y="152492"/>
                  </a:lnTo>
                  <a:cubicBezTo>
                    <a:pt x="4603623" y="151539"/>
                    <a:pt x="4595622" y="150587"/>
                    <a:pt x="4587145" y="149349"/>
                  </a:cubicBezTo>
                  <a:lnTo>
                    <a:pt x="4387977" y="122774"/>
                  </a:lnTo>
                  <a:lnTo>
                    <a:pt x="3989356" y="68577"/>
                  </a:lnTo>
                  <a:lnTo>
                    <a:pt x="3789140" y="42192"/>
                  </a:lnTo>
                  <a:lnTo>
                    <a:pt x="3689033" y="29143"/>
                  </a:lnTo>
                  <a:lnTo>
                    <a:pt x="3634835" y="22571"/>
                  </a:lnTo>
                  <a:cubicBezTo>
                    <a:pt x="3616452" y="20285"/>
                    <a:pt x="3598069" y="18380"/>
                    <a:pt x="3579876" y="16856"/>
                  </a:cubicBezTo>
                  <a:cubicBezTo>
                    <a:pt x="3433667" y="3140"/>
                    <a:pt x="3289840" y="-1622"/>
                    <a:pt x="3147441" y="473"/>
                  </a:cubicBezTo>
                  <a:cubicBezTo>
                    <a:pt x="3005138" y="2283"/>
                    <a:pt x="2864263" y="10188"/>
                    <a:pt x="2724722" y="22857"/>
                  </a:cubicBezTo>
                  <a:cubicBezTo>
                    <a:pt x="2445353" y="48098"/>
                    <a:pt x="2171129" y="90198"/>
                    <a:pt x="1898428" y="147730"/>
                  </a:cubicBezTo>
                  <a:cubicBezTo>
                    <a:pt x="1830134" y="162208"/>
                    <a:pt x="1762030" y="177448"/>
                    <a:pt x="1692878" y="195069"/>
                  </a:cubicBezTo>
                  <a:lnTo>
                    <a:pt x="1640205" y="208785"/>
                  </a:lnTo>
                  <a:lnTo>
                    <a:pt x="1592294" y="221643"/>
                  </a:lnTo>
                  <a:cubicBezTo>
                    <a:pt x="1561624" y="229740"/>
                    <a:pt x="1530858" y="238503"/>
                    <a:pt x="1500092" y="245551"/>
                  </a:cubicBezTo>
                  <a:cubicBezTo>
                    <a:pt x="1377125" y="276412"/>
                    <a:pt x="1253490" y="300987"/>
                    <a:pt x="1130046" y="318227"/>
                  </a:cubicBezTo>
                  <a:cubicBezTo>
                    <a:pt x="1068229" y="326895"/>
                    <a:pt x="1006602" y="333086"/>
                    <a:pt x="944880" y="337658"/>
                  </a:cubicBezTo>
                  <a:cubicBezTo>
                    <a:pt x="914114" y="339277"/>
                    <a:pt x="883253" y="341563"/>
                    <a:pt x="852583" y="341944"/>
                  </a:cubicBezTo>
                  <a:cubicBezTo>
                    <a:pt x="821817" y="343278"/>
                    <a:pt x="791147" y="342992"/>
                    <a:pt x="760476" y="343087"/>
                  </a:cubicBezTo>
                  <a:cubicBezTo>
                    <a:pt x="699230" y="342135"/>
                    <a:pt x="638175" y="338706"/>
                    <a:pt x="577215" y="332800"/>
                  </a:cubicBezTo>
                  <a:cubicBezTo>
                    <a:pt x="516255" y="326895"/>
                    <a:pt x="455771" y="317179"/>
                    <a:pt x="394907" y="305463"/>
                  </a:cubicBezTo>
                  <a:cubicBezTo>
                    <a:pt x="334137" y="293557"/>
                    <a:pt x="273368" y="278412"/>
                    <a:pt x="211265" y="261363"/>
                  </a:cubicBezTo>
                  <a:cubicBezTo>
                    <a:pt x="149066" y="244123"/>
                    <a:pt x="85820" y="224310"/>
                    <a:pt x="17526" y="204880"/>
                  </a:cubicBezTo>
                  <a:cubicBezTo>
                    <a:pt x="11716" y="203165"/>
                    <a:pt x="5906" y="201546"/>
                    <a:pt x="0" y="199927"/>
                  </a:cubicBezTo>
                  <a:lnTo>
                    <a:pt x="0" y="526920"/>
                  </a:lnTo>
                  <a:cubicBezTo>
                    <a:pt x="32576" y="541874"/>
                    <a:pt x="66104" y="557114"/>
                    <a:pt x="100298" y="571973"/>
                  </a:cubicBezTo>
                  <a:cubicBezTo>
                    <a:pt x="164973" y="600167"/>
                    <a:pt x="232410" y="626456"/>
                    <a:pt x="301562" y="649697"/>
                  </a:cubicBezTo>
                  <a:cubicBezTo>
                    <a:pt x="439865" y="696655"/>
                    <a:pt x="585216" y="728754"/>
                    <a:pt x="731044" y="746947"/>
                  </a:cubicBezTo>
                  <a:cubicBezTo>
                    <a:pt x="876967" y="764664"/>
                    <a:pt x="1023652" y="769426"/>
                    <a:pt x="1168241" y="762759"/>
                  </a:cubicBezTo>
                  <a:cubicBezTo>
                    <a:pt x="1313021" y="756663"/>
                    <a:pt x="1455896" y="740185"/>
                    <a:pt x="1596581" y="716944"/>
                  </a:cubicBezTo>
                  <a:cubicBezTo>
                    <a:pt x="1632014" y="711610"/>
                    <a:pt x="1666685" y="704371"/>
                    <a:pt x="1701641" y="697894"/>
                  </a:cubicBezTo>
                  <a:lnTo>
                    <a:pt x="1752124" y="688273"/>
                  </a:lnTo>
                  <a:lnTo>
                    <a:pt x="1797939" y="679891"/>
                  </a:lnTo>
                  <a:cubicBezTo>
                    <a:pt x="1860328" y="669128"/>
                    <a:pt x="1924431" y="658746"/>
                    <a:pt x="1988630" y="649316"/>
                  </a:cubicBezTo>
                  <a:cubicBezTo>
                    <a:pt x="2117217" y="630838"/>
                    <a:pt x="2246852" y="614645"/>
                    <a:pt x="2376297" y="601691"/>
                  </a:cubicBezTo>
                  <a:cubicBezTo>
                    <a:pt x="2441067" y="595214"/>
                    <a:pt x="2505742" y="589118"/>
                    <a:pt x="2570416" y="584165"/>
                  </a:cubicBezTo>
                  <a:cubicBezTo>
                    <a:pt x="2635091" y="579402"/>
                    <a:pt x="2699671" y="574831"/>
                    <a:pt x="2764155" y="571497"/>
                  </a:cubicBezTo>
                  <a:cubicBezTo>
                    <a:pt x="2828639" y="568068"/>
                    <a:pt x="2892933" y="565401"/>
                    <a:pt x="2956941" y="564163"/>
                  </a:cubicBezTo>
                  <a:cubicBezTo>
                    <a:pt x="3021045" y="562353"/>
                    <a:pt x="3084766" y="561972"/>
                    <a:pt x="3148298" y="562639"/>
                  </a:cubicBezTo>
                  <a:cubicBezTo>
                    <a:pt x="3211735" y="563305"/>
                    <a:pt x="3274695" y="565591"/>
                    <a:pt x="3337274" y="568544"/>
                  </a:cubicBezTo>
                  <a:cubicBezTo>
                    <a:pt x="3399568" y="572259"/>
                    <a:pt x="3461671" y="576259"/>
                    <a:pt x="3522345" y="583308"/>
                  </a:cubicBezTo>
                  <a:cubicBezTo>
                    <a:pt x="3537680" y="584737"/>
                    <a:pt x="3552730" y="586737"/>
                    <a:pt x="3567779" y="588642"/>
                  </a:cubicBezTo>
                  <a:lnTo>
                    <a:pt x="3613785" y="594357"/>
                  </a:lnTo>
                  <a:lnTo>
                    <a:pt x="3713798" y="607882"/>
                  </a:lnTo>
                  <a:lnTo>
                    <a:pt x="3913823" y="634838"/>
                  </a:lnTo>
                  <a:cubicBezTo>
                    <a:pt x="4047268" y="652078"/>
                    <a:pt x="4180904" y="670366"/>
                    <a:pt x="4315873" y="686273"/>
                  </a:cubicBezTo>
                  <a:lnTo>
                    <a:pt x="4517422" y="710086"/>
                  </a:lnTo>
                  <a:cubicBezTo>
                    <a:pt x="4586573" y="717896"/>
                    <a:pt x="4657916" y="725992"/>
                    <a:pt x="4728972" y="731422"/>
                  </a:cubicBezTo>
                  <a:cubicBezTo>
                    <a:pt x="4871371" y="743042"/>
                    <a:pt x="5016627" y="748376"/>
                    <a:pt x="5162931" y="744185"/>
                  </a:cubicBezTo>
                  <a:cubicBezTo>
                    <a:pt x="5308949" y="740566"/>
                    <a:pt x="5456111" y="725611"/>
                    <a:pt x="5594033" y="706466"/>
                  </a:cubicBezTo>
                  <a:cubicBezTo>
                    <a:pt x="5732621" y="687511"/>
                    <a:pt x="5859876" y="667033"/>
                    <a:pt x="5982939" y="655793"/>
                  </a:cubicBezTo>
                  <a:cubicBezTo>
                    <a:pt x="6013799" y="652936"/>
                    <a:pt x="6044375" y="650364"/>
                    <a:pt x="6075045" y="648459"/>
                  </a:cubicBezTo>
                  <a:cubicBezTo>
                    <a:pt x="6105906" y="646363"/>
                    <a:pt x="6135529" y="645125"/>
                    <a:pt x="6167819" y="643887"/>
                  </a:cubicBezTo>
                  <a:cubicBezTo>
                    <a:pt x="6230779" y="641125"/>
                    <a:pt x="6295930" y="640077"/>
                    <a:pt x="6361081" y="639124"/>
                  </a:cubicBezTo>
                  <a:cubicBezTo>
                    <a:pt x="6491955" y="637981"/>
                    <a:pt x="6624638" y="638553"/>
                    <a:pt x="6757321" y="640458"/>
                  </a:cubicBezTo>
                  <a:cubicBezTo>
                    <a:pt x="6890195" y="642553"/>
                    <a:pt x="7023449" y="645030"/>
                    <a:pt x="7156704" y="649030"/>
                  </a:cubicBezTo>
                  <a:cubicBezTo>
                    <a:pt x="7289959" y="652650"/>
                    <a:pt x="7423404" y="656841"/>
                    <a:pt x="7556373" y="662365"/>
                  </a:cubicBezTo>
                  <a:cubicBezTo>
                    <a:pt x="7689152" y="667509"/>
                    <a:pt x="7822502" y="673986"/>
                    <a:pt x="7952328" y="682177"/>
                  </a:cubicBezTo>
                  <a:lnTo>
                    <a:pt x="8000714" y="685511"/>
                  </a:lnTo>
                  <a:cubicBezTo>
                    <a:pt x="8016811" y="686654"/>
                    <a:pt x="8031670" y="688178"/>
                    <a:pt x="8047196" y="689416"/>
                  </a:cubicBezTo>
                  <a:lnTo>
                    <a:pt x="8097965" y="693893"/>
                  </a:lnTo>
                  <a:cubicBezTo>
                    <a:pt x="8116539" y="695417"/>
                    <a:pt x="8134731" y="696846"/>
                    <a:pt x="8152733" y="697894"/>
                  </a:cubicBezTo>
                  <a:cubicBezTo>
                    <a:pt x="8224647" y="701989"/>
                    <a:pt x="8294465" y="704085"/>
                    <a:pt x="8363903" y="705133"/>
                  </a:cubicBezTo>
                  <a:cubicBezTo>
                    <a:pt x="8502777" y="706657"/>
                    <a:pt x="8640223" y="704180"/>
                    <a:pt x="8777764" y="698084"/>
                  </a:cubicBezTo>
                  <a:cubicBezTo>
                    <a:pt x="8912352" y="692083"/>
                    <a:pt x="9046845" y="682749"/>
                    <a:pt x="9182005" y="668366"/>
                  </a:cubicBezTo>
                  <a:lnTo>
                    <a:pt x="9182005" y="351088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133EDCAA-1D6C-4710-9DA1-C7FC946D8E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501488"/>
              <a:ext cx="12188952" cy="641669"/>
            </a:xfrm>
            <a:custGeom>
              <a:avLst/>
              <a:gdLst>
                <a:gd name="connsiteX0" fmla="*/ 9182100 w 9182100"/>
                <a:gd name="connsiteY0" fmla="*/ 154189 h 544245"/>
                <a:gd name="connsiteX1" fmla="*/ 9047702 w 9182100"/>
                <a:gd name="connsiteY1" fmla="*/ 162762 h 544245"/>
                <a:gd name="connsiteX2" fmla="*/ 8652224 w 9182100"/>
                <a:gd name="connsiteY2" fmla="*/ 178287 h 544245"/>
                <a:gd name="connsiteX3" fmla="*/ 8255603 w 9182100"/>
                <a:gd name="connsiteY3" fmla="*/ 161047 h 544245"/>
                <a:gd name="connsiteX4" fmla="*/ 8060722 w 9182100"/>
                <a:gd name="connsiteY4" fmla="*/ 140854 h 544245"/>
                <a:gd name="connsiteX5" fmla="*/ 8013478 w 9182100"/>
                <a:gd name="connsiteY5" fmla="*/ 134187 h 544245"/>
                <a:gd name="connsiteX6" fmla="*/ 7990428 w 9182100"/>
                <a:gd name="connsiteY6" fmla="*/ 130567 h 544245"/>
                <a:gd name="connsiteX7" fmla="*/ 7964139 w 9182100"/>
                <a:gd name="connsiteY7" fmla="*/ 126853 h 544245"/>
                <a:gd name="connsiteX8" fmla="*/ 7911656 w 9182100"/>
                <a:gd name="connsiteY8" fmla="*/ 119518 h 544245"/>
                <a:gd name="connsiteX9" fmla="*/ 7860220 w 9182100"/>
                <a:gd name="connsiteY9" fmla="*/ 113232 h 544245"/>
                <a:gd name="connsiteX10" fmla="*/ 7453884 w 9182100"/>
                <a:gd name="connsiteY10" fmla="*/ 70369 h 544245"/>
                <a:gd name="connsiteX11" fmla="*/ 7048976 w 9182100"/>
                <a:gd name="connsiteY11" fmla="*/ 36556 h 544245"/>
                <a:gd name="connsiteX12" fmla="*/ 6846285 w 9182100"/>
                <a:gd name="connsiteY12" fmla="*/ 22649 h 544245"/>
                <a:gd name="connsiteX13" fmla="*/ 6643212 w 9182100"/>
                <a:gd name="connsiteY13" fmla="*/ 11600 h 544245"/>
                <a:gd name="connsiteX14" fmla="*/ 6541485 w 9182100"/>
                <a:gd name="connsiteY14" fmla="*/ 7314 h 544245"/>
                <a:gd name="connsiteX15" fmla="*/ 6439567 w 9182100"/>
                <a:gd name="connsiteY15" fmla="*/ 3885 h 544245"/>
                <a:gd name="connsiteX16" fmla="*/ 6337459 w 9182100"/>
                <a:gd name="connsiteY16" fmla="*/ 1313 h 544245"/>
                <a:gd name="connsiteX17" fmla="*/ 6234970 w 9182100"/>
                <a:gd name="connsiteY17" fmla="*/ 75 h 544245"/>
                <a:gd name="connsiteX18" fmla="*/ 6027802 w 9182100"/>
                <a:gd name="connsiteY18" fmla="*/ 2265 h 544245"/>
                <a:gd name="connsiteX19" fmla="*/ 5921978 w 9182100"/>
                <a:gd name="connsiteY19" fmla="*/ 6552 h 544245"/>
                <a:gd name="connsiteX20" fmla="*/ 5815965 w 9182100"/>
                <a:gd name="connsiteY20" fmla="*/ 14362 h 544245"/>
                <a:gd name="connsiteX21" fmla="*/ 5408390 w 9182100"/>
                <a:gd name="connsiteY21" fmla="*/ 67036 h 544245"/>
                <a:gd name="connsiteX22" fmla="*/ 5023866 w 9182100"/>
                <a:gd name="connsiteY22" fmla="*/ 103992 h 544245"/>
                <a:gd name="connsiteX23" fmla="*/ 4831556 w 9182100"/>
                <a:gd name="connsiteY23" fmla="*/ 106374 h 544245"/>
                <a:gd name="connsiteX24" fmla="*/ 4637723 w 9182100"/>
                <a:gd name="connsiteY24" fmla="*/ 98754 h 544245"/>
                <a:gd name="connsiteX25" fmla="*/ 4442460 w 9182100"/>
                <a:gd name="connsiteY25" fmla="*/ 83038 h 544245"/>
                <a:gd name="connsiteX26" fmla="*/ 4341686 w 9182100"/>
                <a:gd name="connsiteY26" fmla="*/ 77227 h 544245"/>
                <a:gd name="connsiteX27" fmla="*/ 4241006 w 9182100"/>
                <a:gd name="connsiteY27" fmla="*/ 71989 h 544245"/>
                <a:gd name="connsiteX28" fmla="*/ 3836956 w 9182100"/>
                <a:gd name="connsiteY28" fmla="*/ 54177 h 544245"/>
                <a:gd name="connsiteX29" fmla="*/ 3634549 w 9182100"/>
                <a:gd name="connsiteY29" fmla="*/ 45414 h 544245"/>
                <a:gd name="connsiteX30" fmla="*/ 3533394 w 9182100"/>
                <a:gd name="connsiteY30" fmla="*/ 40461 h 544245"/>
                <a:gd name="connsiteX31" fmla="*/ 3481959 w 9182100"/>
                <a:gd name="connsiteY31" fmla="*/ 37889 h 544245"/>
                <a:gd name="connsiteX32" fmla="*/ 3430238 w 9182100"/>
                <a:gd name="connsiteY32" fmla="*/ 35889 h 544245"/>
                <a:gd name="connsiteX33" fmla="*/ 3020473 w 9182100"/>
                <a:gd name="connsiteY33" fmla="*/ 37603 h 544245"/>
                <a:gd name="connsiteX34" fmla="*/ 2614422 w 9182100"/>
                <a:gd name="connsiteY34" fmla="*/ 56844 h 544245"/>
                <a:gd name="connsiteX35" fmla="*/ 2208657 w 9182100"/>
                <a:gd name="connsiteY35" fmla="*/ 81609 h 544245"/>
                <a:gd name="connsiteX36" fmla="*/ 1800606 w 9182100"/>
                <a:gd name="connsiteY36" fmla="*/ 107612 h 544245"/>
                <a:gd name="connsiteX37" fmla="*/ 1594676 w 9182100"/>
                <a:gd name="connsiteY37" fmla="*/ 124948 h 544245"/>
                <a:gd name="connsiteX38" fmla="*/ 1491996 w 9182100"/>
                <a:gd name="connsiteY38" fmla="*/ 136568 h 544245"/>
                <a:gd name="connsiteX39" fmla="*/ 1442942 w 9182100"/>
                <a:gd name="connsiteY39" fmla="*/ 141902 h 544245"/>
                <a:gd name="connsiteX40" fmla="*/ 1418463 w 9182100"/>
                <a:gd name="connsiteY40" fmla="*/ 144664 h 544245"/>
                <a:gd name="connsiteX41" fmla="*/ 1393984 w 9182100"/>
                <a:gd name="connsiteY41" fmla="*/ 146855 h 544245"/>
                <a:gd name="connsiteX42" fmla="*/ 1006697 w 9182100"/>
                <a:gd name="connsiteY42" fmla="*/ 169810 h 544245"/>
                <a:gd name="connsiteX43" fmla="*/ 816864 w 9182100"/>
                <a:gd name="connsiteY43" fmla="*/ 170953 h 544245"/>
                <a:gd name="connsiteX44" fmla="*/ 769906 w 9182100"/>
                <a:gd name="connsiteY44" fmla="*/ 169715 h 544245"/>
                <a:gd name="connsiteX45" fmla="*/ 723043 w 9182100"/>
                <a:gd name="connsiteY45" fmla="*/ 168096 h 544245"/>
                <a:gd name="connsiteX46" fmla="*/ 676370 w 9182100"/>
                <a:gd name="connsiteY46" fmla="*/ 166286 h 544245"/>
                <a:gd name="connsiteX47" fmla="*/ 629888 w 9182100"/>
                <a:gd name="connsiteY47" fmla="*/ 163333 h 544245"/>
                <a:gd name="connsiteX48" fmla="*/ 445484 w 9182100"/>
                <a:gd name="connsiteY48" fmla="*/ 146093 h 544245"/>
                <a:gd name="connsiteX49" fmla="*/ 263366 w 9182100"/>
                <a:gd name="connsiteY49" fmla="*/ 115232 h 544245"/>
                <a:gd name="connsiteX50" fmla="*/ 81439 w 9182100"/>
                <a:gd name="connsiteY50" fmla="*/ 70369 h 544245"/>
                <a:gd name="connsiteX51" fmla="*/ 35338 w 9182100"/>
                <a:gd name="connsiteY51" fmla="*/ 57034 h 544245"/>
                <a:gd name="connsiteX52" fmla="*/ 0 w 9182100"/>
                <a:gd name="connsiteY52" fmla="*/ 46652 h 544245"/>
                <a:gd name="connsiteX53" fmla="*/ 0 w 9182100"/>
                <a:gd name="connsiteY53" fmla="*/ 426795 h 544245"/>
                <a:gd name="connsiteX54" fmla="*/ 178594 w 9182100"/>
                <a:gd name="connsiteY54" fmla="*/ 479658 h 544245"/>
                <a:gd name="connsiteX55" fmla="*/ 610457 w 9182100"/>
                <a:gd name="connsiteY55" fmla="*/ 542619 h 544245"/>
                <a:gd name="connsiteX56" fmla="*/ 826865 w 9182100"/>
                <a:gd name="connsiteY56" fmla="*/ 539666 h 544245"/>
                <a:gd name="connsiteX57" fmla="*/ 1039654 w 9182100"/>
                <a:gd name="connsiteY57" fmla="*/ 515187 h 544245"/>
                <a:gd name="connsiteX58" fmla="*/ 1449705 w 9182100"/>
                <a:gd name="connsiteY58" fmla="*/ 415270 h 544245"/>
                <a:gd name="connsiteX59" fmla="*/ 1548765 w 9182100"/>
                <a:gd name="connsiteY59" fmla="*/ 382123 h 544245"/>
                <a:gd name="connsiteX60" fmla="*/ 1642872 w 9182100"/>
                <a:gd name="connsiteY60" fmla="*/ 349261 h 544245"/>
                <a:gd name="connsiteX61" fmla="*/ 1832991 w 9182100"/>
                <a:gd name="connsiteY61" fmla="*/ 289158 h 544245"/>
                <a:gd name="connsiteX62" fmla="*/ 2222754 w 9182100"/>
                <a:gd name="connsiteY62" fmla="*/ 193623 h 544245"/>
                <a:gd name="connsiteX63" fmla="*/ 2620137 w 9182100"/>
                <a:gd name="connsiteY63" fmla="*/ 138378 h 544245"/>
                <a:gd name="connsiteX64" fmla="*/ 3020473 w 9182100"/>
                <a:gd name="connsiteY64" fmla="*/ 127234 h 544245"/>
                <a:gd name="connsiteX65" fmla="*/ 3219736 w 9182100"/>
                <a:gd name="connsiteY65" fmla="*/ 139807 h 544245"/>
                <a:gd name="connsiteX66" fmla="*/ 3318605 w 9182100"/>
                <a:gd name="connsiteY66" fmla="*/ 151713 h 544245"/>
                <a:gd name="connsiteX67" fmla="*/ 3367754 w 9182100"/>
                <a:gd name="connsiteY67" fmla="*/ 158666 h 544245"/>
                <a:gd name="connsiteX68" fmla="*/ 3416618 w 9182100"/>
                <a:gd name="connsiteY68" fmla="*/ 166858 h 544245"/>
                <a:gd name="connsiteX69" fmla="*/ 3465195 w 9182100"/>
                <a:gd name="connsiteY69" fmla="*/ 176097 h 544245"/>
                <a:gd name="connsiteX70" fmla="*/ 3513868 w 9182100"/>
                <a:gd name="connsiteY70" fmla="*/ 185908 h 544245"/>
                <a:gd name="connsiteX71" fmla="*/ 3612737 w 9182100"/>
                <a:gd name="connsiteY71" fmla="*/ 207625 h 544245"/>
                <a:gd name="connsiteX72" fmla="*/ 3810381 w 9182100"/>
                <a:gd name="connsiteY72" fmla="*/ 252106 h 544245"/>
                <a:gd name="connsiteX73" fmla="*/ 4206621 w 9182100"/>
                <a:gd name="connsiteY73" fmla="*/ 339736 h 544245"/>
                <a:gd name="connsiteX74" fmla="*/ 4306062 w 9182100"/>
                <a:gd name="connsiteY74" fmla="*/ 359834 h 544245"/>
                <a:gd name="connsiteX75" fmla="*/ 4405503 w 9182100"/>
                <a:gd name="connsiteY75" fmla="*/ 378979 h 544245"/>
                <a:gd name="connsiteX76" fmla="*/ 4611529 w 9182100"/>
                <a:gd name="connsiteY76" fmla="*/ 405745 h 544245"/>
                <a:gd name="connsiteX77" fmla="*/ 5031677 w 9182100"/>
                <a:gd name="connsiteY77" fmla="*/ 427462 h 544245"/>
                <a:gd name="connsiteX78" fmla="*/ 5243227 w 9182100"/>
                <a:gd name="connsiteY78" fmla="*/ 418699 h 544245"/>
                <a:gd name="connsiteX79" fmla="*/ 5451062 w 9182100"/>
                <a:gd name="connsiteY79" fmla="*/ 398029 h 544245"/>
                <a:gd name="connsiteX80" fmla="*/ 5844635 w 9182100"/>
                <a:gd name="connsiteY80" fmla="*/ 353071 h 544245"/>
                <a:gd name="connsiteX81" fmla="*/ 5939981 w 9182100"/>
                <a:gd name="connsiteY81" fmla="*/ 346975 h 544245"/>
                <a:gd name="connsiteX82" fmla="*/ 6035898 w 9182100"/>
                <a:gd name="connsiteY82" fmla="*/ 344118 h 544245"/>
                <a:gd name="connsiteX83" fmla="*/ 6232303 w 9182100"/>
                <a:gd name="connsiteY83" fmla="*/ 343642 h 544245"/>
                <a:gd name="connsiteX84" fmla="*/ 6630924 w 9182100"/>
                <a:gd name="connsiteY84" fmla="*/ 351071 h 544245"/>
                <a:gd name="connsiteX85" fmla="*/ 6831140 w 9182100"/>
                <a:gd name="connsiteY85" fmla="*/ 356596 h 544245"/>
                <a:gd name="connsiteX86" fmla="*/ 7031545 w 9182100"/>
                <a:gd name="connsiteY86" fmla="*/ 362501 h 544245"/>
                <a:gd name="connsiteX87" fmla="*/ 7432262 w 9182100"/>
                <a:gd name="connsiteY87" fmla="*/ 378408 h 544245"/>
                <a:gd name="connsiteX88" fmla="*/ 7830312 w 9182100"/>
                <a:gd name="connsiteY88" fmla="*/ 402506 h 544245"/>
                <a:gd name="connsiteX89" fmla="*/ 7879270 w 9182100"/>
                <a:gd name="connsiteY89" fmla="*/ 406792 h 544245"/>
                <a:gd name="connsiteX90" fmla="*/ 7926895 w 9182100"/>
                <a:gd name="connsiteY90" fmla="*/ 411745 h 544245"/>
                <a:gd name="connsiteX91" fmla="*/ 7977569 w 9182100"/>
                <a:gd name="connsiteY91" fmla="*/ 417175 h 544245"/>
                <a:gd name="connsiteX92" fmla="*/ 8030623 w 9182100"/>
                <a:gd name="connsiteY92" fmla="*/ 422127 h 544245"/>
                <a:gd name="connsiteX93" fmla="*/ 8237982 w 9182100"/>
                <a:gd name="connsiteY93" fmla="*/ 435177 h 544245"/>
                <a:gd name="connsiteX94" fmla="*/ 8647748 w 9182100"/>
                <a:gd name="connsiteY94" fmla="*/ 449464 h 544245"/>
                <a:gd name="connsiteX95" fmla="*/ 8852821 w 9182100"/>
                <a:gd name="connsiteY95" fmla="*/ 456132 h 544245"/>
                <a:gd name="connsiteX96" fmla="*/ 8955786 w 9182100"/>
                <a:gd name="connsiteY96" fmla="*/ 458132 h 544245"/>
                <a:gd name="connsiteX97" fmla="*/ 9059227 w 9182100"/>
                <a:gd name="connsiteY97" fmla="*/ 457751 h 544245"/>
                <a:gd name="connsiteX98" fmla="*/ 9182005 w 9182100"/>
                <a:gd name="connsiteY98" fmla="*/ 452512 h 544245"/>
                <a:gd name="connsiteX99" fmla="*/ 9182005 w 9182100"/>
                <a:gd name="connsiteY99" fmla="*/ 154189 h 544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</a:cxnLst>
              <a:rect l="l" t="t" r="r" b="b"/>
              <a:pathLst>
                <a:path w="9182100" h="544245">
                  <a:moveTo>
                    <a:pt x="9182100" y="154189"/>
                  </a:moveTo>
                  <a:cubicBezTo>
                    <a:pt x="9137618" y="157142"/>
                    <a:pt x="9092851" y="159904"/>
                    <a:pt x="9047702" y="162762"/>
                  </a:cubicBezTo>
                  <a:cubicBezTo>
                    <a:pt x="8917114" y="170668"/>
                    <a:pt x="8784717" y="178002"/>
                    <a:pt x="8652224" y="178287"/>
                  </a:cubicBezTo>
                  <a:cubicBezTo>
                    <a:pt x="8519732" y="178764"/>
                    <a:pt x="8387049" y="171239"/>
                    <a:pt x="8255603" y="161047"/>
                  </a:cubicBezTo>
                  <a:cubicBezTo>
                    <a:pt x="8189881" y="155904"/>
                    <a:pt x="8124539" y="149236"/>
                    <a:pt x="8060722" y="140854"/>
                  </a:cubicBezTo>
                  <a:cubicBezTo>
                    <a:pt x="8044815" y="138759"/>
                    <a:pt x="8029099" y="136473"/>
                    <a:pt x="8013478" y="134187"/>
                  </a:cubicBezTo>
                  <a:lnTo>
                    <a:pt x="7990428" y="130567"/>
                  </a:lnTo>
                  <a:lnTo>
                    <a:pt x="7964139" y="126853"/>
                  </a:lnTo>
                  <a:cubicBezTo>
                    <a:pt x="7946708" y="124376"/>
                    <a:pt x="7928896" y="121709"/>
                    <a:pt x="7911656" y="119518"/>
                  </a:cubicBezTo>
                  <a:lnTo>
                    <a:pt x="7860220" y="113232"/>
                  </a:lnTo>
                  <a:cubicBezTo>
                    <a:pt x="7723728" y="96277"/>
                    <a:pt x="7589044" y="83038"/>
                    <a:pt x="7453884" y="70369"/>
                  </a:cubicBezTo>
                  <a:cubicBezTo>
                    <a:pt x="7318915" y="57701"/>
                    <a:pt x="7184041" y="46366"/>
                    <a:pt x="7048976" y="36556"/>
                  </a:cubicBezTo>
                  <a:cubicBezTo>
                    <a:pt x="6981444" y="31793"/>
                    <a:pt x="6913912" y="26840"/>
                    <a:pt x="6846285" y="22649"/>
                  </a:cubicBezTo>
                  <a:cubicBezTo>
                    <a:pt x="6778657" y="18553"/>
                    <a:pt x="6710934" y="14934"/>
                    <a:pt x="6643212" y="11600"/>
                  </a:cubicBezTo>
                  <a:lnTo>
                    <a:pt x="6541485" y="7314"/>
                  </a:lnTo>
                  <a:cubicBezTo>
                    <a:pt x="6507576" y="5790"/>
                    <a:pt x="6473667" y="4647"/>
                    <a:pt x="6439567" y="3885"/>
                  </a:cubicBezTo>
                  <a:lnTo>
                    <a:pt x="6337459" y="1313"/>
                  </a:lnTo>
                  <a:lnTo>
                    <a:pt x="6234970" y="75"/>
                  </a:lnTo>
                  <a:cubicBezTo>
                    <a:pt x="6166295" y="-116"/>
                    <a:pt x="6097715" y="-116"/>
                    <a:pt x="6027802" y="2265"/>
                  </a:cubicBezTo>
                  <a:cubicBezTo>
                    <a:pt x="5993320" y="3123"/>
                    <a:pt x="5957412" y="4456"/>
                    <a:pt x="5921978" y="6552"/>
                  </a:cubicBezTo>
                  <a:cubicBezTo>
                    <a:pt x="5886546" y="8552"/>
                    <a:pt x="5851112" y="11124"/>
                    <a:pt x="5815965" y="14362"/>
                  </a:cubicBezTo>
                  <a:cubicBezTo>
                    <a:pt x="5674995" y="27126"/>
                    <a:pt x="5538597" y="48938"/>
                    <a:pt x="5408390" y="67036"/>
                  </a:cubicBezTo>
                  <a:cubicBezTo>
                    <a:pt x="5277993" y="85514"/>
                    <a:pt x="5151692" y="99039"/>
                    <a:pt x="5023866" y="103992"/>
                  </a:cubicBezTo>
                  <a:cubicBezTo>
                    <a:pt x="4960049" y="106660"/>
                    <a:pt x="4895946" y="107231"/>
                    <a:pt x="4831556" y="106374"/>
                  </a:cubicBezTo>
                  <a:cubicBezTo>
                    <a:pt x="4767167" y="105231"/>
                    <a:pt x="4702588" y="102468"/>
                    <a:pt x="4637723" y="98754"/>
                  </a:cubicBezTo>
                  <a:cubicBezTo>
                    <a:pt x="4572762" y="95230"/>
                    <a:pt x="4507992" y="88848"/>
                    <a:pt x="4442460" y="83038"/>
                  </a:cubicBezTo>
                  <a:cubicBezTo>
                    <a:pt x="4408837" y="80752"/>
                    <a:pt x="4375214" y="79228"/>
                    <a:pt x="4341686" y="77227"/>
                  </a:cubicBezTo>
                  <a:cubicBezTo>
                    <a:pt x="4308158" y="75227"/>
                    <a:pt x="4274534" y="73417"/>
                    <a:pt x="4241006" y="71989"/>
                  </a:cubicBezTo>
                  <a:cubicBezTo>
                    <a:pt x="4106895" y="65131"/>
                    <a:pt x="3971925" y="59797"/>
                    <a:pt x="3836956" y="54177"/>
                  </a:cubicBezTo>
                  <a:lnTo>
                    <a:pt x="3634549" y="45414"/>
                  </a:lnTo>
                  <a:lnTo>
                    <a:pt x="3533394" y="40461"/>
                  </a:lnTo>
                  <a:lnTo>
                    <a:pt x="3481959" y="37889"/>
                  </a:lnTo>
                  <a:cubicBezTo>
                    <a:pt x="3464719" y="37127"/>
                    <a:pt x="3447479" y="36079"/>
                    <a:pt x="3430238" y="35889"/>
                  </a:cubicBezTo>
                  <a:cubicBezTo>
                    <a:pt x="3292602" y="31126"/>
                    <a:pt x="3156299" y="33603"/>
                    <a:pt x="3020473" y="37603"/>
                  </a:cubicBezTo>
                  <a:cubicBezTo>
                    <a:pt x="2884741" y="41985"/>
                    <a:pt x="2749487" y="48843"/>
                    <a:pt x="2614422" y="56844"/>
                  </a:cubicBezTo>
                  <a:lnTo>
                    <a:pt x="2208657" y="81609"/>
                  </a:lnTo>
                  <a:cubicBezTo>
                    <a:pt x="2073116" y="89991"/>
                    <a:pt x="1937195" y="97515"/>
                    <a:pt x="1800606" y="107612"/>
                  </a:cubicBezTo>
                  <a:cubicBezTo>
                    <a:pt x="1732217" y="112184"/>
                    <a:pt x="1663827" y="117804"/>
                    <a:pt x="1594676" y="124948"/>
                  </a:cubicBezTo>
                  <a:lnTo>
                    <a:pt x="1491996" y="136568"/>
                  </a:lnTo>
                  <a:lnTo>
                    <a:pt x="1442942" y="141902"/>
                  </a:lnTo>
                  <a:lnTo>
                    <a:pt x="1418463" y="144664"/>
                  </a:lnTo>
                  <a:lnTo>
                    <a:pt x="1393984" y="146855"/>
                  </a:lnTo>
                  <a:cubicBezTo>
                    <a:pt x="1263491" y="159142"/>
                    <a:pt x="1134142" y="166667"/>
                    <a:pt x="1006697" y="169810"/>
                  </a:cubicBezTo>
                  <a:cubicBezTo>
                    <a:pt x="942975" y="172001"/>
                    <a:pt x="879729" y="171239"/>
                    <a:pt x="816864" y="170953"/>
                  </a:cubicBezTo>
                  <a:lnTo>
                    <a:pt x="769906" y="169715"/>
                  </a:lnTo>
                  <a:cubicBezTo>
                    <a:pt x="754285" y="169525"/>
                    <a:pt x="738569" y="169048"/>
                    <a:pt x="723043" y="168096"/>
                  </a:cubicBezTo>
                  <a:lnTo>
                    <a:pt x="676370" y="166286"/>
                  </a:lnTo>
                  <a:cubicBezTo>
                    <a:pt x="660845" y="165238"/>
                    <a:pt x="645414" y="164095"/>
                    <a:pt x="629888" y="163333"/>
                  </a:cubicBezTo>
                  <a:cubicBezTo>
                    <a:pt x="568071" y="159047"/>
                    <a:pt x="506540" y="154094"/>
                    <a:pt x="445484" y="146093"/>
                  </a:cubicBezTo>
                  <a:cubicBezTo>
                    <a:pt x="384524" y="137997"/>
                    <a:pt x="323850" y="128091"/>
                    <a:pt x="263366" y="115232"/>
                  </a:cubicBezTo>
                  <a:cubicBezTo>
                    <a:pt x="202787" y="102850"/>
                    <a:pt x="142589" y="87419"/>
                    <a:pt x="81439" y="70369"/>
                  </a:cubicBezTo>
                  <a:cubicBezTo>
                    <a:pt x="66199" y="66178"/>
                    <a:pt x="50864" y="61702"/>
                    <a:pt x="35338" y="57034"/>
                  </a:cubicBezTo>
                  <a:lnTo>
                    <a:pt x="0" y="46652"/>
                  </a:lnTo>
                  <a:lnTo>
                    <a:pt x="0" y="426795"/>
                  </a:lnTo>
                  <a:cubicBezTo>
                    <a:pt x="58198" y="446416"/>
                    <a:pt x="117920" y="464323"/>
                    <a:pt x="178594" y="479658"/>
                  </a:cubicBezTo>
                  <a:cubicBezTo>
                    <a:pt x="319850" y="514901"/>
                    <a:pt x="465582" y="537094"/>
                    <a:pt x="610457" y="542619"/>
                  </a:cubicBezTo>
                  <a:cubicBezTo>
                    <a:pt x="682943" y="545953"/>
                    <a:pt x="755142" y="543762"/>
                    <a:pt x="826865" y="539666"/>
                  </a:cubicBezTo>
                  <a:cubicBezTo>
                    <a:pt x="898398" y="534523"/>
                    <a:pt x="969645" y="526903"/>
                    <a:pt x="1039654" y="515187"/>
                  </a:cubicBezTo>
                  <a:cubicBezTo>
                    <a:pt x="1180052" y="492517"/>
                    <a:pt x="1316736" y="457751"/>
                    <a:pt x="1449705" y="415270"/>
                  </a:cubicBezTo>
                  <a:cubicBezTo>
                    <a:pt x="1483138" y="405364"/>
                    <a:pt x="1515809" y="393172"/>
                    <a:pt x="1548765" y="382123"/>
                  </a:cubicBezTo>
                  <a:lnTo>
                    <a:pt x="1642872" y="349261"/>
                  </a:lnTo>
                  <a:cubicBezTo>
                    <a:pt x="1705261" y="328211"/>
                    <a:pt x="1768983" y="308208"/>
                    <a:pt x="1832991" y="289158"/>
                  </a:cubicBezTo>
                  <a:cubicBezTo>
                    <a:pt x="1961198" y="251821"/>
                    <a:pt x="2091404" y="219435"/>
                    <a:pt x="2222754" y="193623"/>
                  </a:cubicBezTo>
                  <a:cubicBezTo>
                    <a:pt x="2354199" y="168382"/>
                    <a:pt x="2486882" y="149332"/>
                    <a:pt x="2620137" y="138378"/>
                  </a:cubicBezTo>
                  <a:cubicBezTo>
                    <a:pt x="2753392" y="127424"/>
                    <a:pt x="2887123" y="122947"/>
                    <a:pt x="3020473" y="127234"/>
                  </a:cubicBezTo>
                  <a:cubicBezTo>
                    <a:pt x="3087148" y="129043"/>
                    <a:pt x="3153632" y="133711"/>
                    <a:pt x="3219736" y="139807"/>
                  </a:cubicBezTo>
                  <a:cubicBezTo>
                    <a:pt x="3252788" y="143426"/>
                    <a:pt x="3285839" y="146760"/>
                    <a:pt x="3318605" y="151713"/>
                  </a:cubicBezTo>
                  <a:lnTo>
                    <a:pt x="3367754" y="158666"/>
                  </a:lnTo>
                  <a:cubicBezTo>
                    <a:pt x="3384042" y="161238"/>
                    <a:pt x="3400330" y="164000"/>
                    <a:pt x="3416618" y="166858"/>
                  </a:cubicBezTo>
                  <a:cubicBezTo>
                    <a:pt x="3432905" y="169525"/>
                    <a:pt x="3449003" y="172954"/>
                    <a:pt x="3465195" y="176097"/>
                  </a:cubicBezTo>
                  <a:cubicBezTo>
                    <a:pt x="3481483" y="179431"/>
                    <a:pt x="3497199" y="182288"/>
                    <a:pt x="3513868" y="185908"/>
                  </a:cubicBezTo>
                  <a:lnTo>
                    <a:pt x="3612737" y="207625"/>
                  </a:lnTo>
                  <a:lnTo>
                    <a:pt x="3810381" y="252106"/>
                  </a:lnTo>
                  <a:cubicBezTo>
                    <a:pt x="3942112" y="282015"/>
                    <a:pt x="4073843" y="312590"/>
                    <a:pt x="4206621" y="339736"/>
                  </a:cubicBezTo>
                  <a:cubicBezTo>
                    <a:pt x="4239768" y="346785"/>
                    <a:pt x="4272915" y="353452"/>
                    <a:pt x="4306062" y="359834"/>
                  </a:cubicBezTo>
                  <a:cubicBezTo>
                    <a:pt x="4339209" y="366216"/>
                    <a:pt x="4372356" y="372979"/>
                    <a:pt x="4405503" y="378979"/>
                  </a:cubicBezTo>
                  <a:cubicBezTo>
                    <a:pt x="4473416" y="389266"/>
                    <a:pt x="4542378" y="398410"/>
                    <a:pt x="4611529" y="405745"/>
                  </a:cubicBezTo>
                  <a:cubicBezTo>
                    <a:pt x="4749832" y="420794"/>
                    <a:pt x="4890326" y="428795"/>
                    <a:pt x="5031677" y="427462"/>
                  </a:cubicBezTo>
                  <a:cubicBezTo>
                    <a:pt x="5102352" y="426985"/>
                    <a:pt x="5173028" y="423747"/>
                    <a:pt x="5243227" y="418699"/>
                  </a:cubicBezTo>
                  <a:cubicBezTo>
                    <a:pt x="5313427" y="413650"/>
                    <a:pt x="5382959" y="406030"/>
                    <a:pt x="5451062" y="398029"/>
                  </a:cubicBezTo>
                  <a:cubicBezTo>
                    <a:pt x="5587651" y="381551"/>
                    <a:pt x="5717381" y="362501"/>
                    <a:pt x="5844635" y="353071"/>
                  </a:cubicBezTo>
                  <a:cubicBezTo>
                    <a:pt x="5876544" y="350690"/>
                    <a:pt x="5908262" y="348404"/>
                    <a:pt x="5939981" y="346975"/>
                  </a:cubicBezTo>
                  <a:cubicBezTo>
                    <a:pt x="5971794" y="345356"/>
                    <a:pt x="6003036" y="344308"/>
                    <a:pt x="6035898" y="344118"/>
                  </a:cubicBezTo>
                  <a:cubicBezTo>
                    <a:pt x="6100477" y="343070"/>
                    <a:pt x="6166390" y="343356"/>
                    <a:pt x="6232303" y="343642"/>
                  </a:cubicBezTo>
                  <a:cubicBezTo>
                    <a:pt x="6364415" y="344880"/>
                    <a:pt x="6497669" y="347833"/>
                    <a:pt x="6630924" y="351071"/>
                  </a:cubicBezTo>
                  <a:lnTo>
                    <a:pt x="6831140" y="356596"/>
                  </a:lnTo>
                  <a:lnTo>
                    <a:pt x="7031545" y="362501"/>
                  </a:lnTo>
                  <a:cubicBezTo>
                    <a:pt x="7165086" y="367454"/>
                    <a:pt x="7298818" y="371835"/>
                    <a:pt x="7432262" y="378408"/>
                  </a:cubicBezTo>
                  <a:cubicBezTo>
                    <a:pt x="7565518" y="384790"/>
                    <a:pt x="7699153" y="392124"/>
                    <a:pt x="7830312" y="402506"/>
                  </a:cubicBezTo>
                  <a:lnTo>
                    <a:pt x="7879270" y="406792"/>
                  </a:lnTo>
                  <a:lnTo>
                    <a:pt x="7926895" y="411745"/>
                  </a:lnTo>
                  <a:lnTo>
                    <a:pt x="7977569" y="417175"/>
                  </a:lnTo>
                  <a:cubicBezTo>
                    <a:pt x="7995380" y="418984"/>
                    <a:pt x="8013097" y="420699"/>
                    <a:pt x="8030623" y="422127"/>
                  </a:cubicBezTo>
                  <a:cubicBezTo>
                    <a:pt x="8100632" y="427843"/>
                    <a:pt x="8169402" y="431748"/>
                    <a:pt x="8237982" y="435177"/>
                  </a:cubicBezTo>
                  <a:cubicBezTo>
                    <a:pt x="8375047" y="442035"/>
                    <a:pt x="8511254" y="444511"/>
                    <a:pt x="8647748" y="449464"/>
                  </a:cubicBezTo>
                  <a:cubicBezTo>
                    <a:pt x="8715946" y="451750"/>
                    <a:pt x="8784336" y="454513"/>
                    <a:pt x="8852821" y="456132"/>
                  </a:cubicBezTo>
                  <a:cubicBezTo>
                    <a:pt x="8887111" y="456989"/>
                    <a:pt x="8921401" y="457751"/>
                    <a:pt x="8955786" y="458132"/>
                  </a:cubicBezTo>
                  <a:cubicBezTo>
                    <a:pt x="8990171" y="458323"/>
                    <a:pt x="9024651" y="458227"/>
                    <a:pt x="9059227" y="457751"/>
                  </a:cubicBezTo>
                  <a:cubicBezTo>
                    <a:pt x="9099995" y="456989"/>
                    <a:pt x="9140857" y="455275"/>
                    <a:pt x="9182005" y="452512"/>
                  </a:cubicBezTo>
                  <a:lnTo>
                    <a:pt x="9182005" y="154189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 useBgFill="1">
          <p:nvSpPr>
            <p:cNvPr id="15" name="Freeform: Shape 14">
              <a:extLst>
                <a:ext uri="{FF2B5EF4-FFF2-40B4-BE49-F238E27FC236}">
                  <a16:creationId xmlns:a16="http://schemas.microsoft.com/office/drawing/2014/main" id="{3916FBF2-1CC9-460D-A42B-FB77E515EC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614750"/>
              <a:ext cx="12188952" cy="1201528"/>
            </a:xfrm>
            <a:custGeom>
              <a:avLst/>
              <a:gdLst>
                <a:gd name="connsiteX0" fmla="*/ 0 w 9182100"/>
                <a:gd name="connsiteY0" fmla="*/ 1019102 h 1019102"/>
                <a:gd name="connsiteX1" fmla="*/ 9182100 w 9182100"/>
                <a:gd name="connsiteY1" fmla="*/ 1019102 h 1019102"/>
                <a:gd name="connsiteX2" fmla="*/ 9182100 w 9182100"/>
                <a:gd name="connsiteY2" fmla="*/ 273009 h 1019102"/>
                <a:gd name="connsiteX3" fmla="*/ 9065895 w 9182100"/>
                <a:gd name="connsiteY3" fmla="*/ 278343 h 1019102"/>
                <a:gd name="connsiteX4" fmla="*/ 8261890 w 9182100"/>
                <a:gd name="connsiteY4" fmla="*/ 257769 h 1019102"/>
                <a:gd name="connsiteX5" fmla="*/ 8038624 w 9182100"/>
                <a:gd name="connsiteY5" fmla="*/ 235956 h 1019102"/>
                <a:gd name="connsiteX6" fmla="*/ 7862221 w 9182100"/>
                <a:gd name="connsiteY6" fmla="*/ 213097 h 1019102"/>
                <a:gd name="connsiteX7" fmla="*/ 6238780 w 9182100"/>
                <a:gd name="connsiteY7" fmla="*/ 126419 h 1019102"/>
                <a:gd name="connsiteX8" fmla="*/ 5828729 w 9182100"/>
                <a:gd name="connsiteY8" fmla="*/ 142421 h 1019102"/>
                <a:gd name="connsiteX9" fmla="*/ 5227606 w 9182100"/>
                <a:gd name="connsiteY9" fmla="*/ 219764 h 1019102"/>
                <a:gd name="connsiteX10" fmla="*/ 4394359 w 9182100"/>
                <a:gd name="connsiteY10" fmla="*/ 190713 h 1019102"/>
                <a:gd name="connsiteX11" fmla="*/ 3789236 w 9182100"/>
                <a:gd name="connsiteY11" fmla="*/ 107655 h 1019102"/>
                <a:gd name="connsiteX12" fmla="*/ 3391567 w 9182100"/>
                <a:gd name="connsiteY12" fmla="*/ 30502 h 1019102"/>
                <a:gd name="connsiteX13" fmla="*/ 2180177 w 9182100"/>
                <a:gd name="connsiteY13" fmla="*/ 67745 h 1019102"/>
                <a:gd name="connsiteX14" fmla="*/ 1543336 w 9182100"/>
                <a:gd name="connsiteY14" fmla="*/ 209953 h 1019102"/>
                <a:gd name="connsiteX15" fmla="*/ 1276731 w 9182100"/>
                <a:gd name="connsiteY15" fmla="*/ 286439 h 1019102"/>
                <a:gd name="connsiteX16" fmla="*/ 441293 w 9182100"/>
                <a:gd name="connsiteY16" fmla="*/ 292345 h 1019102"/>
                <a:gd name="connsiteX17" fmla="*/ 0 w 9182100"/>
                <a:gd name="connsiteY17" fmla="*/ 135563 h 1019102"/>
                <a:gd name="connsiteX18" fmla="*/ 0 w 9182100"/>
                <a:gd name="connsiteY18" fmla="*/ 1019102 h 1019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82100" h="1019102">
                  <a:moveTo>
                    <a:pt x="0" y="1019102"/>
                  </a:moveTo>
                  <a:lnTo>
                    <a:pt x="9182100" y="1019102"/>
                  </a:lnTo>
                  <a:lnTo>
                    <a:pt x="9182100" y="273009"/>
                  </a:lnTo>
                  <a:cubicBezTo>
                    <a:pt x="9143429" y="275485"/>
                    <a:pt x="9104662" y="277200"/>
                    <a:pt x="9065895" y="278343"/>
                  </a:cubicBezTo>
                  <a:cubicBezTo>
                    <a:pt x="8798243" y="285201"/>
                    <a:pt x="8529066" y="277009"/>
                    <a:pt x="8261890" y="257769"/>
                  </a:cubicBezTo>
                  <a:cubicBezTo>
                    <a:pt x="8187024" y="251863"/>
                    <a:pt x="8112443" y="245386"/>
                    <a:pt x="8038624" y="235956"/>
                  </a:cubicBezTo>
                  <a:cubicBezTo>
                    <a:pt x="7980140" y="228051"/>
                    <a:pt x="7920228" y="219002"/>
                    <a:pt x="7862221" y="213097"/>
                  </a:cubicBezTo>
                  <a:cubicBezTo>
                    <a:pt x="7322439" y="159280"/>
                    <a:pt x="6780943" y="130991"/>
                    <a:pt x="6238780" y="126419"/>
                  </a:cubicBezTo>
                  <a:cubicBezTo>
                    <a:pt x="6102477" y="126324"/>
                    <a:pt x="5964745" y="128800"/>
                    <a:pt x="5828729" y="142421"/>
                  </a:cubicBezTo>
                  <a:cubicBezTo>
                    <a:pt x="5624703" y="162328"/>
                    <a:pt x="5429441" y="202048"/>
                    <a:pt x="5227606" y="219764"/>
                  </a:cubicBezTo>
                  <a:cubicBezTo>
                    <a:pt x="4950238" y="245767"/>
                    <a:pt x="4670393" y="228527"/>
                    <a:pt x="4394359" y="190713"/>
                  </a:cubicBezTo>
                  <a:cubicBezTo>
                    <a:pt x="4193381" y="163090"/>
                    <a:pt x="3988880" y="147755"/>
                    <a:pt x="3789236" y="107655"/>
                  </a:cubicBezTo>
                  <a:cubicBezTo>
                    <a:pt x="3660743" y="85271"/>
                    <a:pt x="3520249" y="51648"/>
                    <a:pt x="3391567" y="30502"/>
                  </a:cubicBezTo>
                  <a:cubicBezTo>
                    <a:pt x="2990469" y="-28553"/>
                    <a:pt x="2579370" y="5928"/>
                    <a:pt x="2180177" y="67745"/>
                  </a:cubicBezTo>
                  <a:cubicBezTo>
                    <a:pt x="1965198" y="103273"/>
                    <a:pt x="1751648" y="146136"/>
                    <a:pt x="1543336" y="209953"/>
                  </a:cubicBezTo>
                  <a:cubicBezTo>
                    <a:pt x="1456087" y="238528"/>
                    <a:pt x="1365885" y="264627"/>
                    <a:pt x="1276731" y="286439"/>
                  </a:cubicBezTo>
                  <a:cubicBezTo>
                    <a:pt x="1001173" y="335398"/>
                    <a:pt x="716471" y="346923"/>
                    <a:pt x="441293" y="292345"/>
                  </a:cubicBezTo>
                  <a:cubicBezTo>
                    <a:pt x="285655" y="263198"/>
                    <a:pt x="143923" y="198237"/>
                    <a:pt x="0" y="135563"/>
                  </a:cubicBezTo>
                  <a:lnTo>
                    <a:pt x="0" y="1019102"/>
                  </a:lnTo>
                  <a:close/>
                </a:path>
              </a:pathLst>
            </a:custGeom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610C445-9CEA-9785-D2FF-924C2FA4F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4551037"/>
            <a:ext cx="5021782" cy="1509931"/>
          </a:xfrm>
        </p:spPr>
        <p:txBody>
          <a:bodyPr>
            <a:normAutofit/>
          </a:bodyPr>
          <a:lstStyle/>
          <a:p>
            <a:r>
              <a:rPr lang="en-US" sz="3600">
                <a:solidFill>
                  <a:schemeClr val="tx2"/>
                </a:solidFill>
              </a:rPr>
              <a:t>Achosion yr anaf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D7AE4B-4BEB-E7AF-AEB2-FCAF0956FA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0247" y="4551037"/>
            <a:ext cx="4926411" cy="1509935"/>
          </a:xfrm>
        </p:spPr>
        <p:txBody>
          <a:bodyPr anchor="ctr">
            <a:normAutofit fontScale="77500" lnSpcReduction="20000"/>
          </a:bodyPr>
          <a:lstStyle/>
          <a:p>
            <a:r>
              <a:rPr lang="en-GB" sz="1500" dirty="0" err="1">
                <a:solidFill>
                  <a:schemeClr val="tx2"/>
                </a:solidFill>
              </a:rPr>
              <a:t>Dyma’r</a:t>
            </a:r>
            <a:r>
              <a:rPr lang="en-GB" sz="1500">
                <a:solidFill>
                  <a:schemeClr val="tx2"/>
                </a:solidFill>
              </a:rPr>
              <a:t> </a:t>
            </a:r>
            <a:r>
              <a:rPr lang="en-GB" sz="1500" dirty="0" err="1">
                <a:solidFill>
                  <a:schemeClr val="tx2"/>
                </a:solidFill>
              </a:rPr>
              <a:t>achosion</a:t>
            </a:r>
            <a:r>
              <a:rPr lang="en-GB" sz="1500">
                <a:solidFill>
                  <a:schemeClr val="tx2"/>
                </a:solidFill>
              </a:rPr>
              <a:t> </a:t>
            </a:r>
            <a:r>
              <a:rPr lang="en-GB" sz="1500" dirty="0" err="1">
                <a:solidFill>
                  <a:schemeClr val="tx2"/>
                </a:solidFill>
              </a:rPr>
              <a:t>mwyaf</a:t>
            </a:r>
            <a:r>
              <a:rPr lang="en-GB" sz="1500">
                <a:solidFill>
                  <a:schemeClr val="tx2"/>
                </a:solidFill>
              </a:rPr>
              <a:t> o </a:t>
            </a:r>
            <a:r>
              <a:rPr lang="en-GB" sz="1500" dirty="0" err="1">
                <a:solidFill>
                  <a:schemeClr val="tx2"/>
                </a:solidFill>
              </a:rPr>
              <a:t>cyfergydion</a:t>
            </a:r>
            <a:r>
              <a:rPr lang="en-GB" sz="1500">
                <a:solidFill>
                  <a:schemeClr val="tx2"/>
                </a:solidFill>
              </a:rPr>
              <a:t> :</a:t>
            </a:r>
          </a:p>
          <a:p>
            <a:r>
              <a:rPr lang="en-GB" sz="1500" dirty="0" err="1">
                <a:solidFill>
                  <a:schemeClr val="tx2"/>
                </a:solidFill>
              </a:rPr>
              <a:t>Cwympo</a:t>
            </a:r>
            <a:r>
              <a:rPr lang="en-GB" sz="1500">
                <a:solidFill>
                  <a:schemeClr val="tx2"/>
                </a:solidFill>
              </a:rPr>
              <a:t> o </a:t>
            </a:r>
            <a:r>
              <a:rPr lang="en-GB" sz="1500" dirty="0" err="1">
                <a:solidFill>
                  <a:schemeClr val="tx2"/>
                </a:solidFill>
              </a:rPr>
              <a:t>uchder</a:t>
            </a:r>
            <a:r>
              <a:rPr lang="en-GB" sz="1500">
                <a:solidFill>
                  <a:schemeClr val="tx2"/>
                </a:solidFill>
              </a:rPr>
              <a:t> </a:t>
            </a:r>
          </a:p>
          <a:p>
            <a:r>
              <a:rPr lang="en-GB" sz="1500" dirty="0" err="1">
                <a:solidFill>
                  <a:schemeClr val="tx2"/>
                </a:solidFill>
              </a:rPr>
              <a:t>Damweiniau</a:t>
            </a:r>
            <a:r>
              <a:rPr lang="en-GB" sz="1500">
                <a:solidFill>
                  <a:schemeClr val="tx2"/>
                </a:solidFill>
              </a:rPr>
              <a:t> </a:t>
            </a:r>
            <a:r>
              <a:rPr lang="en-GB" sz="1500" dirty="0" err="1">
                <a:solidFill>
                  <a:schemeClr val="tx2"/>
                </a:solidFill>
              </a:rPr>
              <a:t>ar</a:t>
            </a:r>
            <a:r>
              <a:rPr lang="en-GB" sz="1500">
                <a:solidFill>
                  <a:schemeClr val="tx2"/>
                </a:solidFill>
              </a:rPr>
              <a:t> y </a:t>
            </a:r>
            <a:r>
              <a:rPr lang="en-GB" sz="1500" dirty="0" err="1">
                <a:solidFill>
                  <a:schemeClr val="tx2"/>
                </a:solidFill>
              </a:rPr>
              <a:t>hewl</a:t>
            </a:r>
            <a:r>
              <a:rPr lang="en-GB" sz="1500">
                <a:solidFill>
                  <a:schemeClr val="tx2"/>
                </a:solidFill>
              </a:rPr>
              <a:t> </a:t>
            </a:r>
          </a:p>
          <a:p>
            <a:r>
              <a:rPr lang="en-GB" sz="1500" err="1">
                <a:solidFill>
                  <a:schemeClr val="tx2"/>
                </a:solidFill>
              </a:rPr>
              <a:t>Achosion</a:t>
            </a:r>
            <a:r>
              <a:rPr lang="en-GB" sz="1500">
                <a:solidFill>
                  <a:schemeClr val="tx2"/>
                </a:solidFill>
              </a:rPr>
              <a:t> </a:t>
            </a:r>
            <a:r>
              <a:rPr lang="en-GB" sz="1500" err="1">
                <a:solidFill>
                  <a:schemeClr val="tx2"/>
                </a:solidFill>
              </a:rPr>
              <a:t>chwareon</a:t>
            </a:r>
            <a:r>
              <a:rPr lang="en-GB" sz="1500">
                <a:solidFill>
                  <a:schemeClr val="tx2"/>
                </a:solidFill>
              </a:rPr>
              <a:t> </a:t>
            </a:r>
            <a:r>
              <a:rPr lang="en-GB" sz="1500" err="1">
                <a:solidFill>
                  <a:schemeClr val="tx2"/>
                </a:solidFill>
              </a:rPr>
              <a:t>gwahanol</a:t>
            </a:r>
            <a:r>
              <a:rPr lang="en-GB" sz="1500">
                <a:solidFill>
                  <a:schemeClr val="tx2"/>
                </a:solidFill>
              </a:rPr>
              <a:t> er </a:t>
            </a:r>
            <a:r>
              <a:rPr lang="en-GB" sz="1500" err="1">
                <a:solidFill>
                  <a:schemeClr val="tx2"/>
                </a:solidFill>
              </a:rPr>
              <a:t>engraifft</a:t>
            </a:r>
            <a:r>
              <a:rPr lang="en-GB" sz="1500">
                <a:solidFill>
                  <a:schemeClr val="tx2"/>
                </a:solidFill>
              </a:rPr>
              <a:t> pel </a:t>
            </a:r>
            <a:r>
              <a:rPr lang="en-GB" sz="1500" err="1">
                <a:solidFill>
                  <a:schemeClr val="tx2"/>
                </a:solidFill>
              </a:rPr>
              <a:t>droed</a:t>
            </a:r>
            <a:endParaRPr lang="en-US" sz="1500" err="1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1500">
                <a:solidFill>
                  <a:schemeClr val="tx2"/>
                </a:solidFill>
              </a:rPr>
              <a:t> </a:t>
            </a:r>
            <a:r>
              <a:rPr lang="en-GB" sz="1500" err="1">
                <a:solidFill>
                  <a:schemeClr val="tx2"/>
                </a:solidFill>
              </a:rPr>
              <a:t>Americanaidd</a:t>
            </a:r>
            <a:r>
              <a:rPr lang="en-GB" sz="1500">
                <a:solidFill>
                  <a:schemeClr val="tx2"/>
                </a:solidFill>
              </a:rPr>
              <a:t> , </a:t>
            </a:r>
            <a:r>
              <a:rPr lang="en-GB" sz="1500" err="1">
                <a:solidFill>
                  <a:schemeClr val="tx2"/>
                </a:solidFill>
              </a:rPr>
              <a:t>rygbi</a:t>
            </a:r>
            <a:r>
              <a:rPr lang="en-GB" sz="1500">
                <a:solidFill>
                  <a:schemeClr val="tx2"/>
                </a:solidFill>
              </a:rPr>
              <a:t> , pel </a:t>
            </a:r>
            <a:r>
              <a:rPr lang="en-GB" sz="1500" err="1">
                <a:solidFill>
                  <a:schemeClr val="tx2"/>
                </a:solidFill>
              </a:rPr>
              <a:t>droed</a:t>
            </a:r>
            <a:r>
              <a:rPr lang="en-GB" sz="1500">
                <a:solidFill>
                  <a:schemeClr val="tx2"/>
                </a:solidFill>
              </a:rPr>
              <a:t> , </a:t>
            </a:r>
            <a:r>
              <a:rPr lang="en-GB" sz="1500" err="1">
                <a:solidFill>
                  <a:schemeClr val="tx2"/>
                </a:solidFill>
              </a:rPr>
              <a:t>sgio</a:t>
            </a:r>
            <a:r>
              <a:rPr lang="en-GB" sz="1500">
                <a:solidFill>
                  <a:schemeClr val="tx2"/>
                </a:solidFill>
              </a:rPr>
              <a:t> a </a:t>
            </a:r>
            <a:r>
              <a:rPr lang="en-GB" sz="1500" err="1">
                <a:solidFill>
                  <a:schemeClr val="tx2"/>
                </a:solidFill>
              </a:rPr>
              <a:t>paffio</a:t>
            </a:r>
            <a:r>
              <a:rPr lang="en-GB" sz="1500">
                <a:solidFill>
                  <a:schemeClr val="tx2"/>
                </a:solidFill>
              </a:rPr>
              <a:t> </a:t>
            </a:r>
            <a:endParaRPr lang="en-US" sz="150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1500" dirty="0" err="1">
                <a:solidFill>
                  <a:schemeClr val="tx2"/>
                </a:solidFill>
              </a:rPr>
              <a:t>Gwybodaeth</a:t>
            </a:r>
            <a:r>
              <a:rPr lang="en-GB" sz="1500" dirty="0">
                <a:solidFill>
                  <a:schemeClr val="tx2"/>
                </a:solidFill>
              </a:rPr>
              <a:t> </a:t>
            </a:r>
            <a:r>
              <a:rPr lang="en-GB" sz="1500" dirty="0" err="1">
                <a:solidFill>
                  <a:schemeClr val="tx2"/>
                </a:solidFill>
              </a:rPr>
              <a:t>gan</a:t>
            </a:r>
            <a:r>
              <a:rPr lang="en-GB" sz="1500" dirty="0">
                <a:solidFill>
                  <a:schemeClr val="tx2"/>
                </a:solidFill>
              </a:rPr>
              <a:t> patient info </a:t>
            </a:r>
          </a:p>
        </p:txBody>
      </p:sp>
    </p:spTree>
    <p:extLst>
      <p:ext uri="{BB962C8B-B14F-4D97-AF65-F5344CB8AC3E}">
        <p14:creationId xmlns:p14="http://schemas.microsoft.com/office/powerpoint/2010/main" val="28634633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D18F174-31CC-BB01-1A32-F71A30FC93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US" sz="5400"/>
              <a:t>Achosion yr anaf</a:t>
            </a:r>
          </a:p>
        </p:txBody>
      </p:sp>
      <p:sp>
        <p:nvSpPr>
          <p:cNvPr id="25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402FC4-31BB-EF33-27AB-E9CCDF943F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715010"/>
            <a:ext cx="4883669" cy="3478557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400" dirty="0"/>
              <a:t>Mae </a:t>
            </a:r>
            <a:r>
              <a:rPr lang="en-US" sz="1400" dirty="0" err="1"/>
              <a:t>cyfergyd</a:t>
            </a:r>
            <a:r>
              <a:rPr lang="en-US" sz="1400" dirty="0"/>
              <a:t> </a:t>
            </a:r>
            <a:r>
              <a:rPr lang="en-US" sz="1400" dirty="0" err="1"/>
              <a:t>yn</a:t>
            </a:r>
            <a:r>
              <a:rPr lang="en-US" sz="1400" dirty="0"/>
              <a:t> </a:t>
            </a:r>
            <a:r>
              <a:rPr lang="en-US" sz="1400" dirty="0" err="1"/>
              <a:t>digwydd</a:t>
            </a:r>
            <a:r>
              <a:rPr lang="en-US" sz="1400" dirty="0"/>
              <a:t> pan </a:t>
            </a:r>
            <a:r>
              <a:rPr lang="en-US" sz="1400" dirty="0" err="1"/>
              <a:t>fydd</a:t>
            </a:r>
            <a:r>
              <a:rPr lang="en-US" sz="1400" dirty="0"/>
              <a:t> </a:t>
            </a:r>
            <a:r>
              <a:rPr lang="en-US" sz="1400" dirty="0" err="1"/>
              <a:t>chwythiad</a:t>
            </a:r>
            <a:r>
              <a:rPr lang="en-US" sz="1400" dirty="0"/>
              <a:t> neu </a:t>
            </a:r>
            <a:r>
              <a:rPr lang="en-US" sz="1400" dirty="0" err="1"/>
              <a:t>drawiad</a:t>
            </a:r>
            <a:r>
              <a:rPr lang="en-US" sz="1400" dirty="0"/>
              <a:t> </a:t>
            </a:r>
            <a:r>
              <a:rPr lang="en-US" sz="1400" dirty="0" err="1"/>
              <a:t>ar</a:t>
            </a:r>
            <a:r>
              <a:rPr lang="en-US" sz="1400" dirty="0"/>
              <a:t> y pen </a:t>
            </a:r>
            <a:r>
              <a:rPr lang="en-US" sz="1400" dirty="0" err="1"/>
              <a:t>yn</a:t>
            </a:r>
            <a:r>
              <a:rPr lang="en-US" sz="1400" dirty="0"/>
              <a:t> </a:t>
            </a:r>
            <a:r>
              <a:rPr lang="en-US" sz="1400" dirty="0" err="1"/>
              <a:t>achosi</a:t>
            </a:r>
            <a:r>
              <a:rPr lang="en-US" sz="1400" dirty="0"/>
              <a:t> </a:t>
            </a:r>
            <a:r>
              <a:rPr lang="en-US" sz="1400" dirty="0" err="1"/>
              <a:t>aflonyddwch</a:t>
            </a:r>
            <a:r>
              <a:rPr lang="en-US" sz="1400" dirty="0"/>
              <a:t> </a:t>
            </a:r>
            <a:r>
              <a:rPr lang="en-US" sz="1400" dirty="0" err="1"/>
              <a:t>sydyn</a:t>
            </a:r>
            <a:r>
              <a:rPr lang="en-US" sz="1400" dirty="0"/>
              <a:t> i ran o'r </a:t>
            </a:r>
            <a:r>
              <a:rPr lang="en-US" sz="1400" dirty="0" err="1"/>
              <a:t>ymennydd</a:t>
            </a:r>
            <a:r>
              <a:rPr lang="en-US" sz="1400" dirty="0"/>
              <a:t> a </a:t>
            </a:r>
            <a:r>
              <a:rPr lang="en-US" sz="1400" dirty="0" err="1"/>
              <a:t>elwir</a:t>
            </a:r>
            <a:r>
              <a:rPr lang="en-US" sz="1400" dirty="0"/>
              <a:t> </a:t>
            </a:r>
            <a:r>
              <a:rPr lang="en-US" sz="1400" dirty="0" err="1"/>
              <a:t>yn</a:t>
            </a:r>
            <a:r>
              <a:rPr lang="en-US" sz="1400" dirty="0"/>
              <a:t> system </a:t>
            </a:r>
            <a:r>
              <a:rPr lang="en-US" sz="1400" dirty="0" err="1"/>
              <a:t>actifadu</a:t>
            </a:r>
            <a:r>
              <a:rPr lang="en-US" sz="1400" dirty="0"/>
              <a:t> reticular (RAS).</a:t>
            </a:r>
            <a:r>
              <a:rPr lang="en-GB" sz="1400" dirty="0"/>
              <a:t> M</a:t>
            </a:r>
            <a:r>
              <a:rPr lang="en-US" sz="1400" dirty="0" err="1"/>
              <a:t>ae'r</a:t>
            </a:r>
            <a:r>
              <a:rPr lang="en-US" sz="1400" dirty="0"/>
              <a:t> RAS </a:t>
            </a:r>
            <a:r>
              <a:rPr lang="en-US" sz="1400" dirty="0" err="1"/>
              <a:t>wedi'i</a:t>
            </a:r>
            <a:r>
              <a:rPr lang="en-US" sz="1400" dirty="0"/>
              <a:t> </a:t>
            </a:r>
            <a:r>
              <a:rPr lang="en-US" sz="1400" dirty="0" err="1"/>
              <a:t>leoli</a:t>
            </a:r>
            <a:r>
              <a:rPr lang="en-US" sz="1400" dirty="0"/>
              <a:t> </a:t>
            </a:r>
            <a:r>
              <a:rPr lang="en-US" sz="1400" dirty="0" err="1"/>
              <a:t>yng</a:t>
            </a:r>
            <a:r>
              <a:rPr lang="en-US" sz="1400" dirty="0"/>
              <a:t> </a:t>
            </a:r>
            <a:r>
              <a:rPr lang="en-US" sz="1400" dirty="0" err="1"/>
              <a:t>nghanol</a:t>
            </a:r>
            <a:r>
              <a:rPr lang="en-US" sz="1400" dirty="0"/>
              <a:t> </a:t>
            </a:r>
            <a:r>
              <a:rPr lang="en-US" sz="1400" dirty="0" err="1"/>
              <a:t>eich</a:t>
            </a:r>
            <a:r>
              <a:rPr lang="en-US" sz="1400" dirty="0"/>
              <a:t> </a:t>
            </a:r>
            <a:r>
              <a:rPr lang="en-US" sz="1400" dirty="0" err="1"/>
              <a:t>ymennydd</a:t>
            </a:r>
            <a:r>
              <a:rPr lang="en-US" sz="1400" dirty="0"/>
              <a:t>, ac </a:t>
            </a:r>
            <a:r>
              <a:rPr lang="en-US" sz="1400" dirty="0" err="1"/>
              <a:t>mae'n</a:t>
            </a:r>
            <a:r>
              <a:rPr lang="en-US" sz="1400" dirty="0"/>
              <a:t> </a:t>
            </a:r>
            <a:r>
              <a:rPr lang="en-US" sz="1400" dirty="0" err="1"/>
              <a:t>helpu</a:t>
            </a:r>
            <a:r>
              <a:rPr lang="en-US" sz="1400" dirty="0"/>
              <a:t> i </a:t>
            </a:r>
            <a:r>
              <a:rPr lang="en-US" sz="1400" dirty="0" err="1"/>
              <a:t>reoleiddio'ch</a:t>
            </a:r>
            <a:r>
              <a:rPr lang="en-US" sz="1400" dirty="0"/>
              <a:t> </a:t>
            </a:r>
            <a:r>
              <a:rPr lang="en-US" sz="1400" dirty="0" err="1"/>
              <a:t>synnwyr</a:t>
            </a:r>
            <a:r>
              <a:rPr lang="en-US" sz="1400" dirty="0"/>
              <a:t> o </a:t>
            </a:r>
            <a:r>
              <a:rPr lang="en-US" sz="1400" dirty="0" err="1"/>
              <a:t>ymwybyddia</a:t>
            </a:r>
            <a:r>
              <a:rPr lang="en-GB" sz="1400" dirty="0" err="1"/>
              <a:t>eth</a:t>
            </a:r>
            <a:r>
              <a:rPr lang="en-US" sz="1400" dirty="0"/>
              <a:t>.</a:t>
            </a:r>
            <a:r>
              <a:rPr lang="en-GB" sz="1400" dirty="0"/>
              <a:t> </a:t>
            </a:r>
            <a:r>
              <a:rPr lang="en-US" sz="1400" dirty="0"/>
              <a:t> Mae </a:t>
            </a:r>
            <a:r>
              <a:rPr lang="en-US" sz="1400" dirty="0" err="1"/>
              <a:t>hefyd</a:t>
            </a:r>
            <a:r>
              <a:rPr lang="en-US" sz="1400" dirty="0"/>
              <a:t> </a:t>
            </a:r>
            <a:r>
              <a:rPr lang="en-US" sz="1400" dirty="0" err="1"/>
              <a:t>yn</a:t>
            </a:r>
            <a:r>
              <a:rPr lang="en-US" sz="1400" dirty="0"/>
              <a:t> </a:t>
            </a:r>
            <a:r>
              <a:rPr lang="en-US" sz="1400" dirty="0" err="1"/>
              <a:t>gweithredu</a:t>
            </a:r>
            <a:r>
              <a:rPr lang="en-US" sz="1400" dirty="0"/>
              <a:t> </a:t>
            </a:r>
            <a:r>
              <a:rPr lang="en-US" sz="1400" dirty="0" err="1"/>
              <a:t>fel</a:t>
            </a:r>
            <a:r>
              <a:rPr lang="en-US" sz="1400" dirty="0"/>
              <a:t> </a:t>
            </a:r>
            <a:r>
              <a:rPr lang="en-US" sz="1400" dirty="0" err="1"/>
              <a:t>hidlydd</a:t>
            </a:r>
            <a:r>
              <a:rPr lang="en-US" sz="1400" dirty="0"/>
              <a:t> </a:t>
            </a:r>
            <a:r>
              <a:rPr lang="en-US" sz="1400" dirty="0" err="1"/>
              <a:t>sy'n</a:t>
            </a:r>
            <a:r>
              <a:rPr lang="en-US" sz="1400" dirty="0"/>
              <a:t> </a:t>
            </a:r>
            <a:r>
              <a:rPr lang="en-US" sz="1400" dirty="0" err="1"/>
              <a:t>eich</a:t>
            </a:r>
            <a:r>
              <a:rPr lang="en-US" sz="1400" dirty="0"/>
              <a:t> </a:t>
            </a:r>
            <a:r>
              <a:rPr lang="en-US" sz="1400" dirty="0" err="1"/>
              <a:t>galluogi</a:t>
            </a:r>
            <a:r>
              <a:rPr lang="en-US" sz="1400" dirty="0"/>
              <a:t> i </a:t>
            </a:r>
            <a:r>
              <a:rPr lang="en-US" sz="1400" dirty="0" err="1"/>
              <a:t>anwybyddu</a:t>
            </a:r>
            <a:r>
              <a:rPr lang="en-US" sz="1400" dirty="0"/>
              <a:t> </a:t>
            </a:r>
            <a:r>
              <a:rPr lang="en-US" sz="1400" dirty="0" err="1"/>
              <a:t>gwybodaeth</a:t>
            </a:r>
            <a:r>
              <a:rPr lang="en-US" sz="1400" dirty="0"/>
              <a:t> </a:t>
            </a:r>
            <a:r>
              <a:rPr lang="en-US" sz="1400" dirty="0" err="1"/>
              <a:t>ddibwys</a:t>
            </a:r>
            <a:r>
              <a:rPr lang="en-US" sz="1400" dirty="0"/>
              <a:t> </a:t>
            </a:r>
            <a:r>
              <a:rPr lang="en-US" sz="1400" dirty="0" err="1"/>
              <a:t>trwy</a:t>
            </a:r>
            <a:r>
              <a:rPr lang="en-US" sz="1400" dirty="0"/>
              <a:t> </a:t>
            </a:r>
            <a:r>
              <a:rPr lang="en-US" sz="1400" dirty="0" err="1"/>
              <a:t>ganolbwyntio</a:t>
            </a:r>
            <a:r>
              <a:rPr lang="en-US" sz="1400" dirty="0"/>
              <a:t> </a:t>
            </a:r>
            <a:r>
              <a:rPr lang="en-US" sz="1400" dirty="0" err="1"/>
              <a:t>ar</a:t>
            </a:r>
            <a:r>
              <a:rPr lang="en-US" sz="1400" dirty="0"/>
              <a:t> y </a:t>
            </a:r>
            <a:r>
              <a:rPr lang="en-US" sz="1400" dirty="0" err="1"/>
              <a:t>manylion</a:t>
            </a:r>
            <a:r>
              <a:rPr lang="en-US" sz="1400" dirty="0"/>
              <a:t> </a:t>
            </a:r>
            <a:r>
              <a:rPr lang="en-US" sz="1400" dirty="0" err="1"/>
              <a:t>sydd</a:t>
            </a:r>
            <a:r>
              <a:rPr lang="en-US" sz="1400" dirty="0"/>
              <a:t> eu </a:t>
            </a:r>
            <a:r>
              <a:rPr lang="en-US" sz="1400" dirty="0" err="1"/>
              <a:t>hangen</a:t>
            </a:r>
            <a:r>
              <a:rPr lang="en-US" sz="1400" dirty="0"/>
              <a:t> </a:t>
            </a:r>
            <a:r>
              <a:rPr lang="en-US" sz="1400" dirty="0" err="1"/>
              <a:t>arnoch</a:t>
            </a:r>
            <a:r>
              <a:rPr lang="en-US" sz="1400" dirty="0"/>
              <a:t>.</a:t>
            </a:r>
            <a:r>
              <a:rPr lang="en-GB" sz="1400"/>
              <a:t> Er</a:t>
            </a:r>
            <a:r>
              <a:rPr lang="en-US" sz="1400"/>
              <a:t> </a:t>
            </a:r>
            <a:r>
              <a:rPr lang="en-US" sz="1400" dirty="0" err="1"/>
              <a:t>enghraifft</a:t>
            </a:r>
            <a:r>
              <a:rPr lang="en-US" sz="1400" dirty="0"/>
              <a:t>, </a:t>
            </a:r>
            <a:r>
              <a:rPr lang="en-US" sz="1400" dirty="0" err="1"/>
              <a:t>mae</a:t>
            </a:r>
            <a:r>
              <a:rPr lang="en-US" sz="1400" dirty="0"/>
              <a:t> </a:t>
            </a:r>
            <a:r>
              <a:rPr lang="en-US" sz="1400" dirty="0" err="1"/>
              <a:t>eich</a:t>
            </a:r>
            <a:r>
              <a:rPr lang="en-US" sz="1400" dirty="0"/>
              <a:t> RAS </a:t>
            </a:r>
            <a:r>
              <a:rPr lang="en-US" sz="1400" dirty="0" err="1"/>
              <a:t>yn</a:t>
            </a:r>
            <a:r>
              <a:rPr lang="en-US" sz="1400" dirty="0"/>
              <a:t> </a:t>
            </a:r>
            <a:r>
              <a:rPr lang="en-US" sz="1400" dirty="0" err="1"/>
              <a:t>eich</a:t>
            </a:r>
            <a:r>
              <a:rPr lang="en-US" sz="1400" dirty="0"/>
              <a:t> </a:t>
            </a:r>
            <a:r>
              <a:rPr lang="en-US" sz="1400" dirty="0" err="1"/>
              <a:t>helpu</a:t>
            </a:r>
            <a:r>
              <a:rPr lang="en-US" sz="1400" dirty="0"/>
              <a:t> </a:t>
            </a:r>
            <a:r>
              <a:rPr lang="en-US" sz="1400" dirty="0" err="1"/>
              <a:t>i:syrthio</a:t>
            </a:r>
            <a:r>
              <a:rPr lang="en-US" sz="1400" dirty="0"/>
              <a:t> i </a:t>
            </a:r>
            <a:r>
              <a:rPr lang="en-US" sz="1400" dirty="0" err="1"/>
              <a:t>gysgu</a:t>
            </a:r>
            <a:r>
              <a:rPr lang="en-US" sz="1400" dirty="0"/>
              <a:t> a </a:t>
            </a:r>
            <a:r>
              <a:rPr lang="en-US" sz="1400" dirty="0" err="1"/>
              <a:t>deffro</a:t>
            </a:r>
            <a:r>
              <a:rPr lang="en-US" sz="1400" dirty="0"/>
              <a:t> </a:t>
            </a:r>
            <a:r>
              <a:rPr lang="en-US" sz="1400" dirty="0" err="1"/>
              <a:t>yn</a:t>
            </a:r>
            <a:r>
              <a:rPr lang="en-US" sz="1400" dirty="0"/>
              <a:t> </a:t>
            </a:r>
            <a:r>
              <a:rPr lang="en-US" sz="1400" dirty="0" err="1"/>
              <a:t>ôl</a:t>
            </a:r>
            <a:r>
              <a:rPr lang="en-US" sz="1400" dirty="0"/>
              <a:t> yr </a:t>
            </a:r>
            <a:r>
              <a:rPr lang="en-US" sz="1400" dirty="0" err="1"/>
              <a:t>angenclywch</a:t>
            </a:r>
            <a:r>
              <a:rPr lang="en-US" sz="1400" dirty="0"/>
              <a:t> </a:t>
            </a:r>
            <a:r>
              <a:rPr lang="en-US" sz="1400" dirty="0" err="1"/>
              <a:t>yn</a:t>
            </a:r>
            <a:r>
              <a:rPr lang="en-US" sz="1400" dirty="0"/>
              <a:t> </a:t>
            </a:r>
            <a:r>
              <a:rPr lang="en-US" sz="1400" dirty="0" err="1"/>
              <a:t>sydyn</a:t>
            </a:r>
            <a:r>
              <a:rPr lang="en-US" sz="1400" dirty="0"/>
              <a:t> pan </a:t>
            </a:r>
            <a:r>
              <a:rPr lang="en-US" sz="1400" dirty="0" err="1"/>
              <a:t>fydd</a:t>
            </a:r>
            <a:r>
              <a:rPr lang="en-US" sz="1400" dirty="0"/>
              <a:t> </a:t>
            </a:r>
            <a:r>
              <a:rPr lang="en-US" sz="1400" dirty="0" err="1"/>
              <a:t>eich</a:t>
            </a:r>
            <a:r>
              <a:rPr lang="en-US" sz="1400" dirty="0"/>
              <a:t> </a:t>
            </a:r>
            <a:r>
              <a:rPr lang="en-US" sz="1400" dirty="0" err="1"/>
              <a:t>awyren</a:t>
            </a:r>
            <a:r>
              <a:rPr lang="en-US" sz="1400" dirty="0"/>
              <a:t> </a:t>
            </a:r>
            <a:r>
              <a:rPr lang="en-US" sz="1400" dirty="0" err="1"/>
              <a:t>yn</a:t>
            </a:r>
            <a:r>
              <a:rPr lang="en-US" sz="1400" dirty="0"/>
              <a:t> </a:t>
            </a:r>
            <a:r>
              <a:rPr lang="en-US" sz="1400" dirty="0" err="1"/>
              <a:t>cael</a:t>
            </a:r>
            <a:r>
              <a:rPr lang="en-US" sz="1400" dirty="0"/>
              <a:t> </a:t>
            </a:r>
            <a:r>
              <a:rPr lang="en-US" sz="1400" dirty="0" err="1"/>
              <a:t>ei</a:t>
            </a:r>
            <a:r>
              <a:rPr lang="en-US" sz="1400" dirty="0"/>
              <a:t> </a:t>
            </a:r>
            <a:r>
              <a:rPr lang="en-US" sz="1400" dirty="0" err="1"/>
              <a:t>galw</a:t>
            </a:r>
            <a:r>
              <a:rPr lang="en-US" sz="1400" dirty="0"/>
              <a:t> </a:t>
            </a:r>
            <a:r>
              <a:rPr lang="en-US" sz="1400" dirty="0" err="1"/>
              <a:t>mewn</a:t>
            </a:r>
            <a:r>
              <a:rPr lang="en-US" sz="1400" dirty="0"/>
              <a:t> </a:t>
            </a:r>
            <a:r>
              <a:rPr lang="en-US" sz="1400" dirty="0" err="1"/>
              <a:t>maes</a:t>
            </a:r>
            <a:r>
              <a:rPr lang="en-US" sz="1400" dirty="0"/>
              <a:t> </a:t>
            </a:r>
            <a:r>
              <a:rPr lang="en-US" sz="1400" dirty="0" err="1"/>
              <a:t>awyr</a:t>
            </a:r>
            <a:r>
              <a:rPr lang="en-US" sz="1400" dirty="0"/>
              <a:t> </a:t>
            </a:r>
            <a:r>
              <a:rPr lang="en-US" sz="1400" dirty="0" err="1"/>
              <a:t>swnllydsylwch</a:t>
            </a:r>
            <a:r>
              <a:rPr lang="en-US" sz="1400" dirty="0"/>
              <a:t> </a:t>
            </a:r>
            <a:r>
              <a:rPr lang="en-US" sz="1400" dirty="0" err="1"/>
              <a:t>ar</a:t>
            </a:r>
            <a:r>
              <a:rPr lang="en-US" sz="1400" dirty="0"/>
              <a:t> </a:t>
            </a:r>
            <a:r>
              <a:rPr lang="en-US" sz="1400" dirty="0" err="1"/>
              <a:t>eitemau</a:t>
            </a:r>
            <a:r>
              <a:rPr lang="en-US" sz="1400" dirty="0"/>
              <a:t> </a:t>
            </a:r>
            <a:r>
              <a:rPr lang="en-US" sz="1400" dirty="0" err="1"/>
              <a:t>newyddion</a:t>
            </a:r>
            <a:r>
              <a:rPr lang="en-US" sz="1400" dirty="0"/>
              <a:t> </a:t>
            </a:r>
            <a:r>
              <a:rPr lang="en-US" sz="1400" dirty="0" err="1"/>
              <a:t>sydd</a:t>
            </a:r>
            <a:r>
              <a:rPr lang="en-US" sz="1400" dirty="0"/>
              <a:t> o </a:t>
            </a:r>
            <a:r>
              <a:rPr lang="en-US" sz="1400" dirty="0" err="1"/>
              <a:t>ddiddordeb</a:t>
            </a:r>
            <a:r>
              <a:rPr lang="en-US" sz="1400" dirty="0"/>
              <a:t> i chi pan </a:t>
            </a:r>
            <a:r>
              <a:rPr lang="en-US" sz="1400" dirty="0" err="1"/>
              <a:t>fyddwch</a:t>
            </a:r>
            <a:r>
              <a:rPr lang="en-US" sz="1400" dirty="0"/>
              <a:t> </a:t>
            </a:r>
            <a:r>
              <a:rPr lang="en-US" sz="1400" dirty="0" err="1"/>
              <a:t>yn</a:t>
            </a:r>
            <a:r>
              <a:rPr lang="en-US" sz="1400" dirty="0"/>
              <a:t> </a:t>
            </a:r>
            <a:r>
              <a:rPr lang="en-US" sz="1400" dirty="0" err="1"/>
              <a:t>sganio</a:t>
            </a:r>
            <a:r>
              <a:rPr lang="en-US" sz="1400" dirty="0"/>
              <a:t> </a:t>
            </a:r>
            <a:r>
              <a:rPr lang="en-US" sz="1400" dirty="0" err="1"/>
              <a:t>papur</a:t>
            </a:r>
            <a:r>
              <a:rPr lang="en-US" sz="1400" dirty="0"/>
              <a:t> </a:t>
            </a:r>
            <a:r>
              <a:rPr lang="en-US" sz="1400" dirty="0" err="1"/>
              <a:t>newydd</a:t>
            </a:r>
            <a:r>
              <a:rPr lang="en-US" sz="1400" dirty="0"/>
              <a:t> neu </a:t>
            </a:r>
            <a:r>
              <a:rPr lang="en-US" sz="1400" dirty="0" err="1"/>
              <a:t>wefan</a:t>
            </a:r>
            <a:r>
              <a:rPr lang="en-US" sz="1400" dirty="0"/>
              <a:t> </a:t>
            </a:r>
            <a:r>
              <a:rPr lang="en-US" sz="1400" dirty="0" err="1"/>
              <a:t>newyddion</a:t>
            </a:r>
            <a:r>
              <a:rPr lang="en-US" sz="1400" dirty="0"/>
              <a:t> </a:t>
            </a:r>
            <a:r>
              <a:rPr lang="en-US" sz="1400" dirty="0" err="1"/>
              <a:t>yn</a:t>
            </a:r>
            <a:r>
              <a:rPr lang="en-US" sz="1400" dirty="0"/>
              <a:t> </a:t>
            </a:r>
            <a:r>
              <a:rPr lang="en-US" sz="1400" dirty="0" err="1"/>
              <a:t>gyflymYn</a:t>
            </a:r>
            <a:r>
              <a:rPr lang="en-US" sz="1400" dirty="0"/>
              <a:t> </a:t>
            </a:r>
            <a:r>
              <a:rPr lang="en-US" sz="1400" dirty="0" err="1"/>
              <a:t>ystod</a:t>
            </a:r>
            <a:r>
              <a:rPr lang="en-US" sz="1400" dirty="0"/>
              <a:t> </a:t>
            </a:r>
            <a:r>
              <a:rPr lang="en-US" sz="1400" dirty="0" err="1"/>
              <a:t>anaf</a:t>
            </a:r>
            <a:r>
              <a:rPr lang="en-US" sz="1400" dirty="0"/>
              <a:t> i'r pen </a:t>
            </a:r>
            <a:r>
              <a:rPr lang="en-US" sz="1400" dirty="0" err="1"/>
              <a:t>sy'n</a:t>
            </a:r>
            <a:r>
              <a:rPr lang="en-US" sz="1400" dirty="0"/>
              <a:t> </a:t>
            </a:r>
            <a:r>
              <a:rPr lang="en-US" sz="1400" dirty="0" err="1"/>
              <a:t>ddigon</a:t>
            </a:r>
            <a:r>
              <a:rPr lang="en-US" sz="1400" dirty="0"/>
              <a:t> </a:t>
            </a:r>
            <a:r>
              <a:rPr lang="en-US" sz="1400" dirty="0" err="1"/>
              <a:t>difrifol</a:t>
            </a:r>
            <a:r>
              <a:rPr lang="en-US" sz="1400" dirty="0"/>
              <a:t> i </a:t>
            </a:r>
            <a:r>
              <a:rPr lang="en-US" sz="1400" dirty="0" err="1"/>
              <a:t>achosi</a:t>
            </a:r>
            <a:r>
              <a:rPr lang="en-US" sz="1400" dirty="0"/>
              <a:t> </a:t>
            </a:r>
            <a:r>
              <a:rPr lang="en-US" sz="1400" dirty="0" err="1"/>
              <a:t>cyfergyd</a:t>
            </a:r>
            <a:r>
              <a:rPr lang="en-US" sz="1400" dirty="0"/>
              <a:t>, </a:t>
            </a:r>
            <a:r>
              <a:rPr lang="en-US" sz="1400" dirty="0" err="1"/>
              <a:t>caiff</a:t>
            </a:r>
            <a:r>
              <a:rPr lang="en-US" sz="1400" dirty="0"/>
              <a:t> </a:t>
            </a:r>
            <a:r>
              <a:rPr lang="en-US" sz="1400" dirty="0" err="1"/>
              <a:t>eich</a:t>
            </a:r>
            <a:r>
              <a:rPr lang="en-US" sz="1400" dirty="0"/>
              <a:t> </a:t>
            </a:r>
            <a:r>
              <a:rPr lang="en-US" sz="1400" dirty="0" err="1"/>
              <a:t>ymennydd</a:t>
            </a:r>
            <a:r>
              <a:rPr lang="en-US" sz="1400" dirty="0"/>
              <a:t> </a:t>
            </a:r>
            <a:r>
              <a:rPr lang="en-US" sz="1400" dirty="0" err="1"/>
              <a:t>ei</a:t>
            </a:r>
            <a:r>
              <a:rPr lang="en-US" sz="1400" dirty="0"/>
              <a:t> </a:t>
            </a:r>
            <a:r>
              <a:rPr lang="en-US" sz="1400" dirty="0" err="1"/>
              <a:t>symud</a:t>
            </a:r>
            <a:r>
              <a:rPr lang="en-US" sz="1400" dirty="0"/>
              <a:t> </a:t>
            </a:r>
            <a:r>
              <a:rPr lang="en-US" sz="1400" dirty="0" err="1"/>
              <a:t>allan</a:t>
            </a:r>
            <a:r>
              <a:rPr lang="en-US" sz="1400" dirty="0"/>
              <a:t> o'i </a:t>
            </a:r>
            <a:r>
              <a:rPr lang="en-US" sz="1400" dirty="0" err="1"/>
              <a:t>safle</a:t>
            </a:r>
            <a:r>
              <a:rPr lang="en-US" sz="1400" dirty="0"/>
              <a:t> </a:t>
            </a:r>
            <a:r>
              <a:rPr lang="en-US" sz="1400" dirty="0" err="1"/>
              <a:t>arferol</a:t>
            </a:r>
            <a:r>
              <a:rPr lang="en-US" sz="1400" dirty="0"/>
              <a:t> am </a:t>
            </a:r>
            <a:r>
              <a:rPr lang="en-US" sz="1400" dirty="0" err="1"/>
              <a:t>gyfnod</a:t>
            </a:r>
            <a:r>
              <a:rPr lang="en-US" sz="1400" dirty="0"/>
              <a:t> </a:t>
            </a:r>
            <a:r>
              <a:rPr lang="en-US" sz="1400" dirty="0" err="1"/>
              <a:t>byr</a:t>
            </a:r>
            <a:r>
              <a:rPr lang="en-US" sz="1400" dirty="0"/>
              <a:t>. Mae'r </a:t>
            </a:r>
            <a:r>
              <a:rPr lang="en-US" sz="1400" dirty="0" err="1"/>
              <a:t>cylchdro</a:t>
            </a:r>
            <a:r>
              <a:rPr lang="en-US" sz="1400" dirty="0"/>
              <a:t> </a:t>
            </a:r>
            <a:r>
              <a:rPr lang="en-US" sz="1400" dirty="0" err="1"/>
              <a:t>hwn</a:t>
            </a:r>
            <a:r>
              <a:rPr lang="en-US" sz="1400" dirty="0"/>
              <a:t> </a:t>
            </a:r>
            <a:r>
              <a:rPr lang="en-US" sz="1400" dirty="0" err="1"/>
              <a:t>yn</a:t>
            </a:r>
            <a:r>
              <a:rPr lang="en-US" sz="1400" dirty="0"/>
              <a:t> </a:t>
            </a:r>
            <a:r>
              <a:rPr lang="en-US" sz="1400" dirty="0" err="1"/>
              <a:t>amharu</a:t>
            </a:r>
            <a:r>
              <a:rPr lang="en-US" sz="1400" dirty="0"/>
              <a:t> </a:t>
            </a:r>
            <a:r>
              <a:rPr lang="en-US" sz="1400" dirty="0" err="1"/>
              <a:t>ar</a:t>
            </a:r>
            <a:r>
              <a:rPr lang="en-US" sz="1400" dirty="0"/>
              <a:t> </a:t>
            </a:r>
            <a:r>
              <a:rPr lang="en-US" sz="1400" dirty="0" err="1"/>
              <a:t>weithgareddau</a:t>
            </a:r>
            <a:r>
              <a:rPr lang="en-US" sz="1400" dirty="0"/>
              <a:t> </a:t>
            </a:r>
            <a:r>
              <a:rPr lang="en-US" sz="1400" dirty="0" err="1"/>
              <a:t>trydanol</a:t>
            </a:r>
            <a:r>
              <a:rPr lang="en-US" sz="1400" dirty="0"/>
              <a:t> </a:t>
            </a:r>
            <a:r>
              <a:rPr lang="en-US" sz="1400" dirty="0" err="1"/>
              <a:t>celloedd</a:t>
            </a:r>
            <a:r>
              <a:rPr lang="en-US" sz="1400" dirty="0"/>
              <a:t> yr </a:t>
            </a:r>
            <a:r>
              <a:rPr lang="en-US" sz="1400" dirty="0" err="1"/>
              <a:t>ymennydd</a:t>
            </a:r>
            <a:r>
              <a:rPr lang="en-US" sz="1400" dirty="0"/>
              <a:t> </a:t>
            </a:r>
            <a:r>
              <a:rPr lang="en-US" sz="1400" dirty="0" err="1"/>
              <a:t>sy'n</a:t>
            </a:r>
            <a:r>
              <a:rPr lang="en-US" sz="1400" dirty="0"/>
              <a:t> </a:t>
            </a:r>
            <a:r>
              <a:rPr lang="en-US" sz="1400" dirty="0" err="1"/>
              <a:t>rhan</a:t>
            </a:r>
            <a:r>
              <a:rPr lang="en-US" sz="1400" dirty="0"/>
              <a:t> o'r RAS, </a:t>
            </a:r>
            <a:r>
              <a:rPr lang="en-US" sz="1400" dirty="0" err="1"/>
              <a:t>sydd</a:t>
            </a:r>
            <a:r>
              <a:rPr lang="en-US" sz="1400" dirty="0"/>
              <a:t> </a:t>
            </a:r>
            <a:r>
              <a:rPr lang="en-US" sz="1400" dirty="0" err="1"/>
              <a:t>yn</a:t>
            </a:r>
            <a:r>
              <a:rPr lang="en-US" sz="1400" dirty="0"/>
              <a:t> </a:t>
            </a:r>
            <a:r>
              <a:rPr lang="en-US" sz="1400" dirty="0" err="1"/>
              <a:t>ei</a:t>
            </a:r>
            <a:r>
              <a:rPr lang="en-US" sz="1400" dirty="0"/>
              <a:t> </a:t>
            </a:r>
            <a:r>
              <a:rPr lang="en-US" sz="1400" dirty="0" err="1"/>
              <a:t>dro</a:t>
            </a:r>
            <a:r>
              <a:rPr lang="en-US" sz="1400" dirty="0"/>
              <a:t> </a:t>
            </a:r>
            <a:r>
              <a:rPr lang="en-US" sz="1400" dirty="0" err="1"/>
              <a:t>yn</a:t>
            </a:r>
            <a:r>
              <a:rPr lang="en-US" sz="1400" dirty="0"/>
              <a:t> </a:t>
            </a:r>
            <a:r>
              <a:rPr lang="en-US" sz="1400" dirty="0" err="1"/>
              <a:t>sbarduno</a:t>
            </a:r>
            <a:r>
              <a:rPr lang="en-US" sz="1400" dirty="0"/>
              <a:t> </a:t>
            </a:r>
            <a:r>
              <a:rPr lang="en-US" sz="1400" dirty="0" err="1"/>
              <a:t>symptomau</a:t>
            </a:r>
            <a:r>
              <a:rPr lang="en-US" sz="1400" dirty="0"/>
              <a:t> </a:t>
            </a:r>
            <a:r>
              <a:rPr lang="en-US" sz="1400" dirty="0" err="1"/>
              <a:t>sy'n</a:t>
            </a:r>
            <a:r>
              <a:rPr lang="en-US" sz="1400" dirty="0"/>
              <a:t> </a:t>
            </a:r>
            <a:r>
              <a:rPr lang="en-US" sz="1400" dirty="0" err="1"/>
              <a:t>gysylltiedig</a:t>
            </a:r>
            <a:r>
              <a:rPr lang="en-US" sz="1400" dirty="0"/>
              <a:t> â </a:t>
            </a:r>
            <a:r>
              <a:rPr lang="en-US" sz="1400" dirty="0" err="1"/>
              <a:t>chyfergyd</a:t>
            </a:r>
            <a:r>
              <a:rPr lang="en-US" sz="1400" dirty="0"/>
              <a:t> </a:t>
            </a:r>
            <a:r>
              <a:rPr lang="en-US" sz="1400" dirty="0" err="1"/>
              <a:t>gwybodaeth</a:t>
            </a:r>
            <a:r>
              <a:rPr lang="en-US" sz="1400" dirty="0"/>
              <a:t> gan patient info </a:t>
            </a:r>
          </a:p>
        </p:txBody>
      </p:sp>
      <p:pic>
        <p:nvPicPr>
          <p:cNvPr id="4" name="Picture 3" descr="Brain Mohawk | The Neuro Bureau">
            <a:extLst>
              <a:ext uri="{FF2B5EF4-FFF2-40B4-BE49-F238E27FC236}">
                <a16:creationId xmlns:a16="http://schemas.microsoft.com/office/drawing/2014/main" id="{88AFB9DC-8337-478E-681C-AEE9A7A9E6A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20" r="9815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2425785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AA3452-318A-5982-DD60-4712E5B795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US" sz="5400"/>
              <a:t>Mecanwaith yr anaf</a:t>
            </a:r>
          </a:p>
        </p:txBody>
      </p:sp>
      <p:sp>
        <p:nvSpPr>
          <p:cNvPr id="18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F407FA-34E0-5A3D-E00A-88D3039812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700"/>
              <a:t>Mae </a:t>
            </a:r>
            <a:r>
              <a:rPr lang="en-GB" sz="1700" dirty="0" err="1"/>
              <a:t>cyfergydion</a:t>
            </a:r>
            <a:r>
              <a:rPr lang="en-GB" sz="1700"/>
              <a:t> o </a:t>
            </a:r>
            <a:r>
              <a:rPr lang="en-GB" sz="1700" dirty="0" err="1"/>
              <a:t>ganlyniad</a:t>
            </a:r>
            <a:r>
              <a:rPr lang="en-GB" sz="1700"/>
              <a:t> o </a:t>
            </a:r>
            <a:r>
              <a:rPr lang="en-GB" sz="1700" dirty="0" err="1"/>
              <a:t>rym</a:t>
            </a:r>
            <a:r>
              <a:rPr lang="en-GB" sz="1700"/>
              <a:t> </a:t>
            </a:r>
            <a:r>
              <a:rPr lang="en-GB" sz="1700" dirty="0" err="1"/>
              <a:t>cryf</a:t>
            </a:r>
            <a:r>
              <a:rPr lang="en-GB" sz="1700"/>
              <a:t> </a:t>
            </a:r>
            <a:r>
              <a:rPr lang="en-GB" sz="1700" dirty="0" err="1"/>
              <a:t>ir</a:t>
            </a:r>
            <a:r>
              <a:rPr lang="en-GB" sz="1700"/>
              <a:t> pen </a:t>
            </a:r>
            <a:r>
              <a:rPr lang="en-GB" sz="1700" dirty="0" err="1"/>
              <a:t>ar</a:t>
            </a:r>
            <a:r>
              <a:rPr lang="en-GB" sz="1700"/>
              <a:t> </a:t>
            </a:r>
            <a:r>
              <a:rPr lang="en-GB" sz="1700" dirty="0" err="1"/>
              <a:t>gymell</a:t>
            </a:r>
            <a:r>
              <a:rPr lang="en-GB" sz="1700"/>
              <a:t> o </a:t>
            </a:r>
            <a:r>
              <a:rPr lang="en-GB" sz="1700" dirty="0" err="1"/>
              <a:t>cusylltiad</a:t>
            </a:r>
            <a:r>
              <a:rPr lang="en-GB" sz="1700"/>
              <a:t> </a:t>
            </a:r>
            <a:r>
              <a:rPr lang="en-GB" sz="1700" dirty="0" err="1"/>
              <a:t>uniongyrchol</a:t>
            </a:r>
            <a:r>
              <a:rPr lang="en-GB" sz="1700"/>
              <a:t>. </a:t>
            </a:r>
          </a:p>
          <a:p>
            <a:r>
              <a:rPr lang="en-GB" sz="1700" dirty="0" err="1"/>
              <a:t>Mae’r</a:t>
            </a:r>
            <a:r>
              <a:rPr lang="en-GB" sz="1700"/>
              <a:t> </a:t>
            </a:r>
            <a:r>
              <a:rPr lang="en-GB" sz="1700" dirty="0" err="1"/>
              <a:t>ymenydd</a:t>
            </a:r>
            <a:r>
              <a:rPr lang="en-GB" sz="1700"/>
              <a:t> </a:t>
            </a:r>
            <a:r>
              <a:rPr lang="en-GB" sz="1700" dirty="0" err="1"/>
              <a:t>wedi</a:t>
            </a:r>
            <a:r>
              <a:rPr lang="en-GB" sz="1700"/>
              <a:t> </a:t>
            </a:r>
            <a:r>
              <a:rPr lang="en-GB" sz="1700" dirty="0" err="1"/>
              <a:t>cael</a:t>
            </a:r>
            <a:r>
              <a:rPr lang="en-GB" sz="1700"/>
              <a:t> I </a:t>
            </a:r>
            <a:r>
              <a:rPr lang="en-GB" sz="1700" dirty="0" err="1"/>
              <a:t>ymgylchi</a:t>
            </a:r>
            <a:r>
              <a:rPr lang="en-GB" sz="1700"/>
              <a:t> </a:t>
            </a:r>
            <a:r>
              <a:rPr lang="en-GB" sz="1700" dirty="0" err="1"/>
              <a:t>gan</a:t>
            </a:r>
            <a:r>
              <a:rPr lang="en-GB" sz="1700"/>
              <a:t> “ cerebrospinal fluid “</a:t>
            </a:r>
            <a:r>
              <a:rPr lang="en-GB" sz="1700" dirty="0" err="1"/>
              <a:t>syn</a:t>
            </a:r>
            <a:r>
              <a:rPr lang="en-GB" sz="1700"/>
              <a:t> </a:t>
            </a:r>
            <a:r>
              <a:rPr lang="en-GB" sz="1700" dirty="0" err="1"/>
              <a:t>amddiffyn</a:t>
            </a:r>
            <a:r>
              <a:rPr lang="en-GB" sz="1700"/>
              <a:t> y pen </a:t>
            </a:r>
            <a:r>
              <a:rPr lang="en-GB" sz="1700" dirty="0" err="1"/>
              <a:t>rhag</a:t>
            </a:r>
            <a:r>
              <a:rPr lang="en-GB" sz="1700"/>
              <a:t> trauma </a:t>
            </a:r>
            <a:r>
              <a:rPr lang="en-GB" sz="1700" dirty="0" err="1"/>
              <a:t>isel</a:t>
            </a:r>
            <a:r>
              <a:rPr lang="en-GB" sz="1700"/>
              <a:t> .</a:t>
            </a:r>
          </a:p>
          <a:p>
            <a:r>
              <a:rPr lang="en-GB" sz="1700"/>
              <a:t>Gall y </a:t>
            </a:r>
            <a:r>
              <a:rPr lang="en-GB" sz="1700" dirty="0" err="1"/>
              <a:t>rymoedd</a:t>
            </a:r>
            <a:r>
              <a:rPr lang="en-GB" sz="1700"/>
              <a:t> </a:t>
            </a:r>
            <a:r>
              <a:rPr lang="en-GB" sz="1700" dirty="0" err="1"/>
              <a:t>achosi</a:t>
            </a:r>
            <a:r>
              <a:rPr lang="en-GB" sz="1700"/>
              <a:t> </a:t>
            </a:r>
            <a:r>
              <a:rPr lang="en-GB" sz="1700" dirty="0" err="1"/>
              <a:t>symidiadau</a:t>
            </a:r>
            <a:r>
              <a:rPr lang="en-GB" sz="1700"/>
              <a:t> </a:t>
            </a:r>
            <a:r>
              <a:rPr lang="en-GB" sz="1700" dirty="0" err="1"/>
              <a:t>cylchdro</a:t>
            </a:r>
            <a:r>
              <a:rPr lang="en-GB" sz="1700"/>
              <a:t> , </a:t>
            </a:r>
            <a:r>
              <a:rPr lang="en-GB" sz="1700" dirty="0" err="1"/>
              <a:t>llinol</a:t>
            </a:r>
            <a:r>
              <a:rPr lang="en-GB" sz="1700"/>
              <a:t> neu </a:t>
            </a:r>
            <a:r>
              <a:rPr lang="en-GB" sz="1700" dirty="0" err="1"/>
              <a:t>onglog</a:t>
            </a:r>
            <a:r>
              <a:rPr lang="en-GB" sz="1700"/>
              <a:t> </a:t>
            </a:r>
            <a:r>
              <a:rPr lang="en-GB" sz="1700" dirty="0" err="1"/>
              <a:t>ar</a:t>
            </a:r>
            <a:r>
              <a:rPr lang="en-GB" sz="1700"/>
              <a:t> </a:t>
            </a:r>
            <a:r>
              <a:rPr lang="en-GB" sz="1700" dirty="0" err="1"/>
              <a:t>ymenydd</a:t>
            </a:r>
            <a:r>
              <a:rPr lang="en-GB" sz="1700"/>
              <a:t> .</a:t>
            </a:r>
          </a:p>
          <a:p>
            <a:r>
              <a:rPr lang="en-GB" sz="1700" dirty="0" err="1"/>
              <a:t>Nifer</a:t>
            </a:r>
            <a:r>
              <a:rPr lang="en-GB" sz="1700"/>
              <a:t> o </a:t>
            </a:r>
            <a:r>
              <a:rPr lang="en-GB" sz="1700" dirty="0" err="1"/>
              <a:t>rymoedd</a:t>
            </a:r>
            <a:r>
              <a:rPr lang="en-GB" sz="1700"/>
              <a:t> </a:t>
            </a:r>
            <a:r>
              <a:rPr lang="en-GB" sz="1700" dirty="0" err="1"/>
              <a:t>yw</a:t>
            </a:r>
            <a:r>
              <a:rPr lang="en-GB" sz="1700"/>
              <a:t> </a:t>
            </a:r>
            <a:r>
              <a:rPr lang="en-GB" sz="1700" dirty="0" err="1"/>
              <a:t>prif</a:t>
            </a:r>
            <a:r>
              <a:rPr lang="en-GB" sz="1700"/>
              <a:t> </a:t>
            </a:r>
            <a:r>
              <a:rPr lang="en-GB" sz="1700" dirty="0" err="1"/>
              <a:t>achos</a:t>
            </a:r>
            <a:r>
              <a:rPr lang="en-GB" sz="1700"/>
              <a:t> </a:t>
            </a:r>
            <a:r>
              <a:rPr lang="en-GB" sz="1700" dirty="0" err="1"/>
              <a:t>cyfergydion</a:t>
            </a:r>
            <a:r>
              <a:rPr lang="en-GB" sz="1700"/>
              <a:t> .</a:t>
            </a:r>
            <a:endParaRPr lang="en-US" sz="1700"/>
          </a:p>
          <a:p>
            <a:r>
              <a:rPr lang="en-GB" sz="1700" dirty="0" err="1"/>
              <a:t>Gwybodaeth</a:t>
            </a:r>
            <a:r>
              <a:rPr lang="en-GB" sz="1700" dirty="0"/>
              <a:t> </a:t>
            </a:r>
            <a:r>
              <a:rPr lang="en-GB" sz="1700" dirty="0" err="1"/>
              <a:t>gan</a:t>
            </a:r>
            <a:r>
              <a:rPr lang="en-GB" sz="1700" dirty="0"/>
              <a:t> </a:t>
            </a:r>
            <a:r>
              <a:rPr lang="en-GB" sz="1700" dirty="0" err="1"/>
              <a:t>wikipedia</a:t>
            </a:r>
          </a:p>
        </p:txBody>
      </p:sp>
      <p:pic>
        <p:nvPicPr>
          <p:cNvPr id="4" name="Picture 3" descr="Doctors Can Now Diagnose Concussions with Just A Blood Test - Science ...">
            <a:extLst>
              <a:ext uri="{FF2B5EF4-FFF2-40B4-BE49-F238E27FC236}">
                <a16:creationId xmlns:a16="http://schemas.microsoft.com/office/drawing/2014/main" id="{4A82A056-DD6E-2C2F-6D0B-AFF5F6843DF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32" r="15008" b="2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584818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A47758-F12E-5E7C-D03F-26B078172C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US" sz="5400"/>
              <a:t>Mecanwaith yr anaf </a:t>
            </a:r>
          </a:p>
        </p:txBody>
      </p:sp>
      <p:sp>
        <p:nvSpPr>
          <p:cNvPr id="33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54C3AD-EBC1-3297-0DCF-C3463EE20C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 fontScale="92500"/>
          </a:bodyPr>
          <a:lstStyle/>
          <a:p>
            <a:r>
              <a:rPr lang="en-GB" sz="2200" dirty="0"/>
              <a:t>Mae </a:t>
            </a:r>
            <a:r>
              <a:rPr lang="en-GB" sz="2200" dirty="0" err="1"/>
              <a:t>gwaith</a:t>
            </a:r>
            <a:r>
              <a:rPr lang="en-GB" sz="2200" dirty="0"/>
              <a:t> </a:t>
            </a:r>
            <a:r>
              <a:rPr lang="en-GB" sz="2200" dirty="0" err="1"/>
              <a:t>ymchwil</a:t>
            </a:r>
            <a:r>
              <a:rPr lang="en-GB" sz="2200" dirty="0"/>
              <a:t> </a:t>
            </a:r>
            <a:r>
              <a:rPr lang="en-GB" sz="2200" dirty="0" err="1"/>
              <a:t>nol</a:t>
            </a:r>
            <a:r>
              <a:rPr lang="en-GB" sz="2200" dirty="0"/>
              <a:t> </a:t>
            </a:r>
            <a:r>
              <a:rPr lang="en-GB" sz="2200" dirty="0" err="1"/>
              <a:t>yn</a:t>
            </a:r>
            <a:r>
              <a:rPr lang="en-GB" sz="2200" dirty="0"/>
              <a:t> 2007 </a:t>
            </a:r>
            <a:r>
              <a:rPr lang="en-GB" sz="2200" dirty="0" err="1"/>
              <a:t>yn</a:t>
            </a:r>
            <a:r>
              <a:rPr lang="en-GB" sz="2200" dirty="0"/>
              <a:t> </a:t>
            </a:r>
            <a:r>
              <a:rPr lang="en-GB" sz="2200" dirty="0" err="1"/>
              <a:t>awgrymi</a:t>
            </a:r>
            <a:r>
              <a:rPr lang="en-GB" sz="2200" dirty="0"/>
              <a:t> taw threshold </a:t>
            </a:r>
            <a:r>
              <a:rPr lang="en-GB" sz="2200" dirty="0" err="1"/>
              <a:t>grym</a:t>
            </a:r>
            <a:r>
              <a:rPr lang="en-GB" sz="2200" dirty="0"/>
              <a:t> </a:t>
            </a:r>
            <a:r>
              <a:rPr lang="en-GB" sz="2200" dirty="0" err="1"/>
              <a:t>athletwyr</a:t>
            </a:r>
            <a:r>
              <a:rPr lang="en-GB" sz="2200" dirty="0"/>
              <a:t> </a:t>
            </a:r>
            <a:r>
              <a:rPr lang="en-GB" sz="2200" dirty="0" err="1"/>
              <a:t>syn</a:t>
            </a:r>
            <a:r>
              <a:rPr lang="en-GB" sz="2200" dirty="0"/>
              <a:t> </a:t>
            </a:r>
            <a:r>
              <a:rPr lang="en-GB" sz="2200" dirty="0" err="1"/>
              <a:t>adlewyrchi</a:t>
            </a:r>
            <a:r>
              <a:rPr lang="en-GB" sz="2200" dirty="0"/>
              <a:t> </a:t>
            </a:r>
            <a:r>
              <a:rPr lang="en-GB" sz="2200" dirty="0" err="1"/>
              <a:t>difrifoldeb</a:t>
            </a:r>
            <a:r>
              <a:rPr lang="en-GB" sz="2200" dirty="0"/>
              <a:t> </a:t>
            </a:r>
            <a:r>
              <a:rPr lang="en-GB" sz="2200" err="1"/>
              <a:t>yr</a:t>
            </a:r>
            <a:r>
              <a:rPr lang="en-GB" sz="2200" dirty="0"/>
              <a:t> </a:t>
            </a:r>
            <a:r>
              <a:rPr lang="en-GB" sz="2200" dirty="0" err="1"/>
              <a:t>ergyd</a:t>
            </a:r>
            <a:r>
              <a:rPr lang="en-GB" sz="2200" dirty="0"/>
              <a:t> .</a:t>
            </a:r>
          </a:p>
          <a:p>
            <a:r>
              <a:rPr lang="en-GB" sz="2200" err="1"/>
              <a:t>Mae’r</a:t>
            </a:r>
            <a:r>
              <a:rPr lang="en-GB" sz="2200" dirty="0"/>
              <a:t> </a:t>
            </a:r>
            <a:r>
              <a:rPr lang="en-GB" sz="2200" dirty="0" err="1"/>
              <a:t>gwaith</a:t>
            </a:r>
            <a:r>
              <a:rPr lang="en-GB" sz="2200" dirty="0"/>
              <a:t> </a:t>
            </a:r>
            <a:r>
              <a:rPr lang="en-GB" sz="2200" dirty="0" err="1"/>
              <a:t>ymchwil</a:t>
            </a:r>
            <a:r>
              <a:rPr lang="en-GB" sz="2200" dirty="0"/>
              <a:t> </a:t>
            </a:r>
            <a:r>
              <a:rPr lang="en-GB" sz="2200" dirty="0" err="1"/>
              <a:t>yma</a:t>
            </a:r>
            <a:r>
              <a:rPr lang="en-GB" sz="2200" dirty="0"/>
              <a:t> </a:t>
            </a:r>
            <a:r>
              <a:rPr lang="en-GB" sz="2200" dirty="0" err="1"/>
              <a:t>yn</a:t>
            </a:r>
            <a:r>
              <a:rPr lang="en-GB" sz="2200" dirty="0"/>
              <a:t> </a:t>
            </a:r>
            <a:r>
              <a:rPr lang="en-GB" sz="2200" dirty="0" err="1"/>
              <a:t>uwcholeuo</a:t>
            </a:r>
            <a:r>
              <a:rPr lang="en-GB" sz="2200" dirty="0"/>
              <a:t> taw 70-75 g </a:t>
            </a:r>
            <a:r>
              <a:rPr lang="en-GB" sz="2200" dirty="0" err="1"/>
              <a:t>yw</a:t>
            </a:r>
            <a:r>
              <a:rPr lang="en-GB" sz="2200" dirty="0"/>
              <a:t> threshold </a:t>
            </a:r>
            <a:r>
              <a:rPr lang="en-GB" sz="2200" dirty="0" err="1"/>
              <a:t>cyfartalog</a:t>
            </a:r>
            <a:r>
              <a:rPr lang="en-GB" sz="2200" dirty="0"/>
              <a:t> </a:t>
            </a:r>
            <a:r>
              <a:rPr lang="en-GB" sz="2200" dirty="0" err="1"/>
              <a:t>athletwyr</a:t>
            </a:r>
            <a:r>
              <a:rPr lang="en-GB" sz="2200" dirty="0"/>
              <a:t> </a:t>
            </a:r>
            <a:r>
              <a:rPr lang="en-GB" sz="2200" dirty="0" err="1"/>
              <a:t>yn</a:t>
            </a:r>
            <a:r>
              <a:rPr lang="en-GB" sz="2200" dirty="0"/>
              <a:t> 2007 .</a:t>
            </a:r>
          </a:p>
          <a:p>
            <a:r>
              <a:rPr lang="en-GB" sz="2200" err="1"/>
              <a:t>Mae’r</a:t>
            </a:r>
            <a:r>
              <a:rPr lang="en-GB" sz="2200" dirty="0"/>
              <a:t> </a:t>
            </a:r>
            <a:r>
              <a:rPr lang="en-GB" sz="2200" dirty="0" err="1"/>
              <a:t>gwaith</a:t>
            </a:r>
            <a:r>
              <a:rPr lang="en-GB" sz="2200" dirty="0"/>
              <a:t> </a:t>
            </a:r>
            <a:r>
              <a:rPr lang="en-GB" sz="2200" dirty="0" err="1"/>
              <a:t>ymchwil</a:t>
            </a:r>
            <a:r>
              <a:rPr lang="en-GB" sz="2200" dirty="0"/>
              <a:t> </a:t>
            </a:r>
            <a:r>
              <a:rPr lang="en-GB" sz="2200" dirty="0" err="1"/>
              <a:t>yma</a:t>
            </a:r>
            <a:r>
              <a:rPr lang="en-GB" sz="2200" dirty="0"/>
              <a:t> </a:t>
            </a:r>
            <a:r>
              <a:rPr lang="en-GB" sz="2200" dirty="0" err="1"/>
              <a:t>yn</a:t>
            </a:r>
            <a:r>
              <a:rPr lang="en-GB" sz="2200" dirty="0"/>
              <a:t> </a:t>
            </a:r>
            <a:r>
              <a:rPr lang="en-GB" sz="2200" dirty="0" err="1"/>
              <a:t>awgrymmu</a:t>
            </a:r>
            <a:r>
              <a:rPr lang="en-GB" sz="2200" dirty="0"/>
              <a:t> taw </a:t>
            </a:r>
            <a:r>
              <a:rPr lang="en-GB" sz="2200" dirty="0" err="1"/>
              <a:t>rhannau’r</a:t>
            </a:r>
            <a:r>
              <a:rPr lang="en-GB" sz="2200" dirty="0"/>
              <a:t> </a:t>
            </a:r>
            <a:r>
              <a:rPr lang="en-GB" sz="2200" dirty="0" err="1"/>
              <a:t>ymenydd</a:t>
            </a:r>
            <a:r>
              <a:rPr lang="en-GB" sz="2200" dirty="0"/>
              <a:t> </a:t>
            </a:r>
            <a:r>
              <a:rPr lang="en-GB" sz="2200" dirty="0" err="1"/>
              <a:t>syn</a:t>
            </a:r>
            <a:r>
              <a:rPr lang="en-GB" sz="2200" dirty="0"/>
              <a:t> </a:t>
            </a:r>
            <a:r>
              <a:rPr lang="en-GB" sz="2200" dirty="0" err="1"/>
              <a:t>cael</a:t>
            </a:r>
            <a:r>
              <a:rPr lang="en-GB" sz="2200" dirty="0"/>
              <a:t> </a:t>
            </a:r>
            <a:r>
              <a:rPr lang="en-GB" sz="2200" dirty="0" err="1"/>
              <a:t>iw</a:t>
            </a:r>
            <a:r>
              <a:rPr lang="en-GB" sz="2200" dirty="0"/>
              <a:t> </a:t>
            </a:r>
            <a:r>
              <a:rPr lang="en-GB" sz="2200" dirty="0" err="1"/>
              <a:t>effeithio’n</a:t>
            </a:r>
            <a:r>
              <a:rPr lang="en-GB" sz="2200" dirty="0"/>
              <a:t> </a:t>
            </a:r>
            <a:r>
              <a:rPr lang="en-GB" sz="2200" dirty="0" err="1"/>
              <a:t>fwyaf</a:t>
            </a:r>
            <a:r>
              <a:rPr lang="en-GB" sz="2200" dirty="0"/>
              <a:t> an </a:t>
            </a:r>
            <a:r>
              <a:rPr lang="en-GB" sz="2200" dirty="0" err="1"/>
              <a:t>rymoedd</a:t>
            </a:r>
            <a:r>
              <a:rPr lang="en-GB" sz="2200" dirty="0"/>
              <a:t> </a:t>
            </a:r>
            <a:r>
              <a:rPr lang="en-GB" sz="2200" dirty="0" err="1"/>
              <a:t>yw’r</a:t>
            </a:r>
            <a:r>
              <a:rPr lang="en-GB" sz="2200" dirty="0"/>
              <a:t> midbrain </a:t>
            </a:r>
            <a:r>
              <a:rPr lang="en-GB" sz="2200" dirty="0" err="1"/>
              <a:t>ar</a:t>
            </a:r>
            <a:r>
              <a:rPr lang="en-GB" sz="2200" dirty="0"/>
              <a:t> </a:t>
            </a:r>
            <a:r>
              <a:rPr lang="en-GB" sz="2200" dirty="0" err="1"/>
              <a:t>dienciphalon</a:t>
            </a:r>
            <a:r>
              <a:rPr lang="en-GB" sz="2200" dirty="0"/>
              <a:t>. </a:t>
            </a:r>
          </a:p>
          <a:p>
            <a:r>
              <a:rPr lang="en-GB" sz="2200" dirty="0" err="1"/>
              <a:t>Mae’r</a:t>
            </a:r>
            <a:r>
              <a:rPr lang="en-GB" sz="2200" dirty="0"/>
              <a:t> </a:t>
            </a:r>
            <a:r>
              <a:rPr lang="en-GB" sz="2200" dirty="0" err="1"/>
              <a:t>rymoedd</a:t>
            </a:r>
            <a:r>
              <a:rPr lang="en-GB" sz="2200" dirty="0"/>
              <a:t> or </a:t>
            </a:r>
            <a:r>
              <a:rPr lang="en-GB" sz="2200" dirty="0" err="1"/>
              <a:t>anafiad</a:t>
            </a:r>
            <a:r>
              <a:rPr lang="en-GB" sz="2200" dirty="0"/>
              <a:t> </a:t>
            </a:r>
            <a:r>
              <a:rPr lang="en-GB" sz="2200" dirty="0" err="1"/>
              <a:t>yn</a:t>
            </a:r>
            <a:r>
              <a:rPr lang="en-GB" sz="2200" dirty="0"/>
              <a:t> </a:t>
            </a:r>
            <a:r>
              <a:rPr lang="en-GB" sz="2200" dirty="0" err="1"/>
              <a:t>trallod</a:t>
            </a:r>
            <a:r>
              <a:rPr lang="en-GB" sz="2200" dirty="0"/>
              <a:t> </a:t>
            </a:r>
            <a:r>
              <a:rPr lang="en-GB" sz="2200" dirty="0" err="1"/>
              <a:t>levelau</a:t>
            </a:r>
            <a:r>
              <a:rPr lang="en-GB" sz="2200" dirty="0"/>
              <a:t> </a:t>
            </a:r>
            <a:r>
              <a:rPr lang="en-GB" sz="2200" dirty="0" err="1"/>
              <a:t>arferol</a:t>
            </a:r>
            <a:r>
              <a:rPr lang="en-GB" sz="2200" dirty="0"/>
              <a:t> cellular </a:t>
            </a:r>
            <a:r>
              <a:rPr lang="en-GB" sz="2200" dirty="0" err="1"/>
              <a:t>yn</a:t>
            </a:r>
            <a:r>
              <a:rPr lang="en-GB" sz="2200" dirty="0"/>
              <a:t> y system reticular . </a:t>
            </a:r>
          </a:p>
          <a:p>
            <a:r>
              <a:rPr lang="en-GB" sz="2200" dirty="0"/>
              <a:t>Gall y </a:t>
            </a:r>
            <a:r>
              <a:rPr lang="en-GB" sz="2200" dirty="0" err="1"/>
              <a:t>tallod</a:t>
            </a:r>
            <a:r>
              <a:rPr lang="en-GB" sz="2200" dirty="0"/>
              <a:t> </a:t>
            </a:r>
            <a:r>
              <a:rPr lang="en-GB" sz="2200" dirty="0" err="1"/>
              <a:t>yma</a:t>
            </a:r>
            <a:r>
              <a:rPr lang="en-GB" sz="2200" dirty="0"/>
              <a:t> </a:t>
            </a:r>
            <a:r>
              <a:rPr lang="en-GB" sz="2200" dirty="0" err="1"/>
              <a:t>fod</a:t>
            </a:r>
            <a:r>
              <a:rPr lang="en-GB" sz="2200" dirty="0"/>
              <a:t> </a:t>
            </a:r>
            <a:r>
              <a:rPr lang="en-GB" sz="2200" dirty="0" err="1"/>
              <a:t>yn</a:t>
            </a:r>
            <a:r>
              <a:rPr lang="en-GB" sz="2200" dirty="0"/>
              <a:t> </a:t>
            </a:r>
            <a:r>
              <a:rPr lang="en-GB" sz="2200" dirty="0" err="1"/>
              <a:t>cyfrifol</a:t>
            </a:r>
            <a:r>
              <a:rPr lang="en-GB" sz="2200" dirty="0"/>
              <a:t> am </a:t>
            </a:r>
            <a:r>
              <a:rPr lang="en-GB" sz="2200" dirty="0" err="1"/>
              <a:t>anafiadau</a:t>
            </a:r>
            <a:r>
              <a:rPr lang="en-GB" sz="2200" dirty="0"/>
              <a:t>  </a:t>
            </a:r>
            <a:r>
              <a:rPr lang="en-GB" sz="2200" dirty="0" err="1"/>
              <a:t>anwybodol</a:t>
            </a:r>
            <a:endParaRPr lang="en-GB" sz="2200" dirty="0"/>
          </a:p>
          <a:p>
            <a:r>
              <a:rPr lang="en-GB" sz="2200" dirty="0" err="1"/>
              <a:t>Gwybodaeth</a:t>
            </a:r>
            <a:r>
              <a:rPr lang="en-GB" sz="2200" dirty="0"/>
              <a:t> </a:t>
            </a:r>
            <a:r>
              <a:rPr lang="en-GB" sz="2200" dirty="0" err="1"/>
              <a:t>gan</a:t>
            </a:r>
            <a:r>
              <a:rPr lang="en-GB" sz="2200" dirty="0"/>
              <a:t> </a:t>
            </a:r>
            <a:r>
              <a:rPr lang="en-GB" sz="2200" dirty="0" err="1"/>
              <a:t>wikipedia</a:t>
            </a:r>
            <a:r>
              <a:rPr lang="en-GB" sz="2200" dirty="0"/>
              <a:t> </a:t>
            </a:r>
          </a:p>
        </p:txBody>
      </p:sp>
      <p:pic>
        <p:nvPicPr>
          <p:cNvPr id="4" name="Picture 3" descr="The NFL's Concussion Crisis - Katherman Briggs &amp; Greenberg">
            <a:extLst>
              <a:ext uri="{FF2B5EF4-FFF2-40B4-BE49-F238E27FC236}">
                <a16:creationId xmlns:a16="http://schemas.microsoft.com/office/drawing/2014/main" id="{2CB3E482-0A8D-CAFE-2D15-1669B337255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18" r="7626" b="-1"/>
          <a:stretch/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8679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E988E3-5EE9-324D-26EE-6F47A16CE9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US" sz="4200"/>
              <a:t>Symptomau ac arwyddion yr anaf 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0558E0-5FCD-9BD9-E2B2-7333AE40A8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200" dirty="0" err="1"/>
              <a:t>Symtomau</a:t>
            </a:r>
            <a:r>
              <a:rPr lang="en-GB" sz="2200"/>
              <a:t> </a:t>
            </a:r>
            <a:r>
              <a:rPr lang="en-GB" sz="2200" dirty="0" err="1"/>
              <a:t>cyfergyd</a:t>
            </a:r>
            <a:r>
              <a:rPr lang="en-GB" sz="2200"/>
              <a:t> :</a:t>
            </a:r>
          </a:p>
          <a:p>
            <a:r>
              <a:rPr lang="en-GB" sz="2200"/>
              <a:t>Pen </a:t>
            </a:r>
            <a:r>
              <a:rPr lang="en-GB" sz="2200" dirty="0" err="1"/>
              <a:t>tost</a:t>
            </a:r>
            <a:endParaRPr lang="en-GB" sz="2200"/>
          </a:p>
          <a:p>
            <a:r>
              <a:rPr lang="en-GB" sz="2200" dirty="0" err="1"/>
              <a:t>Teimlon</a:t>
            </a:r>
            <a:r>
              <a:rPr lang="en-GB" sz="2200"/>
              <a:t> sic </a:t>
            </a:r>
          </a:p>
          <a:p>
            <a:r>
              <a:rPr lang="en-GB" sz="2200" dirty="0" err="1"/>
              <a:t>Gwelidaeth</a:t>
            </a:r>
            <a:r>
              <a:rPr lang="en-GB" sz="2200"/>
              <a:t> </a:t>
            </a:r>
            <a:r>
              <a:rPr lang="en-GB" sz="2200" dirty="0" err="1"/>
              <a:t>aneglir</a:t>
            </a:r>
            <a:r>
              <a:rPr lang="en-GB" sz="2200"/>
              <a:t> </a:t>
            </a:r>
          </a:p>
          <a:p>
            <a:r>
              <a:rPr lang="en-GB" sz="2200" dirty="0" err="1"/>
              <a:t>Difffig</a:t>
            </a:r>
            <a:r>
              <a:rPr lang="en-GB" sz="2200"/>
              <a:t> </a:t>
            </a:r>
            <a:r>
              <a:rPr lang="en-GB" sz="2200" dirty="0" err="1"/>
              <a:t>meddwl</a:t>
            </a:r>
            <a:r>
              <a:rPr lang="en-GB" sz="2200"/>
              <a:t> </a:t>
            </a:r>
          </a:p>
          <a:p>
            <a:r>
              <a:rPr lang="en-GB" sz="2200" dirty="0" err="1"/>
              <a:t>Teimlon</a:t>
            </a:r>
            <a:r>
              <a:rPr lang="en-GB" sz="2200"/>
              <a:t> </a:t>
            </a:r>
            <a:r>
              <a:rPr lang="en-GB" sz="2200" dirty="0" err="1"/>
              <a:t>emossiynol</a:t>
            </a:r>
            <a:endParaRPr lang="en-US" sz="2200"/>
          </a:p>
          <a:p>
            <a:r>
              <a:rPr lang="en-GB" sz="2200" dirty="0" err="1"/>
              <a:t>Gwybodaeth</a:t>
            </a:r>
            <a:r>
              <a:rPr lang="en-GB" sz="2200" dirty="0"/>
              <a:t> </a:t>
            </a:r>
            <a:r>
              <a:rPr lang="en-GB" sz="2200" dirty="0" err="1"/>
              <a:t>gan</a:t>
            </a:r>
            <a:r>
              <a:rPr lang="en-GB" sz="2200" dirty="0"/>
              <a:t> </a:t>
            </a:r>
            <a:r>
              <a:rPr lang="en-GB" sz="2200" dirty="0" err="1"/>
              <a:t>yr</a:t>
            </a:r>
            <a:r>
              <a:rPr lang="en-GB" sz="2200" dirty="0"/>
              <a:t> NHS</a:t>
            </a:r>
          </a:p>
        </p:txBody>
      </p:sp>
      <p:pic>
        <p:nvPicPr>
          <p:cNvPr id="4" name="Picture 3" descr="Professional Rugby Union players have a 60% greater risk of time loss ...">
            <a:extLst>
              <a:ext uri="{FF2B5EF4-FFF2-40B4-BE49-F238E27FC236}">
                <a16:creationId xmlns:a16="http://schemas.microsoft.com/office/drawing/2014/main" id="{4F2BD92D-8548-346C-090F-2D753594687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33" r="19443"/>
          <a:stretch/>
        </p:blipFill>
        <p:spPr>
          <a:xfrm>
            <a:off x="5313225" y="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4296324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Childhood Concussions Impair Brain Function - Science news - Tasnim ...">
            <a:extLst>
              <a:ext uri="{FF2B5EF4-FFF2-40B4-BE49-F238E27FC236}">
                <a16:creationId xmlns:a16="http://schemas.microsoft.com/office/drawing/2014/main" id="{C41E5F8D-0897-880C-FC1E-60C1B87EAC8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4" r="2" b="2"/>
          <a:stretch/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F132FCF-905B-614A-14C4-8246BAB637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US" sz="4000"/>
              <a:t>Symptomau ac  arwyddion yr anaf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398B69-92B8-BA35-8BA6-810E02DE36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 dirty="0" err="1"/>
              <a:t>Arwyddion</a:t>
            </a:r>
            <a:r>
              <a:rPr lang="en-GB" sz="2000" dirty="0"/>
              <a:t> </a:t>
            </a:r>
            <a:r>
              <a:rPr lang="en-GB" sz="2000" dirty="0" err="1"/>
              <a:t>cyfergyd</a:t>
            </a:r>
            <a:r>
              <a:rPr lang="en-GB" sz="2000" dirty="0"/>
              <a:t> </a:t>
            </a:r>
            <a:r>
              <a:rPr lang="en-GB" sz="2000" dirty="0" err="1"/>
              <a:t>cyn</a:t>
            </a:r>
            <a:r>
              <a:rPr lang="en-GB" sz="2000" dirty="0"/>
              <a:t> </a:t>
            </a:r>
            <a:r>
              <a:rPr lang="en-GB" sz="2000" dirty="0" err="1"/>
              <a:t>assesi</a:t>
            </a:r>
            <a:r>
              <a:rPr lang="en-GB" sz="2000" dirty="0"/>
              <a:t> :</a:t>
            </a:r>
          </a:p>
          <a:p>
            <a:r>
              <a:rPr lang="en-GB" sz="2000" dirty="0"/>
              <a:t>Araf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codi</a:t>
            </a:r>
            <a:r>
              <a:rPr lang="en-GB" sz="2000" dirty="0"/>
              <a:t> </a:t>
            </a:r>
            <a:r>
              <a:rPr lang="en-GB" sz="2000" dirty="0" err="1"/>
              <a:t>oddi</a:t>
            </a:r>
            <a:r>
              <a:rPr lang="en-GB" sz="2000" dirty="0"/>
              <a:t> </a:t>
            </a:r>
            <a:r>
              <a:rPr lang="en-GB" sz="2000" dirty="0" err="1"/>
              <a:t>ar</a:t>
            </a:r>
            <a:r>
              <a:rPr lang="en-GB" sz="2000" dirty="0"/>
              <a:t> y </a:t>
            </a:r>
            <a:r>
              <a:rPr lang="en-GB" sz="2000" dirty="0" err="1"/>
              <a:t>llawr</a:t>
            </a:r>
            <a:r>
              <a:rPr lang="en-GB" sz="2000" dirty="0"/>
              <a:t> </a:t>
            </a:r>
          </a:p>
          <a:p>
            <a:r>
              <a:rPr lang="en-GB" sz="2000" dirty="0" err="1"/>
              <a:t>Cydbwysedd</a:t>
            </a:r>
            <a:r>
              <a:rPr lang="en-GB" sz="2000" dirty="0"/>
              <a:t>  </a:t>
            </a:r>
            <a:r>
              <a:rPr lang="en-GB" sz="2000" dirty="0" err="1"/>
              <a:t>gwael</a:t>
            </a:r>
            <a:r>
              <a:rPr lang="en-GB" sz="2000" dirty="0"/>
              <a:t> </a:t>
            </a:r>
          </a:p>
          <a:p>
            <a:r>
              <a:rPr lang="en-GB" sz="2000" dirty="0" err="1"/>
              <a:t>Cwympo</a:t>
            </a:r>
            <a:endParaRPr lang="en-GB" sz="2000" dirty="0"/>
          </a:p>
          <a:p>
            <a:r>
              <a:rPr lang="en-GB" sz="2000" dirty="0" err="1"/>
              <a:t>Edrychiad</a:t>
            </a:r>
            <a:r>
              <a:rPr lang="en-GB" sz="2000" dirty="0"/>
              <a:t> ‘ dazed ‘</a:t>
            </a:r>
          </a:p>
          <a:p>
            <a:r>
              <a:rPr lang="en-GB" sz="2000" dirty="0" err="1"/>
              <a:t>Cydymsumud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wael</a:t>
            </a:r>
            <a:endParaRPr lang="en-GB" sz="2000" dirty="0"/>
          </a:p>
          <a:p>
            <a:r>
              <a:rPr lang="en-GB" sz="2000" dirty="0" err="1"/>
              <a:t>Edrychiad</a:t>
            </a:r>
            <a:r>
              <a:rPr lang="en-GB" sz="2000" dirty="0"/>
              <a:t> </a:t>
            </a:r>
            <a:r>
              <a:rPr lang="en-GB" sz="2000" dirty="0" err="1"/>
              <a:t>dryseris</a:t>
            </a:r>
            <a:r>
              <a:rPr lang="en-GB" sz="2000" dirty="0"/>
              <a:t> </a:t>
            </a:r>
          </a:p>
          <a:p>
            <a:r>
              <a:rPr lang="en-GB" sz="2000" dirty="0" err="1"/>
              <a:t>Gwybodaeth</a:t>
            </a:r>
            <a:r>
              <a:rPr lang="en-GB" sz="2000" dirty="0"/>
              <a:t> </a:t>
            </a:r>
            <a:r>
              <a:rPr lang="en-GB" sz="2000" dirty="0" err="1"/>
              <a:t>gan</a:t>
            </a:r>
            <a:r>
              <a:rPr lang="en-GB" sz="2000" dirty="0"/>
              <a:t> </a:t>
            </a:r>
            <a:r>
              <a:rPr lang="en-GB" sz="2000" dirty="0" err="1"/>
              <a:t>yr</a:t>
            </a:r>
            <a:r>
              <a:rPr lang="en-GB" sz="2000" dirty="0"/>
              <a:t> NHS</a:t>
            </a:r>
          </a:p>
          <a:p>
            <a:endParaRPr lang="en-GB" sz="20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5252849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1AA0459-B9ED-4FA6-B5A3-724BCF3DD5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sz="36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Symtomau</a:t>
            </a:r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ac </a:t>
            </a:r>
            <a:r>
              <a:rPr lang="en-US" sz="36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arwyddion</a:t>
            </a:r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6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yr</a:t>
            </a:r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6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anaf</a:t>
            </a:r>
            <a:r>
              <a:rPr lang="en-US" sz="3600" dirty="0">
                <a:solidFill>
                  <a:srgbClr val="FFFFFF"/>
                </a:solidFill>
              </a:rPr>
              <a:t> ( data </a:t>
            </a:r>
            <a:r>
              <a:rPr lang="en-US" sz="3600" dirty="0" err="1">
                <a:solidFill>
                  <a:srgbClr val="FFFFFF"/>
                </a:solidFill>
              </a:rPr>
              <a:t>gan</a:t>
            </a:r>
            <a:r>
              <a:rPr lang="en-US" sz="3600" dirty="0">
                <a:solidFill>
                  <a:srgbClr val="FFFFFF"/>
                </a:solidFill>
              </a:rPr>
              <a:t> return o play </a:t>
            </a:r>
            <a:endParaRPr lang="en-US" sz="36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5FE656C-6104-A4FA-D713-CF5478C183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2625" y="366889"/>
            <a:ext cx="7757707" cy="6166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1768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7E75C2-2A52-D7CD-9269-F9CCAF1263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en-GB"/>
              <a:t>Symptomau ac arwyddion y anaf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E8C30D-E895-0AD7-8B1C-96EDF8EC8A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33297"/>
            <a:ext cx="4619621" cy="384366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700" dirty="0"/>
              <a:t>Gall </a:t>
            </a:r>
            <a:r>
              <a:rPr lang="en-US" sz="1700" dirty="0" err="1"/>
              <a:t>symptomau</a:t>
            </a:r>
            <a:r>
              <a:rPr lang="en-US" sz="1700" dirty="0"/>
              <a:t> </a:t>
            </a:r>
            <a:r>
              <a:rPr lang="en-US" sz="1700" dirty="0" err="1"/>
              <a:t>cyfergyd</a:t>
            </a:r>
            <a:r>
              <a:rPr lang="en-US" sz="1700" dirty="0"/>
              <a:t> </a:t>
            </a:r>
            <a:r>
              <a:rPr lang="en-US" sz="1700" dirty="0" err="1"/>
              <a:t>effeithio</a:t>
            </a:r>
            <a:r>
              <a:rPr lang="en-US" sz="1700" dirty="0"/>
              <a:t> </a:t>
            </a:r>
            <a:r>
              <a:rPr lang="en-US" sz="1700" dirty="0" err="1"/>
              <a:t>ar</a:t>
            </a:r>
            <a:r>
              <a:rPr lang="en-US" sz="1700" dirty="0"/>
              <a:t> </a:t>
            </a:r>
            <a:r>
              <a:rPr lang="en-US" sz="1700" dirty="0" err="1"/>
              <a:t>bobl</a:t>
            </a:r>
            <a:r>
              <a:rPr lang="en-US" sz="1700" dirty="0"/>
              <a:t> </a:t>
            </a:r>
            <a:r>
              <a:rPr lang="en-US" sz="1700" dirty="0" err="1"/>
              <a:t>mewn</a:t>
            </a:r>
            <a:r>
              <a:rPr lang="en-US" sz="1700" dirty="0"/>
              <a:t> </a:t>
            </a:r>
            <a:r>
              <a:rPr lang="en-US" sz="1700" dirty="0" err="1"/>
              <a:t>amrywiaeth</a:t>
            </a:r>
            <a:r>
              <a:rPr lang="en-US" sz="1700" dirty="0"/>
              <a:t> o </a:t>
            </a:r>
            <a:r>
              <a:rPr lang="en-US" sz="1700" dirty="0" err="1"/>
              <a:t>ffyrdd</a:t>
            </a:r>
            <a:r>
              <a:rPr lang="en-US" sz="1700" dirty="0"/>
              <a:t>, </a:t>
            </a:r>
            <a:r>
              <a:rPr lang="en-US" sz="1700" dirty="0" err="1"/>
              <a:t>gan</a:t>
            </a:r>
            <a:r>
              <a:rPr lang="en-US" sz="1700" dirty="0"/>
              <a:t> </a:t>
            </a:r>
            <a:r>
              <a:rPr lang="en-US" sz="1700" dirty="0" err="1"/>
              <a:t>gynnwys</a:t>
            </a:r>
            <a:r>
              <a:rPr lang="en-US" sz="1700" dirty="0"/>
              <a:t> </a:t>
            </a:r>
            <a:r>
              <a:rPr lang="en-US" sz="1700" dirty="0" err="1"/>
              <a:t>golwg</a:t>
            </a:r>
            <a:r>
              <a:rPr lang="en-US" sz="1700" dirty="0"/>
              <a:t>, </a:t>
            </a:r>
            <a:r>
              <a:rPr lang="en-US" sz="1700" dirty="0" err="1"/>
              <a:t>cydbwysedd</a:t>
            </a:r>
            <a:r>
              <a:rPr lang="en-US" sz="1700" dirty="0"/>
              <a:t> a </a:t>
            </a:r>
            <a:r>
              <a:rPr lang="en-US" sz="1700" dirty="0" err="1"/>
              <a:t>hyd</a:t>
            </a:r>
            <a:r>
              <a:rPr lang="en-US" sz="1700" dirty="0"/>
              <a:t> </a:t>
            </a:r>
            <a:r>
              <a:rPr lang="en-US" sz="1700" dirty="0" err="1"/>
              <a:t>yn</a:t>
            </a:r>
            <a:r>
              <a:rPr lang="en-US" sz="1700" dirty="0"/>
              <a:t> </a:t>
            </a:r>
            <a:r>
              <a:rPr lang="en-US" sz="1700" dirty="0" err="1"/>
              <a:t>oed</a:t>
            </a:r>
            <a:r>
              <a:rPr lang="en-US" sz="1700" dirty="0"/>
              <a:t> </a:t>
            </a:r>
            <a:r>
              <a:rPr lang="en-US" sz="1700" dirty="0" err="1"/>
              <a:t>hwyliau</a:t>
            </a:r>
            <a:r>
              <a:rPr lang="en-US" sz="1700" dirty="0"/>
              <a:t>. Yn </a:t>
            </a:r>
            <a:r>
              <a:rPr lang="en-US" sz="1700" dirty="0" err="1"/>
              <a:t>hanesyddol</a:t>
            </a:r>
            <a:r>
              <a:rPr lang="en-US" sz="1700" dirty="0"/>
              <a:t>, y </a:t>
            </a:r>
            <a:r>
              <a:rPr lang="en-US" sz="1700" dirty="0" err="1"/>
              <a:t>driniaeth</a:t>
            </a:r>
            <a:r>
              <a:rPr lang="en-US" sz="1700" dirty="0"/>
              <a:t> </a:t>
            </a:r>
            <a:r>
              <a:rPr lang="en-US" sz="1700" dirty="0" err="1"/>
              <a:t>safonol</a:t>
            </a:r>
            <a:r>
              <a:rPr lang="en-US" sz="1700" dirty="0"/>
              <a:t> </a:t>
            </a:r>
            <a:r>
              <a:rPr lang="en-US" sz="1700" dirty="0" err="1"/>
              <a:t>ar</a:t>
            </a:r>
            <a:r>
              <a:rPr lang="en-US" sz="1700" dirty="0"/>
              <a:t> </a:t>
            </a:r>
            <a:r>
              <a:rPr lang="en-US" sz="1700" dirty="0" err="1"/>
              <a:t>gyfer</a:t>
            </a:r>
            <a:r>
              <a:rPr lang="en-US" sz="1700" dirty="0"/>
              <a:t> </a:t>
            </a:r>
            <a:r>
              <a:rPr lang="en-US" sz="1700" dirty="0" err="1"/>
              <a:t>cyfergyd</a:t>
            </a:r>
            <a:r>
              <a:rPr lang="en-US" sz="1700" dirty="0"/>
              <a:t> </a:t>
            </a:r>
            <a:r>
              <a:rPr lang="en-US" sz="1700" dirty="0" err="1"/>
              <a:t>oedd</a:t>
            </a:r>
            <a:r>
              <a:rPr lang="en-US" sz="1700" dirty="0"/>
              <a:t> </a:t>
            </a:r>
            <a:r>
              <a:rPr lang="en-US" sz="1700" dirty="0" err="1"/>
              <a:t>cael</a:t>
            </a:r>
            <a:r>
              <a:rPr lang="en-US" sz="1700" dirty="0"/>
              <a:t> </a:t>
            </a:r>
            <a:r>
              <a:rPr lang="en-US" sz="1700" dirty="0" err="1"/>
              <a:t>digon</a:t>
            </a:r>
            <a:r>
              <a:rPr lang="en-US" sz="1700" dirty="0"/>
              <a:t> o </a:t>
            </a:r>
            <a:r>
              <a:rPr lang="en-US" sz="1700" dirty="0" err="1"/>
              <a:t>orffwys</a:t>
            </a:r>
            <a:r>
              <a:rPr lang="en-US" sz="1700" dirty="0"/>
              <a:t>. </a:t>
            </a:r>
            <a:r>
              <a:rPr lang="en-US" sz="1700" dirty="0" err="1"/>
              <a:t>Fodd</a:t>
            </a:r>
            <a:r>
              <a:rPr lang="en-US" sz="1700" dirty="0"/>
              <a:t> </a:t>
            </a:r>
            <a:r>
              <a:rPr lang="en-US" sz="1700" dirty="0" err="1"/>
              <a:t>bynnag</a:t>
            </a:r>
            <a:r>
              <a:rPr lang="en-US" sz="1700" dirty="0"/>
              <a:t>, </a:t>
            </a:r>
            <a:r>
              <a:rPr lang="en-US" sz="1700" dirty="0" err="1"/>
              <a:t>mae</a:t>
            </a:r>
            <a:r>
              <a:rPr lang="en-US" sz="1700" dirty="0"/>
              <a:t> </a:t>
            </a:r>
            <a:r>
              <a:rPr lang="en-US" sz="1700" dirty="0" err="1"/>
              <a:t>dulliau</a:t>
            </a:r>
            <a:r>
              <a:rPr lang="en-US" sz="1700" dirty="0"/>
              <a:t> </a:t>
            </a:r>
            <a:r>
              <a:rPr lang="en-US" sz="1700" dirty="0" err="1"/>
              <a:t>newydd</a:t>
            </a:r>
            <a:r>
              <a:rPr lang="en-US" sz="1700" dirty="0"/>
              <a:t> </a:t>
            </a:r>
            <a:r>
              <a:rPr lang="en-US" sz="1700" dirty="0" err="1"/>
              <a:t>yn</a:t>
            </a:r>
            <a:r>
              <a:rPr lang="en-US" sz="1700" dirty="0"/>
              <a:t> </a:t>
            </a:r>
            <a:r>
              <a:rPr lang="en-US" sz="1700" dirty="0" err="1"/>
              <a:t>cynnwys</a:t>
            </a:r>
            <a:r>
              <a:rPr lang="en-US" sz="1700" dirty="0"/>
              <a:t> </a:t>
            </a:r>
            <a:r>
              <a:rPr lang="en-US" sz="1700" dirty="0" err="1"/>
              <a:t>therapi</a:t>
            </a:r>
            <a:r>
              <a:rPr lang="en-US" sz="1700" dirty="0"/>
              <a:t> </a:t>
            </a:r>
            <a:r>
              <a:rPr lang="en-US" sz="1700" dirty="0" err="1"/>
              <a:t>i</a:t>
            </a:r>
            <a:r>
              <a:rPr lang="en-US" sz="1700" dirty="0"/>
              <a:t> </a:t>
            </a:r>
            <a:r>
              <a:rPr lang="en-US" sz="1700" dirty="0" err="1"/>
              <a:t>dargedu</a:t>
            </a:r>
            <a:r>
              <a:rPr lang="en-US" sz="1700" dirty="0"/>
              <a:t> </a:t>
            </a:r>
            <a:r>
              <a:rPr lang="en-US" sz="1700" dirty="0" err="1"/>
              <a:t>symptomau</a:t>
            </a:r>
            <a:r>
              <a:rPr lang="en-US" sz="1700" dirty="0"/>
              <a:t> </a:t>
            </a:r>
            <a:r>
              <a:rPr lang="en-US" sz="1700" dirty="0" err="1"/>
              <a:t>penodol</a:t>
            </a:r>
            <a:r>
              <a:rPr lang="en-US" sz="1700" dirty="0"/>
              <a:t>. Mae </a:t>
            </a:r>
            <a:r>
              <a:rPr lang="en-US" sz="1700" dirty="0" err="1"/>
              <a:t>clinigau'n</a:t>
            </a:r>
            <a:r>
              <a:rPr lang="en-US" sz="1700" dirty="0"/>
              <a:t> </a:t>
            </a:r>
            <a:r>
              <a:rPr lang="en-US" sz="1700" dirty="0" err="1"/>
              <a:t>bodoli</a:t>
            </a:r>
            <a:r>
              <a:rPr lang="en-US" sz="1700" dirty="0"/>
              <a:t> </a:t>
            </a:r>
            <a:r>
              <a:rPr lang="en-US" sz="1700" dirty="0" err="1"/>
              <a:t>sy'n</a:t>
            </a:r>
            <a:r>
              <a:rPr lang="en-US" sz="1700" dirty="0"/>
              <a:t> </a:t>
            </a:r>
            <a:r>
              <a:rPr lang="en-US" sz="1700" dirty="0" err="1"/>
              <a:t>helpu</a:t>
            </a:r>
            <a:r>
              <a:rPr lang="en-US" sz="1700" dirty="0"/>
              <a:t> </a:t>
            </a:r>
            <a:r>
              <a:rPr lang="en-US" sz="1700" dirty="0" err="1"/>
              <a:t>i</a:t>
            </a:r>
            <a:r>
              <a:rPr lang="en-US" sz="1700" dirty="0"/>
              <a:t> </a:t>
            </a:r>
            <a:r>
              <a:rPr lang="en-US" sz="1700" dirty="0" err="1"/>
              <a:t>bennu'r</a:t>
            </a:r>
            <a:r>
              <a:rPr lang="en-US" sz="1700" dirty="0"/>
              <a:t> system </a:t>
            </a:r>
            <a:r>
              <a:rPr lang="en-US" sz="1700" dirty="0" err="1"/>
              <a:t>yr</a:t>
            </a:r>
            <a:r>
              <a:rPr lang="en-US" sz="1700" dirty="0"/>
              <a:t> </a:t>
            </a:r>
            <a:r>
              <a:rPr lang="en-US" sz="1700" dirty="0" err="1"/>
              <a:t>effeithir</a:t>
            </a:r>
            <a:r>
              <a:rPr lang="en-US" sz="1700" dirty="0"/>
              <a:t> </a:t>
            </a:r>
            <a:r>
              <a:rPr lang="en-US" sz="1700" dirty="0" err="1"/>
              <a:t>arni</a:t>
            </a:r>
            <a:r>
              <a:rPr lang="en-US" sz="1700" dirty="0"/>
              <a:t> </a:t>
            </a:r>
            <a:r>
              <a:rPr lang="en-US" sz="1700" dirty="0" err="1"/>
              <a:t>fwyaf</a:t>
            </a:r>
            <a:r>
              <a:rPr lang="en-US" sz="1700" dirty="0"/>
              <a:t> a </a:t>
            </a:r>
            <a:r>
              <a:rPr lang="en-US" sz="1700" dirty="0" err="1"/>
              <a:t>therapi</a:t>
            </a:r>
            <a:r>
              <a:rPr lang="en-US" sz="1700" dirty="0"/>
              <a:t> </a:t>
            </a:r>
            <a:r>
              <a:rPr lang="en-US" sz="1700" dirty="0" err="1"/>
              <a:t>priodol</a:t>
            </a:r>
            <a:r>
              <a:rPr lang="en-US" sz="1700" dirty="0"/>
              <a:t> </a:t>
            </a:r>
            <a:r>
              <a:rPr lang="en-US" sz="1700" dirty="0" err="1"/>
              <a:t>ar</a:t>
            </a:r>
            <a:r>
              <a:rPr lang="en-US" sz="1700" dirty="0"/>
              <a:t> </a:t>
            </a:r>
            <a:r>
              <a:rPr lang="en-US" sz="1700" dirty="0" err="1"/>
              <a:t>gyfer</a:t>
            </a:r>
            <a:r>
              <a:rPr lang="en-US" sz="1700" dirty="0"/>
              <a:t> </a:t>
            </a:r>
            <a:r>
              <a:rPr lang="en-US" sz="1700" dirty="0" err="1"/>
              <a:t>symptomoleg</a:t>
            </a:r>
            <a:r>
              <a:rPr lang="en-US" sz="1700" dirty="0"/>
              <a:t> </a:t>
            </a:r>
            <a:r>
              <a:rPr lang="en-US" sz="1700" dirty="0" err="1"/>
              <a:t>benodol</a:t>
            </a:r>
            <a:r>
              <a:rPr lang="en-US" sz="1700" dirty="0"/>
              <a:t>. Yn </a:t>
            </a:r>
            <a:r>
              <a:rPr lang="en-US" sz="1700" dirty="0" err="1"/>
              <a:t>ogystal</a:t>
            </a:r>
            <a:r>
              <a:rPr lang="en-US" sz="1700" dirty="0"/>
              <a:t>, </a:t>
            </a:r>
            <a:r>
              <a:rPr lang="en-US" sz="1700" dirty="0" err="1"/>
              <a:t>efallai</a:t>
            </a:r>
            <a:r>
              <a:rPr lang="en-US" sz="1700" dirty="0"/>
              <a:t> y </a:t>
            </a:r>
            <a:r>
              <a:rPr lang="en-US" sz="1700" dirty="0" err="1"/>
              <a:t>bydd</a:t>
            </a:r>
            <a:r>
              <a:rPr lang="en-US" sz="1700" dirty="0"/>
              <a:t> </a:t>
            </a:r>
            <a:r>
              <a:rPr lang="en-US" sz="1700" dirty="0" err="1"/>
              <a:t>angen</a:t>
            </a:r>
            <a:r>
              <a:rPr lang="en-US" sz="1700" dirty="0"/>
              <a:t> </a:t>
            </a:r>
            <a:r>
              <a:rPr lang="en-US" sz="1700" dirty="0" err="1"/>
              <a:t>archwiliad</a:t>
            </a:r>
            <a:r>
              <a:rPr lang="en-US" sz="1700" dirty="0"/>
              <a:t> </a:t>
            </a:r>
            <a:r>
              <a:rPr lang="en-US" sz="1700" dirty="0" err="1"/>
              <a:t>meddygol</a:t>
            </a:r>
            <a:r>
              <a:rPr lang="en-US" sz="1700" dirty="0"/>
              <a:t> </a:t>
            </a:r>
            <a:r>
              <a:rPr lang="en-US" sz="1700" dirty="0" err="1"/>
              <a:t>trylwyr</a:t>
            </a:r>
            <a:r>
              <a:rPr lang="en-US" sz="1700" dirty="0"/>
              <a:t> </a:t>
            </a:r>
            <a:r>
              <a:rPr lang="en-US" sz="1700" dirty="0" err="1"/>
              <a:t>cyn</a:t>
            </a:r>
            <a:r>
              <a:rPr lang="en-US" sz="1700" dirty="0"/>
              <a:t> </a:t>
            </a:r>
            <a:r>
              <a:rPr lang="en-US" sz="1700" dirty="0" err="1"/>
              <a:t>dychwelyd</a:t>
            </a:r>
            <a:r>
              <a:rPr lang="en-US" sz="1700" dirty="0"/>
              <a:t> </a:t>
            </a:r>
            <a:r>
              <a:rPr lang="en-US" sz="1700" dirty="0" err="1"/>
              <a:t>i</a:t>
            </a:r>
            <a:r>
              <a:rPr lang="en-US" sz="1700" dirty="0"/>
              <a:t> </a:t>
            </a:r>
            <a:r>
              <a:rPr lang="en-US" sz="1700" dirty="0" err="1"/>
              <a:t>chwaraeon</a:t>
            </a:r>
            <a:r>
              <a:rPr lang="en-US" sz="1700" dirty="0"/>
              <a:t> neu </a:t>
            </a:r>
            <a:r>
              <a:rPr lang="en-US" sz="1700" dirty="0" err="1"/>
              <a:t>weithgareddau</a:t>
            </a:r>
            <a:r>
              <a:rPr lang="en-US" sz="1700" dirty="0"/>
              <a:t> </a:t>
            </a:r>
            <a:r>
              <a:rPr lang="en-US" sz="1700" dirty="0" err="1"/>
              <a:t>gyda'r</a:t>
            </a:r>
            <a:r>
              <a:rPr lang="en-US" sz="1700" dirty="0"/>
              <a:t> </a:t>
            </a:r>
            <a:r>
              <a:rPr lang="en-US" sz="1700" dirty="0" err="1"/>
              <a:t>potensial</a:t>
            </a:r>
            <a:r>
              <a:rPr lang="en-US" sz="1700" dirty="0"/>
              <a:t> </a:t>
            </a:r>
            <a:r>
              <a:rPr lang="en-US" sz="1700" dirty="0" err="1"/>
              <a:t>ar</a:t>
            </a:r>
            <a:r>
              <a:rPr lang="en-US" sz="1700" dirty="0"/>
              <a:t> </a:t>
            </a:r>
            <a:r>
              <a:rPr lang="en-US" sz="1700" dirty="0" err="1"/>
              <a:t>gyfer</a:t>
            </a:r>
            <a:r>
              <a:rPr lang="en-US" sz="1700" dirty="0"/>
              <a:t> </a:t>
            </a:r>
            <a:r>
              <a:rPr lang="en-US" sz="1700" dirty="0" err="1"/>
              <a:t>cyswllt</a:t>
            </a:r>
            <a:r>
              <a:rPr lang="en-US" sz="1700" dirty="0"/>
              <a:t> neu </a:t>
            </a:r>
            <a:r>
              <a:rPr lang="en-US" sz="1700" dirty="0" err="1"/>
              <a:t>anaf</a:t>
            </a:r>
            <a:r>
              <a:rPr lang="en-US" sz="1700" dirty="0"/>
              <a:t> </a:t>
            </a:r>
            <a:r>
              <a:rPr lang="en-US" sz="1700" dirty="0" err="1"/>
              <a:t>pellach</a:t>
            </a:r>
            <a:r>
              <a:rPr lang="en-US" sz="1700" dirty="0"/>
              <a:t> </a:t>
            </a:r>
            <a:r>
              <a:rPr lang="en-US" sz="1700" dirty="0" err="1"/>
              <a:t>i'r</a:t>
            </a:r>
            <a:r>
              <a:rPr lang="en-US" sz="1700" dirty="0"/>
              <a:t> pen.</a:t>
            </a:r>
          </a:p>
          <a:p>
            <a:r>
              <a:rPr lang="en-US" sz="1700" dirty="0" err="1"/>
              <a:t>Gwybodaeth</a:t>
            </a:r>
            <a:r>
              <a:rPr lang="en-US" sz="1700" dirty="0"/>
              <a:t> </a:t>
            </a:r>
            <a:r>
              <a:rPr lang="en-US" sz="1700" dirty="0" err="1"/>
              <a:t>gan</a:t>
            </a:r>
            <a:r>
              <a:rPr lang="en-US" sz="1700" dirty="0"/>
              <a:t> </a:t>
            </a:r>
            <a:r>
              <a:rPr lang="en-US" sz="1700" dirty="0" err="1"/>
              <a:t>yr</a:t>
            </a:r>
            <a:r>
              <a:rPr lang="en-US" sz="1700" dirty="0"/>
              <a:t> NHS</a:t>
            </a:r>
          </a:p>
        </p:txBody>
      </p:sp>
      <p:pic>
        <p:nvPicPr>
          <p:cNvPr id="4" name="Picture 3" descr="Dr Charles Vite - Naturally Occurring Diseases in Dogs and Cats Help to ...">
            <a:extLst>
              <a:ext uri="{FF2B5EF4-FFF2-40B4-BE49-F238E27FC236}">
                <a16:creationId xmlns:a16="http://schemas.microsoft.com/office/drawing/2014/main" id="{5E262813-FCF0-E348-C6AA-093BAF13AE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29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793B09-81BC-97F3-3D95-7595977E6517}"/>
              </a:ext>
            </a:extLst>
          </p:cNvPr>
          <p:cNvSpPr txBox="1"/>
          <p:nvPr/>
        </p:nvSpPr>
        <p:spPr>
          <a:xfrm>
            <a:off x="5181600" y="2514600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54698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42D7E80-0994-B416-2938-04DBD2E1AB59}"/>
              </a:ext>
            </a:extLst>
          </p:cNvPr>
          <p:cNvSpPr txBox="1"/>
          <p:nvPr/>
        </p:nvSpPr>
        <p:spPr>
          <a:xfrm>
            <a:off x="465667" y="1030111"/>
            <a:ext cx="10526889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dirty="0" err="1"/>
              <a:t>Anaml</a:t>
            </a:r>
            <a:r>
              <a:rPr lang="en-US" dirty="0"/>
              <a:t> y </a:t>
            </a:r>
            <a:r>
              <a:rPr lang="en-US" dirty="0" err="1"/>
              <a:t>mae</a:t>
            </a:r>
            <a:r>
              <a:rPr lang="en-US" dirty="0"/>
              <a:t> </a:t>
            </a:r>
            <a:r>
              <a:rPr lang="en-US" dirty="0" err="1"/>
              <a:t>delweddu'r</a:t>
            </a:r>
            <a:r>
              <a:rPr lang="en-US" dirty="0"/>
              <a:t> </a:t>
            </a:r>
            <a:r>
              <a:rPr lang="en-US" dirty="0" err="1"/>
              <a:t>ymennydd</a:t>
            </a:r>
            <a:r>
              <a:rPr lang="en-US" dirty="0"/>
              <a:t> </a:t>
            </a:r>
            <a:r>
              <a:rPr lang="en-US" dirty="0" err="1"/>
              <a:t>fel</a:t>
            </a:r>
            <a:r>
              <a:rPr lang="en-US" dirty="0"/>
              <a:t> </a:t>
            </a:r>
            <a:r>
              <a:rPr lang="en-US" dirty="0" err="1"/>
              <a:t>sganiau</a:t>
            </a:r>
            <a:r>
              <a:rPr lang="en-US" dirty="0"/>
              <a:t> CT ac MRIs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dangos</a:t>
            </a:r>
            <a:r>
              <a:rPr lang="en-US" dirty="0"/>
              <a:t> </a:t>
            </a:r>
            <a:r>
              <a:rPr lang="en-US" dirty="0" err="1"/>
              <a:t>tystiolaeth</a:t>
            </a:r>
            <a:r>
              <a:rPr lang="en-US" dirty="0"/>
              <a:t> o </a:t>
            </a:r>
            <a:r>
              <a:rPr lang="en-US" dirty="0" err="1"/>
              <a:t>anaf</a:t>
            </a:r>
            <a:r>
              <a:rPr lang="en-US" dirty="0"/>
              <a:t> </a:t>
            </a:r>
            <a:r>
              <a:rPr lang="en-US" dirty="0" err="1"/>
              <a:t>oherwydd</a:t>
            </a:r>
            <a:r>
              <a:rPr lang="en-US" dirty="0"/>
              <a:t> </a:t>
            </a:r>
            <a:r>
              <a:rPr lang="en-US" dirty="0" err="1"/>
              <a:t>natur</a:t>
            </a:r>
            <a:r>
              <a:rPr lang="en-US" dirty="0"/>
              <a:t> </a:t>
            </a:r>
            <a:r>
              <a:rPr lang="en-US" dirty="0" err="1"/>
              <a:t>wasgaredig</a:t>
            </a:r>
            <a:r>
              <a:rPr lang="en-US" dirty="0"/>
              <a:t> a </a:t>
            </a:r>
            <a:r>
              <a:rPr lang="en-US" dirty="0" err="1"/>
              <a:t>chynnil</a:t>
            </a:r>
            <a:r>
              <a:rPr lang="en-US" dirty="0"/>
              <a:t> </a:t>
            </a:r>
            <a:r>
              <a:rPr lang="en-US" dirty="0" err="1"/>
              <a:t>cyfergyd</a:t>
            </a:r>
            <a:r>
              <a:rPr lang="en-US" dirty="0"/>
              <a:t>. Mae </a:t>
            </a:r>
            <a:r>
              <a:rPr lang="en-US" dirty="0" err="1"/>
              <a:t>rhai</a:t>
            </a:r>
            <a:r>
              <a:rPr lang="en-US" dirty="0"/>
              <a:t> </a:t>
            </a:r>
            <a:r>
              <a:rPr lang="en-US" dirty="0" err="1"/>
              <a:t>o'r</a:t>
            </a:r>
            <a:r>
              <a:rPr lang="en-US" dirty="0"/>
              <a:t> </a:t>
            </a:r>
            <a:r>
              <a:rPr lang="en-US" dirty="0" err="1"/>
              <a:t>dulliau</a:t>
            </a:r>
            <a:r>
              <a:rPr lang="en-US" dirty="0"/>
              <a:t> </a:t>
            </a:r>
            <a:r>
              <a:rPr lang="en-US" dirty="0" err="1"/>
              <a:t>delweddu</a:t>
            </a:r>
            <a:r>
              <a:rPr lang="en-US" dirty="0"/>
              <a:t> </a:t>
            </a:r>
            <a:r>
              <a:rPr lang="en-US" dirty="0" err="1"/>
              <a:t>mwy</a:t>
            </a:r>
            <a:r>
              <a:rPr lang="en-US" dirty="0"/>
              <a:t> </a:t>
            </a:r>
            <a:r>
              <a:rPr lang="en-US" dirty="0" err="1"/>
              <a:t>soffistigedig</a:t>
            </a:r>
            <a:r>
              <a:rPr lang="en-US" dirty="0"/>
              <a:t> a </a:t>
            </a:r>
            <a:r>
              <a:rPr lang="en-US" dirty="0" err="1"/>
              <a:t>drud</a:t>
            </a:r>
            <a:r>
              <a:rPr lang="en-US" dirty="0"/>
              <a:t> </a:t>
            </a:r>
            <a:r>
              <a:rPr lang="en-US" dirty="0" err="1"/>
              <a:t>sydd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gael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cynnwys</a:t>
            </a:r>
            <a:r>
              <a:rPr lang="en-US" dirty="0"/>
              <a:t> </a:t>
            </a:r>
            <a:r>
              <a:rPr lang="en-US" dirty="0" err="1"/>
              <a:t>tomograffeg</a:t>
            </a:r>
            <a:r>
              <a:rPr lang="en-US" dirty="0"/>
              <a:t> </a:t>
            </a:r>
            <a:r>
              <a:rPr lang="en-US" dirty="0" err="1"/>
              <a:t>allyrru</a:t>
            </a:r>
            <a:r>
              <a:rPr lang="en-US" dirty="0"/>
              <a:t> positron (PET), </a:t>
            </a:r>
            <a:r>
              <a:rPr lang="en-US" dirty="0" err="1"/>
              <a:t>delweddu</a:t>
            </a:r>
            <a:r>
              <a:rPr lang="en-US" dirty="0"/>
              <a:t> </a:t>
            </a:r>
            <a:r>
              <a:rPr lang="en-US" dirty="0" err="1"/>
              <a:t>cyseiniant</a:t>
            </a:r>
            <a:r>
              <a:rPr lang="en-US" dirty="0"/>
              <a:t> </a:t>
            </a:r>
            <a:r>
              <a:rPr lang="en-US" dirty="0" err="1"/>
              <a:t>magnetig</a:t>
            </a:r>
            <a:r>
              <a:rPr lang="en-US" dirty="0"/>
              <a:t> </a:t>
            </a:r>
            <a:r>
              <a:rPr lang="en-US" dirty="0" err="1"/>
              <a:t>swyddogaethol</a:t>
            </a:r>
            <a:r>
              <a:rPr lang="en-US" dirty="0"/>
              <a:t> </a:t>
            </a:r>
            <a:r>
              <a:rPr lang="en-US" dirty="0" err="1"/>
              <a:t>tomograffeg</a:t>
            </a:r>
            <a:r>
              <a:rPr lang="en-US" dirty="0"/>
              <a:t> </a:t>
            </a:r>
            <a:r>
              <a:rPr lang="en-US" dirty="0" err="1"/>
              <a:t>allyrru</a:t>
            </a:r>
            <a:r>
              <a:rPr lang="en-US" dirty="0"/>
              <a:t> </a:t>
            </a:r>
            <a:r>
              <a:rPr lang="en-US" dirty="0" err="1"/>
              <a:t>ffoton</a:t>
            </a:r>
            <a:r>
              <a:rPr lang="en-US" dirty="0"/>
              <a:t> </a:t>
            </a:r>
            <a:r>
              <a:rPr lang="en-US" dirty="0" err="1"/>
              <a:t>sengl</a:t>
            </a:r>
            <a:r>
              <a:rPr lang="en-US" dirty="0"/>
              <a:t> (SPECT) (fMRI), a </a:t>
            </a:r>
            <a:r>
              <a:rPr lang="en-US" dirty="0" err="1"/>
              <a:t>delweddu</a:t>
            </a:r>
            <a:r>
              <a:rPr lang="en-US" dirty="0"/>
              <a:t> tensor </a:t>
            </a:r>
            <a:r>
              <a:rPr lang="en-US" dirty="0" err="1"/>
              <a:t>gwasgaredig</a:t>
            </a:r>
            <a:r>
              <a:rPr lang="en-US" dirty="0"/>
              <a:t> (DTI). </a:t>
            </a:r>
            <a:r>
              <a:rPr lang="en-US" dirty="0" err="1"/>
              <a:t>Nid</a:t>
            </a:r>
            <a:r>
              <a:rPr lang="en-US" dirty="0"/>
              <a:t> </a:t>
            </a:r>
            <a:r>
              <a:rPr lang="en-US" dirty="0" err="1"/>
              <a:t>yw'r</a:t>
            </a:r>
            <a:r>
              <a:rPr lang="en-US" dirty="0"/>
              <a:t> </a:t>
            </a:r>
            <a:r>
              <a:rPr lang="en-US" dirty="0" err="1"/>
              <a:t>astudiaethau</a:t>
            </a:r>
            <a:r>
              <a:rPr lang="en-US" dirty="0"/>
              <a:t> </a:t>
            </a:r>
            <a:r>
              <a:rPr lang="en-US" dirty="0" err="1"/>
              <a:t>delweddu</a:t>
            </a:r>
            <a:r>
              <a:rPr lang="en-US" dirty="0"/>
              <a:t> </a:t>
            </a:r>
            <a:r>
              <a:rPr lang="en-US" dirty="0" err="1"/>
              <a:t>hyn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gael</a:t>
            </a:r>
            <a:r>
              <a:rPr lang="en-US" dirty="0"/>
              <a:t> mor </a:t>
            </a:r>
            <a:r>
              <a:rPr lang="en-US" dirty="0" err="1"/>
              <a:t>hawdd</a:t>
            </a:r>
            <a:r>
              <a:rPr lang="en-US" dirty="0"/>
              <a:t> </a:t>
            </a:r>
            <a:r>
              <a:rPr lang="en-US" dirty="0" err="1"/>
              <a:t>â'r</a:t>
            </a:r>
            <a:r>
              <a:rPr lang="en-US" dirty="0"/>
              <a:t> </a:t>
            </a:r>
            <a:r>
              <a:rPr lang="en-US" dirty="0" err="1"/>
              <a:t>sganiau</a:t>
            </a:r>
            <a:r>
              <a:rPr lang="en-US" dirty="0"/>
              <a:t> CT ac MRI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hyn</a:t>
            </a:r>
            <a:r>
              <a:rPr lang="en-US" dirty="0"/>
              <a:t> o </a:t>
            </a:r>
            <a:r>
              <a:rPr lang="en-US" dirty="0" err="1"/>
              <a:t>brydybodaeth</a:t>
            </a:r>
            <a:r>
              <a:rPr lang="en-US" dirty="0"/>
              <a:t> </a:t>
            </a:r>
            <a:r>
              <a:rPr lang="en-US" dirty="0" err="1"/>
              <a:t>gan</a:t>
            </a:r>
            <a:r>
              <a:rPr lang="en-US" dirty="0"/>
              <a:t> </a:t>
            </a:r>
            <a:r>
              <a:rPr lang="en-US" dirty="0" err="1"/>
              <a:t>yr</a:t>
            </a:r>
            <a:r>
              <a:rPr lang="en-US" dirty="0"/>
              <a:t> NHS a neuro treatment 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3F6E4C8-4814-449F-1376-6846FDDF78D2}"/>
              </a:ext>
            </a:extLst>
          </p:cNvPr>
          <p:cNvSpPr txBox="1"/>
          <p:nvPr/>
        </p:nvSpPr>
        <p:spPr>
          <a:xfrm>
            <a:off x="5181600" y="2514600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C5112D0D-B42B-3E20-FA1F-69E3597638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7556" y="2777719"/>
            <a:ext cx="6152444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0501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rugby ball on a fern frond&#10;&#10;Description automatically generated">
            <a:extLst>
              <a:ext uri="{FF2B5EF4-FFF2-40B4-BE49-F238E27FC236}">
                <a16:creationId xmlns:a16="http://schemas.microsoft.com/office/drawing/2014/main" id="{7DD19D66-77A2-C697-B825-40ABB218A35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5806"/>
          <a:stretch/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84021B-7CB9-B87C-B559-DF5DDAE130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/>
              <a:t>Crynodeb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CC8576C-B43B-E4F4-368E-D06993022F45}"/>
              </a:ext>
            </a:extLst>
          </p:cNvPr>
          <p:cNvSpPr txBox="1"/>
          <p:nvPr/>
        </p:nvSpPr>
        <p:spPr>
          <a:xfrm>
            <a:off x="7531610" y="2434201"/>
            <a:ext cx="3822189" cy="374276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I grynodi maer rhan yma o'r pwynt pwer yn ffocusu ar 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- symptomau ac arwyddion cyfergydion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Amseroedd rehab cyfergyd 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Achosion cyfergyd 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Gwahanol mathau o cyfergyd 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0D2AA97-05EA-C7DE-7061-DFB441CCE60D}"/>
              </a:ext>
            </a:extLst>
          </p:cNvPr>
          <p:cNvSpPr txBox="1"/>
          <p:nvPr/>
        </p:nvSpPr>
        <p:spPr>
          <a:xfrm>
            <a:off x="7059634" y="6657945"/>
            <a:ext cx="2610009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411647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Human Anatomy 2 Free Stock Photo - Public Domain Pictures">
            <a:extLst>
              <a:ext uri="{FF2B5EF4-FFF2-40B4-BE49-F238E27FC236}">
                <a16:creationId xmlns:a16="http://schemas.microsoft.com/office/drawing/2014/main" id="{9FCCE6F4-8EA2-0E8F-C22A-3686A78F1CB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29" b="21121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6D51E2B-A7AF-BC35-41BF-A96E0D80FB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2"/>
            <a:ext cx="9144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>
                <a:solidFill>
                  <a:srgbClr val="FFFFFF"/>
                </a:solidFill>
              </a:rPr>
              <a:t>Brachial plexus </a:t>
            </a:r>
          </a:p>
        </p:txBody>
      </p:sp>
    </p:spTree>
    <p:extLst>
      <p:ext uri="{BB962C8B-B14F-4D97-AF65-F5344CB8AC3E}">
        <p14:creationId xmlns:p14="http://schemas.microsoft.com/office/powerpoint/2010/main" val="1888022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x-ray of a person with her knee&#10;&#10;Description automatically generated">
            <a:extLst>
              <a:ext uri="{FF2B5EF4-FFF2-40B4-BE49-F238E27FC236}">
                <a16:creationId xmlns:a16="http://schemas.microsoft.com/office/drawing/2014/main" id="{2FB063CB-C739-EFC4-F369-38F08671FEC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9109" b="33550"/>
          <a:stretch/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28B1A52-5C8F-39A2-F974-A9C8D9EB2F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/>
              <a:t>Achosion yr anaf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924AE6-607D-3B06-9D8E-7AA50908F8F1}"/>
              </a:ext>
            </a:extLst>
          </p:cNvPr>
          <p:cNvSpPr txBox="1"/>
          <p:nvPr/>
        </p:nvSpPr>
        <p:spPr>
          <a:xfrm>
            <a:off x="7531610" y="2434201"/>
            <a:ext cx="3822189" cy="374276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 lnSpcReduction="10000"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Mae </a:t>
            </a:r>
            <a:r>
              <a:rPr lang="en-US" sz="1700" err="1"/>
              <a:t>niwed</a:t>
            </a:r>
            <a:r>
              <a:rPr lang="en-US" sz="1700"/>
              <a:t> o ran </a:t>
            </a:r>
            <a:r>
              <a:rPr lang="en-US" sz="1700" err="1"/>
              <a:t>isaf</a:t>
            </a:r>
            <a:r>
              <a:rPr lang="en-US" sz="1700"/>
              <a:t> </a:t>
            </a:r>
            <a:r>
              <a:rPr lang="en-US" sz="1700" err="1"/>
              <a:t>eich</a:t>
            </a:r>
            <a:r>
              <a:rPr lang="en-US" sz="1700"/>
              <a:t> </a:t>
            </a:r>
            <a:r>
              <a:rPr lang="en-US" sz="1700" err="1"/>
              <a:t>nerfau</a:t>
            </a:r>
            <a:r>
              <a:rPr lang="en-US" sz="1700"/>
              <a:t> brachial </a:t>
            </a:r>
            <a:r>
              <a:rPr lang="en-US" sz="1700" err="1"/>
              <a:t>yn</a:t>
            </a:r>
            <a:r>
              <a:rPr lang="en-US" sz="1700"/>
              <a:t> </a:t>
            </a:r>
            <a:r>
              <a:rPr lang="en-US" sz="1700" err="1"/>
              <a:t>fwy</a:t>
            </a:r>
            <a:r>
              <a:rPr lang="en-US" sz="1700"/>
              <a:t> </a:t>
            </a:r>
            <a:r>
              <a:rPr lang="en-US" sz="1700" err="1"/>
              <a:t>tebygol</a:t>
            </a:r>
            <a:r>
              <a:rPr lang="en-US" sz="1700"/>
              <a:t> o </a:t>
            </a:r>
            <a:r>
              <a:rPr lang="en-US" sz="1700" err="1"/>
              <a:t>ddigwydd</a:t>
            </a:r>
            <a:r>
              <a:rPr lang="en-US" sz="1700"/>
              <a:t> pan </a:t>
            </a:r>
            <a:r>
              <a:rPr lang="en-US" sz="1700" err="1"/>
              <a:t>fydd</a:t>
            </a:r>
            <a:r>
              <a:rPr lang="en-US" sz="1700"/>
              <a:t> </a:t>
            </a:r>
            <a:r>
              <a:rPr lang="en-US" sz="1700" err="1"/>
              <a:t>eich</a:t>
            </a:r>
            <a:r>
              <a:rPr lang="en-US" sz="1700"/>
              <a:t> </a:t>
            </a:r>
            <a:r>
              <a:rPr lang="en-US" sz="1700" err="1"/>
              <a:t>braich</a:t>
            </a:r>
            <a:r>
              <a:rPr lang="en-US" sz="1700"/>
              <a:t> </a:t>
            </a:r>
            <a:r>
              <a:rPr lang="en-US" sz="1700" err="1"/>
              <a:t>yn</a:t>
            </a:r>
            <a:r>
              <a:rPr lang="en-US" sz="1700"/>
              <a:t> </a:t>
            </a:r>
            <a:r>
              <a:rPr lang="en-US" sz="1700" err="1"/>
              <a:t>cael</a:t>
            </a:r>
            <a:r>
              <a:rPr lang="en-US" sz="1700"/>
              <a:t> </a:t>
            </a:r>
            <a:r>
              <a:rPr lang="en-US" sz="1700" err="1"/>
              <a:t>ei</a:t>
            </a:r>
            <a:r>
              <a:rPr lang="en-US" sz="1700"/>
              <a:t> </a:t>
            </a:r>
            <a:r>
              <a:rPr lang="en-US" sz="1700" err="1"/>
              <a:t>gorfodi'n</a:t>
            </a:r>
            <a:r>
              <a:rPr lang="en-US" sz="1700"/>
              <a:t> </a:t>
            </a:r>
            <a:r>
              <a:rPr lang="en-US" sz="1700" err="1"/>
              <a:t>sydyn</a:t>
            </a:r>
            <a:r>
              <a:rPr lang="en-US" sz="1700"/>
              <a:t> </a:t>
            </a:r>
            <a:r>
              <a:rPr lang="en-US" sz="1700" err="1"/>
              <a:t>uwchben</a:t>
            </a:r>
            <a:r>
              <a:rPr lang="en-US" sz="1700"/>
              <a:t> </a:t>
            </a:r>
            <a:r>
              <a:rPr lang="en-US" sz="1700" err="1"/>
              <a:t>eich</a:t>
            </a:r>
            <a:r>
              <a:rPr lang="en-US" sz="1700"/>
              <a:t> pen.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Dyma </a:t>
            </a:r>
            <a:r>
              <a:rPr lang="en-US" sz="1700" err="1"/>
              <a:t>enghreifftiau</a:t>
            </a:r>
            <a:r>
              <a:rPr lang="en-US" sz="1700"/>
              <a:t> o </a:t>
            </a:r>
            <a:r>
              <a:rPr lang="en-US" sz="1700" err="1"/>
              <a:t>ddigwyddiadau</a:t>
            </a:r>
            <a:r>
              <a:rPr lang="en-US" sz="1700"/>
              <a:t> gall </a:t>
            </a:r>
            <a:r>
              <a:rPr lang="en-US" sz="1700" err="1"/>
              <a:t>arwain</a:t>
            </a:r>
            <a:r>
              <a:rPr lang="en-US" sz="1700"/>
              <a:t> at </a:t>
            </a:r>
            <a:r>
              <a:rPr lang="en-US" sz="1700" err="1"/>
              <a:t>anaf</a:t>
            </a:r>
            <a:r>
              <a:rPr lang="en-US" sz="1700"/>
              <a:t> brachial plexus: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err="1"/>
              <a:t>gwrthdrawiadau</a:t>
            </a:r>
            <a:r>
              <a:rPr lang="en-US" sz="1700"/>
              <a:t> </a:t>
            </a:r>
            <a:r>
              <a:rPr lang="en-US" sz="1700" err="1"/>
              <a:t>cerbydau</a:t>
            </a:r>
            <a:r>
              <a:rPr lang="en-US" sz="1700"/>
              <a:t> </a:t>
            </a:r>
            <a:r>
              <a:rPr lang="en-US" sz="1700" err="1"/>
              <a:t>modur</a:t>
            </a:r>
            <a:endParaRPr lang="en-US" sz="170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err="1"/>
              <a:t>cwympo'n</a:t>
            </a:r>
            <a:r>
              <a:rPr lang="en-US" sz="1700"/>
              <a:t> </a:t>
            </a:r>
            <a:r>
              <a:rPr lang="en-US" sz="1700" err="1"/>
              <a:t>uniongyrchol</a:t>
            </a:r>
            <a:r>
              <a:rPr lang="en-US" sz="1700"/>
              <a:t> </a:t>
            </a:r>
            <a:r>
              <a:rPr lang="en-US" sz="1700" err="1"/>
              <a:t>wrth</a:t>
            </a:r>
            <a:r>
              <a:rPr lang="en-US" sz="1700"/>
              <a:t> </a:t>
            </a:r>
            <a:r>
              <a:rPr lang="en-US" sz="1700" err="1"/>
              <a:t>redeg</a:t>
            </a:r>
            <a:r>
              <a:rPr lang="en-US" sz="1700"/>
              <a:t> neu </a:t>
            </a:r>
            <a:r>
              <a:rPr lang="en-US" sz="1700" err="1"/>
              <a:t>neidio</a:t>
            </a:r>
            <a:endParaRPr lang="en-US" sz="170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err="1"/>
              <a:t>chwaraeon</a:t>
            </a:r>
            <a:r>
              <a:rPr lang="en-US" sz="1700"/>
              <a:t> </a:t>
            </a:r>
            <a:r>
              <a:rPr lang="en-US" sz="1700" err="1"/>
              <a:t>corfforol</a:t>
            </a:r>
            <a:r>
              <a:rPr lang="en-US" sz="1700"/>
              <a:t>, er </a:t>
            </a:r>
            <a:r>
              <a:rPr lang="en-US" sz="1700" err="1"/>
              <a:t>enghraifft</a:t>
            </a:r>
            <a:r>
              <a:rPr lang="en-US" sz="1700"/>
              <a:t> </a:t>
            </a:r>
            <a:r>
              <a:rPr lang="en-US" sz="1700" err="1"/>
              <a:t>wrth</a:t>
            </a:r>
            <a:r>
              <a:rPr lang="en-US" sz="1700"/>
              <a:t> </a:t>
            </a:r>
            <a:r>
              <a:rPr lang="en-US" sz="1700" err="1"/>
              <a:t>daclo</a:t>
            </a:r>
            <a:r>
              <a:rPr lang="en-US" sz="1700"/>
              <a:t> neu </a:t>
            </a:r>
            <a:r>
              <a:rPr lang="en-US" sz="1700" err="1"/>
              <a:t>wrth</a:t>
            </a:r>
            <a:r>
              <a:rPr lang="en-US" sz="1700"/>
              <a:t> </a:t>
            </a:r>
            <a:r>
              <a:rPr lang="en-US" sz="1700" err="1"/>
              <a:t>gael</a:t>
            </a:r>
            <a:r>
              <a:rPr lang="en-US" sz="1700"/>
              <a:t> </a:t>
            </a:r>
            <a:r>
              <a:rPr lang="en-US" sz="1700" err="1"/>
              <a:t>eich</a:t>
            </a:r>
            <a:r>
              <a:rPr lang="en-US" sz="1700"/>
              <a:t> </a:t>
            </a:r>
            <a:r>
              <a:rPr lang="en-US" sz="1700" err="1"/>
              <a:t>taclo</a:t>
            </a:r>
            <a:r>
              <a:rPr lang="en-US" sz="1700"/>
              <a:t> </a:t>
            </a:r>
            <a:r>
              <a:rPr lang="en-US" sz="1700" err="1"/>
              <a:t>mewn</a:t>
            </a:r>
            <a:r>
              <a:rPr lang="en-US" sz="1700"/>
              <a:t> </a:t>
            </a:r>
            <a:r>
              <a:rPr lang="en-US" sz="1700" err="1"/>
              <a:t>gêm</a:t>
            </a:r>
            <a:r>
              <a:rPr lang="en-US" sz="1700"/>
              <a:t> o </a:t>
            </a:r>
            <a:r>
              <a:rPr lang="en-US" sz="1700" err="1"/>
              <a:t>rygbi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/>
          </a:p>
          <a:p>
            <a:pPr marL="57150">
              <a:lnSpc>
                <a:spcPct val="90000"/>
              </a:lnSpc>
              <a:spcAft>
                <a:spcPts val="600"/>
              </a:spcAft>
            </a:pPr>
            <a:r>
              <a:rPr lang="en-US" sz="1700"/>
              <a:t>( </a:t>
            </a:r>
            <a:r>
              <a:rPr lang="en-US" sz="1700" err="1"/>
              <a:t>gwybodaeth</a:t>
            </a:r>
            <a:r>
              <a:rPr lang="en-US" sz="1700"/>
              <a:t> </a:t>
            </a:r>
            <a:r>
              <a:rPr lang="en-US" sz="1700" err="1"/>
              <a:t>gan</a:t>
            </a:r>
            <a:r>
              <a:rPr lang="en-US" sz="1700"/>
              <a:t> </a:t>
            </a:r>
            <a:r>
              <a:rPr lang="en-US" sz="1700" err="1"/>
              <a:t>cleeveland</a:t>
            </a:r>
            <a:r>
              <a:rPr lang="en-US" sz="1700"/>
              <a:t> clinic 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5556AF2-C9EA-9A1A-F3F6-08EB40BF063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436" r="10" b="10"/>
          <a:stretch/>
        </p:blipFill>
        <p:spPr>
          <a:xfrm>
            <a:off x="5608321" y="7696210"/>
            <a:ext cx="9669642" cy="68579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EF67908-0A97-3876-23E3-EC85B94F4CD3}"/>
              </a:ext>
            </a:extLst>
          </p:cNvPr>
          <p:cNvSpPr txBox="1"/>
          <p:nvPr/>
        </p:nvSpPr>
        <p:spPr>
          <a:xfrm>
            <a:off x="9484913" y="6657945"/>
            <a:ext cx="184730" cy="200055"/>
          </a:xfrm>
          <a:prstGeom prst="rect">
            <a:avLst/>
          </a:prstGeom>
          <a:solidFill>
            <a:srgbClr val="000000"/>
          </a:solidFill>
        </p:spPr>
        <p:txBody>
          <a:bodyPr wrap="none" lIns="91440" tIns="45720" rIns="91440" bIns="45720" anchor="t">
            <a:spAutoFit/>
          </a:bodyPr>
          <a:lstStyle/>
          <a:p>
            <a:pPr algn="r">
              <a:spcAft>
                <a:spcPts val="600"/>
              </a:spcAft>
            </a:pPr>
            <a:endParaRPr lang="en-US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50533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6CCA5F87-1D1E-45CB-8D83-FC7EEFAD99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diagram of the muscles of the shoulder&#10;&#10;Description automatically generated">
            <a:extLst>
              <a:ext uri="{FF2B5EF4-FFF2-40B4-BE49-F238E27FC236}">
                <a16:creationId xmlns:a16="http://schemas.microsoft.com/office/drawing/2014/main" id="{05D0D9BC-68A6-C372-212A-04C96C7A902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9091" t="10253" b="7876"/>
          <a:stretch/>
        </p:blipFill>
        <p:spPr>
          <a:xfrm>
            <a:off x="20" y="10"/>
            <a:ext cx="8668492" cy="685799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7CCFC2C6-6238-4A2F-93DE-2ADF74AF6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711652" y="0"/>
            <a:ext cx="8480347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5EBDDD-BAF3-18B3-370F-C2D1319AA2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48600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Achosion yr anaf 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130540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51648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26203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0" name="Rectangle 49">
            <a:extLst>
              <a:ext uri="{FF2B5EF4-FFF2-40B4-BE49-F238E27FC236}">
                <a16:creationId xmlns:a16="http://schemas.microsoft.com/office/drawing/2014/main" id="{639C3025-4784-4B16-914D-CCFC3E8335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0AD20437-C88A-4F45-9C6D-DA32B29A4D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-2"/>
            <a:ext cx="8610598" cy="6858000"/>
          </a:xfrm>
          <a:prstGeom prst="rect">
            <a:avLst/>
          </a:pr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75CFA98-6F24-D116-6FDE-C75EB24E47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609600"/>
            <a:ext cx="6112220" cy="133083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Mecanwaith yr anaf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2A9A68B-03DA-BE1A-9049-B22EFD4874D7}"/>
              </a:ext>
            </a:extLst>
          </p:cNvPr>
          <p:cNvSpPr txBox="1"/>
          <p:nvPr/>
        </p:nvSpPr>
        <p:spPr>
          <a:xfrm>
            <a:off x="1137033" y="2194101"/>
            <a:ext cx="5903847" cy="4054298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1">
                    <a:lumMod val="85000"/>
                    <a:lumOff val="15000"/>
                  </a:schemeClr>
                </a:solidFill>
              </a:rPr>
              <a:t>Mae niwed i'r brachial plexus yn digwydd yn aml pan mae'r ysgwydd yn cael ei gwthio lawr tra bo'r gwddf yn cael ei gwthio lan ac i ffwrdd o'r ysgwydd ar yr un pryd. 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1">
                    <a:lumMod val="85000"/>
                    <a:lumOff val="15000"/>
                  </a:schemeClr>
                </a:solidFill>
              </a:rPr>
              <a:t>Mae niwed i ran gwaelod nerf y brachial plexus yn fwy tebygol o ddigwydd pan mae'r fraich yn cael ei gwthio uwchben y pen.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1">
                    <a:lumMod val="85000"/>
                    <a:lumOff val="15000"/>
                  </a:schemeClr>
                </a:solidFill>
              </a:rPr>
              <a:t>( gwybodaeth gan cleeveland clinic 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64A5F23-BCBC-220B-C66B-34BF3095F8F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1891" r="-1" b="-1"/>
          <a:stretch/>
        </p:blipFill>
        <p:spPr>
          <a:xfrm>
            <a:off x="7801965" y="3429000"/>
            <a:ext cx="4390035" cy="3429000"/>
          </a:xfrm>
          <a:custGeom>
            <a:avLst/>
            <a:gdLst/>
            <a:ahLst/>
            <a:cxnLst/>
            <a:rect l="l" t="t" r="r" b="b"/>
            <a:pathLst>
              <a:path w="4390035" h="3429000">
                <a:moveTo>
                  <a:pt x="73290" y="0"/>
                </a:moveTo>
                <a:lnTo>
                  <a:pt x="4390035" y="0"/>
                </a:lnTo>
                <a:lnTo>
                  <a:pt x="4390035" y="3429000"/>
                </a:lnTo>
                <a:lnTo>
                  <a:pt x="436073" y="3429000"/>
                </a:lnTo>
                <a:lnTo>
                  <a:pt x="427332" y="3410468"/>
                </a:lnTo>
                <a:cubicBezTo>
                  <a:pt x="419323" y="3391643"/>
                  <a:pt x="413863" y="3372861"/>
                  <a:pt x="421685" y="3366814"/>
                </a:cubicBezTo>
                <a:cubicBezTo>
                  <a:pt x="417583" y="3332384"/>
                  <a:pt x="433681" y="3294011"/>
                  <a:pt x="423663" y="3247798"/>
                </a:cubicBezTo>
                <a:cubicBezTo>
                  <a:pt x="421194" y="3188032"/>
                  <a:pt x="418245" y="3205513"/>
                  <a:pt x="412524" y="3110724"/>
                </a:cubicBezTo>
                <a:cubicBezTo>
                  <a:pt x="404022" y="3069386"/>
                  <a:pt x="436006" y="3027577"/>
                  <a:pt x="419732" y="3004503"/>
                </a:cubicBezTo>
                <a:cubicBezTo>
                  <a:pt x="407578" y="2949657"/>
                  <a:pt x="388511" y="2896851"/>
                  <a:pt x="363651" y="2842588"/>
                </a:cubicBezTo>
                <a:cubicBezTo>
                  <a:pt x="332103" y="2797699"/>
                  <a:pt x="331554" y="2711800"/>
                  <a:pt x="263212" y="2651456"/>
                </a:cubicBezTo>
                <a:cubicBezTo>
                  <a:pt x="235935" y="2585326"/>
                  <a:pt x="214760" y="2535145"/>
                  <a:pt x="194330" y="2484251"/>
                </a:cubicBezTo>
                <a:cubicBezTo>
                  <a:pt x="184580" y="2468441"/>
                  <a:pt x="154039" y="2380429"/>
                  <a:pt x="140630" y="2346096"/>
                </a:cubicBezTo>
                <a:cubicBezTo>
                  <a:pt x="76681" y="2257531"/>
                  <a:pt x="91260" y="2243719"/>
                  <a:pt x="77185" y="2144811"/>
                </a:cubicBezTo>
                <a:cubicBezTo>
                  <a:pt x="66953" y="2112233"/>
                  <a:pt x="67414" y="2096078"/>
                  <a:pt x="50887" y="2061697"/>
                </a:cubicBezTo>
                <a:lnTo>
                  <a:pt x="27133" y="1969379"/>
                </a:lnTo>
                <a:lnTo>
                  <a:pt x="29988" y="1961973"/>
                </a:lnTo>
                <a:lnTo>
                  <a:pt x="31559" y="1961231"/>
                </a:lnTo>
                <a:lnTo>
                  <a:pt x="14905" y="1880268"/>
                </a:lnTo>
                <a:cubicBezTo>
                  <a:pt x="12271" y="1874644"/>
                  <a:pt x="-805" y="1860096"/>
                  <a:pt x="2188" y="1847922"/>
                </a:cubicBezTo>
                <a:lnTo>
                  <a:pt x="21879" y="1779161"/>
                </a:lnTo>
                <a:lnTo>
                  <a:pt x="27968" y="1733684"/>
                </a:lnTo>
                <a:cubicBezTo>
                  <a:pt x="25035" y="1726530"/>
                  <a:pt x="21617" y="1619937"/>
                  <a:pt x="16511" y="1614373"/>
                </a:cubicBezTo>
                <a:cubicBezTo>
                  <a:pt x="47946" y="1547691"/>
                  <a:pt x="4394" y="1556097"/>
                  <a:pt x="12613" y="1479987"/>
                </a:cubicBezTo>
                <a:cubicBezTo>
                  <a:pt x="15110" y="1387360"/>
                  <a:pt x="4986" y="1320420"/>
                  <a:pt x="4190" y="1214801"/>
                </a:cubicBezTo>
                <a:cubicBezTo>
                  <a:pt x="3611" y="1152457"/>
                  <a:pt x="-6268" y="1080052"/>
                  <a:pt x="6503" y="966549"/>
                </a:cubicBezTo>
                <a:cubicBezTo>
                  <a:pt x="10182" y="901722"/>
                  <a:pt x="25065" y="884915"/>
                  <a:pt x="20609" y="845066"/>
                </a:cubicBezTo>
                <a:cubicBezTo>
                  <a:pt x="20199" y="816540"/>
                  <a:pt x="19791" y="788014"/>
                  <a:pt x="19381" y="759488"/>
                </a:cubicBezTo>
                <a:lnTo>
                  <a:pt x="21672" y="741102"/>
                </a:lnTo>
                <a:lnTo>
                  <a:pt x="30720" y="737125"/>
                </a:lnTo>
                <a:lnTo>
                  <a:pt x="23211" y="691098"/>
                </a:lnTo>
                <a:cubicBezTo>
                  <a:pt x="25461" y="680873"/>
                  <a:pt x="43338" y="650431"/>
                  <a:pt x="42062" y="637700"/>
                </a:cubicBezTo>
                <a:cubicBezTo>
                  <a:pt x="23297" y="593852"/>
                  <a:pt x="30263" y="601340"/>
                  <a:pt x="41571" y="540174"/>
                </a:cubicBezTo>
                <a:cubicBezTo>
                  <a:pt x="35397" y="519975"/>
                  <a:pt x="35174" y="428356"/>
                  <a:pt x="46636" y="415352"/>
                </a:cubicBezTo>
                <a:cubicBezTo>
                  <a:pt x="48960" y="401821"/>
                  <a:pt x="44602" y="386587"/>
                  <a:pt x="56977" y="379461"/>
                </a:cubicBezTo>
                <a:cubicBezTo>
                  <a:pt x="71829" y="368123"/>
                  <a:pt x="47958" y="323384"/>
                  <a:pt x="65759" y="328645"/>
                </a:cubicBezTo>
                <a:cubicBezTo>
                  <a:pt x="49386" y="296830"/>
                  <a:pt x="65237" y="231983"/>
                  <a:pt x="72589" y="203608"/>
                </a:cubicBezTo>
                <a:cubicBezTo>
                  <a:pt x="75524" y="153257"/>
                  <a:pt x="77980" y="142710"/>
                  <a:pt x="78370" y="105992"/>
                </a:cubicBezTo>
                <a:cubicBezTo>
                  <a:pt x="80828" y="104127"/>
                  <a:pt x="70890" y="52128"/>
                  <a:pt x="70125" y="25135"/>
                </a:cubicBezTo>
                <a:close/>
              </a:path>
            </a:pathLst>
          </a:custGeom>
        </p:spPr>
      </p:pic>
      <p:pic>
        <p:nvPicPr>
          <p:cNvPr id="4" name="Picture 3" descr="A x-ray of a person walking&#10;&#10;Description automatically generated">
            <a:extLst>
              <a:ext uri="{FF2B5EF4-FFF2-40B4-BE49-F238E27FC236}">
                <a16:creationId xmlns:a16="http://schemas.microsoft.com/office/drawing/2014/main" id="{DB62FF06-27B6-6A5E-B4D0-A5FD079080D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r="4967" b="-1"/>
          <a:stretch/>
        </p:blipFill>
        <p:spPr>
          <a:xfrm>
            <a:off x="7842932" y="-17"/>
            <a:ext cx="4349068" cy="3432349"/>
          </a:xfrm>
          <a:custGeom>
            <a:avLst/>
            <a:gdLst/>
            <a:ahLst/>
            <a:cxnLst/>
            <a:rect l="l" t="t" r="r" b="b"/>
            <a:pathLst>
              <a:path w="4349068" h="3428999">
                <a:moveTo>
                  <a:pt x="711944" y="0"/>
                </a:moveTo>
                <a:lnTo>
                  <a:pt x="4349068" y="0"/>
                </a:lnTo>
                <a:lnTo>
                  <a:pt x="4349068" y="3428999"/>
                </a:lnTo>
                <a:lnTo>
                  <a:pt x="32307" y="3428999"/>
                </a:lnTo>
                <a:lnTo>
                  <a:pt x="34693" y="3410051"/>
                </a:lnTo>
                <a:cubicBezTo>
                  <a:pt x="37039" y="3395347"/>
                  <a:pt x="38143" y="3381819"/>
                  <a:pt x="32792" y="3373027"/>
                </a:cubicBezTo>
                <a:cubicBezTo>
                  <a:pt x="29961" y="3298527"/>
                  <a:pt x="20335" y="3290617"/>
                  <a:pt x="14318" y="3222737"/>
                </a:cubicBezTo>
                <a:cubicBezTo>
                  <a:pt x="11384" y="3146284"/>
                  <a:pt x="-6116" y="3184007"/>
                  <a:pt x="2241" y="3118188"/>
                </a:cubicBezTo>
                <a:cubicBezTo>
                  <a:pt x="16306" y="3109217"/>
                  <a:pt x="34183" y="3024732"/>
                  <a:pt x="27952" y="3003808"/>
                </a:cubicBezTo>
                <a:cubicBezTo>
                  <a:pt x="27563" y="2966753"/>
                  <a:pt x="27366" y="2989870"/>
                  <a:pt x="27149" y="2944921"/>
                </a:cubicBezTo>
                <a:lnTo>
                  <a:pt x="41941" y="2877744"/>
                </a:lnTo>
                <a:cubicBezTo>
                  <a:pt x="36258" y="2880724"/>
                  <a:pt x="54303" y="2822146"/>
                  <a:pt x="53926" y="2807161"/>
                </a:cubicBezTo>
                <a:cubicBezTo>
                  <a:pt x="56083" y="2775643"/>
                  <a:pt x="30060" y="2769288"/>
                  <a:pt x="53334" y="2752347"/>
                </a:cubicBezTo>
                <a:lnTo>
                  <a:pt x="60008" y="2748299"/>
                </a:lnTo>
                <a:cubicBezTo>
                  <a:pt x="60210" y="2745962"/>
                  <a:pt x="60411" y="2743625"/>
                  <a:pt x="60613" y="2741288"/>
                </a:cubicBezTo>
                <a:cubicBezTo>
                  <a:pt x="60116" y="2737657"/>
                  <a:pt x="58269" y="2735847"/>
                  <a:pt x="53819" y="2737160"/>
                </a:cubicBezTo>
                <a:cubicBezTo>
                  <a:pt x="70191" y="2705347"/>
                  <a:pt x="64153" y="2699356"/>
                  <a:pt x="66799" y="2659631"/>
                </a:cubicBezTo>
                <a:cubicBezTo>
                  <a:pt x="77943" y="2612127"/>
                  <a:pt x="64846" y="2628594"/>
                  <a:pt x="86795" y="2573336"/>
                </a:cubicBezTo>
                <a:cubicBezTo>
                  <a:pt x="96119" y="2559732"/>
                  <a:pt x="108676" y="2541339"/>
                  <a:pt x="108890" y="2528057"/>
                </a:cubicBezTo>
                <a:lnTo>
                  <a:pt x="137074" y="2489594"/>
                </a:lnTo>
                <a:cubicBezTo>
                  <a:pt x="138076" y="2487774"/>
                  <a:pt x="138422" y="2473350"/>
                  <a:pt x="137897" y="2468303"/>
                </a:cubicBezTo>
                <a:lnTo>
                  <a:pt x="155171" y="2460480"/>
                </a:lnTo>
                <a:lnTo>
                  <a:pt x="147972" y="2423535"/>
                </a:lnTo>
                <a:lnTo>
                  <a:pt x="155293" y="2404394"/>
                </a:lnTo>
                <a:cubicBezTo>
                  <a:pt x="172891" y="2392610"/>
                  <a:pt x="160687" y="2347474"/>
                  <a:pt x="168818" y="2324643"/>
                </a:cubicBezTo>
                <a:cubicBezTo>
                  <a:pt x="169390" y="2297698"/>
                  <a:pt x="193082" y="2284202"/>
                  <a:pt x="198340" y="2255535"/>
                </a:cubicBezTo>
                <a:cubicBezTo>
                  <a:pt x="214268" y="2249648"/>
                  <a:pt x="228319" y="2207828"/>
                  <a:pt x="217338" y="2184679"/>
                </a:cubicBezTo>
                <a:lnTo>
                  <a:pt x="242924" y="2093132"/>
                </a:lnTo>
                <a:cubicBezTo>
                  <a:pt x="264937" y="2084587"/>
                  <a:pt x="280562" y="1985868"/>
                  <a:pt x="290446" y="1950235"/>
                </a:cubicBezTo>
                <a:cubicBezTo>
                  <a:pt x="308239" y="1920183"/>
                  <a:pt x="350073" y="1898905"/>
                  <a:pt x="361001" y="1861568"/>
                </a:cubicBezTo>
                <a:cubicBezTo>
                  <a:pt x="367163" y="1810687"/>
                  <a:pt x="352049" y="1869507"/>
                  <a:pt x="356015" y="1809499"/>
                </a:cubicBezTo>
                <a:cubicBezTo>
                  <a:pt x="355145" y="1754297"/>
                  <a:pt x="367821" y="1767680"/>
                  <a:pt x="375846" y="1693716"/>
                </a:cubicBezTo>
                <a:cubicBezTo>
                  <a:pt x="374712" y="1654244"/>
                  <a:pt x="382062" y="1627007"/>
                  <a:pt x="381776" y="1605195"/>
                </a:cubicBezTo>
                <a:cubicBezTo>
                  <a:pt x="389848" y="1568952"/>
                  <a:pt x="392552" y="1564518"/>
                  <a:pt x="396301" y="1516217"/>
                </a:cubicBezTo>
                <a:cubicBezTo>
                  <a:pt x="401397" y="1488452"/>
                  <a:pt x="428137" y="1457870"/>
                  <a:pt x="409866" y="1429841"/>
                </a:cubicBezTo>
                <a:cubicBezTo>
                  <a:pt x="422203" y="1412325"/>
                  <a:pt x="460064" y="1413592"/>
                  <a:pt x="442210" y="1380081"/>
                </a:cubicBezTo>
                <a:cubicBezTo>
                  <a:pt x="464590" y="1394128"/>
                  <a:pt x="443394" y="1335176"/>
                  <a:pt x="463662" y="1334891"/>
                </a:cubicBezTo>
                <a:cubicBezTo>
                  <a:pt x="480316" y="1336427"/>
                  <a:pt x="515162" y="1194568"/>
                  <a:pt x="519523" y="1185551"/>
                </a:cubicBezTo>
                <a:cubicBezTo>
                  <a:pt x="527731" y="1149210"/>
                  <a:pt x="536547" y="1148087"/>
                  <a:pt x="542909" y="1111168"/>
                </a:cubicBezTo>
                <a:cubicBezTo>
                  <a:pt x="555522" y="1057226"/>
                  <a:pt x="531818" y="1022543"/>
                  <a:pt x="543055" y="993353"/>
                </a:cubicBezTo>
                <a:cubicBezTo>
                  <a:pt x="559986" y="960214"/>
                  <a:pt x="580459" y="867450"/>
                  <a:pt x="592544" y="813953"/>
                </a:cubicBezTo>
                <a:cubicBezTo>
                  <a:pt x="604272" y="746430"/>
                  <a:pt x="608119" y="666470"/>
                  <a:pt x="613420" y="588218"/>
                </a:cubicBezTo>
                <a:cubicBezTo>
                  <a:pt x="604962" y="475380"/>
                  <a:pt x="590630" y="536119"/>
                  <a:pt x="596055" y="376479"/>
                </a:cubicBezTo>
                <a:lnTo>
                  <a:pt x="605018" y="280992"/>
                </a:lnTo>
                <a:cubicBezTo>
                  <a:pt x="604854" y="276227"/>
                  <a:pt x="610771" y="223140"/>
                  <a:pt x="610608" y="218374"/>
                </a:cubicBezTo>
                <a:lnTo>
                  <a:pt x="604880" y="188178"/>
                </a:lnTo>
                <a:lnTo>
                  <a:pt x="630913" y="152404"/>
                </a:lnTo>
                <a:cubicBezTo>
                  <a:pt x="640688" y="136342"/>
                  <a:pt x="647365" y="122048"/>
                  <a:pt x="663530" y="91810"/>
                </a:cubicBezTo>
                <a:lnTo>
                  <a:pt x="705264" y="3016"/>
                </a:ln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E4D4A23-3B35-25D0-F0CB-963FE8C54FC7}"/>
              </a:ext>
            </a:extLst>
          </p:cNvPr>
          <p:cNvSpPr txBox="1"/>
          <p:nvPr/>
        </p:nvSpPr>
        <p:spPr>
          <a:xfrm>
            <a:off x="9561152" y="6657945"/>
            <a:ext cx="263084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2038673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42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Woman Stretching on Grass Field · Free Stock Photo">
            <a:extLst>
              <a:ext uri="{FF2B5EF4-FFF2-40B4-BE49-F238E27FC236}">
                <a16:creationId xmlns:a16="http://schemas.microsoft.com/office/drawing/2014/main" id="{527EDFD9-9D58-A360-7313-17CF678E06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61" r="3321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45" name="Rectangle 44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E75180-9D94-4BEA-9AFE-F41750D2D5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/>
              <a:t>Mecanwaith yr anaf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034FE0E-4586-F943-CD67-43DB237F0635}"/>
              </a:ext>
            </a:extLst>
          </p:cNvPr>
          <p:cNvSpPr txBox="1"/>
          <p:nvPr/>
        </p:nvSpPr>
        <p:spPr>
          <a:xfrm>
            <a:off x="838200" y="2434201"/>
            <a:ext cx="3822189" cy="374276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Mae anafiadau plexus brachial yn cael eu categoreiddio yn ôl difrifoldeb ar y nerfau.  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Dyma lefelau gwahanol y anaf: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Abulsion – mae'r gwraidd wedi'i rwygo'n llwyr o linyn yr asgwrn cefn.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Neuropraxia – ma'e nerfau'n cael eu gorymestyn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Rhwyg – mae rhan o'r nerf wedi'i rhwygo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(gwybodaeth gan Cedar Sinai)</a:t>
            </a:r>
          </a:p>
        </p:txBody>
      </p:sp>
    </p:spTree>
    <p:extLst>
      <p:ext uri="{BB962C8B-B14F-4D97-AF65-F5344CB8AC3E}">
        <p14:creationId xmlns:p14="http://schemas.microsoft.com/office/powerpoint/2010/main" val="7383356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08BC803E-13F3-4DAB-B17C-BEB0076164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39D85F1B-3302-4DB9-81B1-038ADCE4DE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1999" cy="6858000"/>
          </a:xfrm>
          <a:prstGeom prst="rect">
            <a:avLst/>
          </a:pr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20DA25-4909-E033-767D-8BB276CFF6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1915" y="3874590"/>
            <a:ext cx="4390586" cy="209464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Arwyddion a symptomau’r anaf </a:t>
            </a:r>
            <a:br>
              <a:rPr lang="en-US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</a:br>
            <a:endParaRPr lang="en-US" kern="1200">
              <a:solidFill>
                <a:schemeClr val="tx1">
                  <a:lumMod val="85000"/>
                  <a:lumOff val="15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AB883A4-115E-C3F3-CA19-1B1433030F9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4768"/>
          <a:stretch/>
        </p:blipFill>
        <p:spPr>
          <a:xfrm>
            <a:off x="20" y="10"/>
            <a:ext cx="6095980" cy="3175906"/>
          </a:xfrm>
          <a:custGeom>
            <a:avLst/>
            <a:gdLst/>
            <a:ahLst/>
            <a:cxnLst/>
            <a:rect l="l" t="t" r="r" b="b"/>
            <a:pathLst>
              <a:path w="6096000" h="3175916">
                <a:moveTo>
                  <a:pt x="0" y="0"/>
                </a:moveTo>
                <a:lnTo>
                  <a:pt x="6096000" y="0"/>
                </a:lnTo>
                <a:lnTo>
                  <a:pt x="6096000" y="3175916"/>
                </a:lnTo>
                <a:lnTo>
                  <a:pt x="6074953" y="3168556"/>
                </a:lnTo>
                <a:cubicBezTo>
                  <a:pt x="6065180" y="3165138"/>
                  <a:pt x="6054705" y="3162334"/>
                  <a:pt x="6041425" y="3161984"/>
                </a:cubicBezTo>
                <a:lnTo>
                  <a:pt x="5978335" y="3173176"/>
                </a:lnTo>
                <a:cubicBezTo>
                  <a:pt x="5953369" y="3176890"/>
                  <a:pt x="5845857" y="3169112"/>
                  <a:pt x="5827638" y="3169738"/>
                </a:cubicBezTo>
                <a:cubicBezTo>
                  <a:pt x="5821882" y="3178743"/>
                  <a:pt x="5799256" y="3174685"/>
                  <a:pt x="5761310" y="3170760"/>
                </a:cubicBezTo>
                <a:cubicBezTo>
                  <a:pt x="5731057" y="3170684"/>
                  <a:pt x="5713719" y="3171961"/>
                  <a:pt x="5696588" y="3173023"/>
                </a:cubicBezTo>
                <a:lnTo>
                  <a:pt x="5682596" y="3173661"/>
                </a:lnTo>
                <a:lnTo>
                  <a:pt x="5575844" y="3148218"/>
                </a:lnTo>
                <a:cubicBezTo>
                  <a:pt x="5455823" y="3136706"/>
                  <a:pt x="5377668" y="3144388"/>
                  <a:pt x="5287401" y="3135195"/>
                </a:cubicBezTo>
                <a:cubicBezTo>
                  <a:pt x="5197135" y="3126002"/>
                  <a:pt x="5202548" y="3115782"/>
                  <a:pt x="5034243" y="3093057"/>
                </a:cubicBezTo>
                <a:cubicBezTo>
                  <a:pt x="4879585" y="3031690"/>
                  <a:pt x="4724928" y="3048859"/>
                  <a:pt x="4570270" y="3026761"/>
                </a:cubicBezTo>
                <a:cubicBezTo>
                  <a:pt x="4488718" y="3050631"/>
                  <a:pt x="4344263" y="2990436"/>
                  <a:pt x="4232462" y="2981221"/>
                </a:cubicBezTo>
                <a:cubicBezTo>
                  <a:pt x="4120662" y="2972005"/>
                  <a:pt x="3986179" y="2970108"/>
                  <a:pt x="3899469" y="2971466"/>
                </a:cubicBezTo>
                <a:cubicBezTo>
                  <a:pt x="3892272" y="2982518"/>
                  <a:pt x="3768985" y="2995342"/>
                  <a:pt x="3710933" y="2958642"/>
                </a:cubicBezTo>
                <a:cubicBezTo>
                  <a:pt x="3583105" y="2956402"/>
                  <a:pt x="3623640" y="2964712"/>
                  <a:pt x="3495164" y="2941478"/>
                </a:cubicBezTo>
                <a:cubicBezTo>
                  <a:pt x="3419432" y="2942273"/>
                  <a:pt x="3339383" y="2952386"/>
                  <a:pt x="3282944" y="2951628"/>
                </a:cubicBezTo>
                <a:cubicBezTo>
                  <a:pt x="3281769" y="2953455"/>
                  <a:pt x="3129759" y="2929645"/>
                  <a:pt x="3085959" y="2922940"/>
                </a:cubicBezTo>
                <a:cubicBezTo>
                  <a:pt x="3042159" y="2916235"/>
                  <a:pt x="3054740" y="2920103"/>
                  <a:pt x="3020146" y="2911397"/>
                </a:cubicBezTo>
                <a:cubicBezTo>
                  <a:pt x="2871334" y="2883584"/>
                  <a:pt x="2762563" y="2883465"/>
                  <a:pt x="2653542" y="2876899"/>
                </a:cubicBezTo>
                <a:cubicBezTo>
                  <a:pt x="2533423" y="2872448"/>
                  <a:pt x="2683271" y="2915174"/>
                  <a:pt x="2510424" y="2888407"/>
                </a:cubicBezTo>
                <a:cubicBezTo>
                  <a:pt x="2506340" y="2898923"/>
                  <a:pt x="2449170" y="2888049"/>
                  <a:pt x="2412523" y="2882673"/>
                </a:cubicBezTo>
                <a:cubicBezTo>
                  <a:pt x="2355021" y="2881306"/>
                  <a:pt x="2382991" y="2891314"/>
                  <a:pt x="2308292" y="2874695"/>
                </a:cubicBezTo>
                <a:lnTo>
                  <a:pt x="2233764" y="2908195"/>
                </a:lnTo>
                <a:cubicBezTo>
                  <a:pt x="2234416" y="2903929"/>
                  <a:pt x="2112578" y="2949704"/>
                  <a:pt x="2089169" y="2948983"/>
                </a:cubicBezTo>
                <a:lnTo>
                  <a:pt x="1901626" y="2945454"/>
                </a:lnTo>
                <a:cubicBezTo>
                  <a:pt x="1851336" y="2959106"/>
                  <a:pt x="1870664" y="2971169"/>
                  <a:pt x="1825089" y="2978820"/>
                </a:cubicBezTo>
                <a:cubicBezTo>
                  <a:pt x="1779514" y="2986471"/>
                  <a:pt x="1746268" y="2976574"/>
                  <a:pt x="1628175" y="2991359"/>
                </a:cubicBezTo>
                <a:cubicBezTo>
                  <a:pt x="1580792" y="3002760"/>
                  <a:pt x="1459893" y="2977867"/>
                  <a:pt x="1367439" y="2991184"/>
                </a:cubicBezTo>
                <a:cubicBezTo>
                  <a:pt x="1369407" y="3003218"/>
                  <a:pt x="1303810" y="3002393"/>
                  <a:pt x="1260431" y="2993313"/>
                </a:cubicBezTo>
                <a:lnTo>
                  <a:pt x="1131986" y="3017812"/>
                </a:lnTo>
                <a:cubicBezTo>
                  <a:pt x="1134074" y="3034431"/>
                  <a:pt x="1115111" y="3023292"/>
                  <a:pt x="1062297" y="3034267"/>
                </a:cubicBezTo>
                <a:cubicBezTo>
                  <a:pt x="1046148" y="3044857"/>
                  <a:pt x="1019464" y="3043729"/>
                  <a:pt x="979009" y="3052795"/>
                </a:cubicBezTo>
                <a:cubicBezTo>
                  <a:pt x="963885" y="3062784"/>
                  <a:pt x="844270" y="3032960"/>
                  <a:pt x="809514" y="3039765"/>
                </a:cubicBezTo>
                <a:cubicBezTo>
                  <a:pt x="773761" y="3042869"/>
                  <a:pt x="775984" y="3025792"/>
                  <a:pt x="686053" y="3027101"/>
                </a:cubicBezTo>
                <a:cubicBezTo>
                  <a:pt x="600190" y="3024844"/>
                  <a:pt x="595882" y="3019147"/>
                  <a:pt x="504370" y="3015625"/>
                </a:cubicBezTo>
                <a:cubicBezTo>
                  <a:pt x="442615" y="3013617"/>
                  <a:pt x="455531" y="3005845"/>
                  <a:pt x="421644" y="3004997"/>
                </a:cubicBezTo>
                <a:cubicBezTo>
                  <a:pt x="377193" y="3017912"/>
                  <a:pt x="307611" y="2981496"/>
                  <a:pt x="274973" y="2996304"/>
                </a:cubicBezTo>
                <a:lnTo>
                  <a:pt x="116340" y="2982098"/>
                </a:lnTo>
                <a:lnTo>
                  <a:pt x="35300" y="2993836"/>
                </a:lnTo>
                <a:cubicBezTo>
                  <a:pt x="29001" y="2994370"/>
                  <a:pt x="18688" y="2993580"/>
                  <a:pt x="6479" y="2992085"/>
                </a:cubicBezTo>
                <a:lnTo>
                  <a:pt x="0" y="2991123"/>
                </a:lnTo>
                <a:close/>
              </a:path>
            </a:pathLst>
          </a:custGeom>
        </p:spPr>
      </p:pic>
      <p:pic>
        <p:nvPicPr>
          <p:cNvPr id="3" name="Picture 2" descr="A hand writing a line with blue text&#10;&#10;Description automatically generated">
            <a:extLst>
              <a:ext uri="{FF2B5EF4-FFF2-40B4-BE49-F238E27FC236}">
                <a16:creationId xmlns:a16="http://schemas.microsoft.com/office/drawing/2014/main" id="{1037B6CF-4AAF-39B8-4D8C-767B09D02A1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t="21794"/>
          <a:stretch/>
        </p:blipFill>
        <p:spPr>
          <a:xfrm>
            <a:off x="6096000" y="10"/>
            <a:ext cx="6096000" cy="3182262"/>
          </a:xfrm>
          <a:custGeom>
            <a:avLst/>
            <a:gdLst/>
            <a:ahLst/>
            <a:cxnLst/>
            <a:rect l="l" t="t" r="r" b="b"/>
            <a:pathLst>
              <a:path w="6096000" h="3182272">
                <a:moveTo>
                  <a:pt x="0" y="0"/>
                </a:moveTo>
                <a:lnTo>
                  <a:pt x="6096000" y="0"/>
                </a:lnTo>
                <a:lnTo>
                  <a:pt x="6096000" y="2977881"/>
                </a:lnTo>
                <a:lnTo>
                  <a:pt x="6089100" y="2979305"/>
                </a:lnTo>
                <a:cubicBezTo>
                  <a:pt x="6033641" y="2989882"/>
                  <a:pt x="5988719" y="2996128"/>
                  <a:pt x="5963104" y="2993636"/>
                </a:cubicBezTo>
                <a:cubicBezTo>
                  <a:pt x="5792949" y="3029182"/>
                  <a:pt x="5730547" y="3002240"/>
                  <a:pt x="5622676" y="2993454"/>
                </a:cubicBezTo>
                <a:cubicBezTo>
                  <a:pt x="5358705" y="2975083"/>
                  <a:pt x="5242862" y="2994654"/>
                  <a:pt x="5115732" y="2989671"/>
                </a:cubicBezTo>
                <a:cubicBezTo>
                  <a:pt x="4988602" y="2984687"/>
                  <a:pt x="5029567" y="2975639"/>
                  <a:pt x="4859897" y="2963549"/>
                </a:cubicBezTo>
                <a:lnTo>
                  <a:pt x="4391870" y="2926580"/>
                </a:lnTo>
                <a:cubicBezTo>
                  <a:pt x="4327296" y="2956949"/>
                  <a:pt x="4071930" y="2902434"/>
                  <a:pt x="4051327" y="2902384"/>
                </a:cubicBezTo>
                <a:cubicBezTo>
                  <a:pt x="3968352" y="2908170"/>
                  <a:pt x="3882315" y="2886803"/>
                  <a:pt x="3767876" y="2899218"/>
                </a:cubicBezTo>
                <a:cubicBezTo>
                  <a:pt x="3761563" y="2910695"/>
                  <a:pt x="3759706" y="2886579"/>
                  <a:pt x="3607318" y="2887826"/>
                </a:cubicBezTo>
                <a:cubicBezTo>
                  <a:pt x="3517854" y="2911862"/>
                  <a:pt x="3239059" y="2908898"/>
                  <a:pt x="3200813" y="2916134"/>
                </a:cubicBezTo>
                <a:cubicBezTo>
                  <a:pt x="3125330" y="2921689"/>
                  <a:pt x="3104585" y="2900825"/>
                  <a:pt x="3048226" y="2903616"/>
                </a:cubicBezTo>
                <a:cubicBezTo>
                  <a:pt x="3047198" y="2905512"/>
                  <a:pt x="2972947" y="2922104"/>
                  <a:pt x="2930185" y="2925795"/>
                </a:cubicBezTo>
                <a:cubicBezTo>
                  <a:pt x="2887423" y="2929486"/>
                  <a:pt x="2826842" y="2932273"/>
                  <a:pt x="2791651" y="2925762"/>
                </a:cubicBezTo>
                <a:cubicBezTo>
                  <a:pt x="2641026" y="2907373"/>
                  <a:pt x="2577392" y="2897262"/>
                  <a:pt x="2468125" y="2897565"/>
                </a:cubicBezTo>
                <a:cubicBezTo>
                  <a:pt x="2347953" y="2900676"/>
                  <a:pt x="2483169" y="2941985"/>
                  <a:pt x="2308652" y="2926146"/>
                </a:cubicBezTo>
                <a:cubicBezTo>
                  <a:pt x="2305401" y="2936895"/>
                  <a:pt x="2265130" y="2921533"/>
                  <a:pt x="2228153" y="2918475"/>
                </a:cubicBezTo>
                <a:cubicBezTo>
                  <a:pt x="2170686" y="2920724"/>
                  <a:pt x="2206286" y="2945386"/>
                  <a:pt x="2130469" y="2933502"/>
                </a:cubicBezTo>
                <a:lnTo>
                  <a:pt x="2051835" y="2955169"/>
                </a:lnTo>
                <a:cubicBezTo>
                  <a:pt x="2052153" y="2950872"/>
                  <a:pt x="1934201" y="3004193"/>
                  <a:pt x="1910793" y="3004946"/>
                </a:cubicBezTo>
                <a:lnTo>
                  <a:pt x="1758332" y="3027886"/>
                </a:lnTo>
                <a:cubicBezTo>
                  <a:pt x="1709235" y="3044665"/>
                  <a:pt x="1700383" y="3043257"/>
                  <a:pt x="1649704" y="3051307"/>
                </a:cubicBezTo>
                <a:cubicBezTo>
                  <a:pt x="1599024" y="3059359"/>
                  <a:pt x="1520412" y="3098900"/>
                  <a:pt x="1454257" y="3076192"/>
                </a:cubicBezTo>
                <a:cubicBezTo>
                  <a:pt x="1407884" y="3090545"/>
                  <a:pt x="1414359" y="3062092"/>
                  <a:pt x="1323176" y="3081187"/>
                </a:cubicBezTo>
                <a:cubicBezTo>
                  <a:pt x="1269270" y="3084300"/>
                  <a:pt x="1246499" y="3082073"/>
                  <a:pt x="1231798" y="3083652"/>
                </a:cubicBezTo>
                <a:lnTo>
                  <a:pt x="1128386" y="3096270"/>
                </a:lnTo>
                <a:lnTo>
                  <a:pt x="1087572" y="3101257"/>
                </a:lnTo>
                <a:lnTo>
                  <a:pt x="1075937" y="3104255"/>
                </a:lnTo>
                <a:lnTo>
                  <a:pt x="992872" y="3105385"/>
                </a:lnTo>
                <a:cubicBezTo>
                  <a:pt x="955021" y="3105296"/>
                  <a:pt x="904630" y="3125038"/>
                  <a:pt x="891882" y="3122691"/>
                </a:cubicBezTo>
                <a:cubicBezTo>
                  <a:pt x="784087" y="3112356"/>
                  <a:pt x="829281" y="3133000"/>
                  <a:pt x="715888" y="3127380"/>
                </a:cubicBezTo>
                <a:cubicBezTo>
                  <a:pt x="637116" y="3116268"/>
                  <a:pt x="537472" y="3131012"/>
                  <a:pt x="399964" y="3152096"/>
                </a:cubicBezTo>
                <a:lnTo>
                  <a:pt x="310170" y="3146040"/>
                </a:lnTo>
                <a:lnTo>
                  <a:pt x="251771" y="3165636"/>
                </a:lnTo>
                <a:cubicBezTo>
                  <a:pt x="208442" y="3181313"/>
                  <a:pt x="136178" y="3149360"/>
                  <a:pt x="104780" y="3166182"/>
                </a:cubicBezTo>
                <a:cubicBezTo>
                  <a:pt x="55782" y="3185117"/>
                  <a:pt x="29223" y="3184417"/>
                  <a:pt x="8274" y="3178809"/>
                </a:cubicBezTo>
                <a:lnTo>
                  <a:pt x="0" y="3175916"/>
                </a:ln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FC99E2B-968B-168C-277E-938D70460670}"/>
              </a:ext>
            </a:extLst>
          </p:cNvPr>
          <p:cNvSpPr txBox="1"/>
          <p:nvPr/>
        </p:nvSpPr>
        <p:spPr>
          <a:xfrm>
            <a:off x="5745707" y="3493827"/>
            <a:ext cx="5813948" cy="2856166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Mae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symptomau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o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anafiadau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brachial plexus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yn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amrywio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yn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 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ôl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y math o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anaf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a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pha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nerfau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sydd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wedi'u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heffeithio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  Mae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symptomau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mwyaf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cyffredin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o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anaf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brachial plexus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yn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cynnwys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*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cloffni</a:t>
            </a:r>
            <a:endParaRPr lang="en-US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*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parlys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yn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y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fraich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neu'r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llaw</a:t>
            </a:r>
            <a:endParaRPr lang="en-US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*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diffyg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rheolaeth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dros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gyhyrau</a:t>
            </a:r>
            <a:endParaRPr lang="en-US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*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diffyg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teimlad</a:t>
            </a:r>
            <a:endParaRPr lang="en-US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*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poen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yn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y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llaw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,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braich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neu'r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arddwrn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(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gwybodaeth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gan </a:t>
            </a:r>
            <a:r>
              <a:rPr lang="en-GB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Mayo 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clinic )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4C953D6-A315-BEED-EB50-689D17F074D0}"/>
              </a:ext>
            </a:extLst>
          </p:cNvPr>
          <p:cNvSpPr txBox="1"/>
          <p:nvPr/>
        </p:nvSpPr>
        <p:spPr>
          <a:xfrm>
            <a:off x="9739085" y="6657945"/>
            <a:ext cx="2452915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9604925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74B930-CA94-7E21-133F-62F8BB22D6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Arwyddion a symptomau’r anaf </a:t>
            </a:r>
          </a:p>
        </p:txBody>
      </p:sp>
      <p:sp>
        <p:nvSpPr>
          <p:cNvPr id="3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6F540A-6C26-8996-CFD7-B05628652A66}"/>
              </a:ext>
            </a:extLst>
          </p:cNvPr>
          <p:cNvSpPr txBox="1"/>
          <p:nvPr/>
        </p:nvSpPr>
        <p:spPr>
          <a:xfrm>
            <a:off x="5126418" y="552091"/>
            <a:ext cx="6224335" cy="5431536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/>
              <a:t>Mae niwed llai difrifol yn digwydd pan mae nerf y brachial plexus yn cael ei gorymestyn.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/>
              <a:t>'</a:t>
            </a:r>
            <a:r>
              <a:rPr lang="en-US" sz="1500" i="1"/>
              <a:t>Stinger</a:t>
            </a:r>
            <a:r>
              <a:rPr lang="en-US" sz="1500"/>
              <a:t>' yw'r gair a ddefnyddir yn aml i ddisgrifio anaf i'r brachial plexus a gall achosi'r symptomau canlynol: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/>
              <a:t>Teimlad sy'n debyg i sioc trydanol, neu boen sy'n teithio lawr y fraich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/>
              <a:t>Diffyg teimlad a gwendid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/>
              <a:t>Mae'r symptomau hyn fel arfer yn para am eiliadau neu gwpl o funedau ond gallent bara am sawl diwrnod ar adegau.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5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/>
              <a:t>Mae symptomau mwy difrifol yn digwydd ar ôl anafiadau sydd yn anafu, rhwygo neu dorri'r nerfau.  Mae'r anaf mwyaf difrifol i'r brachial plexus yn digwydd pan mae gwreiddyn y nerf yn cael ei rhwygo o gord yr asgwrn gefn.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/>
              <a:t>Mae arwyddion a symptomau'n cynnwys: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/>
              <a:t>gwendid wrth geisio defnyddio rhai cyhyrau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/>
              <a:t> diffyg symudiad yn llwyr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/>
              <a:t>dim teimlad yn y fraich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/>
              <a:t>poen difrifol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/>
              <a:t>(gwybodaeth gan mayo clinic )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500"/>
          </a:p>
        </p:txBody>
      </p:sp>
    </p:spTree>
    <p:extLst>
      <p:ext uri="{BB962C8B-B14F-4D97-AF65-F5344CB8AC3E}">
        <p14:creationId xmlns:p14="http://schemas.microsoft.com/office/powerpoint/2010/main" val="420874255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7" name="Rectangle 56">
            <a:extLst>
              <a:ext uri="{FF2B5EF4-FFF2-40B4-BE49-F238E27FC236}">
                <a16:creationId xmlns:a16="http://schemas.microsoft.com/office/drawing/2014/main" id="{04C21BAE-6866-4C7A-A7EC-C1B2E572D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E2BBE52A-3320-D4AD-1045-C86642FECAA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641" r="-2" b="2933"/>
          <a:stretch/>
        </p:blipFill>
        <p:spPr>
          <a:xfrm>
            <a:off x="1" y="1"/>
            <a:ext cx="12192000" cy="6857999"/>
          </a:xfrm>
          <a:prstGeom prst="rect">
            <a:avLst/>
          </a:prstGeom>
        </p:spPr>
      </p:pic>
      <p:sp useBgFill="1">
        <p:nvSpPr>
          <p:cNvPr id="59" name="Freeform: Shape 58">
            <a:extLst>
              <a:ext uri="{FF2B5EF4-FFF2-40B4-BE49-F238E27FC236}">
                <a16:creationId xmlns:a16="http://schemas.microsoft.com/office/drawing/2014/main" id="{7E7D0C94-08B4-48AE-8813-CC4D60294F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3899" y="609600"/>
            <a:ext cx="5372101" cy="5513767"/>
          </a:xfrm>
          <a:custGeom>
            <a:avLst/>
            <a:gdLst>
              <a:gd name="connsiteX0" fmla="*/ 0 w 5372101"/>
              <a:gd name="connsiteY0" fmla="*/ 0 h 5513767"/>
              <a:gd name="connsiteX1" fmla="*/ 5372101 w 5372101"/>
              <a:gd name="connsiteY1" fmla="*/ 0 h 5513767"/>
              <a:gd name="connsiteX2" fmla="*/ 5372101 w 5372101"/>
              <a:gd name="connsiteY2" fmla="*/ 5513767 h 5513767"/>
              <a:gd name="connsiteX3" fmla="*/ 5363126 w 5372101"/>
              <a:gd name="connsiteY3" fmla="*/ 5512835 h 5513767"/>
              <a:gd name="connsiteX4" fmla="*/ 5316714 w 5372101"/>
              <a:gd name="connsiteY4" fmla="*/ 5491247 h 5513767"/>
              <a:gd name="connsiteX5" fmla="*/ 5198331 w 5372101"/>
              <a:gd name="connsiteY5" fmla="*/ 5470092 h 5513767"/>
              <a:gd name="connsiteX6" fmla="*/ 5150428 w 5372101"/>
              <a:gd name="connsiteY6" fmla="*/ 5472506 h 5513767"/>
              <a:gd name="connsiteX7" fmla="*/ 5085506 w 5372101"/>
              <a:gd name="connsiteY7" fmla="*/ 5468851 h 5513767"/>
              <a:gd name="connsiteX8" fmla="*/ 4968663 w 5372101"/>
              <a:gd name="connsiteY8" fmla="*/ 5470487 h 5513767"/>
              <a:gd name="connsiteX9" fmla="*/ 4815623 w 5372101"/>
              <a:gd name="connsiteY9" fmla="*/ 5458622 h 5513767"/>
              <a:gd name="connsiteX10" fmla="*/ 4716679 w 5372101"/>
              <a:gd name="connsiteY10" fmla="*/ 5405365 h 5513767"/>
              <a:gd name="connsiteX11" fmla="*/ 4704891 w 5372101"/>
              <a:gd name="connsiteY11" fmla="*/ 5411529 h 5513767"/>
              <a:gd name="connsiteX12" fmla="*/ 4630496 w 5372101"/>
              <a:gd name="connsiteY12" fmla="*/ 5396532 h 5513767"/>
              <a:gd name="connsiteX13" fmla="*/ 4506964 w 5372101"/>
              <a:gd name="connsiteY13" fmla="*/ 5396685 h 5513767"/>
              <a:gd name="connsiteX14" fmla="*/ 4427135 w 5372101"/>
              <a:gd name="connsiteY14" fmla="*/ 5358585 h 5513767"/>
              <a:gd name="connsiteX15" fmla="*/ 4028338 w 5372101"/>
              <a:gd name="connsiteY15" fmla="*/ 5313494 h 5513767"/>
              <a:gd name="connsiteX16" fmla="*/ 4015367 w 5372101"/>
              <a:gd name="connsiteY16" fmla="*/ 5320766 h 5513767"/>
              <a:gd name="connsiteX17" fmla="*/ 4002837 w 5372101"/>
              <a:gd name="connsiteY17" fmla="*/ 5322294 h 5513767"/>
              <a:gd name="connsiteX18" fmla="*/ 3997650 w 5372101"/>
              <a:gd name="connsiteY18" fmla="*/ 5329513 h 5513767"/>
              <a:gd name="connsiteX19" fmla="*/ 3991991 w 5372101"/>
              <a:gd name="connsiteY19" fmla="*/ 5331908 h 5513767"/>
              <a:gd name="connsiteX20" fmla="*/ 3925210 w 5372101"/>
              <a:gd name="connsiteY20" fmla="*/ 5319395 h 5513767"/>
              <a:gd name="connsiteX21" fmla="*/ 3837014 w 5372101"/>
              <a:gd name="connsiteY21" fmla="*/ 5289023 h 5513767"/>
              <a:gd name="connsiteX22" fmla="*/ 3798765 w 5372101"/>
              <a:gd name="connsiteY22" fmla="*/ 5299431 h 5513767"/>
              <a:gd name="connsiteX23" fmla="*/ 3792144 w 5372101"/>
              <a:gd name="connsiteY23" fmla="*/ 5301616 h 5513767"/>
              <a:gd name="connsiteX24" fmla="*/ 3766249 w 5372101"/>
              <a:gd name="connsiteY24" fmla="*/ 5301869 h 5513767"/>
              <a:gd name="connsiteX25" fmla="*/ 3718651 w 5372101"/>
              <a:gd name="connsiteY25" fmla="*/ 5320541 h 5513767"/>
              <a:gd name="connsiteX26" fmla="*/ 3671207 w 5372101"/>
              <a:gd name="connsiteY26" fmla="*/ 5318046 h 5513767"/>
              <a:gd name="connsiteX27" fmla="*/ 3446863 w 5372101"/>
              <a:gd name="connsiteY27" fmla="*/ 5294348 h 5513767"/>
              <a:gd name="connsiteX28" fmla="*/ 3312000 w 5372101"/>
              <a:gd name="connsiteY28" fmla="*/ 5286923 h 5513767"/>
              <a:gd name="connsiteX29" fmla="*/ 3259756 w 5372101"/>
              <a:gd name="connsiteY29" fmla="*/ 5294712 h 5513767"/>
              <a:gd name="connsiteX30" fmla="*/ 3187481 w 5372101"/>
              <a:gd name="connsiteY30" fmla="*/ 5298457 h 5513767"/>
              <a:gd name="connsiteX31" fmla="*/ 3124115 w 5372101"/>
              <a:gd name="connsiteY31" fmla="*/ 5294626 h 5513767"/>
              <a:gd name="connsiteX32" fmla="*/ 3099907 w 5372101"/>
              <a:gd name="connsiteY32" fmla="*/ 5302443 h 5513767"/>
              <a:gd name="connsiteX33" fmla="*/ 3017494 w 5372101"/>
              <a:gd name="connsiteY33" fmla="*/ 5301439 h 5513767"/>
              <a:gd name="connsiteX34" fmla="*/ 3010848 w 5372101"/>
              <a:gd name="connsiteY34" fmla="*/ 5307225 h 5513767"/>
              <a:gd name="connsiteX35" fmla="*/ 2994286 w 5372101"/>
              <a:gd name="connsiteY35" fmla="*/ 5309060 h 5513767"/>
              <a:gd name="connsiteX36" fmla="*/ 2988160 w 5372101"/>
              <a:gd name="connsiteY36" fmla="*/ 5310041 h 5513767"/>
              <a:gd name="connsiteX37" fmla="*/ 2984260 w 5372101"/>
              <a:gd name="connsiteY37" fmla="*/ 5307528 h 5513767"/>
              <a:gd name="connsiteX38" fmla="*/ 2979127 w 5372101"/>
              <a:gd name="connsiteY38" fmla="*/ 5308389 h 5513767"/>
              <a:gd name="connsiteX39" fmla="*/ 2978660 w 5372101"/>
              <a:gd name="connsiteY39" fmla="*/ 5311563 h 5513767"/>
              <a:gd name="connsiteX40" fmla="*/ 2946326 w 5372101"/>
              <a:gd name="connsiteY40" fmla="*/ 5316745 h 5513767"/>
              <a:gd name="connsiteX41" fmla="*/ 2713134 w 5372101"/>
              <a:gd name="connsiteY41" fmla="*/ 5331381 h 5513767"/>
              <a:gd name="connsiteX42" fmla="*/ 2352072 w 5372101"/>
              <a:gd name="connsiteY42" fmla="*/ 5342761 h 5513767"/>
              <a:gd name="connsiteX43" fmla="*/ 2260922 w 5372101"/>
              <a:gd name="connsiteY43" fmla="*/ 5328122 h 5513767"/>
              <a:gd name="connsiteX44" fmla="*/ 2178497 w 5372101"/>
              <a:gd name="connsiteY44" fmla="*/ 5351065 h 5513767"/>
              <a:gd name="connsiteX45" fmla="*/ 2034408 w 5372101"/>
              <a:gd name="connsiteY45" fmla="*/ 5307958 h 5513767"/>
              <a:gd name="connsiteX46" fmla="*/ 1831505 w 5372101"/>
              <a:gd name="connsiteY46" fmla="*/ 5312691 h 5513767"/>
              <a:gd name="connsiteX47" fmla="*/ 1710387 w 5372101"/>
              <a:gd name="connsiteY47" fmla="*/ 5308705 h 5513767"/>
              <a:gd name="connsiteX48" fmla="*/ 1664816 w 5372101"/>
              <a:gd name="connsiteY48" fmla="*/ 5296479 h 5513767"/>
              <a:gd name="connsiteX49" fmla="*/ 1600883 w 5372101"/>
              <a:gd name="connsiteY49" fmla="*/ 5286607 h 5513767"/>
              <a:gd name="connsiteX50" fmla="*/ 1488397 w 5372101"/>
              <a:gd name="connsiteY50" fmla="*/ 5260898 h 5513767"/>
              <a:gd name="connsiteX51" fmla="*/ 1336670 w 5372101"/>
              <a:gd name="connsiteY51" fmla="*/ 5240770 h 5513767"/>
              <a:gd name="connsiteX52" fmla="*/ 1224297 w 5372101"/>
              <a:gd name="connsiteY52" fmla="*/ 5271845 h 5513767"/>
              <a:gd name="connsiteX53" fmla="*/ 1214830 w 5372101"/>
              <a:gd name="connsiteY53" fmla="*/ 5263450 h 5513767"/>
              <a:gd name="connsiteX54" fmla="*/ 1138181 w 5372101"/>
              <a:gd name="connsiteY54" fmla="*/ 5262590 h 5513767"/>
              <a:gd name="connsiteX55" fmla="*/ 943575 w 5372101"/>
              <a:gd name="connsiteY55" fmla="*/ 5290808 h 5513767"/>
              <a:gd name="connsiteX56" fmla="*/ 529813 w 5372101"/>
              <a:gd name="connsiteY56" fmla="*/ 5218555 h 5513767"/>
              <a:gd name="connsiteX57" fmla="*/ 519546 w 5372101"/>
              <a:gd name="connsiteY57" fmla="*/ 5208845 h 5513767"/>
              <a:gd name="connsiteX58" fmla="*/ 507906 w 5372101"/>
              <a:gd name="connsiteY58" fmla="*/ 5204779 h 5513767"/>
              <a:gd name="connsiteX59" fmla="*/ 505153 w 5372101"/>
              <a:gd name="connsiteY59" fmla="*/ 5196726 h 5513767"/>
              <a:gd name="connsiteX60" fmla="*/ 500429 w 5372101"/>
              <a:gd name="connsiteY60" fmla="*/ 5193241 h 5513767"/>
              <a:gd name="connsiteX61" fmla="*/ 431923 w 5372101"/>
              <a:gd name="connsiteY61" fmla="*/ 5191553 h 5513767"/>
              <a:gd name="connsiteX62" fmla="*/ 337115 w 5372101"/>
              <a:gd name="connsiteY62" fmla="*/ 5202714 h 5513767"/>
              <a:gd name="connsiteX63" fmla="*/ 303383 w 5372101"/>
              <a:gd name="connsiteY63" fmla="*/ 5184750 h 5513767"/>
              <a:gd name="connsiteX64" fmla="*/ 297664 w 5372101"/>
              <a:gd name="connsiteY64" fmla="*/ 5181269 h 5513767"/>
              <a:gd name="connsiteX65" fmla="*/ 272701 w 5372101"/>
              <a:gd name="connsiteY65" fmla="*/ 5175678 h 5513767"/>
              <a:gd name="connsiteX66" fmla="*/ 268242 w 5372101"/>
              <a:gd name="connsiteY66" fmla="*/ 5163678 h 5513767"/>
              <a:gd name="connsiteX67" fmla="*/ 232517 w 5372101"/>
              <a:gd name="connsiteY67" fmla="*/ 5147792 h 5513767"/>
              <a:gd name="connsiteX68" fmla="*/ 185851 w 5372101"/>
              <a:gd name="connsiteY68" fmla="*/ 5140408 h 5513767"/>
              <a:gd name="connsiteX69" fmla="*/ 20337 w 5372101"/>
              <a:gd name="connsiteY69" fmla="*/ 5113040 h 5513767"/>
              <a:gd name="connsiteX70" fmla="*/ 0 w 5372101"/>
              <a:gd name="connsiteY70" fmla="*/ 5112243 h 5513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5372101" h="5513767">
                <a:moveTo>
                  <a:pt x="0" y="0"/>
                </a:moveTo>
                <a:lnTo>
                  <a:pt x="5372101" y="0"/>
                </a:lnTo>
                <a:lnTo>
                  <a:pt x="5372101" y="5513767"/>
                </a:lnTo>
                <a:lnTo>
                  <a:pt x="5363126" y="5512835"/>
                </a:lnTo>
                <a:cubicBezTo>
                  <a:pt x="5345779" y="5509071"/>
                  <a:pt x="5329767" y="5502649"/>
                  <a:pt x="5316714" y="5491247"/>
                </a:cubicBezTo>
                <a:cubicBezTo>
                  <a:pt x="5295689" y="5478131"/>
                  <a:pt x="5219502" y="5459909"/>
                  <a:pt x="5198331" y="5470092"/>
                </a:cubicBezTo>
                <a:cubicBezTo>
                  <a:pt x="5181052" y="5469102"/>
                  <a:pt x="5165047" y="5459569"/>
                  <a:pt x="5150428" y="5472506"/>
                </a:cubicBezTo>
                <a:cubicBezTo>
                  <a:pt x="5129562" y="5487248"/>
                  <a:pt x="5088050" y="5445894"/>
                  <a:pt x="5085506" y="5468851"/>
                </a:cubicBezTo>
                <a:cubicBezTo>
                  <a:pt x="5055692" y="5440170"/>
                  <a:pt x="5006122" y="5469577"/>
                  <a:pt x="4968663" y="5470487"/>
                </a:cubicBezTo>
                <a:cubicBezTo>
                  <a:pt x="4947085" y="5444049"/>
                  <a:pt x="4889767" y="5472037"/>
                  <a:pt x="4815623" y="5458622"/>
                </a:cubicBezTo>
                <a:cubicBezTo>
                  <a:pt x="4792418" y="5428488"/>
                  <a:pt x="4765548" y="5449887"/>
                  <a:pt x="4716679" y="5405365"/>
                </a:cubicBezTo>
                <a:cubicBezTo>
                  <a:pt x="4713235" y="5407807"/>
                  <a:pt x="4709266" y="5409883"/>
                  <a:pt x="4704891" y="5411529"/>
                </a:cubicBezTo>
                <a:cubicBezTo>
                  <a:pt x="4679473" y="5421092"/>
                  <a:pt x="4646164" y="5414379"/>
                  <a:pt x="4630496" y="5396532"/>
                </a:cubicBezTo>
                <a:cubicBezTo>
                  <a:pt x="4590205" y="5365061"/>
                  <a:pt x="4548419" y="5412094"/>
                  <a:pt x="4506964" y="5396685"/>
                </a:cubicBezTo>
                <a:lnTo>
                  <a:pt x="4427135" y="5358585"/>
                </a:lnTo>
                <a:cubicBezTo>
                  <a:pt x="4319267" y="5308575"/>
                  <a:pt x="4152341" y="5340956"/>
                  <a:pt x="4028338" y="5313494"/>
                </a:cubicBezTo>
                <a:lnTo>
                  <a:pt x="4015367" y="5320766"/>
                </a:lnTo>
                <a:lnTo>
                  <a:pt x="4002837" y="5322294"/>
                </a:lnTo>
                <a:lnTo>
                  <a:pt x="3997650" y="5329513"/>
                </a:lnTo>
                <a:lnTo>
                  <a:pt x="3991991" y="5331908"/>
                </a:lnTo>
                <a:cubicBezTo>
                  <a:pt x="3969659" y="5338581"/>
                  <a:pt x="3978880" y="5316131"/>
                  <a:pt x="3925210" y="5319395"/>
                </a:cubicBezTo>
                <a:cubicBezTo>
                  <a:pt x="3947765" y="5277139"/>
                  <a:pt x="3837331" y="5338342"/>
                  <a:pt x="3837014" y="5289023"/>
                </a:cubicBezTo>
                <a:cubicBezTo>
                  <a:pt x="3824001" y="5291376"/>
                  <a:pt x="3811407" y="5295212"/>
                  <a:pt x="3798765" y="5299431"/>
                </a:cubicBezTo>
                <a:lnTo>
                  <a:pt x="3792144" y="5301616"/>
                </a:lnTo>
                <a:lnTo>
                  <a:pt x="3766249" y="5301869"/>
                </a:lnTo>
                <a:lnTo>
                  <a:pt x="3718651" y="5320541"/>
                </a:lnTo>
                <a:cubicBezTo>
                  <a:pt x="3703968" y="5321892"/>
                  <a:pt x="3688308" y="5321427"/>
                  <a:pt x="3671207" y="5318046"/>
                </a:cubicBezTo>
                <a:cubicBezTo>
                  <a:pt x="3616458" y="5288532"/>
                  <a:pt x="3514048" y="5333307"/>
                  <a:pt x="3446863" y="5294348"/>
                </a:cubicBezTo>
                <a:cubicBezTo>
                  <a:pt x="3420930" y="5283822"/>
                  <a:pt x="3333157" y="5274511"/>
                  <a:pt x="3312000" y="5286923"/>
                </a:cubicBezTo>
                <a:cubicBezTo>
                  <a:pt x="3292759" y="5287903"/>
                  <a:pt x="3273112" y="5280334"/>
                  <a:pt x="3259756" y="5294712"/>
                </a:cubicBezTo>
                <a:cubicBezTo>
                  <a:pt x="3239905" y="5311572"/>
                  <a:pt x="3185410" y="5275588"/>
                  <a:pt x="3187481" y="5298457"/>
                </a:cubicBezTo>
                <a:cubicBezTo>
                  <a:pt x="3168018" y="5286036"/>
                  <a:pt x="3146200" y="5288458"/>
                  <a:pt x="3124115" y="5294626"/>
                </a:cubicBezTo>
                <a:lnTo>
                  <a:pt x="3099907" y="5302443"/>
                </a:lnTo>
                <a:lnTo>
                  <a:pt x="3017494" y="5301439"/>
                </a:lnTo>
                <a:lnTo>
                  <a:pt x="3010848" y="5307225"/>
                </a:lnTo>
                <a:lnTo>
                  <a:pt x="2994286" y="5309060"/>
                </a:lnTo>
                <a:lnTo>
                  <a:pt x="2988160" y="5310041"/>
                </a:lnTo>
                <a:lnTo>
                  <a:pt x="2984260" y="5307528"/>
                </a:lnTo>
                <a:cubicBezTo>
                  <a:pt x="2981957" y="5306419"/>
                  <a:pt x="2980273" y="5306402"/>
                  <a:pt x="2979127" y="5308389"/>
                </a:cubicBezTo>
                <a:cubicBezTo>
                  <a:pt x="2978971" y="5309447"/>
                  <a:pt x="2978816" y="5310505"/>
                  <a:pt x="2978660" y="5311563"/>
                </a:cubicBezTo>
                <a:lnTo>
                  <a:pt x="2946326" y="5316745"/>
                </a:lnTo>
                <a:lnTo>
                  <a:pt x="2713134" y="5331381"/>
                </a:lnTo>
                <a:cubicBezTo>
                  <a:pt x="2610698" y="5372328"/>
                  <a:pt x="2466037" y="5325762"/>
                  <a:pt x="2352072" y="5342761"/>
                </a:cubicBezTo>
                <a:cubicBezTo>
                  <a:pt x="2293501" y="5293708"/>
                  <a:pt x="2324138" y="5338538"/>
                  <a:pt x="2260922" y="5328122"/>
                </a:cubicBezTo>
                <a:cubicBezTo>
                  <a:pt x="2275681" y="5372347"/>
                  <a:pt x="2185007" y="5301703"/>
                  <a:pt x="2178497" y="5351065"/>
                </a:cubicBezTo>
                <a:cubicBezTo>
                  <a:pt x="2133294" y="5337229"/>
                  <a:pt x="2097074" y="5300208"/>
                  <a:pt x="2034408" y="5307958"/>
                </a:cubicBezTo>
                <a:cubicBezTo>
                  <a:pt x="1981894" y="5332879"/>
                  <a:pt x="1896288" y="5279365"/>
                  <a:pt x="1831505" y="5312691"/>
                </a:cubicBezTo>
                <a:cubicBezTo>
                  <a:pt x="1807063" y="5321035"/>
                  <a:pt x="1727674" y="5322925"/>
                  <a:pt x="1710387" y="5308705"/>
                </a:cubicBezTo>
                <a:cubicBezTo>
                  <a:pt x="1693367" y="5306094"/>
                  <a:pt x="1674901" y="5312009"/>
                  <a:pt x="1664816" y="5296479"/>
                </a:cubicBezTo>
                <a:cubicBezTo>
                  <a:pt x="1649255" y="5277912"/>
                  <a:pt x="1596152" y="5309335"/>
                  <a:pt x="1600883" y="5286607"/>
                </a:cubicBezTo>
                <a:cubicBezTo>
                  <a:pt x="1563066" y="5308189"/>
                  <a:pt x="1524339" y="5269513"/>
                  <a:pt x="1488397" y="5260898"/>
                </a:cubicBezTo>
                <a:cubicBezTo>
                  <a:pt x="1459246" y="5282011"/>
                  <a:pt x="1412580" y="5243108"/>
                  <a:pt x="1336670" y="5240770"/>
                </a:cubicBezTo>
                <a:cubicBezTo>
                  <a:pt x="1304792" y="5265122"/>
                  <a:pt x="1285508" y="5238878"/>
                  <a:pt x="1224297" y="5271845"/>
                </a:cubicBezTo>
                <a:cubicBezTo>
                  <a:pt x="1221731" y="5268771"/>
                  <a:pt x="1218543" y="5265944"/>
                  <a:pt x="1214830" y="5263450"/>
                </a:cubicBezTo>
                <a:cubicBezTo>
                  <a:pt x="1193241" y="5248952"/>
                  <a:pt x="1158925" y="5248567"/>
                  <a:pt x="1138181" y="5262590"/>
                </a:cubicBezTo>
                <a:lnTo>
                  <a:pt x="943575" y="5290808"/>
                </a:lnTo>
                <a:cubicBezTo>
                  <a:pt x="823587" y="5316899"/>
                  <a:pt x="658340" y="5217603"/>
                  <a:pt x="529813" y="5218555"/>
                </a:cubicBezTo>
                <a:lnTo>
                  <a:pt x="519546" y="5208845"/>
                </a:lnTo>
                <a:lnTo>
                  <a:pt x="507906" y="5204779"/>
                </a:lnTo>
                <a:lnTo>
                  <a:pt x="505153" y="5196726"/>
                </a:lnTo>
                <a:lnTo>
                  <a:pt x="500429" y="5193241"/>
                </a:lnTo>
                <a:cubicBezTo>
                  <a:pt x="480923" y="5182176"/>
                  <a:pt x="482807" y="5205793"/>
                  <a:pt x="431923" y="5191553"/>
                </a:cubicBezTo>
                <a:cubicBezTo>
                  <a:pt x="440499" y="5237077"/>
                  <a:pt x="352872" y="5155083"/>
                  <a:pt x="337115" y="5202714"/>
                </a:cubicBezTo>
                <a:cubicBezTo>
                  <a:pt x="325265" y="5197752"/>
                  <a:pt x="314288" y="5191441"/>
                  <a:pt x="303383" y="5184750"/>
                </a:cubicBezTo>
                <a:lnTo>
                  <a:pt x="297664" y="5181269"/>
                </a:lnTo>
                <a:lnTo>
                  <a:pt x="272701" y="5175678"/>
                </a:lnTo>
                <a:lnTo>
                  <a:pt x="268242" y="5163678"/>
                </a:lnTo>
                <a:lnTo>
                  <a:pt x="232517" y="5147792"/>
                </a:lnTo>
                <a:cubicBezTo>
                  <a:pt x="218741" y="5143453"/>
                  <a:pt x="203450" y="5140668"/>
                  <a:pt x="185851" y="5140408"/>
                </a:cubicBezTo>
                <a:cubicBezTo>
                  <a:pt x="139207" y="5153337"/>
                  <a:pt x="79723" y="5120316"/>
                  <a:pt x="20337" y="5113040"/>
                </a:cubicBezTo>
                <a:lnTo>
                  <a:pt x="0" y="5112243"/>
                </a:lnTo>
                <a:close/>
              </a:path>
            </a:pathLst>
          </a:custGeom>
          <a:ln>
            <a:noFill/>
          </a:ln>
          <a:effectLst>
            <a:outerShdw blurRad="254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BBEB97-630C-F368-E324-7C4D4588D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809" y="1071350"/>
            <a:ext cx="4775162" cy="133938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/>
              <a:t>Arwyddion a symptomau'r anaf</a:t>
            </a:r>
          </a:p>
        </p:txBody>
      </p:sp>
      <p:sp>
        <p:nvSpPr>
          <p:cNvPr id="61" name="Rectangle 6">
            <a:extLst>
              <a:ext uri="{FF2B5EF4-FFF2-40B4-BE49-F238E27FC236}">
                <a16:creationId xmlns:a16="http://schemas.microsoft.com/office/drawing/2014/main" id="{F0C518C2-0AA4-470C-87B9-9CBF428FBA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564666" y="399531"/>
            <a:ext cx="1707751" cy="42898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6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4DED5D2-3021-F6E8-044D-9D2A69F9C02A}"/>
              </a:ext>
            </a:extLst>
          </p:cNvPr>
          <p:cNvSpPr txBox="1"/>
          <p:nvPr/>
        </p:nvSpPr>
        <p:spPr>
          <a:xfrm>
            <a:off x="1189319" y="2547257"/>
            <a:ext cx="4458446" cy="310974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/>
              <a:t>Mathau o lawdriniaethau: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/>
              <a:t>Grafft i'r nerf – ble mae rhan o'r nerf sydd wedi'i niweidio'n cael ei thynnu allan. Mae darn o'r nerf</a:t>
            </a:r>
            <a:r>
              <a:rPr lang="en-US" sz="1400" i="1"/>
              <a:t> sural </a:t>
            </a:r>
            <a:r>
              <a:rPr lang="en-US" sz="1400"/>
              <a:t>yn cael ei defnyddio fel grafft.   Mae darnau o nerf o'r goes yn cael eu defnyddio i  lenwi'r bwlch yn y nerf sydd wedi'i niweidio.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/>
              <a:t> trosglwyddo nerf – ble y trosglwyddir nerf o un man i fan arall.  Mae hyn yn gadael i nerfau newydd i dyfu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/>
              <a:t>Trosglwyddo cyhyr – ble mae darn o gyhyr yn cael ei symud o'r clun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/>
              <a:t>(Gwybodaeth gan Glinig Mayo)</a:t>
            </a:r>
          </a:p>
        </p:txBody>
      </p:sp>
    </p:spTree>
    <p:extLst>
      <p:ext uri="{BB962C8B-B14F-4D97-AF65-F5344CB8AC3E}">
        <p14:creationId xmlns:p14="http://schemas.microsoft.com/office/powerpoint/2010/main" val="7866212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04078D-948D-2390-4C8B-6A56298948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4962" y="479493"/>
            <a:ext cx="5458838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Crynodeb</a:t>
            </a: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Graphic 5" descr="SVG &gt; Mann Sport Läufer - Kostenloses SVG-Bild &amp; Symbol. | SVG Silh">
            <a:extLst>
              <a:ext uri="{FF2B5EF4-FFF2-40B4-BE49-F238E27FC236}">
                <a16:creationId xmlns:a16="http://schemas.microsoft.com/office/drawing/2014/main" id="{C510280B-98ED-099F-DBCC-9D1549A921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03182" y="557050"/>
            <a:ext cx="4777381" cy="5574155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C29D068-78A4-F45D-5A77-0B337F983473}"/>
              </a:ext>
            </a:extLst>
          </p:cNvPr>
          <p:cNvSpPr txBox="1">
            <a:spLocks/>
          </p:cNvSpPr>
          <p:nvPr/>
        </p:nvSpPr>
        <p:spPr>
          <a:xfrm>
            <a:off x="5894962" y="1984443"/>
            <a:ext cx="5458838" cy="4192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Cynhwysir gwybodaeth bwysig am:</a:t>
            </a:r>
          </a:p>
          <a:p>
            <a:r>
              <a:rPr lang="en-US"/>
              <a:t>Mathau gwahanol o law driniaethau</a:t>
            </a:r>
          </a:p>
          <a:p>
            <a:r>
              <a:rPr lang="en-US"/>
              <a:t> cyfnodau gwella </a:t>
            </a:r>
          </a:p>
          <a:p>
            <a:r>
              <a:rPr lang="en-US"/>
              <a:t>Arwyddion a symptomau’r anaf</a:t>
            </a:r>
          </a:p>
          <a:p>
            <a:r>
              <a:rPr lang="en-US"/>
              <a:t>Mecanwaith yr anaf </a:t>
            </a:r>
          </a:p>
          <a:p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EFEA81-41A6-EC27-0A10-5D26FF903A96}"/>
              </a:ext>
            </a:extLst>
          </p:cNvPr>
          <p:cNvSpPr txBox="1"/>
          <p:nvPr/>
        </p:nvSpPr>
        <p:spPr>
          <a:xfrm>
            <a:off x="1632857" y="1462101"/>
            <a:ext cx="9908208" cy="4631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57953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465A9E-0C52-D927-BCFE-475B5880E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 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71E7880-CFEB-1B1F-0A8E-F78885A78484}"/>
              </a:ext>
            </a:extLst>
          </p:cNvPr>
          <p:cNvSpPr txBox="1"/>
          <p:nvPr/>
        </p:nvSpPr>
        <p:spPr>
          <a:xfrm>
            <a:off x="427075" y="1690688"/>
            <a:ext cx="11764925" cy="45243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rtl="0" fontAlgn="base"/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(No author given) (2021)</a:t>
            </a:r>
            <a:r>
              <a:rPr lang="en-US" sz="1800" i="1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‘Hamstring injury’</a:t>
            </a:r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, NHS. Available at: </a:t>
            </a:r>
            <a:r>
              <a:rPr lang="en-US" sz="1800" u="sng" strike="noStrike" dirty="0">
                <a:solidFill>
                  <a:srgbClr val="467886"/>
                </a:solidFill>
                <a:effectLst/>
                <a:latin typeface="Calibri" panose="020F0502020204030204" pitchFamily="34" charset="0"/>
                <a:hlinkClick r:id="rId2"/>
              </a:rPr>
              <a:t>Https://</a:t>
            </a:r>
            <a:r>
              <a:rPr lang="en-US" sz="1800" u="sng" strike="noStrike" dirty="0" err="1">
                <a:solidFill>
                  <a:srgbClr val="467886"/>
                </a:solidFill>
                <a:effectLst/>
                <a:latin typeface="Calibri" panose="020F0502020204030204" pitchFamily="34" charset="0"/>
                <a:hlinkClick r:id="rId2"/>
              </a:rPr>
              <a:t>www.nhs.uk</a:t>
            </a:r>
            <a:r>
              <a:rPr lang="en-US" sz="1800" u="sng" strike="noStrike" dirty="0">
                <a:solidFill>
                  <a:srgbClr val="467886"/>
                </a:solidFill>
                <a:effectLst/>
                <a:latin typeface="Calibri" panose="020F0502020204030204" pitchFamily="34" charset="0"/>
                <a:hlinkClick r:id="rId2"/>
              </a:rPr>
              <a:t>/conditions/hamstring-injury/</a:t>
            </a:r>
            <a:r>
              <a:rPr lang="en-US" sz="1800" u="sng" dirty="0">
                <a:solidFill>
                  <a:srgbClr val="467886"/>
                </a:solidFill>
                <a:effectLst/>
                <a:latin typeface="Calibri" panose="020F0502020204030204" pitchFamily="34" charset="0"/>
              </a:rPr>
              <a:t> </a:t>
            </a:r>
            <a:r>
              <a:rPr lang="en-US" sz="1800" dirty="0">
                <a:solidFill>
                  <a:srgbClr val="467886"/>
                </a:solidFill>
                <a:effectLst/>
                <a:latin typeface="Calibri" panose="020F0502020204030204" pitchFamily="34" charset="0"/>
              </a:rPr>
              <a:t> </a:t>
            </a:r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[Accessed 4</a:t>
            </a:r>
            <a:r>
              <a:rPr lang="en-US" sz="1800" baseline="300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th</a:t>
            </a:r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March 2024] </a:t>
            </a:r>
            <a:endParaRPr lang="en-GB" sz="180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rtl="0" fontAlgn="base"/>
            <a:endParaRPr lang="en-US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rtl="0" fontAlgn="base"/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Paton.B, </a:t>
            </a:r>
            <a:r>
              <a:rPr lang="en-US" sz="1800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Plastow.R</a:t>
            </a:r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(2021) </a:t>
            </a:r>
            <a:r>
              <a:rPr lang="en-US" sz="1800" i="1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‘Hamstring injury: treatment, recovery time and when to see a doctor’</a:t>
            </a:r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, ISEH. Available at: </a:t>
            </a:r>
            <a:r>
              <a:rPr lang="en-US" sz="1800" u="sng" strike="noStrike" dirty="0">
                <a:solidFill>
                  <a:srgbClr val="467886"/>
                </a:solidFill>
                <a:effectLst/>
                <a:latin typeface="Calibri" panose="020F0502020204030204" pitchFamily="34" charset="0"/>
                <a:hlinkClick r:id="rId3"/>
              </a:rPr>
              <a:t>https://</a:t>
            </a:r>
            <a:r>
              <a:rPr lang="en-US" sz="1800" u="sng" strike="noStrike" dirty="0" err="1">
                <a:solidFill>
                  <a:srgbClr val="467886"/>
                </a:solidFill>
                <a:effectLst/>
                <a:latin typeface="Calibri" panose="020F0502020204030204" pitchFamily="34" charset="0"/>
                <a:hlinkClick r:id="rId3"/>
              </a:rPr>
              <a:t>www.iseh.co.uk</a:t>
            </a:r>
            <a:r>
              <a:rPr lang="en-US" sz="1800" u="sng" strike="noStrike" dirty="0">
                <a:solidFill>
                  <a:srgbClr val="467886"/>
                </a:solidFill>
                <a:effectLst/>
                <a:latin typeface="Calibri" panose="020F0502020204030204" pitchFamily="34" charset="0"/>
                <a:hlinkClick r:id="rId3"/>
              </a:rPr>
              <a:t>/news/latest-news/hamstring-injury-treatment-recovery-time-and-when-to-see-a-doctor</a:t>
            </a:r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[Accessed 4</a:t>
            </a:r>
            <a:r>
              <a:rPr lang="en-US" sz="1800" baseline="300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th</a:t>
            </a:r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March 2024] </a:t>
            </a:r>
            <a:endParaRPr lang="en-GB" sz="180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rtl="0" fontAlgn="base"/>
            <a:endParaRPr lang="en-US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rtl="0" fontAlgn="base"/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(No author given) (No date given) </a:t>
            </a:r>
            <a:r>
              <a:rPr lang="en-US" sz="1800" i="1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‘Hamstring tear and surgery’</a:t>
            </a:r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, Health University of Utah. Available at: </a:t>
            </a:r>
            <a:r>
              <a:rPr lang="en-US" sz="1800" u="sng" strike="noStrike" dirty="0">
                <a:solidFill>
                  <a:srgbClr val="467886"/>
                </a:solidFill>
                <a:effectLst/>
                <a:latin typeface="Calibri" panose="020F0502020204030204" pitchFamily="34" charset="0"/>
                <a:hlinkClick r:id="rId4"/>
              </a:rPr>
              <a:t>https://</a:t>
            </a:r>
            <a:r>
              <a:rPr lang="en-US" sz="1800" u="sng" strike="noStrike" dirty="0" err="1">
                <a:solidFill>
                  <a:srgbClr val="467886"/>
                </a:solidFill>
                <a:effectLst/>
                <a:latin typeface="Calibri" panose="020F0502020204030204" pitchFamily="34" charset="0"/>
                <a:hlinkClick r:id="rId4"/>
              </a:rPr>
              <a:t>healthcare.utah.edu</a:t>
            </a:r>
            <a:r>
              <a:rPr lang="en-US" sz="1800" u="sng" strike="noStrike" dirty="0">
                <a:solidFill>
                  <a:srgbClr val="467886"/>
                </a:solidFill>
                <a:effectLst/>
                <a:latin typeface="Calibri" panose="020F0502020204030204" pitchFamily="34" charset="0"/>
                <a:hlinkClick r:id="rId4"/>
              </a:rPr>
              <a:t>/</a:t>
            </a:r>
            <a:r>
              <a:rPr lang="en-US" sz="1800" u="sng" strike="noStrike" dirty="0" err="1">
                <a:solidFill>
                  <a:srgbClr val="467886"/>
                </a:solidFill>
                <a:effectLst/>
                <a:latin typeface="Calibri" panose="020F0502020204030204" pitchFamily="34" charset="0"/>
                <a:hlinkClick r:id="rId4"/>
              </a:rPr>
              <a:t>orthopaedics</a:t>
            </a:r>
            <a:r>
              <a:rPr lang="en-US" sz="1800" u="sng" strike="noStrike" dirty="0">
                <a:solidFill>
                  <a:srgbClr val="467886"/>
                </a:solidFill>
                <a:effectLst/>
                <a:latin typeface="Calibri" panose="020F0502020204030204" pitchFamily="34" charset="0"/>
                <a:hlinkClick r:id="rId4"/>
              </a:rPr>
              <a:t>/specialties/hip-pain/hamstring-tear-surgery</a:t>
            </a:r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[Accessed on 5</a:t>
            </a:r>
            <a:r>
              <a:rPr lang="en-US" sz="1800" baseline="300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th</a:t>
            </a:r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March 2024] </a:t>
            </a:r>
            <a:endParaRPr lang="en-GB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rtl="0" fontAlgn="base"/>
            <a:endParaRPr lang="en-GB" sz="18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rtl="0" fontAlgn="base"/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(No author given) (2000)</a:t>
            </a:r>
            <a:r>
              <a:rPr lang="en-US" sz="1800" i="1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‘Hamstring strain (pulled hamstring)’</a:t>
            </a:r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, </a:t>
            </a:r>
            <a:r>
              <a:rPr lang="en-US" sz="1800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Skadefri</a:t>
            </a:r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. Available at: </a:t>
            </a:r>
            <a:r>
              <a:rPr lang="en-US" sz="1800" u="sng" strike="noStrike" dirty="0">
                <a:solidFill>
                  <a:srgbClr val="0563C1"/>
                </a:solidFill>
                <a:effectLst/>
                <a:latin typeface="Calibri" panose="020F0502020204030204" pitchFamily="34" charset="0"/>
                <a:hlinkClick r:id="rId5"/>
              </a:rPr>
              <a:t>https://</a:t>
            </a:r>
            <a:r>
              <a:rPr lang="en-US" sz="1800" u="sng" strike="noStrike" dirty="0" err="1">
                <a:solidFill>
                  <a:srgbClr val="0563C1"/>
                </a:solidFill>
                <a:effectLst/>
                <a:latin typeface="Calibri" panose="020F0502020204030204" pitchFamily="34" charset="0"/>
                <a:hlinkClick r:id="rId5"/>
              </a:rPr>
              <a:t>fittoplay.org</a:t>
            </a:r>
            <a:r>
              <a:rPr lang="en-US" sz="1800" u="sng" strike="noStrike" dirty="0">
                <a:solidFill>
                  <a:srgbClr val="0563C1"/>
                </a:solidFill>
                <a:effectLst/>
                <a:latin typeface="Calibri" panose="020F0502020204030204" pitchFamily="34" charset="0"/>
                <a:hlinkClick r:id="rId5"/>
              </a:rPr>
              <a:t>/body-parts/hamstring/-hamstring-strain-pulled-</a:t>
            </a:r>
            <a:r>
              <a:rPr lang="en-US" sz="1800" u="sng" strike="noStrike" dirty="0" err="1">
                <a:solidFill>
                  <a:srgbClr val="0563C1"/>
                </a:solidFill>
                <a:effectLst/>
                <a:latin typeface="Calibri" panose="020F0502020204030204" pitchFamily="34" charset="0"/>
                <a:hlinkClick r:id="rId5"/>
              </a:rPr>
              <a:t>hamstringnew-page</a:t>
            </a:r>
            <a:r>
              <a:rPr lang="en-US" sz="1800" u="sng" strike="noStrike" dirty="0">
                <a:solidFill>
                  <a:srgbClr val="0563C1"/>
                </a:solidFill>
                <a:effectLst/>
                <a:latin typeface="Calibri" panose="020F0502020204030204" pitchFamily="34" charset="0"/>
                <a:hlinkClick r:id="rId5"/>
              </a:rPr>
              <a:t>/</a:t>
            </a:r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[Accessed on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6</a:t>
            </a:r>
            <a:r>
              <a:rPr lang="en-US" sz="1800" baseline="30000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th</a:t>
            </a:r>
            <a:r>
              <a:rPr lang="en-US" sz="1800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March</a:t>
            </a:r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2024] </a:t>
            </a:r>
            <a:endParaRPr lang="en-US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rtl="0"/>
            <a:br>
              <a:rPr lang="en-US" dirty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</a:br>
            <a:endParaRPr lang="en-US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endParaRPr lang="en-GB" dirty="0">
              <a:latin typeface="Segoe UI"/>
              <a:cs typeface="Segoe UI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39929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07F4C2-C33D-E7A6-3C93-B105BCB7D9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Reference list 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C74EE2-65ED-9495-AB9D-8AB05DCE2662}"/>
              </a:ext>
            </a:extLst>
          </p:cNvPr>
          <p:cNvSpPr txBox="1"/>
          <p:nvPr/>
        </p:nvSpPr>
        <p:spPr>
          <a:xfrm>
            <a:off x="304800" y="2333685"/>
            <a:ext cx="110490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Vincent.P (2023) </a:t>
            </a:r>
            <a:r>
              <a:rPr lang="en-US" sz="1800" b="0" i="1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‘Concussion’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, Patient. Available at: </a:t>
            </a:r>
            <a:r>
              <a:rPr lang="en-US" sz="1800" b="0" i="0" u="sng" strike="noStrike" dirty="0">
                <a:solidFill>
                  <a:srgbClr val="467886"/>
                </a:solidFill>
                <a:effectLst/>
                <a:latin typeface="Aptos" panose="020B0004020202020204" pitchFamily="34" charset="0"/>
                <a:hlinkClick r:id="rId2"/>
              </a:rPr>
              <a:t>https://patient.info/brain-nerves/head-injuries/</a:t>
            </a:r>
            <a:r>
              <a:rPr lang="en-US" sz="1800" b="0" i="0" u="sng" strike="noStrike" dirty="0" err="1">
                <a:solidFill>
                  <a:srgbClr val="467886"/>
                </a:solidFill>
                <a:effectLst/>
                <a:latin typeface="Aptos" panose="020B0004020202020204" pitchFamily="34" charset="0"/>
                <a:hlinkClick r:id="rId2"/>
              </a:rPr>
              <a:t>concussionhttps</a:t>
            </a:r>
            <a:r>
              <a:rPr lang="en-US" sz="1800" b="0" i="0" u="sng" strike="noStrike" dirty="0">
                <a:solidFill>
                  <a:srgbClr val="467886"/>
                </a:solidFill>
                <a:effectLst/>
                <a:latin typeface="Aptos" panose="020B0004020202020204" pitchFamily="34" charset="0"/>
                <a:hlinkClick r:id="rId2"/>
              </a:rPr>
              <a:t>://patient.info/brain-nerves/head-injuries/concussion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 [Accessed on 8</a:t>
            </a:r>
            <a:r>
              <a:rPr lang="en-US" sz="1800" b="0" i="0" u="none" strike="noStrike" baseline="3000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th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 March 2024] </a:t>
            </a:r>
            <a:endParaRPr lang="en-GB" sz="1800" b="0" i="0" u="none" strike="noStrike" dirty="0">
              <a:solidFill>
                <a:srgbClr val="000000"/>
              </a:solidFill>
              <a:effectLst/>
              <a:latin typeface="Aptos" panose="020B0004020202020204" pitchFamily="34" charset="0"/>
            </a:endParaRPr>
          </a:p>
          <a:p>
            <a:pPr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(No author given) (2023)</a:t>
            </a:r>
            <a:r>
              <a:rPr lang="en-US" sz="1800" b="0" i="1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 ‘Concussion’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, Wikipedia. Available at: </a:t>
            </a:r>
            <a:r>
              <a:rPr lang="en-US" sz="1800" b="0" i="0" u="sng" strike="noStrike" dirty="0">
                <a:solidFill>
                  <a:srgbClr val="467886"/>
                </a:solidFill>
                <a:effectLst/>
                <a:latin typeface="Aptos" panose="020B0004020202020204" pitchFamily="34" charset="0"/>
                <a:hlinkClick r:id="rId3"/>
              </a:rPr>
              <a:t>https://en.wikipedia.org/wiki/Concussion#Mechanism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 [Accessed on 8</a:t>
            </a:r>
            <a:r>
              <a:rPr lang="en-US" sz="1800" b="0" i="0" u="none" strike="noStrike" baseline="3000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th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 March 2024] </a:t>
            </a:r>
            <a:endParaRPr lang="en-US" b="0" i="0" u="none" strike="noStrike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(No author given) (2023)</a:t>
            </a:r>
            <a:r>
              <a:rPr lang="en-US" sz="1800" b="0" i="1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 ‘Concussion’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, NHS Inform. Available at: </a:t>
            </a:r>
            <a:r>
              <a:rPr lang="en-US" sz="1800" b="0" i="0" u="sng" strike="noStrike" dirty="0">
                <a:solidFill>
                  <a:srgbClr val="467886"/>
                </a:solidFill>
                <a:effectLst/>
                <a:latin typeface="Aptos" panose="020B0004020202020204" pitchFamily="34" charset="0"/>
                <a:hlinkClick r:id="rId4"/>
              </a:rPr>
              <a:t>https://</a:t>
            </a:r>
            <a:r>
              <a:rPr lang="en-US" sz="1800" b="0" i="0" u="sng" strike="noStrike" dirty="0" err="1">
                <a:solidFill>
                  <a:srgbClr val="467886"/>
                </a:solidFill>
                <a:effectLst/>
                <a:latin typeface="Aptos" panose="020B0004020202020204" pitchFamily="34" charset="0"/>
                <a:hlinkClick r:id="rId4"/>
              </a:rPr>
              <a:t>www.nhsinform.scot</a:t>
            </a:r>
            <a:r>
              <a:rPr lang="en-US" sz="1800" b="0" i="0" u="sng" strike="noStrike" dirty="0">
                <a:solidFill>
                  <a:srgbClr val="467886"/>
                </a:solidFill>
                <a:effectLst/>
                <a:latin typeface="Aptos" panose="020B0004020202020204" pitchFamily="34" charset="0"/>
                <a:hlinkClick r:id="rId4"/>
              </a:rPr>
              <a:t>/illnesses-and-conditions/injuries/head-and-neck-injuries/concussion/#causes-of-</a:t>
            </a:r>
            <a:r>
              <a:rPr lang="en-US" sz="1800" b="0" i="0" u="sng" strike="noStrike" dirty="0" err="1">
                <a:solidFill>
                  <a:srgbClr val="467886"/>
                </a:solidFill>
                <a:effectLst/>
                <a:latin typeface="Aptos" panose="020B0004020202020204" pitchFamily="34" charset="0"/>
                <a:hlinkClick r:id="rId4"/>
              </a:rPr>
              <a:t>concussionhttps</a:t>
            </a:r>
            <a:r>
              <a:rPr lang="en-US" sz="1800" b="0" i="0" u="sng" strike="noStrike" dirty="0">
                <a:solidFill>
                  <a:srgbClr val="467886"/>
                </a:solidFill>
                <a:effectLst/>
                <a:latin typeface="Aptos" panose="020B0004020202020204" pitchFamily="34" charset="0"/>
                <a:hlinkClick r:id="rId4"/>
              </a:rPr>
              <a:t>://</a:t>
            </a:r>
            <a:r>
              <a:rPr lang="en-US" sz="1800" b="0" i="0" u="sng" strike="noStrike" dirty="0" err="1">
                <a:solidFill>
                  <a:srgbClr val="467886"/>
                </a:solidFill>
                <a:effectLst/>
                <a:latin typeface="Aptos" panose="020B0004020202020204" pitchFamily="34" charset="0"/>
                <a:hlinkClick r:id="rId4"/>
              </a:rPr>
              <a:t>www.nhsinform.scot</a:t>
            </a:r>
            <a:r>
              <a:rPr lang="en-US" sz="1800" b="0" i="0" u="sng" strike="noStrike" dirty="0">
                <a:solidFill>
                  <a:srgbClr val="467886"/>
                </a:solidFill>
                <a:effectLst/>
                <a:latin typeface="Aptos" panose="020B0004020202020204" pitchFamily="34" charset="0"/>
                <a:hlinkClick r:id="rId4"/>
              </a:rPr>
              <a:t>/illnesses-and-conditions/injuries/head-and-neck-injuries/concussion/#causes-of-concussion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 [Accessed on 8</a:t>
            </a:r>
            <a:r>
              <a:rPr lang="en-US" sz="1800" b="0" i="0" u="none" strike="noStrike" baseline="3000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th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 March 2024] </a:t>
            </a:r>
            <a:endParaRPr lang="en-US" b="0" i="0" u="none" strike="noStrike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(No author given) (2023)</a:t>
            </a:r>
            <a:r>
              <a:rPr lang="en-US" sz="1800" b="0" i="1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 ‘What is concussion’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, Return2play. Available at: </a:t>
            </a:r>
            <a:r>
              <a:rPr lang="en-US" sz="1800" b="0" i="0" u="sng" strike="noStrike" dirty="0">
                <a:solidFill>
                  <a:srgbClr val="0563C1"/>
                </a:solidFill>
                <a:effectLst/>
                <a:latin typeface="Aptos" panose="020B0004020202020204" pitchFamily="34" charset="0"/>
                <a:hlinkClick r:id="rId5"/>
              </a:rPr>
              <a:t>https://www.return2play.org.uk/concussion/https://www.return2play.org.uk/concussion/</a:t>
            </a:r>
            <a:r>
              <a:rPr lang="en-US" sz="1800" b="0" i="0" u="sng" strike="noStrike" dirty="0">
                <a:solidFill>
                  <a:srgbClr val="467886"/>
                </a:solidFill>
                <a:effectLst/>
                <a:latin typeface="Aptos" panose="020B0004020202020204" pitchFamily="34" charset="0"/>
              </a:rPr>
              <a:t> 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[Accessed on </a:t>
            </a:r>
            <a:r>
              <a:rPr lang="en-US" sz="1800" b="0" i="0" u="none" strike="noStrike" dirty="0" err="1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8</a:t>
            </a:r>
            <a:r>
              <a:rPr lang="en-US" sz="1800" b="0" i="0" u="none" strike="noStrike" baseline="30000" dirty="0" err="1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th</a:t>
            </a:r>
            <a:r>
              <a:rPr lang="en-US" sz="1800" b="0" i="0" u="none" strike="noStrike" dirty="0" err="1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March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 2024] </a:t>
            </a:r>
            <a:endParaRPr lang="en-US" b="0" i="0" u="none" strike="noStrike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Khoi.D (No date given) </a:t>
            </a:r>
            <a:r>
              <a:rPr lang="en-US" sz="1800" b="0" i="1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‘Concussion’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, American Association of Neurological Surgeons. Available at:</a:t>
            </a:r>
            <a:r>
              <a:rPr lang="en-US" sz="1800" b="0" i="0" u="sng" strike="noStrike" dirty="0">
                <a:solidFill>
                  <a:srgbClr val="467886"/>
                </a:solidFill>
                <a:effectLst/>
                <a:latin typeface="Aptos" panose="020B0004020202020204" pitchFamily="34" charset="0"/>
                <a:hlinkClick r:id="rId6"/>
              </a:rPr>
              <a:t>https://</a:t>
            </a:r>
            <a:r>
              <a:rPr lang="en-US" sz="1800" b="0" i="0" u="sng" strike="noStrike" dirty="0" err="1">
                <a:solidFill>
                  <a:srgbClr val="467886"/>
                </a:solidFill>
                <a:effectLst/>
                <a:latin typeface="Aptos" panose="020B0004020202020204" pitchFamily="34" charset="0"/>
                <a:hlinkClick r:id="rId6"/>
              </a:rPr>
              <a:t>www.aans.org</a:t>
            </a:r>
            <a:r>
              <a:rPr lang="en-US" sz="1800" b="0" i="0" u="sng" strike="noStrike" dirty="0">
                <a:solidFill>
                  <a:srgbClr val="467886"/>
                </a:solidFill>
                <a:effectLst/>
                <a:latin typeface="Aptos" panose="020B0004020202020204" pitchFamily="34" charset="0"/>
                <a:hlinkClick r:id="rId6"/>
              </a:rPr>
              <a:t>/en/Patients/Neurosurgical-Conditions-</a:t>
            </a:r>
            <a:r>
              <a:rPr lang="en-US" sz="1800" b="0" i="0" u="none" strike="noStrike" dirty="0">
                <a:solidFill>
                  <a:srgbClr val="467886"/>
                </a:solidFill>
                <a:effectLst/>
                <a:latin typeface="Aptos" panose="020B0004020202020204" pitchFamily="34" charset="0"/>
                <a:hlinkClick r:id="rId6"/>
              </a:rPr>
              <a:t>and</a:t>
            </a:r>
            <a:r>
              <a:rPr lang="en-US" sz="1800" b="0" i="0" u="sng" strike="noStrike" dirty="0">
                <a:solidFill>
                  <a:srgbClr val="467886"/>
                </a:solidFill>
                <a:effectLst/>
                <a:latin typeface="Aptos" panose="020B0004020202020204" pitchFamily="34" charset="0"/>
                <a:hlinkClick r:id="rId6"/>
              </a:rPr>
              <a:t>-Treatments/Concussion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[Accessed on 9</a:t>
            </a:r>
            <a:r>
              <a:rPr lang="en-US" sz="1800" b="0" i="0" u="none" strike="noStrike" baseline="3000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th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 March 2024] </a:t>
            </a:r>
            <a:endParaRPr lang="en-US" b="0" i="0" u="none" strike="noStrike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25206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01E3DB-6BE9-F224-6F6B-EF1F60D457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 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E7747B1-5098-BC5E-2D23-A2B3334B71CB}"/>
              </a:ext>
            </a:extLst>
          </p:cNvPr>
          <p:cNvSpPr txBox="1"/>
          <p:nvPr/>
        </p:nvSpPr>
        <p:spPr>
          <a:xfrm>
            <a:off x="301625" y="2514600"/>
            <a:ext cx="1142999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/>
            <a:r>
              <a:rPr lang="en-GB" sz="180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 </a:t>
            </a:r>
            <a:endParaRPr lang="en-GB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rtl="0" fontAlgn="base"/>
            <a:r>
              <a:rPr lang="en-GB" sz="180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(No author given) (2022)</a:t>
            </a:r>
            <a:r>
              <a:rPr lang="en-GB" sz="1800" i="1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 ‘Brachial Plexus Injury’</a:t>
            </a:r>
            <a:r>
              <a:rPr lang="en-GB" sz="180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, Cleveland clinic. Available at </a:t>
            </a:r>
            <a:r>
              <a:rPr lang="en-GB" sz="1800" u="sng" strike="noStrike">
                <a:solidFill>
                  <a:srgbClr val="467886"/>
                </a:solidFill>
                <a:effectLst/>
                <a:latin typeface="Aptos" panose="020B0004020202020204" pitchFamily="34" charset="0"/>
                <a:hlinkClick r:id="rId2"/>
              </a:rPr>
              <a:t>https://my.clevelandclinic.org/health/diseases/22822-brachial-plexus-injury</a:t>
            </a:r>
            <a:r>
              <a:rPr lang="en-GB" sz="180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 [Accessed on 9</a:t>
            </a:r>
            <a:r>
              <a:rPr lang="en-GB" sz="1800" baseline="3000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th</a:t>
            </a:r>
            <a:r>
              <a:rPr lang="en-GB" sz="180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 March 2024] </a:t>
            </a:r>
            <a:endParaRPr lang="en-GB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rtl="0" fontAlgn="base"/>
            <a:r>
              <a:rPr lang="en-GB" sz="180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(No author given) (2022) </a:t>
            </a:r>
            <a:r>
              <a:rPr lang="en-GB" sz="1800" i="1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‘Brachial Plexus Injury’</a:t>
            </a:r>
            <a:r>
              <a:rPr lang="en-GB" sz="180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, Mayo clinic. Available at: </a:t>
            </a:r>
            <a:r>
              <a:rPr lang="en-GB" sz="1800" u="sng" strike="noStrike">
                <a:solidFill>
                  <a:srgbClr val="467886"/>
                </a:solidFill>
                <a:effectLst/>
                <a:latin typeface="Aptos" panose="020B0004020202020204" pitchFamily="34" charset="0"/>
                <a:hlinkClick r:id="rId3"/>
              </a:rPr>
              <a:t>https://www.mayoclinic.org/diseases-conditions/brachial-plexus-injury/symptoms-causes/syc-20350235</a:t>
            </a:r>
            <a:r>
              <a:rPr lang="en-GB" sz="1800" u="sng">
                <a:solidFill>
                  <a:srgbClr val="467886"/>
                </a:solidFill>
                <a:effectLst/>
                <a:latin typeface="Aptos" panose="020B0004020202020204" pitchFamily="34" charset="0"/>
              </a:rPr>
              <a:t>  </a:t>
            </a:r>
            <a:r>
              <a:rPr lang="en-GB" sz="180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[Accessed on 10</a:t>
            </a:r>
            <a:r>
              <a:rPr lang="en-GB" sz="1800" baseline="3000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th</a:t>
            </a:r>
            <a:r>
              <a:rPr lang="en-GB" sz="180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 March 2024] </a:t>
            </a:r>
            <a:endParaRPr lang="en-GB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rtl="0" fontAlgn="base"/>
            <a:r>
              <a:rPr lang="en-GB" sz="180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(No author given) (2022) </a:t>
            </a:r>
            <a:r>
              <a:rPr lang="en-GB" sz="1800" i="1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‘Brachial Plexus Injury’</a:t>
            </a:r>
            <a:r>
              <a:rPr lang="en-GB" sz="180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, Mayo clinic. Available at: </a:t>
            </a:r>
            <a:r>
              <a:rPr lang="en-GB" sz="1800" u="sng" strike="noStrike">
                <a:solidFill>
                  <a:srgbClr val="467886"/>
                </a:solidFill>
                <a:effectLst/>
                <a:latin typeface="Aptos" panose="020B0004020202020204" pitchFamily="34" charset="0"/>
                <a:hlinkClick r:id="rId3"/>
              </a:rPr>
              <a:t>https://www.mayoclinic.org/diseases-conditions/brachial-plexus-injury/symptoms-causes/syc-20350235</a:t>
            </a:r>
            <a:r>
              <a:rPr lang="en-GB" sz="1800" u="sng">
                <a:solidFill>
                  <a:srgbClr val="467886"/>
                </a:solidFill>
                <a:effectLst/>
                <a:latin typeface="Aptos" panose="020B0004020202020204" pitchFamily="34" charset="0"/>
              </a:rPr>
              <a:t>  </a:t>
            </a:r>
            <a:r>
              <a:rPr lang="en-GB" sz="180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[Accessed on 10</a:t>
            </a:r>
            <a:r>
              <a:rPr lang="en-GB" sz="1800" baseline="3000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th</a:t>
            </a:r>
            <a:r>
              <a:rPr lang="en-GB" sz="180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 March 2024] </a:t>
            </a:r>
            <a:endParaRPr lang="en-GB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rtl="0" fontAlgn="base"/>
            <a:r>
              <a:rPr lang="en-GB" sz="180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(No author given) (2022) </a:t>
            </a:r>
            <a:r>
              <a:rPr lang="en-GB" sz="1800" i="1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‘Brachial Plexus Injury’</a:t>
            </a:r>
            <a:r>
              <a:rPr lang="en-GB" sz="180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, Mayo clinic. Available at: </a:t>
            </a:r>
            <a:r>
              <a:rPr lang="en-GB" sz="1800" u="sng" strike="noStrike">
                <a:solidFill>
                  <a:srgbClr val="467886"/>
                </a:solidFill>
                <a:effectLst/>
                <a:latin typeface="Aptos" panose="020B0004020202020204" pitchFamily="34" charset="0"/>
                <a:hlinkClick r:id="rId3"/>
              </a:rPr>
              <a:t>https://www.mayoclinic.org/diseases-conditions/brachial-plexus-injury/symptoms-causes/syc-20350235</a:t>
            </a:r>
            <a:r>
              <a:rPr lang="en-GB" sz="1800" u="sng">
                <a:solidFill>
                  <a:srgbClr val="467886"/>
                </a:solidFill>
                <a:effectLst/>
                <a:latin typeface="Aptos" panose="020B0004020202020204" pitchFamily="34" charset="0"/>
              </a:rPr>
              <a:t>  </a:t>
            </a:r>
            <a:r>
              <a:rPr lang="en-GB" sz="180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[Accessed on 11</a:t>
            </a:r>
            <a:r>
              <a:rPr lang="en-GB" sz="1800" baseline="3000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th</a:t>
            </a:r>
            <a:r>
              <a:rPr lang="en-GB" sz="180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 March 2024] </a:t>
            </a:r>
            <a:endParaRPr lang="en-GB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rtl="0"/>
            <a:br>
              <a:rPr lang="en-GB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</a:br>
            <a:endParaRPr lang="en-GB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71075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34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office theme</vt:lpstr>
      <vt:lpstr>Sports injuries </vt:lpstr>
      <vt:lpstr>Anafiadau chwareon – rhwyg llinyn y gar </vt:lpstr>
      <vt:lpstr>Achosion yr anaf </vt:lpstr>
      <vt:lpstr>Achosion yr anaf </vt:lpstr>
      <vt:lpstr>Mecanwaith yr anaf </vt:lpstr>
      <vt:lpstr>Mecanwaith yr anaf </vt:lpstr>
      <vt:lpstr>Llinyn y gar</vt:lpstr>
      <vt:lpstr> Symptomau ac arwyddion yr anaf </vt:lpstr>
      <vt:lpstr> Symptomau ac arwyddion yr anaf</vt:lpstr>
      <vt:lpstr>Symptomau ac arwyddion yr anaf  </vt:lpstr>
      <vt:lpstr>Crynodeb</vt:lpstr>
      <vt:lpstr>Cyfergyd</vt:lpstr>
      <vt:lpstr>Achosion yr anaf </vt:lpstr>
      <vt:lpstr>Achosion yr anaf</vt:lpstr>
      <vt:lpstr>Mecanwaith yr anaf</vt:lpstr>
      <vt:lpstr>Mecanwaith yr anaf </vt:lpstr>
      <vt:lpstr>Symptomau ac arwyddion yr anaf </vt:lpstr>
      <vt:lpstr>Symptomau ac  arwyddion yr anaf </vt:lpstr>
      <vt:lpstr>Symtomau ac arwyddion yr anaf ( data gan return o play </vt:lpstr>
      <vt:lpstr>Symptomau ac arwyddion y anaf </vt:lpstr>
      <vt:lpstr>PowerPoint Presentation</vt:lpstr>
      <vt:lpstr>Crynodeb</vt:lpstr>
      <vt:lpstr>Brachial plexus </vt:lpstr>
      <vt:lpstr>Achosion yr anaf </vt:lpstr>
      <vt:lpstr>Achosion yr anaf </vt:lpstr>
      <vt:lpstr>Mecanwaith yr anaf </vt:lpstr>
      <vt:lpstr>Mecanwaith yr anaf </vt:lpstr>
      <vt:lpstr>Arwyddion a symptomau’r anaf  </vt:lpstr>
      <vt:lpstr>Arwyddion a symptomau’r anaf </vt:lpstr>
      <vt:lpstr>Arwyddion a symptomau'r anaf</vt:lpstr>
      <vt:lpstr>Crynodeb</vt:lpstr>
      <vt:lpstr>Reference list </vt:lpstr>
      <vt:lpstr>Reference list </vt:lpstr>
      <vt:lpstr>Reference list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Cai Evans (2304980)</cp:lastModifiedBy>
  <cp:revision>5</cp:revision>
  <dcterms:created xsi:type="dcterms:W3CDTF">2024-02-26T10:59:49Z</dcterms:created>
  <dcterms:modified xsi:type="dcterms:W3CDTF">2024-03-13T10:57:41Z</dcterms:modified>
</cp:coreProperties>
</file>