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3" r:id="rId7"/>
    <p:sldId id="264"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800"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317C-A3C7-446F-A97D-D45FE4C002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1C56DA-09B7-44E1-94CF-92101ABC39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C81856-638B-40EF-991E-586946A6ED5F}"/>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5" name="Footer Placeholder 4">
            <a:extLst>
              <a:ext uri="{FF2B5EF4-FFF2-40B4-BE49-F238E27FC236}">
                <a16:creationId xmlns:a16="http://schemas.microsoft.com/office/drawing/2014/main" id="{42C70F8D-6E2E-49FC-9A10-C265F22325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1A251-F8FE-4683-BE04-B9C8D11DA04C}"/>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2952417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CC04A-4940-48BB-9996-24EC17A71A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654043-BA75-4248-9573-CE3F6787D0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B4D94B-ACDC-4136-A691-B30AA6CEB961}"/>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5" name="Footer Placeholder 4">
            <a:extLst>
              <a:ext uri="{FF2B5EF4-FFF2-40B4-BE49-F238E27FC236}">
                <a16:creationId xmlns:a16="http://schemas.microsoft.com/office/drawing/2014/main" id="{3AB24487-E1C5-4719-98BB-46CD0AECC0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C95888-9C54-4315-972D-29B8804C8A49}"/>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2166099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38C0D-FBC9-4D92-BA1C-B28710350C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2BB469-138B-4D04-9872-C809489272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A85704-0987-4283-812A-534B3BF10223}"/>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5" name="Footer Placeholder 4">
            <a:extLst>
              <a:ext uri="{FF2B5EF4-FFF2-40B4-BE49-F238E27FC236}">
                <a16:creationId xmlns:a16="http://schemas.microsoft.com/office/drawing/2014/main" id="{6A23644A-CFA0-4C1C-B8BC-C43A31D31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6DD05D-6A4A-40B6-A79A-56BD05E0CAF4}"/>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1422275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37946-6B04-493F-8FB2-3CFFCBE181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3CDD33-6877-4A66-AB10-1B3FF675A6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DC16AAC-E1D1-43F4-A83F-08FB9715D2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5E8556-C8C8-4A81-9690-36381379A552}"/>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6" name="Footer Placeholder 5">
            <a:extLst>
              <a:ext uri="{FF2B5EF4-FFF2-40B4-BE49-F238E27FC236}">
                <a16:creationId xmlns:a16="http://schemas.microsoft.com/office/drawing/2014/main" id="{290BB8B6-EC47-4C85-A3D5-A6FF72A701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E4DB1B-6211-45E9-8B1B-F8D19E7188AF}"/>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1179487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F01FA-EF9C-4A7E-8AC8-E5B7EF6BE8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8D3BB1-F5C1-44BE-A1EB-8FB73ACECC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4C68C5-3326-40E7-AA2D-D4DB93E41D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587A95-6028-43BC-AE79-2EAE6CB3F2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044CFF-7C7B-40D3-9E77-043D6A4F07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5DA7F7-0C18-4A1D-95A0-EB9347E69248}"/>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8" name="Footer Placeholder 7">
            <a:extLst>
              <a:ext uri="{FF2B5EF4-FFF2-40B4-BE49-F238E27FC236}">
                <a16:creationId xmlns:a16="http://schemas.microsoft.com/office/drawing/2014/main" id="{380E404E-BCF8-4EB6-94E3-2C9EEB851D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1E37E1-925C-410A-808F-DF12A61784BB}"/>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2708266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20D1-908B-480F-8045-120552BE6F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E2757C-74B6-4ED7-9753-BECA61D07F50}"/>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4" name="Footer Placeholder 3">
            <a:extLst>
              <a:ext uri="{FF2B5EF4-FFF2-40B4-BE49-F238E27FC236}">
                <a16:creationId xmlns:a16="http://schemas.microsoft.com/office/drawing/2014/main" id="{18F00C1C-7022-4BC5-BFFD-A9E06F9C8A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DA489D-2187-4883-86F0-0A3520A805C2}"/>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2237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5C75A2-66B9-4E75-AA24-3172063D3593}"/>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3" name="Footer Placeholder 2">
            <a:extLst>
              <a:ext uri="{FF2B5EF4-FFF2-40B4-BE49-F238E27FC236}">
                <a16:creationId xmlns:a16="http://schemas.microsoft.com/office/drawing/2014/main" id="{86F77BE8-E559-4DED-BB21-C0580D9C6A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607134-AB8B-4F1E-AB15-233360835B4A}"/>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3534436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481EB-996B-49B5-9C4F-E0CA746437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43FF46-17EF-4ED2-8E0F-07570F43F5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99156C-8EC3-4234-A81D-5A6ECCEE5C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1A5B2A-32E3-4210-86DD-B6415346BCD2}"/>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6" name="Footer Placeholder 5">
            <a:extLst>
              <a:ext uri="{FF2B5EF4-FFF2-40B4-BE49-F238E27FC236}">
                <a16:creationId xmlns:a16="http://schemas.microsoft.com/office/drawing/2014/main" id="{11254B15-02B2-49A9-BD4A-EEA12EC47C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41F84F-6205-4B51-93FF-4549D607BA42}"/>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3840736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811AB-FE0D-415B-B634-7E4443FD74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0B3980-F08D-4D88-A67E-30514825D0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88FD48-C4AA-4060-9C6C-98CB6B2CBC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EE1BF3-CF7F-4124-9FF9-A729A17AA7F2}"/>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6" name="Footer Placeholder 5">
            <a:extLst>
              <a:ext uri="{FF2B5EF4-FFF2-40B4-BE49-F238E27FC236}">
                <a16:creationId xmlns:a16="http://schemas.microsoft.com/office/drawing/2014/main" id="{216B44F2-7C2E-4257-B050-50DED96599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F3E6FD-667D-434D-B275-B994A7313BF3}"/>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1891184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17123-B4B3-4BF1-BE9B-386BDE9CFD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F941D8-F786-4BF3-9EB4-B7DDF7A149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76180-CB86-44DD-943A-23FD67A5C80F}"/>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5" name="Footer Placeholder 4">
            <a:extLst>
              <a:ext uri="{FF2B5EF4-FFF2-40B4-BE49-F238E27FC236}">
                <a16:creationId xmlns:a16="http://schemas.microsoft.com/office/drawing/2014/main" id="{2C3A3A89-F8A2-4C98-B0E3-86CD4FAACB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C37090-B332-4AB4-A0A9-B1F1FD73D9B1}"/>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2564078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6094B7-405C-4539-BCF6-A73F84AFEE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AD3510-8FCC-4839-AE66-CBAFB9A33F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01302-9EAE-4D0E-BB7E-E1AE15E95A34}"/>
              </a:ext>
            </a:extLst>
          </p:cNvPr>
          <p:cNvSpPr>
            <a:spLocks noGrp="1"/>
          </p:cNvSpPr>
          <p:nvPr>
            <p:ph type="dt" sz="half" idx="10"/>
          </p:nvPr>
        </p:nvSpPr>
        <p:spPr/>
        <p:txBody>
          <a:bodyPr/>
          <a:lstStyle/>
          <a:p>
            <a:fld id="{D9CC20C0-3594-4498-89A9-5466C78526EE}" type="datetimeFigureOut">
              <a:rPr lang="en-GB" smtClean="0"/>
              <a:t>11/04/2022</a:t>
            </a:fld>
            <a:endParaRPr lang="en-GB"/>
          </a:p>
        </p:txBody>
      </p:sp>
      <p:sp>
        <p:nvSpPr>
          <p:cNvPr id="5" name="Footer Placeholder 4">
            <a:extLst>
              <a:ext uri="{FF2B5EF4-FFF2-40B4-BE49-F238E27FC236}">
                <a16:creationId xmlns:a16="http://schemas.microsoft.com/office/drawing/2014/main" id="{9B25B589-DAF9-482C-AF70-66DA794619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A0D14D-501A-43AE-9465-6EE3A8BE3F38}"/>
              </a:ext>
            </a:extLst>
          </p:cNvPr>
          <p:cNvSpPr>
            <a:spLocks noGrp="1"/>
          </p:cNvSpPr>
          <p:nvPr>
            <p:ph type="sldNum" sz="quarter" idx="12"/>
          </p:nvPr>
        </p:nvSpPr>
        <p:spPr/>
        <p:txBody>
          <a:bodyPr/>
          <a:lstStyle/>
          <a:p>
            <a:fld id="{D43406E8-B9D9-44CA-9474-5A00FD6AE9B5}" type="slidenum">
              <a:rPr lang="en-GB" smtClean="0"/>
              <a:t>‹#›</a:t>
            </a:fld>
            <a:endParaRPr lang="en-GB"/>
          </a:p>
        </p:txBody>
      </p:sp>
    </p:spTree>
    <p:extLst>
      <p:ext uri="{BB962C8B-B14F-4D97-AF65-F5344CB8AC3E}">
        <p14:creationId xmlns:p14="http://schemas.microsoft.com/office/powerpoint/2010/main" val="3600898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B1DFA4-3CB9-4ABF-8E60-5FA97AEC82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1F004B-42BC-4CE1-B152-4914F48106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743169-D3B6-4010-BFA4-4A76F53501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CC20C0-3594-4498-89A9-5466C78526EE}" type="datetimeFigureOut">
              <a:rPr lang="en-GB" smtClean="0"/>
              <a:t>11/04/2022</a:t>
            </a:fld>
            <a:endParaRPr lang="en-GB"/>
          </a:p>
        </p:txBody>
      </p:sp>
      <p:sp>
        <p:nvSpPr>
          <p:cNvPr id="5" name="Footer Placeholder 4">
            <a:extLst>
              <a:ext uri="{FF2B5EF4-FFF2-40B4-BE49-F238E27FC236}">
                <a16:creationId xmlns:a16="http://schemas.microsoft.com/office/drawing/2014/main" id="{10BD56D8-A833-4CEF-9B50-6AAE9C4C83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DE707F4-6052-418F-B580-3A086A7391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3406E8-B9D9-44CA-9474-5A00FD6AE9B5}" type="slidenum">
              <a:rPr lang="en-GB" smtClean="0"/>
              <a:t>‹#›</a:t>
            </a:fld>
            <a:endParaRPr lang="en-GB"/>
          </a:p>
        </p:txBody>
      </p:sp>
    </p:spTree>
    <p:extLst>
      <p:ext uri="{BB962C8B-B14F-4D97-AF65-F5344CB8AC3E}">
        <p14:creationId xmlns:p14="http://schemas.microsoft.com/office/powerpoint/2010/main" val="3309681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gov.wales/additional-learning-needs-and-education-tribunal-wales-act-childrens-rights-impact-assessment" TargetMode="External"/><Relationship Id="rId2" Type="http://schemas.openxmlformats.org/officeDocument/2006/relationships/hyperlink" Target="https://www.legislation.gov.uk/cy/anaw/2018/2?cv=1&amp;timeline=false" TargetMode="External"/><Relationship Id="rId1" Type="http://schemas.openxmlformats.org/officeDocument/2006/relationships/slideLayout" Target="../slideLayouts/slideLayout2.xml"/><Relationship Id="rId4" Type="http://schemas.openxmlformats.org/officeDocument/2006/relationships/hyperlink" Target="https://gov.wales/sites/default/files/pdf-versions/2022/1/1/1643035321/additional-learning-needs-transformation-programme-frequently-asked-questions.pdf?cv=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9">
            <a:extLst>
              <a:ext uri="{FF2B5EF4-FFF2-40B4-BE49-F238E27FC236}">
                <a16:creationId xmlns:a16="http://schemas.microsoft.com/office/drawing/2014/main" id="{ED3707AD-8261-4357-9C64-EEC41E832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 y="-427"/>
            <a:ext cx="6086683" cy="6858428"/>
          </a:xfrm>
          <a:prstGeom prst="rect">
            <a:avLst/>
          </a:prstGeom>
          <a:gradFill>
            <a:gsLst>
              <a:gs pos="0">
                <a:srgbClr val="000000">
                  <a:alpha val="53000"/>
                </a:srgbClr>
              </a:gs>
              <a:gs pos="82000">
                <a:schemeClr val="accent1">
                  <a:lumMod val="75000"/>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498142"/>
            <a:ext cx="12191999" cy="6359430"/>
          </a:xfrm>
          <a:prstGeom prst="rect">
            <a:avLst/>
          </a:prstGeom>
          <a:gradFill>
            <a:gsLst>
              <a:gs pos="13000">
                <a:schemeClr val="accent1">
                  <a:lumMod val="75000"/>
                  <a:alpha val="39000"/>
                </a:schemeClr>
              </a:gs>
              <a:gs pos="100000">
                <a:srgbClr val="000000">
                  <a:alpha val="32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28"/>
            <a:ext cx="6096001" cy="6858000"/>
          </a:xfrm>
          <a:prstGeom prst="rect">
            <a:avLst/>
          </a:prstGeom>
          <a:gradFill>
            <a:gsLst>
              <a:gs pos="13000">
                <a:srgbClr val="000000">
                  <a:alpha val="39000"/>
                </a:srgbClr>
              </a:gs>
              <a:gs pos="99000">
                <a:schemeClr val="accent1">
                  <a:lumMod val="50000"/>
                  <a:alpha val="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1B01BE8-EBAB-4286-84CC-EC07C7F95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400370"/>
          </a:xfrm>
          <a:prstGeom prst="rect">
            <a:avLst/>
          </a:prstGeom>
          <a:gradFill>
            <a:gsLst>
              <a:gs pos="0">
                <a:srgbClr val="000000">
                  <a:alpha val="70000"/>
                </a:srgbClr>
              </a:gs>
              <a:gs pos="99000">
                <a:schemeClr val="accent1">
                  <a:lumMod val="75000"/>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13">
            <a:extLst>
              <a:ext uri="{FF2B5EF4-FFF2-40B4-BE49-F238E27FC236}">
                <a16:creationId xmlns:a16="http://schemas.microsoft.com/office/drawing/2014/main" id="{B810725C-984E-4EC2-A5FA-A193878CB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59729" y="-716753"/>
            <a:ext cx="4893880" cy="10255626"/>
          </a:xfrm>
          <a:custGeom>
            <a:avLst/>
            <a:gdLst>
              <a:gd name="connsiteX0" fmla="*/ 2065105 w 2065105"/>
              <a:gd name="connsiteY0" fmla="*/ 0 h 4139967"/>
              <a:gd name="connsiteX1" fmla="*/ 2065105 w 2065105"/>
              <a:gd name="connsiteY1" fmla="*/ 4139967 h 4139967"/>
              <a:gd name="connsiteX2" fmla="*/ 1858573 w 2065105"/>
              <a:gd name="connsiteY2" fmla="*/ 4129538 h 4139967"/>
              <a:gd name="connsiteX3" fmla="*/ 0 w 2065105"/>
              <a:gd name="connsiteY3" fmla="*/ 2069983 h 4139967"/>
              <a:gd name="connsiteX4" fmla="*/ 1858573 w 2065105"/>
              <a:gd name="connsiteY4" fmla="*/ 10428 h 4139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5105" h="4139967">
                <a:moveTo>
                  <a:pt x="2065105" y="0"/>
                </a:moveTo>
                <a:lnTo>
                  <a:pt x="2065105" y="4139967"/>
                </a:lnTo>
                <a:lnTo>
                  <a:pt x="1858573" y="4129538"/>
                </a:lnTo>
                <a:cubicBezTo>
                  <a:pt x="814640" y="4023521"/>
                  <a:pt x="0" y="3141887"/>
                  <a:pt x="0" y="2069983"/>
                </a:cubicBezTo>
                <a:cubicBezTo>
                  <a:pt x="0" y="998079"/>
                  <a:pt x="814640" y="116446"/>
                  <a:pt x="1858573" y="10428"/>
                </a:cubicBezTo>
                <a:close/>
              </a:path>
            </a:pathLst>
          </a:custGeom>
          <a:gradFill flip="none" rotWithShape="1">
            <a:gsLst>
              <a:gs pos="0">
                <a:schemeClr val="accent1">
                  <a:lumMod val="50000"/>
                  <a:alpha val="0"/>
                </a:schemeClr>
              </a:gs>
              <a:gs pos="100000">
                <a:schemeClr val="accent1">
                  <a:alpha val="23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4C83D-A6E5-4035-AE1E-1473F1EC1ACE}"/>
              </a:ext>
            </a:extLst>
          </p:cNvPr>
          <p:cNvSpPr>
            <a:spLocks noGrp="1"/>
          </p:cNvSpPr>
          <p:nvPr>
            <p:ph type="ctrTitle"/>
          </p:nvPr>
        </p:nvSpPr>
        <p:spPr>
          <a:xfrm>
            <a:off x="2362199" y="3115264"/>
            <a:ext cx="7457441" cy="2863883"/>
          </a:xfrm>
        </p:spPr>
        <p:txBody>
          <a:bodyPr anchor="ctr">
            <a:normAutofit/>
          </a:bodyPr>
          <a:lstStyle/>
          <a:p>
            <a:r>
              <a:rPr lang="en-GB" sz="4400" b="0" i="0" dirty="0">
                <a:solidFill>
                  <a:srgbClr val="FFFFFF"/>
                </a:solidFill>
                <a:effectLst/>
                <a:latin typeface="Times New Roman" panose="02020603050405020304" pitchFamily="18" charset="0"/>
                <a:cs typeface="Times New Roman" panose="02020603050405020304" pitchFamily="18" charset="0"/>
              </a:rPr>
              <a:t> Special educational needs or a disability (SEND) / Additional learning needs (ALN) </a:t>
            </a:r>
            <a:br>
              <a:rPr lang="en-GB" sz="4400" b="0" i="0" dirty="0">
                <a:solidFill>
                  <a:srgbClr val="FFFFFF"/>
                </a:solidFill>
                <a:effectLst/>
                <a:latin typeface="Times New Roman" panose="02020603050405020304" pitchFamily="18" charset="0"/>
                <a:cs typeface="Times New Roman" panose="02020603050405020304" pitchFamily="18" charset="0"/>
              </a:rPr>
            </a:br>
            <a:r>
              <a:rPr lang="en-GB" sz="4400" b="0" i="0" dirty="0">
                <a:solidFill>
                  <a:srgbClr val="FFFFFF"/>
                </a:solidFill>
                <a:effectLst/>
                <a:latin typeface="Times New Roman" panose="02020603050405020304" pitchFamily="18" charset="0"/>
                <a:cs typeface="Times New Roman" panose="02020603050405020304" pitchFamily="18" charset="0"/>
              </a:rPr>
              <a:t>And Support in Education</a:t>
            </a:r>
            <a:endParaRPr lang="en-GB" sz="4400" dirty="0">
              <a:solidFill>
                <a:srgbClr val="FFFFFF"/>
              </a:solidFill>
            </a:endParaRPr>
          </a:p>
        </p:txBody>
      </p:sp>
    </p:spTree>
    <p:extLst>
      <p:ext uri="{BB962C8B-B14F-4D97-AF65-F5344CB8AC3E}">
        <p14:creationId xmlns:p14="http://schemas.microsoft.com/office/powerpoint/2010/main" val="204359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25">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7">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33">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776F69-1707-4159-91B2-DCD81EAD62D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Warnock Report </a:t>
            </a:r>
          </a:p>
        </p:txBody>
      </p:sp>
      <p:sp>
        <p:nvSpPr>
          <p:cNvPr id="3" name="Content Placeholder 2">
            <a:extLst>
              <a:ext uri="{FF2B5EF4-FFF2-40B4-BE49-F238E27FC236}">
                <a16:creationId xmlns:a16="http://schemas.microsoft.com/office/drawing/2014/main" id="{F4F67144-F6AD-46D8-AE4C-B2F4450FA53C}"/>
              </a:ext>
            </a:extLst>
          </p:cNvPr>
          <p:cNvSpPr>
            <a:spLocks noGrp="1"/>
          </p:cNvSpPr>
          <p:nvPr>
            <p:ph idx="1"/>
          </p:nvPr>
        </p:nvSpPr>
        <p:spPr>
          <a:xfrm>
            <a:off x="6503158" y="649480"/>
            <a:ext cx="4862447" cy="5546047"/>
          </a:xfrm>
        </p:spPr>
        <p:txBody>
          <a:bodyPr anchor="ctr">
            <a:normAutofit/>
          </a:bodyPr>
          <a:lstStyle/>
          <a:p>
            <a:pPr marL="0" indent="0">
              <a:buNone/>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Prior to the Warnock Report, it was assumed that children with SEND/ALN had impairments that stemmed from inside. From a medical/psychological standpoint, was implied  that the person was “deficient” in some manner. The need for special education was linked to the idea of mental or physical impairment . The 1944 Education Act included 11 different forms of impairments, but it did not protect children who were deemed uneducable owing to the severity of their condition. Maladjustment was more difficult to define since impairments were characterised in medical terms, therefore a perfect analogy between normal and dysfunctional was drawn. </a:t>
            </a:r>
            <a:r>
              <a:rPr lang="en-GB" sz="1100" dirty="0">
                <a:latin typeface="Times New Roman" panose="02020603050405020304" pitchFamily="18" charset="0"/>
                <a:ea typeface="Calibri" panose="020F0502020204030204" pitchFamily="34" charset="0"/>
                <a:cs typeface="Times New Roman" panose="02020603050405020304" pitchFamily="18" charset="0"/>
              </a:rPr>
              <a:t>A law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was passed requiring local education institutions to provide special education services for all forms of disabilities. Special education became associated with special schools, as it was not specified whether the services should be provided in segregation/ isolation.</a:t>
            </a:r>
            <a:br>
              <a:rPr lang="en-GB" sz="1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In 1978, the Warnock committee was formed to examine the services available to children with mental and physical impairments. </a:t>
            </a:r>
            <a:r>
              <a:rPr lang="en-GB" sz="1100" dirty="0">
                <a:latin typeface="Times New Roman" panose="02020603050405020304" pitchFamily="18" charset="0"/>
                <a:ea typeface="Calibri" panose="020F0502020204030204" pitchFamily="34" charset="0"/>
                <a:cs typeface="Times New Roman" panose="02020603050405020304" pitchFamily="18" charset="0"/>
              </a:rPr>
              <a:t>A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range of special needs were taken in consideration rather than narrowly defined categories, and it influenced the policies on special educational needs (SEN) in the 1981 Education Act, which adopted a fresh approach to categorising children with SEN/ALN.</a:t>
            </a:r>
            <a:br>
              <a:rPr lang="en-GB" sz="1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Children with SEN should be educated in regular classrooms wherever possible, according to the Act. The Act promoted an attitude that prioritises inclusion and integration above isolation and separation. This strategy advocated for children with special needs to be treated as individuals, with a learning support teacher accompanying them in the classroom rather than being removed from the class. </a:t>
            </a: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4106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210BB-BAF8-4EEC-9004-7F44678AC1F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 THE ACT- collated document</a:t>
            </a:r>
          </a:p>
        </p:txBody>
      </p:sp>
      <p:sp>
        <p:nvSpPr>
          <p:cNvPr id="3" name="Content Placeholder 2">
            <a:extLst>
              <a:ext uri="{FF2B5EF4-FFF2-40B4-BE49-F238E27FC236}">
                <a16:creationId xmlns:a16="http://schemas.microsoft.com/office/drawing/2014/main" id="{ADEBF148-DF62-455A-A1A6-65F4B6A5A76F}"/>
              </a:ext>
            </a:extLst>
          </p:cNvPr>
          <p:cNvSpPr>
            <a:spLocks noGrp="1"/>
          </p:cNvSpPr>
          <p:nvPr>
            <p:ph idx="1"/>
          </p:nvPr>
        </p:nvSpPr>
        <p:spPr>
          <a:xfrm>
            <a:off x="1371599" y="2318197"/>
            <a:ext cx="9724031" cy="3683358"/>
          </a:xfrm>
        </p:spPr>
        <p:txBody>
          <a:bodyPr anchor="ctr">
            <a:normAutofit/>
          </a:bodyPr>
          <a:lstStyle/>
          <a:p>
            <a:r>
              <a:rPr lang="en-GB" sz="700">
                <a:latin typeface="Times New Roman" panose="02020603050405020304" pitchFamily="18" charset="0"/>
                <a:cs typeface="Times New Roman" panose="02020603050405020304" pitchFamily="18" charset="0"/>
              </a:rPr>
              <a:t>The most recent legislation is Additional Learning Needs and Education Tribunal (Wales) Act 2018 (“the Act”).This Act establishes the statutory system in Wales for meeting the additional learning needs of children and young people.</a:t>
            </a:r>
          </a:p>
          <a:p>
            <a:r>
              <a:rPr lang="en-GB" sz="700">
                <a:latin typeface="Times New Roman" panose="02020603050405020304" pitchFamily="18" charset="0"/>
                <a:cs typeface="Times New Roman" panose="02020603050405020304" pitchFamily="18" charset="0"/>
              </a:rPr>
              <a:t>The ALN Act replaces the terms ‘special educational needs (SEN)’ and ‘learning difficulties and/or disabilities (LDD)’ with the new term ‘additional learning needs (ALN) andt contains 5 chapters.</a:t>
            </a:r>
          </a:p>
          <a:p>
            <a:r>
              <a:rPr lang="en-GB" sz="700">
                <a:latin typeface="Times New Roman" panose="02020603050405020304" pitchFamily="18" charset="0"/>
                <a:cs typeface="Times New Roman" panose="02020603050405020304" pitchFamily="18" charset="0"/>
              </a:rPr>
              <a:t>Chapter 1 gives the meaning of the key terms “additional learning needs” and “additional learning provision”; provides for a code of practice on additional learning needs;makes provision about participation by children, their parents and young people in decisions, about having regard to the United Nations Convention on the Rights of the Child and to the United Nations Convention on the Rights of Persons with Disabilities, and about access to information about the additional learning needs </a:t>
            </a:r>
          </a:p>
          <a:p>
            <a:pPr marL="0" indent="0">
              <a:buNone/>
            </a:pPr>
            <a:r>
              <a:rPr lang="en-GB" sz="700">
                <a:latin typeface="Times New Roman" panose="02020603050405020304" pitchFamily="18" charset="0"/>
                <a:cs typeface="Times New Roman" panose="02020603050405020304" pitchFamily="18" charset="0"/>
              </a:rPr>
              <a:t>Chapter 2 provides for individual development plans for children and young people with additional learning needs. Provision is made for the plans to be prepared and maintained by governing bodies of maintained schools, the governing bodies of institutions in the further education sector or local authorities; and for the governing body or authority having the duty to maintain the plan to secure the additional learning provision contained in the plan. Special provision is made for plans for looked after children  and children and young people who are subject to a detention order and placed in certain kinds of youth detention. </a:t>
            </a:r>
          </a:p>
          <a:p>
            <a:pPr marL="0" indent="0">
              <a:buNone/>
            </a:pPr>
            <a:r>
              <a:rPr lang="en-GB" sz="700">
                <a:latin typeface="Times New Roman" panose="02020603050405020304" pitchFamily="18" charset="0"/>
                <a:cs typeface="Times New Roman" panose="02020603050405020304" pitchFamily="18" charset="0"/>
              </a:rPr>
              <a:t>Provision is made requiring particular health bodies to consider, on referral from a governing body or local authority, whether there is a relevant treatment or service they could provide that is likely to be of benefit in addressing a child’s or young person’s additional learning needs and, if so, to secure its provision; to appoint a designated education clinical lead officer; to notify parents and local authorities where they form the opinion that a child under compulsory school age has, or probably has, additional learning needs</a:t>
            </a:r>
          </a:p>
          <a:p>
            <a:pPr marL="0" indent="0">
              <a:buNone/>
            </a:pPr>
            <a:r>
              <a:rPr lang="en-GB" sz="700">
                <a:latin typeface="Times New Roman" panose="02020603050405020304" pitchFamily="18" charset="0"/>
                <a:cs typeface="Times New Roman" panose="02020603050405020304" pitchFamily="18" charset="0"/>
              </a:rPr>
              <a:t>Chapter 3  makes further provision for and in connection with functions related to meeting additional learning needs, including: a duty on local authorities to favour education in mainstream maintained schools for children with additional learning needs ;</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provision changing the registration system for independent schools to require the Welsh Ministers to publish a list of the registered schools which indicates the type or types of additional learning provision that an independent school makes ;</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provision limiting the power of local authorities to secure additional learning provision for children or young people at independent schools to registered independent schools ;</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a duty on the Welsh Ministers to establish and maintain a list of independent special post-16 institutions and a provision limiting the power of local authorities to secure additional learning provision at such institutions to those on the list ;</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a duty on governing bodies of maintained schools and institutions in the further education sector to appoint additional learning needs co-ordinators;</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a duty on health bodies, local authorities, maintained schools and other bodies to provide information and other help to local authorities that request it .</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Chapter 4 makes provision about avoiding and resolving disagreements; it provides for local authority arrangements for the avoidance and resolution of disagreements ;</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independent advocacy services;</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rights of appeal to the Education Tribunal for Wales in respect of decisions as to whether or not a child or young person has additional learning needs, the contents of individual development plans and other decisions relating to plans.</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Chapter 5 makes general provision, including:</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a power for the Welsh Ministers to make regulations about the disclosure and use of information;</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a duty on the Welsh Ministers to make regulations for the purpose of giving effect to Part 2 in a case where a parent of a child, or a young person, lacks capacity;</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provision for the disapplication of certain duties to inform or notify a child or to take action following a request by a child where the child lacks capacity and does not have a case friend ;</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provision about case friends for children who lack capacity .</a:t>
            </a:r>
            <a:br>
              <a:rPr lang="en-GB" sz="700">
                <a:latin typeface="Times New Roman" panose="02020603050405020304" pitchFamily="18" charset="0"/>
                <a:cs typeface="Times New Roman" panose="02020603050405020304" pitchFamily="18" charset="0"/>
              </a:rPr>
            </a:br>
            <a:r>
              <a:rPr lang="en-GB" sz="700">
                <a:latin typeface="Times New Roman" panose="02020603050405020304" pitchFamily="18" charset="0"/>
                <a:cs typeface="Times New Roman" panose="02020603050405020304" pitchFamily="18" charset="0"/>
              </a:rPr>
              <a:t>Part 3 continues the Special Educational Needs Tribunal for Wales and renames it the Education Tribunal for Wales. In addition to the jurisdiction set out in Chapter 4, the Education Tribunal has jurisdiction in relation to disability discrimination in schools.</a:t>
            </a:r>
          </a:p>
          <a:p>
            <a:endParaRPr lang="en-GB" sz="7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7113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1F56FF-997C-4F04-BF27-EC9125D279AA}"/>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Understanding of the ACT</a:t>
            </a:r>
          </a:p>
        </p:txBody>
      </p:sp>
      <p:sp>
        <p:nvSpPr>
          <p:cNvPr id="3" name="Content Placeholder 2">
            <a:extLst>
              <a:ext uri="{FF2B5EF4-FFF2-40B4-BE49-F238E27FC236}">
                <a16:creationId xmlns:a16="http://schemas.microsoft.com/office/drawing/2014/main" id="{46AE66AC-8356-49DE-9AFD-3206CEAE16E7}"/>
              </a:ext>
            </a:extLst>
          </p:cNvPr>
          <p:cNvSpPr>
            <a:spLocks noGrp="1"/>
          </p:cNvSpPr>
          <p:nvPr>
            <p:ph idx="1"/>
          </p:nvPr>
        </p:nvSpPr>
        <p:spPr>
          <a:xfrm>
            <a:off x="6503158" y="649480"/>
            <a:ext cx="4862447" cy="5546047"/>
          </a:xfrm>
        </p:spPr>
        <p:txBody>
          <a:bodyPr anchor="ctr">
            <a:normAutofit/>
          </a:bodyPr>
          <a:lstStyle/>
          <a:p>
            <a:pPr marL="0" indent="0">
              <a:spcAft>
                <a:spcPts val="800"/>
              </a:spcAft>
              <a:buNone/>
            </a:pPr>
            <a:r>
              <a:rPr lang="en-GB" sz="700" dirty="0">
                <a:latin typeface="Times New Roman" panose="02020603050405020304" pitchFamily="18" charset="0"/>
                <a:cs typeface="Times New Roman" panose="02020603050405020304" pitchFamily="18" charset="0"/>
              </a:rPr>
              <a:t>Through this legal framework, the Welsh Government aims to assist all learners with ALN in overcoming barriers to learning and achieving their full potential. It authorized local education authorities to make a broad provision in their areas to meet such demands . It also allowed educational authorities to develop appropriate and well-organized provisions for extra assistance whenever a child or young person with additional support requirements required it. This entails more than just putting in place a broad structure, like special schools. Identification of learning impediments and school interventions are critical, and they should happen as soon as possible.</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 Children may need additional support if : the learning environment is not suitable for them, because of family circumstances, homelessness, parental alcohol misuse, language impairment, social and emotional factors, children who are bullied or face racial discrimination, with motor or sensory impairment, ADHD, autistic spectrum disorder, learning difficulties, depression or other mental health problems. </a:t>
            </a:r>
            <a:r>
              <a:rPr lang="en-GB" sz="700" dirty="0">
                <a:effectLst/>
                <a:latin typeface="Times New Roman" panose="02020603050405020304" pitchFamily="18" charset="0"/>
                <a:ea typeface="Times New Roman" panose="02020603050405020304" pitchFamily="18" charset="0"/>
              </a:rPr>
              <a:t>ALP refers to the additional learning assistance provided to children with ALN. This must be documented in a support plan known as an IDP. Additional learning provision for a child under the age of three refers to any type of educational provision</a:t>
            </a:r>
            <a:r>
              <a:rPr lang="en-GB" sz="700" dirty="0">
                <a:latin typeface="Times New Roman" panose="02020603050405020304" pitchFamily="18" charset="0"/>
                <a:ea typeface="Times New Roman" panose="02020603050405020304" pitchFamily="18" charset="0"/>
              </a:rPr>
              <a:t>. </a:t>
            </a:r>
            <a:r>
              <a:rPr lang="en-GB" sz="700" dirty="0">
                <a:effectLst/>
                <a:latin typeface="Times New Roman" panose="02020603050405020304" pitchFamily="18" charset="0"/>
                <a:ea typeface="Times New Roman" panose="02020603050405020304" pitchFamily="18" charset="0"/>
              </a:rPr>
              <a:t>Teachers, teaching assistants, and tutors can all offer ALP. It can also be provided by specialists such as a speech and language therapist or deaf educators. An IDP is a statutory plan maintained by a school, PRU, FEI, or local authority that outlines a child's or young person's ALN, the ALP required by their learning challenge or disability, and other pertinent information. IDPs are supplied to children and young people with ALN regardless of the severity or complexity of their needs, unlike statements. The IDP has the same legal standing regardless of the child or young person's needs, and everyone with an IDP has the same right to appeal to the Education Tribunal for Wales (ETW). A child may need the school to make a reasonable adjustment under the Equality Act (EA 2010). A child with Additional Learning Needs (ALN) may also require an IDP. Each case must be examined carefully to see if a child has ALN and, if so, what type of ALP they require. Both the ALN Act and the EA 2010 give maintained schools responsibilities. The responsibilities are distinct, and a learner may need special adjustments, an IDP, or both. As a result, fulfilling one Act's obligations does not eliminate the need to fulfil obligations under another. </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This might seem common sense, but it does not always happen in practice Provision can be put in place sooner rather than later, before the differences in progress and development between children become too large. Every school should appoint someone to be in charge of organising services for children with ALN. However, it is the responsibility of all staff members to ensure that their students' requirements are identified. </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T</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he teacher will choose appropriate ways to help your child learn. Parents will need to have as much information as possible so that they can understand exactly what is happening to their child and how they can help him or her to have a more balanced life based on his or her abilities. It is important to remember that students with SEND/ALN need to learn to live in a society that is not always inclusive</a:t>
            </a:r>
            <a:r>
              <a:rPr lang="en-GB" sz="7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 although the ideal is for society to facilitate inclusion for people who need a different type of learning due to their personal needs and characteristics.</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Children with special needs have problems anyway when it comes to sudden changes in their lives. They need time to adjust, they have to gradually get used to the new realities they have to face. All this should be compensated by an active involvement of teachers and support, depending on the age of the children. It is essential that in addition to the usual academic activity, there are periods in which the teacher is interested in what the children are doing, what the families are doing, how they have managed to adapt. Communication is important and must be present at all times. The teacher should become a partner in trying to help children with special needs in any way. Tolerance, understanding, adapting teaching methods to give children with special needs all the chances to learn maybe as well as when there is face-to-face interaction, here's what to look for</a:t>
            </a:r>
            <a:r>
              <a:rPr lang="en-GB" sz="7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It is important to have a routine and consistency especially if you work with students with special needs. The routine is good and must be implemented in such a way that boredom and anxiety do not occur. After school, children, regardless of their disability or learning problem, have a role to play in society. Education is an integral part of a child's life, not something distinct from it. Because to the notion of inclusion, more children and young adults with special needs are increasingly attending normal schools, rather than being segregated into special schools. Furthermore, increasing parental rights may lead to more parents requesting evaluations for their children if they suspect a problem, resulting in more children requiring further assistance.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9017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21674-6FDA-4CB8-8E5E-FD92BC930F0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Times New Roman" panose="02020603050405020304" pitchFamily="18" charset="0"/>
                <a:cs typeface="Times New Roman" panose="02020603050405020304" pitchFamily="18" charset="0"/>
              </a:rPr>
              <a:t>Log Book Entry 1</a:t>
            </a:r>
          </a:p>
        </p:txBody>
      </p:sp>
      <p:sp>
        <p:nvSpPr>
          <p:cNvPr id="3" name="Content Placeholder 2">
            <a:extLst>
              <a:ext uri="{FF2B5EF4-FFF2-40B4-BE49-F238E27FC236}">
                <a16:creationId xmlns:a16="http://schemas.microsoft.com/office/drawing/2014/main" id="{5579D6CA-E320-4174-957B-A602040594FC}"/>
              </a:ext>
            </a:extLst>
          </p:cNvPr>
          <p:cNvSpPr>
            <a:spLocks noGrp="1"/>
          </p:cNvSpPr>
          <p:nvPr>
            <p:ph idx="1"/>
          </p:nvPr>
        </p:nvSpPr>
        <p:spPr>
          <a:xfrm>
            <a:off x="1371599" y="2318197"/>
            <a:ext cx="9724031" cy="3683358"/>
          </a:xfrm>
        </p:spPr>
        <p:txBody>
          <a:bodyPr anchor="ctr">
            <a:normAutofit/>
          </a:bodyPr>
          <a:lstStyle/>
          <a:p>
            <a:pPr marL="0" indent="0">
              <a:buNone/>
            </a:pPr>
            <a:r>
              <a:rPr lang="en-GB" sz="1700" dirty="0">
                <a:latin typeface="Times New Roman" panose="02020603050405020304" pitchFamily="18" charset="0"/>
                <a:cs typeface="Times New Roman" panose="02020603050405020304" pitchFamily="18" charset="0"/>
              </a:rPr>
              <a:t>Tasks completed:	Understanding ALN /Equality impact assessment </a:t>
            </a:r>
          </a:p>
          <a:p>
            <a:r>
              <a:rPr lang="en-GB" sz="1700" dirty="0">
                <a:latin typeface="Times New Roman" panose="02020603050405020304" pitchFamily="18" charset="0"/>
                <a:cs typeface="Times New Roman" panose="02020603050405020304" pitchFamily="18" charset="0"/>
              </a:rPr>
              <a:t>Reflection: 	Reading Government policies and the ALN ACT made me understand that ALN cover a whole spectrum of needs, autism, dyslexia, dyspraxia, ADHD, learning difficulties or physical disabilities. The ALN Act aims to help children with ALN overcome barriers to learning and reaching their full potential. With the help of IEP, consistency will be ensured, regardless the extent of the children needs. It is critical to give children with additional learning needs (ALN) a comprehensive and balanced curriculum with frequent access to all topics and areas of learning when planning additional help. I think that children with ALN should not be isolated from their instructors and peers on a regular basis, but rather should be integrated as much as possible in their classes.</a:t>
            </a:r>
          </a:p>
          <a:p>
            <a:r>
              <a:rPr lang="en-GB" sz="1700" dirty="0">
                <a:latin typeface="Times New Roman" panose="02020603050405020304" pitchFamily="18" charset="0"/>
                <a:cs typeface="Times New Roman" panose="02020603050405020304" pitchFamily="18" charset="0"/>
              </a:rPr>
              <a:t>We have a legal obligation to not discriminate against anyone based on their age, disability, gender, gender identity, ethnicity, religion or belief, or sexual orientation under the Equality Act 2010. This policy, in my opinion, should be applied in all schools since it is fair, does not favour or disadvantage any child, and promotes equality for all children.. </a:t>
            </a:r>
          </a:p>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5236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636FA-7F3A-4C59-9CDE-B8AF0D89B09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Times New Roman" panose="02020603050405020304" pitchFamily="18" charset="0"/>
                <a:cs typeface="Times New Roman" panose="02020603050405020304" pitchFamily="18" charset="0"/>
              </a:rPr>
              <a:t>Log Book Entry 2</a:t>
            </a:r>
          </a:p>
        </p:txBody>
      </p:sp>
      <p:sp>
        <p:nvSpPr>
          <p:cNvPr id="3" name="Content Placeholder 2">
            <a:extLst>
              <a:ext uri="{FF2B5EF4-FFF2-40B4-BE49-F238E27FC236}">
                <a16:creationId xmlns:a16="http://schemas.microsoft.com/office/drawing/2014/main" id="{79BB9337-8C97-4D28-A0D1-485AB424DC49}"/>
              </a:ext>
            </a:extLst>
          </p:cNvPr>
          <p:cNvSpPr>
            <a:spLocks noGrp="1"/>
          </p:cNvSpPr>
          <p:nvPr>
            <p:ph idx="1"/>
          </p:nvPr>
        </p:nvSpPr>
        <p:spPr>
          <a:xfrm>
            <a:off x="1371599" y="2318197"/>
            <a:ext cx="9724031" cy="3683358"/>
          </a:xfrm>
        </p:spPr>
        <p:txBody>
          <a:bodyPr anchor="ctr">
            <a:normAutofit/>
          </a:bodyPr>
          <a:lstStyle/>
          <a:p>
            <a:pPr marL="0" indent="0">
              <a:buNone/>
            </a:pPr>
            <a:r>
              <a:rPr lang="en-GB" sz="1900" dirty="0">
                <a:latin typeface="Times New Roman" panose="02020603050405020304" pitchFamily="18" charset="0"/>
                <a:cs typeface="Times New Roman" panose="02020603050405020304" pitchFamily="18" charset="0"/>
              </a:rPr>
              <a:t>Tasks completed:	Individual Educational Plan/ Individual Development Plan Understanding the role and rights of children with ALN and their parents</a:t>
            </a:r>
          </a:p>
          <a:p>
            <a:r>
              <a:rPr lang="en-GB" sz="1900" dirty="0">
                <a:latin typeface="Times New Roman" panose="02020603050405020304" pitchFamily="18" charset="0"/>
                <a:cs typeface="Times New Roman" panose="02020603050405020304" pitchFamily="18" charset="0"/>
              </a:rPr>
              <a:t>Reflection: Before doing research about Additional Learning Needs (ALN), I was not aware of what IDP sets out. Through my research and by reading Government policies and reports, I learned that IDP sets out: specific academic, behavioural and physical targets for children to work towards and whether the targets have been met; extra support that will be received in practice; how the children are responding to the support. IDP are kept under review and considered at least twice a year. Parents should be informed at the earliest opportunity by schools and working in parentship with the schools they should establish the support the child needs. Parents should be kept informed and involved in all stages and actions that are taken, they should attend and take part in the annual reviews of IEPs. Children with ALN/SEND must be aware of their rights and actively participate in assessing their needs, setting learning goals, giving information for annual reviews, and developing IEPs.</a:t>
            </a:r>
          </a:p>
          <a:p>
            <a:endParaRPr lang="en-GB"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427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9C719-0703-475C-BFC1-5276A2FC40E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Times New Roman" panose="02020603050405020304" pitchFamily="18" charset="0"/>
                <a:cs typeface="Times New Roman" panose="02020603050405020304" pitchFamily="18" charset="0"/>
              </a:rPr>
              <a:t>Log Book Entry 3</a:t>
            </a:r>
          </a:p>
        </p:txBody>
      </p:sp>
      <p:sp>
        <p:nvSpPr>
          <p:cNvPr id="3" name="Content Placeholder 2">
            <a:extLst>
              <a:ext uri="{FF2B5EF4-FFF2-40B4-BE49-F238E27FC236}">
                <a16:creationId xmlns:a16="http://schemas.microsoft.com/office/drawing/2014/main" id="{9F9E0ED0-6ABE-4163-9B91-91C17D60DE1C}"/>
              </a:ext>
            </a:extLst>
          </p:cNvPr>
          <p:cNvSpPr>
            <a:spLocks noGrp="1"/>
          </p:cNvSpPr>
          <p:nvPr>
            <p:ph idx="1"/>
          </p:nvPr>
        </p:nvSpPr>
        <p:spPr>
          <a:xfrm>
            <a:off x="1371599" y="2318197"/>
            <a:ext cx="9724031" cy="3683358"/>
          </a:xfrm>
        </p:spPr>
        <p:txBody>
          <a:bodyPr anchor="ctr">
            <a:normAutofit/>
          </a:bodyPr>
          <a:lstStyle/>
          <a:p>
            <a:pPr marL="0" indent="0">
              <a:buNone/>
            </a:pPr>
            <a:r>
              <a:rPr lang="en-GB" sz="1400" dirty="0">
                <a:latin typeface="Times New Roman" panose="02020603050405020304" pitchFamily="18" charset="0"/>
                <a:cs typeface="Times New Roman" panose="02020603050405020304" pitchFamily="18" charset="0"/>
              </a:rPr>
              <a:t>Tasks completed:	Understanding the role of the teachers in the education of children with ALN/SEND </a:t>
            </a:r>
          </a:p>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Reflection: The term "special educational needs (SEN)" covers a wide range of disabilities and disorders: multiple sclerosis, blindness, bipolar disorder, dyslexia, emotional or social disorders. I believe that identifying students with unique learning requirements at an early age is critical. Every teacher in school is in charge of recognising students with special needs.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.As a child I grew up having ALN, and until the age of 19-20 it was not identified by my primary, nor my secondary school and it was almost ignored, as zero conversations were made with my family about concerns or my needs</a:t>
            </a:r>
            <a:r>
              <a:rPr lang="en-GB" sz="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a:latin typeface="Times New Roman" panose="02020603050405020304" pitchFamily="18" charset="0"/>
                <a:cs typeface="Times New Roman" panose="02020603050405020304" pitchFamily="18" charset="0"/>
              </a:rPr>
              <a:t> All school should be committed to provide a welcoming and a stimulating environment to support the needs and development of children and families. The teacher should be well informed of the ALN and medical condition of the children that they teach, provide high quality and equal teaching for all students, prepare and keep to date IEPs, include children with ALN in all class activities, set challenging targets, suggest ways that parents can support their child at home. Communication is important and must be present at all times. The teacher should become a partner in trying to help children with special needs in any way. All school personnel should receive training that covers: ALN Code of Practice, Graduated Approach, Inclusion, Differentiation, Working with Children with ALN, Safeguarding, and Child Protection Periodic training, in my opinion, should be offered so that they can stay current with new material.</a:t>
            </a:r>
          </a:p>
        </p:txBody>
      </p:sp>
    </p:spTree>
    <p:extLst>
      <p:ext uri="{BB962C8B-B14F-4D97-AF65-F5344CB8AC3E}">
        <p14:creationId xmlns:p14="http://schemas.microsoft.com/office/powerpoint/2010/main" val="3430293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1DF468-843F-4A6E-8338-091B769F112A}"/>
              </a:ext>
            </a:extLst>
          </p:cNvPr>
          <p:cNvSpPr>
            <a:spLocks noGrp="1"/>
          </p:cNvSpPr>
          <p:nvPr>
            <p:ph idx="1"/>
          </p:nvPr>
        </p:nvSpPr>
        <p:spPr>
          <a:xfrm>
            <a:off x="1371599" y="2318197"/>
            <a:ext cx="9724031" cy="3683358"/>
          </a:xfrm>
        </p:spPr>
        <p:txBody>
          <a:bodyPr anchor="ctr">
            <a:noAutofit/>
          </a:bodyPr>
          <a:lstStyle/>
          <a:p>
            <a:pPr marL="0" indent="0">
              <a:buNone/>
            </a:pP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REFERENCES </a:t>
            </a:r>
          </a:p>
          <a:p>
            <a:pPr marL="0" indent="0">
              <a:buNone/>
            </a:pPr>
            <a:br>
              <a:rPr lang="en-GB" sz="1400" dirty="0">
                <a:latin typeface="Times New Roman" panose="02020603050405020304" pitchFamily="18" charset="0"/>
                <a:cs typeface="Times New Roman" panose="02020603050405020304" pitchFamily="18" charset="0"/>
              </a:rPr>
            </a:br>
            <a:r>
              <a:rPr lang="en-GB" sz="1400" i="1" dirty="0">
                <a:latin typeface="Times New Roman" panose="02020603050405020304" pitchFamily="18" charset="0"/>
                <a:cs typeface="Times New Roman" panose="02020603050405020304" pitchFamily="18" charset="0"/>
              </a:rPr>
              <a:t>A</a:t>
            </a:r>
            <a:r>
              <a:rPr lang="en-GB" sz="1400" i="1" dirty="0">
                <a:solidFill>
                  <a:srgbClr val="000000"/>
                </a:solidFill>
                <a:latin typeface="Times New Roman" panose="02020603050405020304" pitchFamily="18" charset="0"/>
                <a:cs typeface="Times New Roman" panose="02020603050405020304" pitchFamily="18" charset="0"/>
              </a:rPr>
              <a:t>dditional Learning Needs and Education Tribunal (Wales) Act 2018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2"/>
              </a:rPr>
              <a:t>https://www.legislation.gov.uk/cy/anaw/2018/2?cv=1&amp;timeline=false</a:t>
            </a:r>
            <a:endParaRPr lang="en-GB" sz="1400" dirty="0">
              <a:latin typeface="Times New Roman" panose="02020603050405020304" pitchFamily="18" charset="0"/>
              <a:cs typeface="Times New Roman" panose="02020603050405020304" pitchFamily="18" charset="0"/>
            </a:endParaRPr>
          </a:p>
          <a:p>
            <a:pPr marL="0" indent="0">
              <a:buNone/>
            </a:pP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Legislation.gov.uk. 2010. </a:t>
            </a:r>
            <a:r>
              <a:rPr lang="en-GB" sz="1400" i="1" dirty="0">
                <a:latin typeface="Times New Roman" panose="02020603050405020304" pitchFamily="18" charset="0"/>
                <a:cs typeface="Times New Roman" panose="02020603050405020304" pitchFamily="18" charset="0"/>
              </a:rPr>
              <a:t>Equality Act 2010</a:t>
            </a:r>
            <a:r>
              <a:rPr lang="en-GB" sz="1400" dirty="0">
                <a:latin typeface="Times New Roman" panose="02020603050405020304" pitchFamily="18" charset="0"/>
                <a:cs typeface="Times New Roman" panose="02020603050405020304" pitchFamily="18" charset="0"/>
              </a:rPr>
              <a:t>. [online] Available at: &lt;http://www.legislation.gov.uk/ukpga/2010/15/contents&gt; [Accessed 11 January 2015].</a:t>
            </a:r>
          </a:p>
          <a:p>
            <a:pPr marL="0" indent="0">
              <a:buNone/>
            </a:pPr>
            <a:r>
              <a:rPr lang="en-GB" sz="1400" dirty="0">
                <a:latin typeface="Times New Roman" panose="02020603050405020304" pitchFamily="18" charset="0"/>
                <a:cs typeface="Times New Roman" panose="02020603050405020304" pitchFamily="18" charset="0"/>
              </a:rPr>
              <a:t>Legislation gov.uk </a:t>
            </a:r>
            <a:r>
              <a:rPr lang="en-GB" sz="1050" i="1" dirty="0"/>
              <a:t>2019 No. 794 (W. 148) EDUCATION, WALES The Additional Learning Needs and Education Tribunal (Wales) Act 2018 (Supplementary Provisions) Regulations 2019 </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Available at https://www.legislation.gov.uk/wsi/2019/794/pdfs/wsi_20190794_mi.pdf?cv=1</a:t>
            </a:r>
            <a:br>
              <a:rPr lang="en-GB" sz="1400" dirty="0">
                <a:latin typeface="Times New Roman" panose="02020603050405020304" pitchFamily="18" charset="0"/>
                <a:cs typeface="Times New Roman" panose="02020603050405020304" pitchFamily="18" charset="0"/>
              </a:rPr>
            </a:br>
            <a:endParaRPr lang="en-GB" sz="1400"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Welsh Government. 2018.</a:t>
            </a:r>
            <a:r>
              <a:rPr lang="en-GB" sz="1400" b="1"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Additional Learning Needs and Education Tribunal (Wales) Act: children’s rights impact assessment. </a:t>
            </a:r>
            <a:r>
              <a:rPr lang="en-GB" sz="1400" i="1" dirty="0">
                <a:latin typeface="Times New Roman" panose="02020603050405020304" pitchFamily="18" charset="0"/>
                <a:cs typeface="Times New Roman" panose="02020603050405020304" pitchFamily="18" charset="0"/>
                <a:hlinkClick r:id="rId3"/>
              </a:rPr>
              <a:t>https://gov.wales/additional-learning-needs-and-education-tribunal-wales-act-childrens-rights-impact-assessment</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Welsh Government. 2022</a:t>
            </a:r>
            <a:r>
              <a:rPr lang="en-GB" sz="1400" i="1" dirty="0">
                <a:latin typeface="Times New Roman" panose="02020603050405020304" pitchFamily="18" charset="0"/>
                <a:cs typeface="Times New Roman" panose="02020603050405020304" pitchFamily="18" charset="0"/>
              </a:rPr>
              <a:t>. The additional learning needs transformation programme: frequently asked questions. </a:t>
            </a:r>
            <a:r>
              <a:rPr lang="en-GB" sz="1400" dirty="0">
                <a:latin typeface="Times New Roman" panose="02020603050405020304" pitchFamily="18" charset="0"/>
                <a:cs typeface="Times New Roman" panose="02020603050405020304" pitchFamily="18" charset="0"/>
              </a:rPr>
              <a:t>https://gov.wales/additional-learning-needs-transformation-programme-frequently-asked-questions-html</a:t>
            </a:r>
            <a:br>
              <a:rPr lang="en-GB" sz="1400" dirty="0">
                <a:latin typeface="Times New Roman" panose="02020603050405020304" pitchFamily="18" charset="0"/>
                <a:cs typeface="Times New Roman" panose="02020603050405020304" pitchFamily="18" charset="0"/>
              </a:rPr>
            </a:b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 Welsh Government </a:t>
            </a:r>
            <a:r>
              <a:rPr lang="en-GB" sz="1400" i="1" dirty="0">
                <a:latin typeface="Times New Roman" panose="02020603050405020304" pitchFamily="18" charset="0"/>
                <a:cs typeface="Times New Roman" panose="02020603050405020304" pitchFamily="18" charset="0"/>
              </a:rPr>
              <a:t>The additional learning needs transformation programme: frequently asked questions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4"/>
              </a:rPr>
              <a:t>https://gov.wales/sites/default/files/pdf-versions/2022/1/1/1643035321/additional-learning-needs-transformation-programme-frequently-asked-questions.pdf?cv=1</a:t>
            </a:r>
            <a:endParaRPr lang="en-GB" sz="1400"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Warnock, Mary. </a:t>
            </a:r>
            <a:r>
              <a:rPr lang="en-GB" sz="1400" i="1" dirty="0">
                <a:latin typeface="Times New Roman" panose="02020603050405020304" pitchFamily="18" charset="0"/>
                <a:cs typeface="Times New Roman" panose="02020603050405020304" pitchFamily="18" charset="0"/>
              </a:rPr>
              <a:t>Special Educational Needs: Report of the Committee of Enquiry into the Education of Handicapped Children and Young People</a:t>
            </a:r>
            <a:r>
              <a:rPr lang="en-GB" sz="1400" dirty="0">
                <a:latin typeface="Times New Roman" panose="02020603050405020304" pitchFamily="18" charset="0"/>
                <a:cs typeface="Times New Roman" panose="02020603050405020304" pitchFamily="18" charset="0"/>
              </a:rPr>
              <a:t>. London: H.M.S.O, 1978. Print.</a:t>
            </a:r>
            <a:br>
              <a:rPr lang="en-GB" sz="1400" dirty="0">
                <a:latin typeface="Times New Roman" panose="02020603050405020304" pitchFamily="18" charset="0"/>
                <a:cs typeface="Times New Roman" panose="02020603050405020304" pitchFamily="18" charset="0"/>
              </a:rPr>
            </a:br>
            <a:br>
              <a:rPr lang="en-GB" sz="1400" b="1" dirty="0">
                <a:latin typeface="Times New Roman" panose="02020603050405020304" pitchFamily="18" charset="0"/>
                <a:cs typeface="Times New Roman" panose="02020603050405020304" pitchFamily="18" charset="0"/>
              </a:rPr>
            </a:b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8815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3051</Words>
  <Application>Microsoft Office PowerPoint</Application>
  <PresentationFormat>Widescreen</PresentationFormat>
  <Paragraphs>31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 Special educational needs or a disability (SEND) / Additional learning needs (ALN)  And Support in Education</vt:lpstr>
      <vt:lpstr>Warnock Report </vt:lpstr>
      <vt:lpstr> THE ACT- collated document</vt:lpstr>
      <vt:lpstr>Understanding of the ACT</vt:lpstr>
      <vt:lpstr>Log Book Entry 1</vt:lpstr>
      <vt:lpstr>Log Book Entry 2</vt:lpstr>
      <vt:lpstr>Log Book Entry 3</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 educational needs or a disability (SEND) / Additional learning needs (ALN)  And Support in Education</dc:title>
  <dc:creator>Alexander Williams (1904087)</dc:creator>
  <cp:lastModifiedBy>Charlotte Greenway</cp:lastModifiedBy>
  <cp:revision>14</cp:revision>
  <dcterms:created xsi:type="dcterms:W3CDTF">2022-04-07T18:47:30Z</dcterms:created>
  <dcterms:modified xsi:type="dcterms:W3CDTF">2022-04-11T09:08:12Z</dcterms:modified>
</cp:coreProperties>
</file>