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0" r:id="rId1"/>
  </p:sldMasterIdLst>
  <p:notesMasterIdLst>
    <p:notesMasterId r:id="rId42"/>
  </p:notesMasterIdLst>
  <p:sldIdLst>
    <p:sldId id="256" r:id="rId2"/>
    <p:sldId id="257" r:id="rId3"/>
    <p:sldId id="258" r:id="rId4"/>
    <p:sldId id="299" r:id="rId5"/>
    <p:sldId id="259" r:id="rId6"/>
    <p:sldId id="260"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80" r:id="rId24"/>
    <p:sldId id="281" r:id="rId25"/>
    <p:sldId id="282" r:id="rId26"/>
    <p:sldId id="284" r:id="rId27"/>
    <p:sldId id="285" r:id="rId28"/>
    <p:sldId id="286" r:id="rId29"/>
    <p:sldId id="287" r:id="rId30"/>
    <p:sldId id="288" r:id="rId31"/>
    <p:sldId id="290" r:id="rId32"/>
    <p:sldId id="289" r:id="rId33"/>
    <p:sldId id="291" r:id="rId34"/>
    <p:sldId id="292" r:id="rId35"/>
    <p:sldId id="293" r:id="rId36"/>
    <p:sldId id="294" r:id="rId37"/>
    <p:sldId id="279" r:id="rId38"/>
    <p:sldId id="296" r:id="rId39"/>
    <p:sldId id="298" r:id="rId40"/>
    <p:sldId id="29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1" autoAdjust="0"/>
    <p:restoredTop sz="54286"/>
  </p:normalViewPr>
  <p:slideViewPr>
    <p:cSldViewPr snapToGrid="0">
      <p:cViewPr varScale="1">
        <p:scale>
          <a:sx n="66" d="100"/>
          <a:sy n="66" d="100"/>
        </p:scale>
        <p:origin x="27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EB4563-99C7-4B31-8323-1F7CAC253BAB}"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214A9C01-1A01-44E9-8201-374E3A742C9E}">
      <dgm:prSet/>
      <dgm:spPr/>
      <dgm:t>
        <a:bodyPr/>
        <a:lstStyle/>
        <a:p>
          <a:r>
            <a:rPr lang="en-GB" baseline="0"/>
            <a:t>Propaganda – ideological and practical content, practical instructions, justifications, explanations and promotion of terrorist activities.</a:t>
          </a:r>
          <a:endParaRPr lang="en-US"/>
        </a:p>
      </dgm:t>
    </dgm:pt>
    <dgm:pt modelId="{678AD3CD-0F35-4478-B2AE-1553DF0F4575}" type="parTrans" cxnId="{BB97ACC7-47F7-4FD9-84BD-F2B3E51F80E8}">
      <dgm:prSet/>
      <dgm:spPr/>
      <dgm:t>
        <a:bodyPr/>
        <a:lstStyle/>
        <a:p>
          <a:endParaRPr lang="en-US"/>
        </a:p>
      </dgm:t>
    </dgm:pt>
    <dgm:pt modelId="{4968B537-78A9-4DAF-BC93-9AA0B3374C31}" type="sibTrans" cxnId="{BB97ACC7-47F7-4FD9-84BD-F2B3E51F80E8}">
      <dgm:prSet/>
      <dgm:spPr/>
      <dgm:t>
        <a:bodyPr/>
        <a:lstStyle/>
        <a:p>
          <a:endParaRPr lang="en-US"/>
        </a:p>
      </dgm:t>
    </dgm:pt>
    <dgm:pt modelId="{1A6279FA-C055-49EB-903F-DA5A62B70C9E}">
      <dgm:prSet/>
      <dgm:spPr/>
      <dgm:t>
        <a:bodyPr/>
        <a:lstStyle/>
        <a:p>
          <a:r>
            <a:rPr lang="en-GB"/>
            <a:t>Medium</a:t>
          </a:r>
          <a:r>
            <a:rPr lang="en-GB" baseline="0"/>
            <a:t> – virtual messaging, presentations, magazines, audio/video files and video games.</a:t>
          </a:r>
          <a:endParaRPr lang="en-US"/>
        </a:p>
      </dgm:t>
    </dgm:pt>
    <dgm:pt modelId="{A91A48C6-5AB2-45EA-9660-26A6EF8612C1}" type="parTrans" cxnId="{AAED8B5C-68F4-4CCE-88AC-074235650EE0}">
      <dgm:prSet/>
      <dgm:spPr/>
      <dgm:t>
        <a:bodyPr/>
        <a:lstStyle/>
        <a:p>
          <a:endParaRPr lang="en-US"/>
        </a:p>
      </dgm:t>
    </dgm:pt>
    <dgm:pt modelId="{C53034EE-702F-4C68-B0CE-2E604AC924BE}" type="sibTrans" cxnId="{AAED8B5C-68F4-4CCE-88AC-074235650EE0}">
      <dgm:prSet/>
      <dgm:spPr/>
      <dgm:t>
        <a:bodyPr/>
        <a:lstStyle/>
        <a:p>
          <a:endParaRPr lang="en-US"/>
        </a:p>
      </dgm:t>
    </dgm:pt>
    <dgm:pt modelId="{0EF0E5AF-F3D9-4D4C-A74A-AF157ED0102A}">
      <dgm:prSet/>
      <dgm:spPr/>
      <dgm:t>
        <a:bodyPr/>
        <a:lstStyle/>
        <a:p>
          <a:r>
            <a:rPr lang="en-GB" baseline="0"/>
            <a:t>Internet - ‘’Virtual Knowledge Bank’’.</a:t>
          </a:r>
          <a:endParaRPr lang="en-US"/>
        </a:p>
      </dgm:t>
    </dgm:pt>
    <dgm:pt modelId="{C334DAC9-CE06-466E-B5D9-27A6A4291E25}" type="parTrans" cxnId="{987E98E6-A4C0-4BDD-A299-0FDF23BBFA24}">
      <dgm:prSet/>
      <dgm:spPr/>
      <dgm:t>
        <a:bodyPr/>
        <a:lstStyle/>
        <a:p>
          <a:endParaRPr lang="en-US"/>
        </a:p>
      </dgm:t>
    </dgm:pt>
    <dgm:pt modelId="{A8E0F97F-FE73-4C50-8113-122C2891EF00}" type="sibTrans" cxnId="{987E98E6-A4C0-4BDD-A299-0FDF23BBFA24}">
      <dgm:prSet/>
      <dgm:spPr/>
      <dgm:t>
        <a:bodyPr/>
        <a:lstStyle/>
        <a:p>
          <a:endParaRPr lang="en-US"/>
        </a:p>
      </dgm:t>
    </dgm:pt>
    <dgm:pt modelId="{1509C08E-F277-4FFA-A8F3-0E1462C1B0A3}">
      <dgm:prSet/>
      <dgm:spPr/>
      <dgm:t>
        <a:bodyPr/>
        <a:lstStyle/>
        <a:p>
          <a:r>
            <a:rPr lang="en-GB" baseline="0"/>
            <a:t>Platforms– websites, chat forums, discussion boards, video sites, social media sites, live stream.</a:t>
          </a:r>
          <a:endParaRPr lang="en-US"/>
        </a:p>
      </dgm:t>
    </dgm:pt>
    <dgm:pt modelId="{9FA735C4-3CDF-465F-9D39-E14DAE10B2FC}" type="parTrans" cxnId="{A96643A0-818D-4A05-91D4-A02D11B95734}">
      <dgm:prSet/>
      <dgm:spPr/>
      <dgm:t>
        <a:bodyPr/>
        <a:lstStyle/>
        <a:p>
          <a:endParaRPr lang="en-US"/>
        </a:p>
      </dgm:t>
    </dgm:pt>
    <dgm:pt modelId="{B5CC893D-F345-4446-8D07-0F10E17B4DF3}" type="sibTrans" cxnId="{A96643A0-818D-4A05-91D4-A02D11B95734}">
      <dgm:prSet/>
      <dgm:spPr/>
      <dgm:t>
        <a:bodyPr/>
        <a:lstStyle/>
        <a:p>
          <a:endParaRPr lang="en-US"/>
        </a:p>
      </dgm:t>
    </dgm:pt>
    <dgm:pt modelId="{50A56DEE-2DAD-5347-97E9-689E5ED21882}" type="pres">
      <dgm:prSet presAssocID="{58EB4563-99C7-4B31-8323-1F7CAC253BAB}" presName="outerComposite" presStyleCnt="0">
        <dgm:presLayoutVars>
          <dgm:chMax val="5"/>
          <dgm:dir/>
          <dgm:resizeHandles val="exact"/>
        </dgm:presLayoutVars>
      </dgm:prSet>
      <dgm:spPr/>
    </dgm:pt>
    <dgm:pt modelId="{06C6B06E-9AF7-0544-9ECB-849FD62D5A36}" type="pres">
      <dgm:prSet presAssocID="{58EB4563-99C7-4B31-8323-1F7CAC253BAB}" presName="dummyMaxCanvas" presStyleCnt="0">
        <dgm:presLayoutVars/>
      </dgm:prSet>
      <dgm:spPr/>
    </dgm:pt>
    <dgm:pt modelId="{ADE4DCAB-D7D2-BC42-A49E-6C9F1F328B67}" type="pres">
      <dgm:prSet presAssocID="{58EB4563-99C7-4B31-8323-1F7CAC253BAB}" presName="FourNodes_1" presStyleLbl="node1" presStyleIdx="0" presStyleCnt="4">
        <dgm:presLayoutVars>
          <dgm:bulletEnabled val="1"/>
        </dgm:presLayoutVars>
      </dgm:prSet>
      <dgm:spPr/>
    </dgm:pt>
    <dgm:pt modelId="{660C67F0-2A3C-D649-998D-F03D0C14FA2A}" type="pres">
      <dgm:prSet presAssocID="{58EB4563-99C7-4B31-8323-1F7CAC253BAB}" presName="FourNodes_2" presStyleLbl="node1" presStyleIdx="1" presStyleCnt="4">
        <dgm:presLayoutVars>
          <dgm:bulletEnabled val="1"/>
        </dgm:presLayoutVars>
      </dgm:prSet>
      <dgm:spPr/>
    </dgm:pt>
    <dgm:pt modelId="{76426443-B974-214D-90D7-F1DDE8D9D97F}" type="pres">
      <dgm:prSet presAssocID="{58EB4563-99C7-4B31-8323-1F7CAC253BAB}" presName="FourNodes_3" presStyleLbl="node1" presStyleIdx="2" presStyleCnt="4">
        <dgm:presLayoutVars>
          <dgm:bulletEnabled val="1"/>
        </dgm:presLayoutVars>
      </dgm:prSet>
      <dgm:spPr/>
    </dgm:pt>
    <dgm:pt modelId="{90411EE0-0EF8-CF49-9EBB-16FE6C7BC6CD}" type="pres">
      <dgm:prSet presAssocID="{58EB4563-99C7-4B31-8323-1F7CAC253BAB}" presName="FourNodes_4" presStyleLbl="node1" presStyleIdx="3" presStyleCnt="4">
        <dgm:presLayoutVars>
          <dgm:bulletEnabled val="1"/>
        </dgm:presLayoutVars>
      </dgm:prSet>
      <dgm:spPr/>
    </dgm:pt>
    <dgm:pt modelId="{4B62A835-0FED-E94E-930F-592FE3441122}" type="pres">
      <dgm:prSet presAssocID="{58EB4563-99C7-4B31-8323-1F7CAC253BAB}" presName="FourConn_1-2" presStyleLbl="fgAccFollowNode1" presStyleIdx="0" presStyleCnt="3">
        <dgm:presLayoutVars>
          <dgm:bulletEnabled val="1"/>
        </dgm:presLayoutVars>
      </dgm:prSet>
      <dgm:spPr/>
    </dgm:pt>
    <dgm:pt modelId="{792E6E0D-FA4E-9646-93DB-07A7744A4B1B}" type="pres">
      <dgm:prSet presAssocID="{58EB4563-99C7-4B31-8323-1F7CAC253BAB}" presName="FourConn_2-3" presStyleLbl="fgAccFollowNode1" presStyleIdx="1" presStyleCnt="3">
        <dgm:presLayoutVars>
          <dgm:bulletEnabled val="1"/>
        </dgm:presLayoutVars>
      </dgm:prSet>
      <dgm:spPr/>
    </dgm:pt>
    <dgm:pt modelId="{D4129F24-98F4-FC45-BEEC-024196B7ED90}" type="pres">
      <dgm:prSet presAssocID="{58EB4563-99C7-4B31-8323-1F7CAC253BAB}" presName="FourConn_3-4" presStyleLbl="fgAccFollowNode1" presStyleIdx="2" presStyleCnt="3">
        <dgm:presLayoutVars>
          <dgm:bulletEnabled val="1"/>
        </dgm:presLayoutVars>
      </dgm:prSet>
      <dgm:spPr/>
    </dgm:pt>
    <dgm:pt modelId="{0432EB89-C080-0341-8DCE-4A19B966CE36}" type="pres">
      <dgm:prSet presAssocID="{58EB4563-99C7-4B31-8323-1F7CAC253BAB}" presName="FourNodes_1_text" presStyleLbl="node1" presStyleIdx="3" presStyleCnt="4">
        <dgm:presLayoutVars>
          <dgm:bulletEnabled val="1"/>
        </dgm:presLayoutVars>
      </dgm:prSet>
      <dgm:spPr/>
    </dgm:pt>
    <dgm:pt modelId="{CA3467E0-7C2E-4242-9A85-FE44A8379267}" type="pres">
      <dgm:prSet presAssocID="{58EB4563-99C7-4B31-8323-1F7CAC253BAB}" presName="FourNodes_2_text" presStyleLbl="node1" presStyleIdx="3" presStyleCnt="4">
        <dgm:presLayoutVars>
          <dgm:bulletEnabled val="1"/>
        </dgm:presLayoutVars>
      </dgm:prSet>
      <dgm:spPr/>
    </dgm:pt>
    <dgm:pt modelId="{AEEE9045-A360-9A42-A12E-C50ECDFD678E}" type="pres">
      <dgm:prSet presAssocID="{58EB4563-99C7-4B31-8323-1F7CAC253BAB}" presName="FourNodes_3_text" presStyleLbl="node1" presStyleIdx="3" presStyleCnt="4">
        <dgm:presLayoutVars>
          <dgm:bulletEnabled val="1"/>
        </dgm:presLayoutVars>
      </dgm:prSet>
      <dgm:spPr/>
    </dgm:pt>
    <dgm:pt modelId="{3291A75C-4D60-B041-8B6C-6B35C5DC2773}" type="pres">
      <dgm:prSet presAssocID="{58EB4563-99C7-4B31-8323-1F7CAC253BAB}" presName="FourNodes_4_text" presStyleLbl="node1" presStyleIdx="3" presStyleCnt="4">
        <dgm:presLayoutVars>
          <dgm:bulletEnabled val="1"/>
        </dgm:presLayoutVars>
      </dgm:prSet>
      <dgm:spPr/>
    </dgm:pt>
  </dgm:ptLst>
  <dgm:cxnLst>
    <dgm:cxn modelId="{670AE532-67C2-8447-B3A4-07DD1B38DB64}" type="presOf" srcId="{A8E0F97F-FE73-4C50-8113-122C2891EF00}" destId="{D4129F24-98F4-FC45-BEEC-024196B7ED90}" srcOrd="0" destOrd="0" presId="urn:microsoft.com/office/officeart/2005/8/layout/vProcess5"/>
    <dgm:cxn modelId="{22B03C3C-A6AA-F643-969C-01E0FBFEE18D}" type="presOf" srcId="{214A9C01-1A01-44E9-8201-374E3A742C9E}" destId="{0432EB89-C080-0341-8DCE-4A19B966CE36}" srcOrd="1" destOrd="0" presId="urn:microsoft.com/office/officeart/2005/8/layout/vProcess5"/>
    <dgm:cxn modelId="{AAED8B5C-68F4-4CCE-88AC-074235650EE0}" srcId="{58EB4563-99C7-4B31-8323-1F7CAC253BAB}" destId="{1A6279FA-C055-49EB-903F-DA5A62B70C9E}" srcOrd="1" destOrd="0" parTransId="{A91A48C6-5AB2-45EA-9660-26A6EF8612C1}" sibTransId="{C53034EE-702F-4C68-B0CE-2E604AC924BE}"/>
    <dgm:cxn modelId="{F43ACD85-85B7-0343-A77D-9D842E3CF8E8}" type="presOf" srcId="{0EF0E5AF-F3D9-4D4C-A74A-AF157ED0102A}" destId="{AEEE9045-A360-9A42-A12E-C50ECDFD678E}" srcOrd="1" destOrd="0" presId="urn:microsoft.com/office/officeart/2005/8/layout/vProcess5"/>
    <dgm:cxn modelId="{E5C78E98-F920-F54D-BDD8-4125A2675B46}" type="presOf" srcId="{58EB4563-99C7-4B31-8323-1F7CAC253BAB}" destId="{50A56DEE-2DAD-5347-97E9-689E5ED21882}" srcOrd="0" destOrd="0" presId="urn:microsoft.com/office/officeart/2005/8/layout/vProcess5"/>
    <dgm:cxn modelId="{A96643A0-818D-4A05-91D4-A02D11B95734}" srcId="{58EB4563-99C7-4B31-8323-1F7CAC253BAB}" destId="{1509C08E-F277-4FFA-A8F3-0E1462C1B0A3}" srcOrd="3" destOrd="0" parTransId="{9FA735C4-3CDF-465F-9D39-E14DAE10B2FC}" sibTransId="{B5CC893D-F345-4446-8D07-0F10E17B4DF3}"/>
    <dgm:cxn modelId="{B58E8EA0-2385-624E-AEE8-EF5C577E9A4F}" type="presOf" srcId="{214A9C01-1A01-44E9-8201-374E3A742C9E}" destId="{ADE4DCAB-D7D2-BC42-A49E-6C9F1F328B67}" srcOrd="0" destOrd="0" presId="urn:microsoft.com/office/officeart/2005/8/layout/vProcess5"/>
    <dgm:cxn modelId="{80605AAF-1176-0745-B19E-910D51B1CE23}" type="presOf" srcId="{C53034EE-702F-4C68-B0CE-2E604AC924BE}" destId="{792E6E0D-FA4E-9646-93DB-07A7744A4B1B}" srcOrd="0" destOrd="0" presId="urn:microsoft.com/office/officeart/2005/8/layout/vProcess5"/>
    <dgm:cxn modelId="{88D528B3-8E61-A34A-AB40-FFF3F52217BC}" type="presOf" srcId="{1509C08E-F277-4FFA-A8F3-0E1462C1B0A3}" destId="{3291A75C-4D60-B041-8B6C-6B35C5DC2773}" srcOrd="1" destOrd="0" presId="urn:microsoft.com/office/officeart/2005/8/layout/vProcess5"/>
    <dgm:cxn modelId="{D36DF5B5-7A74-0D4B-A25E-A19B0562F658}" type="presOf" srcId="{1A6279FA-C055-49EB-903F-DA5A62B70C9E}" destId="{CA3467E0-7C2E-4242-9A85-FE44A8379267}" srcOrd="1" destOrd="0" presId="urn:microsoft.com/office/officeart/2005/8/layout/vProcess5"/>
    <dgm:cxn modelId="{94D671BF-3F29-2541-B975-9C1A84883C75}" type="presOf" srcId="{1A6279FA-C055-49EB-903F-DA5A62B70C9E}" destId="{660C67F0-2A3C-D649-998D-F03D0C14FA2A}" srcOrd="0" destOrd="0" presId="urn:microsoft.com/office/officeart/2005/8/layout/vProcess5"/>
    <dgm:cxn modelId="{BB97ACC7-47F7-4FD9-84BD-F2B3E51F80E8}" srcId="{58EB4563-99C7-4B31-8323-1F7CAC253BAB}" destId="{214A9C01-1A01-44E9-8201-374E3A742C9E}" srcOrd="0" destOrd="0" parTransId="{678AD3CD-0F35-4478-B2AE-1553DF0F4575}" sibTransId="{4968B537-78A9-4DAF-BC93-9AA0B3374C31}"/>
    <dgm:cxn modelId="{241BBADB-DEE6-1A4D-A12F-17F70D8E6397}" type="presOf" srcId="{1509C08E-F277-4FFA-A8F3-0E1462C1B0A3}" destId="{90411EE0-0EF8-CF49-9EBB-16FE6C7BC6CD}" srcOrd="0" destOrd="0" presId="urn:microsoft.com/office/officeart/2005/8/layout/vProcess5"/>
    <dgm:cxn modelId="{80FE86E3-D6BB-444E-B739-F412AB6C8DB0}" type="presOf" srcId="{0EF0E5AF-F3D9-4D4C-A74A-AF157ED0102A}" destId="{76426443-B974-214D-90D7-F1DDE8D9D97F}" srcOrd="0" destOrd="0" presId="urn:microsoft.com/office/officeart/2005/8/layout/vProcess5"/>
    <dgm:cxn modelId="{987E98E6-A4C0-4BDD-A299-0FDF23BBFA24}" srcId="{58EB4563-99C7-4B31-8323-1F7CAC253BAB}" destId="{0EF0E5AF-F3D9-4D4C-A74A-AF157ED0102A}" srcOrd="2" destOrd="0" parTransId="{C334DAC9-CE06-466E-B5D9-27A6A4291E25}" sibTransId="{A8E0F97F-FE73-4C50-8113-122C2891EF00}"/>
    <dgm:cxn modelId="{CC360FF4-8F0D-DF47-BF5A-3011CAF34D0E}" type="presOf" srcId="{4968B537-78A9-4DAF-BC93-9AA0B3374C31}" destId="{4B62A835-0FED-E94E-930F-592FE3441122}" srcOrd="0" destOrd="0" presId="urn:microsoft.com/office/officeart/2005/8/layout/vProcess5"/>
    <dgm:cxn modelId="{939DFA44-967E-104D-A602-8BE66E3F8B13}" type="presParOf" srcId="{50A56DEE-2DAD-5347-97E9-689E5ED21882}" destId="{06C6B06E-9AF7-0544-9ECB-849FD62D5A36}" srcOrd="0" destOrd="0" presId="urn:microsoft.com/office/officeart/2005/8/layout/vProcess5"/>
    <dgm:cxn modelId="{F8FAA77F-FFD9-254F-96D9-8A39A8B385DA}" type="presParOf" srcId="{50A56DEE-2DAD-5347-97E9-689E5ED21882}" destId="{ADE4DCAB-D7D2-BC42-A49E-6C9F1F328B67}" srcOrd="1" destOrd="0" presId="urn:microsoft.com/office/officeart/2005/8/layout/vProcess5"/>
    <dgm:cxn modelId="{F46207F1-03C9-8C4A-B6A3-07CF05E2587F}" type="presParOf" srcId="{50A56DEE-2DAD-5347-97E9-689E5ED21882}" destId="{660C67F0-2A3C-D649-998D-F03D0C14FA2A}" srcOrd="2" destOrd="0" presId="urn:microsoft.com/office/officeart/2005/8/layout/vProcess5"/>
    <dgm:cxn modelId="{E64279E6-6272-C448-8CDD-41C93256D987}" type="presParOf" srcId="{50A56DEE-2DAD-5347-97E9-689E5ED21882}" destId="{76426443-B974-214D-90D7-F1DDE8D9D97F}" srcOrd="3" destOrd="0" presId="urn:microsoft.com/office/officeart/2005/8/layout/vProcess5"/>
    <dgm:cxn modelId="{54FC4F5D-D045-8846-9810-332E0A58E84C}" type="presParOf" srcId="{50A56DEE-2DAD-5347-97E9-689E5ED21882}" destId="{90411EE0-0EF8-CF49-9EBB-16FE6C7BC6CD}" srcOrd="4" destOrd="0" presId="urn:microsoft.com/office/officeart/2005/8/layout/vProcess5"/>
    <dgm:cxn modelId="{6F6DBFD0-723A-9D4B-B2BF-65FBF8437F6F}" type="presParOf" srcId="{50A56DEE-2DAD-5347-97E9-689E5ED21882}" destId="{4B62A835-0FED-E94E-930F-592FE3441122}" srcOrd="5" destOrd="0" presId="urn:microsoft.com/office/officeart/2005/8/layout/vProcess5"/>
    <dgm:cxn modelId="{9642D8E0-BFE8-B941-89FA-BEFC6349A424}" type="presParOf" srcId="{50A56DEE-2DAD-5347-97E9-689E5ED21882}" destId="{792E6E0D-FA4E-9646-93DB-07A7744A4B1B}" srcOrd="6" destOrd="0" presId="urn:microsoft.com/office/officeart/2005/8/layout/vProcess5"/>
    <dgm:cxn modelId="{4D7B4DDD-FA58-4048-AEBF-C4142A641765}" type="presParOf" srcId="{50A56DEE-2DAD-5347-97E9-689E5ED21882}" destId="{D4129F24-98F4-FC45-BEEC-024196B7ED90}" srcOrd="7" destOrd="0" presId="urn:microsoft.com/office/officeart/2005/8/layout/vProcess5"/>
    <dgm:cxn modelId="{CA27DD5C-0BF3-4842-A336-83C6F3E14232}" type="presParOf" srcId="{50A56DEE-2DAD-5347-97E9-689E5ED21882}" destId="{0432EB89-C080-0341-8DCE-4A19B966CE36}" srcOrd="8" destOrd="0" presId="urn:microsoft.com/office/officeart/2005/8/layout/vProcess5"/>
    <dgm:cxn modelId="{92B46E1B-8C1E-E84F-8A8C-FD332F48CFD9}" type="presParOf" srcId="{50A56DEE-2DAD-5347-97E9-689E5ED21882}" destId="{CA3467E0-7C2E-4242-9A85-FE44A8379267}" srcOrd="9" destOrd="0" presId="urn:microsoft.com/office/officeart/2005/8/layout/vProcess5"/>
    <dgm:cxn modelId="{0A4D6603-D4D9-504B-9FDE-0EE84076A030}" type="presParOf" srcId="{50A56DEE-2DAD-5347-97E9-689E5ED21882}" destId="{AEEE9045-A360-9A42-A12E-C50ECDFD678E}" srcOrd="10" destOrd="0" presId="urn:microsoft.com/office/officeart/2005/8/layout/vProcess5"/>
    <dgm:cxn modelId="{717A5051-B5CF-1F48-B30D-5B3BCBEA8D91}" type="presParOf" srcId="{50A56DEE-2DAD-5347-97E9-689E5ED21882}" destId="{3291A75C-4D60-B041-8B6C-6B35C5DC277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4DCAB-D7D2-BC42-A49E-6C9F1F328B67}">
      <dsp:nvSpPr>
        <dsp:cNvPr id="0" name=""/>
        <dsp:cNvSpPr/>
      </dsp:nvSpPr>
      <dsp:spPr>
        <a:xfrm>
          <a:off x="0" y="0"/>
          <a:ext cx="8412480" cy="95865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Propaganda – ideological and practical content, practical instructions, justifications, explanations and promotion of terrorist activities.</a:t>
          </a:r>
          <a:endParaRPr lang="en-US" sz="1800" kern="1200"/>
        </a:p>
      </dsp:txBody>
      <dsp:txXfrm>
        <a:off x="28078" y="28078"/>
        <a:ext cx="7297009" cy="902499"/>
      </dsp:txXfrm>
    </dsp:sp>
    <dsp:sp modelId="{660C67F0-2A3C-D649-998D-F03D0C14FA2A}">
      <dsp:nvSpPr>
        <dsp:cNvPr id="0" name=""/>
        <dsp:cNvSpPr/>
      </dsp:nvSpPr>
      <dsp:spPr>
        <a:xfrm>
          <a:off x="704545" y="1132956"/>
          <a:ext cx="8412480" cy="9586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Medium</a:t>
          </a:r>
          <a:r>
            <a:rPr lang="en-GB" sz="1800" kern="1200" baseline="0"/>
            <a:t> – virtual messaging, presentations, magazines, audio/video files and video games.</a:t>
          </a:r>
          <a:endParaRPr lang="en-US" sz="1800" kern="1200"/>
        </a:p>
      </dsp:txBody>
      <dsp:txXfrm>
        <a:off x="732623" y="1161034"/>
        <a:ext cx="7028652" cy="902499"/>
      </dsp:txXfrm>
    </dsp:sp>
    <dsp:sp modelId="{76426443-B974-214D-90D7-F1DDE8D9D97F}">
      <dsp:nvSpPr>
        <dsp:cNvPr id="0" name=""/>
        <dsp:cNvSpPr/>
      </dsp:nvSpPr>
      <dsp:spPr>
        <a:xfrm>
          <a:off x="1398574" y="2265912"/>
          <a:ext cx="8412480" cy="95865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Internet - ‘’Virtual Knowledge Bank’’.</a:t>
          </a:r>
          <a:endParaRPr lang="en-US" sz="1800" kern="1200"/>
        </a:p>
      </dsp:txBody>
      <dsp:txXfrm>
        <a:off x="1426652" y="2293990"/>
        <a:ext cx="7039168" cy="902499"/>
      </dsp:txXfrm>
    </dsp:sp>
    <dsp:sp modelId="{90411EE0-0EF8-CF49-9EBB-16FE6C7BC6CD}">
      <dsp:nvSpPr>
        <dsp:cNvPr id="0" name=""/>
        <dsp:cNvSpPr/>
      </dsp:nvSpPr>
      <dsp:spPr>
        <a:xfrm>
          <a:off x="2103119" y="3398868"/>
          <a:ext cx="8412480" cy="95865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Platforms– websites, chat forums, discussion boards, video sites, social media sites, live stream.</a:t>
          </a:r>
          <a:endParaRPr lang="en-US" sz="1800" kern="1200"/>
        </a:p>
      </dsp:txBody>
      <dsp:txXfrm>
        <a:off x="2131197" y="3426946"/>
        <a:ext cx="7028652" cy="902499"/>
      </dsp:txXfrm>
    </dsp:sp>
    <dsp:sp modelId="{4B62A835-0FED-E94E-930F-592FE3441122}">
      <dsp:nvSpPr>
        <dsp:cNvPr id="0" name=""/>
        <dsp:cNvSpPr/>
      </dsp:nvSpPr>
      <dsp:spPr>
        <a:xfrm>
          <a:off x="7789354" y="734242"/>
          <a:ext cx="623125" cy="62312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29557" y="734242"/>
        <a:ext cx="342719" cy="468902"/>
      </dsp:txXfrm>
    </dsp:sp>
    <dsp:sp modelId="{792E6E0D-FA4E-9646-93DB-07A7744A4B1B}">
      <dsp:nvSpPr>
        <dsp:cNvPr id="0" name=""/>
        <dsp:cNvSpPr/>
      </dsp:nvSpPr>
      <dsp:spPr>
        <a:xfrm>
          <a:off x="8493899" y="1867199"/>
          <a:ext cx="623125" cy="62312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102" y="1867199"/>
        <a:ext cx="342719" cy="468902"/>
      </dsp:txXfrm>
    </dsp:sp>
    <dsp:sp modelId="{D4129F24-98F4-FC45-BEEC-024196B7ED90}">
      <dsp:nvSpPr>
        <dsp:cNvPr id="0" name=""/>
        <dsp:cNvSpPr/>
      </dsp:nvSpPr>
      <dsp:spPr>
        <a:xfrm>
          <a:off x="9187928" y="3000155"/>
          <a:ext cx="623125" cy="62312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131" y="3000155"/>
        <a:ext cx="342719" cy="46890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C9A546-F553-4640-BC10-EF3310E74611}" type="datetimeFigureOut">
              <a:rPr lang="en-US" smtClean="0"/>
              <a:t>10/26/23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46FF90-8298-2744-8A69-3E4C5D5789F4}" type="slidenum">
              <a:rPr lang="en-US" smtClean="0"/>
              <a:t>‹#›</a:t>
            </a:fld>
            <a:endParaRPr lang="en-US"/>
          </a:p>
        </p:txBody>
      </p:sp>
    </p:spTree>
    <p:extLst>
      <p:ext uri="{BB962C8B-B14F-4D97-AF65-F5344CB8AC3E}">
        <p14:creationId xmlns:p14="http://schemas.microsoft.com/office/powerpoint/2010/main" val="3677719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2</a:t>
            </a:fld>
            <a:endParaRPr lang="en-US"/>
          </a:p>
        </p:txBody>
      </p:sp>
    </p:spTree>
    <p:extLst>
      <p:ext uri="{BB962C8B-B14F-4D97-AF65-F5344CB8AC3E}">
        <p14:creationId xmlns:p14="http://schemas.microsoft.com/office/powerpoint/2010/main" val="1256303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3</a:t>
            </a:fld>
            <a:endParaRPr lang="en-US"/>
          </a:p>
        </p:txBody>
      </p:sp>
    </p:spTree>
    <p:extLst>
      <p:ext uri="{BB962C8B-B14F-4D97-AF65-F5344CB8AC3E}">
        <p14:creationId xmlns:p14="http://schemas.microsoft.com/office/powerpoint/2010/main" val="847048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4</a:t>
            </a:fld>
            <a:endParaRPr lang="en-US"/>
          </a:p>
        </p:txBody>
      </p:sp>
    </p:spTree>
    <p:extLst>
      <p:ext uri="{BB962C8B-B14F-4D97-AF65-F5344CB8AC3E}">
        <p14:creationId xmlns:p14="http://schemas.microsoft.com/office/powerpoint/2010/main" val="1289431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mn-lt"/>
              </a:rPr>
              <a:t>The internet is a global network of interconnected computers and computer networks. It allows these devices to communicate with each other and share information, resources, and services. </a:t>
            </a:r>
          </a:p>
          <a:p>
            <a:endParaRPr lang="en-GB" b="0" i="0" u="none" strike="noStrike" dirty="0">
              <a:solidFill>
                <a:srgbClr val="374151"/>
              </a:solidFill>
              <a:effectLst/>
              <a:latin typeface="+mn-lt"/>
            </a:endParaRPr>
          </a:p>
          <a:p>
            <a:r>
              <a:rPr lang="en-GB" b="0" i="0" u="none" strike="noStrike" dirty="0">
                <a:solidFill>
                  <a:srgbClr val="374151"/>
                </a:solidFill>
                <a:effectLst/>
                <a:latin typeface="+mn-lt"/>
              </a:rPr>
              <a:t>The internet is a vast and decentralized system, enabling people to access websites, send emails, share files, stream media, and engage in a wide range of online activities. It has become an integral part of modern life, connecting people around the world and serving as a platform for communication, information sharing, and countless online services. </a:t>
            </a:r>
          </a:p>
          <a:p>
            <a:endParaRPr lang="en-GB" b="0" i="0" u="none" strike="noStrike" dirty="0">
              <a:solidFill>
                <a:srgbClr val="374151"/>
              </a:solidFill>
              <a:effectLst/>
              <a:latin typeface="+mn-lt"/>
            </a:endParaRPr>
          </a:p>
          <a:p>
            <a:r>
              <a:rPr lang="en-GB" b="0" i="0" u="none" strike="noStrike" dirty="0">
                <a:solidFill>
                  <a:srgbClr val="374151"/>
                </a:solidFill>
                <a:effectLst/>
                <a:latin typeface="+mn-lt"/>
              </a:rPr>
              <a:t>The internet operates using a set of standardized protocols and technologies, such as the Transmission Control Protocol (TCP) and the Internet Protocol (IP). It provides access to a wealth of information and services, making it a fundamental tool for communication, education, commerce, and more.</a:t>
            </a:r>
            <a:endParaRPr lang="en-US" dirty="0">
              <a:latin typeface="+mn-lt"/>
            </a:endParaRPr>
          </a:p>
        </p:txBody>
      </p:sp>
      <p:sp>
        <p:nvSpPr>
          <p:cNvPr id="4" name="Slide Number Placeholder 3"/>
          <p:cNvSpPr>
            <a:spLocks noGrp="1"/>
          </p:cNvSpPr>
          <p:nvPr>
            <p:ph type="sldNum" sz="quarter" idx="5"/>
          </p:nvPr>
        </p:nvSpPr>
        <p:spPr/>
        <p:txBody>
          <a:bodyPr/>
          <a:lstStyle/>
          <a:p>
            <a:fld id="{CE46FF90-8298-2744-8A69-3E4C5D5789F4}" type="slidenum">
              <a:rPr lang="en-US" smtClean="0"/>
              <a:t>5</a:t>
            </a:fld>
            <a:endParaRPr lang="en-US"/>
          </a:p>
        </p:txBody>
      </p:sp>
    </p:spTree>
    <p:extLst>
      <p:ext uri="{BB962C8B-B14F-4D97-AF65-F5344CB8AC3E}">
        <p14:creationId xmlns:p14="http://schemas.microsoft.com/office/powerpoint/2010/main" val="23982860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Answer 96%</a:t>
            </a:r>
          </a:p>
        </p:txBody>
      </p:sp>
      <p:sp>
        <p:nvSpPr>
          <p:cNvPr id="4" name="Slide Number Placeholder 3"/>
          <p:cNvSpPr>
            <a:spLocks noGrp="1"/>
          </p:cNvSpPr>
          <p:nvPr>
            <p:ph type="sldNum" sz="quarter" idx="5"/>
          </p:nvPr>
        </p:nvSpPr>
        <p:spPr/>
        <p:txBody>
          <a:bodyPr/>
          <a:lstStyle/>
          <a:p>
            <a:fld id="{CE46FF90-8298-2744-8A69-3E4C5D5789F4}" type="slidenum">
              <a:rPr lang="en-US" smtClean="0"/>
              <a:t>6</a:t>
            </a:fld>
            <a:endParaRPr lang="en-US"/>
          </a:p>
        </p:txBody>
      </p:sp>
    </p:spTree>
    <p:extLst>
      <p:ext uri="{BB962C8B-B14F-4D97-AF65-F5344CB8AC3E}">
        <p14:creationId xmlns:p14="http://schemas.microsoft.com/office/powerpoint/2010/main" val="3711898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mn-lt"/>
              </a:rPr>
              <a:t>Answer: </a:t>
            </a:r>
          </a:p>
          <a:p>
            <a:pPr marL="914400" lvl="1" indent="-457200">
              <a:buFont typeface="+mj-lt"/>
              <a:buAutoNum type="arabicPeriod"/>
            </a:pPr>
            <a:r>
              <a:rPr lang="en-GB" dirty="0">
                <a:latin typeface="+mn-lt"/>
              </a:rPr>
              <a:t>Google</a:t>
            </a:r>
          </a:p>
          <a:p>
            <a:pPr marL="914400" lvl="1" indent="-457200">
              <a:buFont typeface="+mj-lt"/>
              <a:buAutoNum type="arabicPeriod"/>
            </a:pPr>
            <a:r>
              <a:rPr lang="en-GB" dirty="0">
                <a:latin typeface="+mn-lt"/>
              </a:rPr>
              <a:t>YouTube</a:t>
            </a:r>
          </a:p>
          <a:p>
            <a:pPr marL="914400" lvl="1" indent="-457200">
              <a:buFont typeface="+mj-lt"/>
              <a:buAutoNum type="arabicPeriod"/>
            </a:pPr>
            <a:r>
              <a:rPr lang="en-GB" dirty="0">
                <a:latin typeface="+mn-lt"/>
              </a:rPr>
              <a:t>Facebook</a:t>
            </a:r>
          </a:p>
          <a:p>
            <a:pPr marL="914400" lvl="1" indent="-457200">
              <a:buFont typeface="+mj-lt"/>
              <a:buAutoNum type="arabicPeriod"/>
            </a:pPr>
            <a:r>
              <a:rPr lang="en-GB" dirty="0" err="1">
                <a:latin typeface="+mn-lt"/>
              </a:rPr>
              <a:t>BBC.com</a:t>
            </a:r>
            <a:endParaRPr lang="en-GB" dirty="0">
              <a:latin typeface="+mn-lt"/>
            </a:endParaRPr>
          </a:p>
          <a:p>
            <a:pPr marL="914400" lvl="1" indent="-457200">
              <a:buFont typeface="+mj-lt"/>
              <a:buAutoNum type="arabicPeriod"/>
            </a:pPr>
            <a:r>
              <a:rPr lang="en-GB" dirty="0">
                <a:latin typeface="+mn-lt"/>
              </a:rPr>
              <a:t>Amazon</a:t>
            </a:r>
          </a:p>
          <a:p>
            <a:endParaRPr lang="en-US" dirty="0">
              <a:latin typeface="+mn-lt"/>
            </a:endParaRPr>
          </a:p>
          <a:p>
            <a:r>
              <a:rPr lang="en-GB" b="0" i="0" u="none" strike="noStrike" dirty="0">
                <a:solidFill>
                  <a:srgbClr val="374151"/>
                </a:solidFill>
                <a:effectLst/>
                <a:latin typeface="+mn-lt"/>
              </a:rPr>
              <a:t>These rankings are subject to change, and the popularity of websites can vary over time. </a:t>
            </a:r>
            <a:endParaRPr lang="en-US" dirty="0">
              <a:latin typeface="+mn-lt"/>
            </a:endParaRPr>
          </a:p>
        </p:txBody>
      </p:sp>
      <p:sp>
        <p:nvSpPr>
          <p:cNvPr id="4" name="Slide Number Placeholder 3"/>
          <p:cNvSpPr>
            <a:spLocks noGrp="1"/>
          </p:cNvSpPr>
          <p:nvPr>
            <p:ph type="sldNum" sz="quarter" idx="5"/>
          </p:nvPr>
        </p:nvSpPr>
        <p:spPr/>
        <p:txBody>
          <a:bodyPr/>
          <a:lstStyle/>
          <a:p>
            <a:fld id="{CE46FF90-8298-2744-8A69-3E4C5D5789F4}" type="slidenum">
              <a:rPr lang="en-US" smtClean="0"/>
              <a:t>7</a:t>
            </a:fld>
            <a:endParaRPr lang="en-US"/>
          </a:p>
        </p:txBody>
      </p:sp>
    </p:spTree>
    <p:extLst>
      <p:ext uri="{BB962C8B-B14F-4D97-AF65-F5344CB8AC3E}">
        <p14:creationId xmlns:p14="http://schemas.microsoft.com/office/powerpoint/2010/main" val="1269874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8</a:t>
            </a:fld>
            <a:endParaRPr lang="en-US"/>
          </a:p>
        </p:txBody>
      </p:sp>
    </p:spTree>
    <p:extLst>
      <p:ext uri="{BB962C8B-B14F-4D97-AF65-F5344CB8AC3E}">
        <p14:creationId xmlns:p14="http://schemas.microsoft.com/office/powerpoint/2010/main" val="4053724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internet has become an integral part of daily life, and people use it for various purposes. </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Here are some common online activities performed by UK individuals:</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Web Browsing</a:t>
            </a:r>
            <a:r>
              <a:rPr lang="en-GB" b="0" i="0" u="none" strike="noStrike" dirty="0">
                <a:solidFill>
                  <a:srgbClr val="374151"/>
                </a:solidFill>
                <a:effectLst/>
                <a:latin typeface="+mn-lt"/>
              </a:rPr>
              <a:t>: The internet is used for general web browsing, which includes searching for information, reading news, and visiting websites of interest.</a:t>
            </a:r>
          </a:p>
          <a:p>
            <a:pPr algn="l">
              <a:buFont typeface="+mj-lt"/>
              <a:buAutoNum type="arabicPeriod"/>
            </a:pPr>
            <a:r>
              <a:rPr lang="en-GB" b="1" i="0" u="none" strike="noStrike" dirty="0">
                <a:solidFill>
                  <a:srgbClr val="374151"/>
                </a:solidFill>
                <a:effectLst/>
                <a:latin typeface="+mn-lt"/>
              </a:rPr>
              <a:t>Social Media</a:t>
            </a:r>
            <a:r>
              <a:rPr lang="en-GB" b="0" i="0" u="none" strike="noStrike" dirty="0">
                <a:solidFill>
                  <a:srgbClr val="374151"/>
                </a:solidFill>
                <a:effectLst/>
                <a:latin typeface="+mn-lt"/>
              </a:rPr>
              <a:t>: Many people in the UK use social media platforms such as Facebook, Twitter, Instagram, and LinkedIn to connect with friends and colleagues, share updates, and engage with content.</a:t>
            </a:r>
          </a:p>
          <a:p>
            <a:pPr algn="l">
              <a:buFont typeface="+mj-lt"/>
              <a:buAutoNum type="arabicPeriod"/>
            </a:pPr>
            <a:r>
              <a:rPr lang="en-GB" b="1" i="0" u="none" strike="noStrike" dirty="0">
                <a:solidFill>
                  <a:srgbClr val="374151"/>
                </a:solidFill>
                <a:effectLst/>
                <a:latin typeface="+mn-lt"/>
              </a:rPr>
              <a:t>Email</a:t>
            </a:r>
            <a:r>
              <a:rPr lang="en-GB" b="0" i="0" u="none" strike="noStrike" dirty="0">
                <a:solidFill>
                  <a:srgbClr val="374151"/>
                </a:solidFill>
                <a:effectLst/>
                <a:latin typeface="+mn-lt"/>
              </a:rPr>
              <a:t>: Email remains a primary means of communication for both personal and professional use.</a:t>
            </a:r>
          </a:p>
          <a:p>
            <a:pPr algn="l">
              <a:buFont typeface="+mj-lt"/>
              <a:buAutoNum type="arabicPeriod"/>
            </a:pPr>
            <a:r>
              <a:rPr lang="en-GB" b="1" i="0" u="none" strike="noStrike" dirty="0">
                <a:solidFill>
                  <a:srgbClr val="374151"/>
                </a:solidFill>
                <a:effectLst/>
                <a:latin typeface="+mn-lt"/>
              </a:rPr>
              <a:t>Online Shopping</a:t>
            </a:r>
            <a:r>
              <a:rPr lang="en-GB" b="0" i="0" u="none" strike="noStrike" dirty="0">
                <a:solidFill>
                  <a:srgbClr val="374151"/>
                </a:solidFill>
                <a:effectLst/>
                <a:latin typeface="+mn-lt"/>
              </a:rPr>
              <a:t>: E-commerce is a significant activity, with people in the UK buying a wide range of products and services online from retailers like Amazon, eBay, and others.</a:t>
            </a:r>
          </a:p>
          <a:p>
            <a:pPr algn="l">
              <a:buFont typeface="+mj-lt"/>
              <a:buAutoNum type="arabicPeriod"/>
            </a:pPr>
            <a:r>
              <a:rPr lang="en-GB" b="1" i="0" u="none" strike="noStrike" dirty="0">
                <a:solidFill>
                  <a:srgbClr val="374151"/>
                </a:solidFill>
                <a:effectLst/>
                <a:latin typeface="+mn-lt"/>
              </a:rPr>
              <a:t>Online Banking</a:t>
            </a:r>
            <a:r>
              <a:rPr lang="en-GB" b="0" i="0" u="none" strike="noStrike" dirty="0">
                <a:solidFill>
                  <a:srgbClr val="374151"/>
                </a:solidFill>
                <a:effectLst/>
                <a:latin typeface="+mn-lt"/>
              </a:rPr>
              <a:t>: Many individuals manage their finances, check account balances, and perform banking transactions online through their bank's websites or mobile apps.</a:t>
            </a:r>
          </a:p>
          <a:p>
            <a:pPr algn="l">
              <a:buFont typeface="+mj-lt"/>
              <a:buAutoNum type="arabicPeriod"/>
            </a:pPr>
            <a:r>
              <a:rPr lang="en-GB" b="1" i="0" u="none" strike="noStrike" dirty="0">
                <a:solidFill>
                  <a:srgbClr val="374151"/>
                </a:solidFill>
                <a:effectLst/>
                <a:latin typeface="+mn-lt"/>
              </a:rPr>
              <a:t>Streaming and Entertainment</a:t>
            </a:r>
            <a:r>
              <a:rPr lang="en-GB" b="0" i="0" u="none" strike="noStrike" dirty="0">
                <a:solidFill>
                  <a:srgbClr val="374151"/>
                </a:solidFill>
                <a:effectLst/>
                <a:latin typeface="+mn-lt"/>
              </a:rPr>
              <a:t>: People use the internet to stream movies, TV shows, and music on platforms like Netflix, Amazon Prime Video, Spotify, and YouTube.</a:t>
            </a:r>
          </a:p>
          <a:p>
            <a:pPr algn="l">
              <a:buFont typeface="+mj-lt"/>
              <a:buAutoNum type="arabicPeriod"/>
            </a:pPr>
            <a:r>
              <a:rPr lang="en-GB" b="1" i="0" u="none" strike="noStrike" dirty="0">
                <a:solidFill>
                  <a:srgbClr val="374151"/>
                </a:solidFill>
                <a:effectLst/>
                <a:latin typeface="+mn-lt"/>
              </a:rPr>
              <a:t>Online Gaming</a:t>
            </a:r>
            <a:r>
              <a:rPr lang="en-GB" b="0" i="0" u="none" strike="noStrike" dirty="0">
                <a:solidFill>
                  <a:srgbClr val="374151"/>
                </a:solidFill>
                <a:effectLst/>
                <a:latin typeface="+mn-lt"/>
              </a:rPr>
              <a:t>: Online gaming is popular, with gamers participating in multiplayer online games and using gaming platforms such as Steam.</a:t>
            </a:r>
          </a:p>
          <a:p>
            <a:pPr algn="l">
              <a:buFont typeface="+mj-lt"/>
              <a:buAutoNum type="arabicPeriod"/>
            </a:pPr>
            <a:r>
              <a:rPr lang="en-GB" b="1" i="0" u="none" strike="noStrike" dirty="0">
                <a:solidFill>
                  <a:srgbClr val="374151"/>
                </a:solidFill>
                <a:effectLst/>
                <a:latin typeface="+mn-lt"/>
              </a:rPr>
              <a:t>Education and E-Learning</a:t>
            </a:r>
            <a:r>
              <a:rPr lang="en-GB" b="0" i="0" u="none" strike="noStrike" dirty="0">
                <a:solidFill>
                  <a:srgbClr val="374151"/>
                </a:solidFill>
                <a:effectLst/>
                <a:latin typeface="+mn-lt"/>
              </a:rPr>
              <a:t>: Many individuals use the internet for online courses, research, and educational resources.</a:t>
            </a:r>
          </a:p>
          <a:p>
            <a:pPr algn="l">
              <a:buFont typeface="+mj-lt"/>
              <a:buAutoNum type="arabicPeriod"/>
            </a:pPr>
            <a:r>
              <a:rPr lang="en-GB" b="1" i="0" u="none" strike="noStrike" dirty="0">
                <a:solidFill>
                  <a:srgbClr val="374151"/>
                </a:solidFill>
                <a:effectLst/>
                <a:latin typeface="+mn-lt"/>
              </a:rPr>
              <a:t>Telecommuting</a:t>
            </a:r>
            <a:r>
              <a:rPr lang="en-GB" b="0" i="0" u="none" strike="noStrike" dirty="0">
                <a:solidFill>
                  <a:srgbClr val="374151"/>
                </a:solidFill>
                <a:effectLst/>
                <a:latin typeface="+mn-lt"/>
              </a:rPr>
              <a:t>: The internet is used for remote work, telecommuting, and video conferencing, especially in light of changes brought about by the COVID-19 pandemic.</a:t>
            </a:r>
          </a:p>
          <a:p>
            <a:pPr algn="l">
              <a:buFont typeface="+mj-lt"/>
              <a:buAutoNum type="arabicPeriod"/>
            </a:pPr>
            <a:r>
              <a:rPr lang="en-GB" b="1" i="0" u="none" strike="noStrike" dirty="0">
                <a:solidFill>
                  <a:srgbClr val="374151"/>
                </a:solidFill>
                <a:effectLst/>
                <a:latin typeface="+mn-lt"/>
              </a:rPr>
              <a:t>Information Sharing</a:t>
            </a:r>
            <a:r>
              <a:rPr lang="en-GB" b="0" i="0" u="none" strike="noStrike" dirty="0">
                <a:solidFill>
                  <a:srgbClr val="374151"/>
                </a:solidFill>
                <a:effectLst/>
                <a:latin typeface="+mn-lt"/>
              </a:rPr>
              <a:t>: People share content, such as photos and videos, on platforms like Instagram and TikTok.</a:t>
            </a:r>
          </a:p>
          <a:p>
            <a:pPr algn="l">
              <a:buFont typeface="+mj-lt"/>
              <a:buAutoNum type="arabicPeriod"/>
            </a:pPr>
            <a:r>
              <a:rPr lang="en-GB" b="1" i="0" u="none" strike="noStrike" dirty="0">
                <a:solidFill>
                  <a:srgbClr val="374151"/>
                </a:solidFill>
                <a:effectLst/>
                <a:latin typeface="+mn-lt"/>
              </a:rPr>
              <a:t>Booking and Travel</a:t>
            </a:r>
            <a:r>
              <a:rPr lang="en-GB" b="0" i="0" u="none" strike="noStrike" dirty="0">
                <a:solidFill>
                  <a:srgbClr val="374151"/>
                </a:solidFill>
                <a:effectLst/>
                <a:latin typeface="+mn-lt"/>
              </a:rPr>
              <a:t>: Online booking for travel, flights, accommodations, and transportation is common.</a:t>
            </a:r>
          </a:p>
          <a:p>
            <a:pPr algn="l">
              <a:buFont typeface="+mj-lt"/>
              <a:buAutoNum type="arabicPeriod"/>
            </a:pPr>
            <a:r>
              <a:rPr lang="en-GB" b="1" i="0" u="none" strike="noStrike" dirty="0">
                <a:solidFill>
                  <a:srgbClr val="374151"/>
                </a:solidFill>
                <a:effectLst/>
                <a:latin typeface="+mn-lt"/>
              </a:rPr>
              <a:t>Government Services</a:t>
            </a:r>
            <a:r>
              <a:rPr lang="en-GB" b="0" i="0" u="none" strike="noStrike" dirty="0">
                <a:solidFill>
                  <a:srgbClr val="374151"/>
                </a:solidFill>
                <a:effectLst/>
                <a:latin typeface="+mn-lt"/>
              </a:rPr>
              <a:t>: Individuals interact with government agencies and access services online, such as applying for passports or renewing driver's licenses.</a:t>
            </a:r>
          </a:p>
          <a:p>
            <a:pPr algn="l">
              <a:buFont typeface="+mj-lt"/>
              <a:buAutoNum type="arabicPeriod"/>
            </a:pPr>
            <a:r>
              <a:rPr lang="en-GB" b="1" i="0" u="none" strike="noStrike" dirty="0">
                <a:solidFill>
                  <a:srgbClr val="374151"/>
                </a:solidFill>
                <a:effectLst/>
                <a:latin typeface="+mn-lt"/>
              </a:rPr>
              <a:t>Health and Wellness</a:t>
            </a:r>
            <a:r>
              <a:rPr lang="en-GB" b="0" i="0" u="none" strike="noStrike" dirty="0">
                <a:solidFill>
                  <a:srgbClr val="374151"/>
                </a:solidFill>
                <a:effectLst/>
                <a:latin typeface="+mn-lt"/>
              </a:rPr>
              <a:t>: Some use online resources to access health information, book medical appointments, and order prescription medications.</a:t>
            </a:r>
          </a:p>
          <a:p>
            <a:pPr algn="l">
              <a:buFont typeface="+mj-lt"/>
              <a:buAutoNum type="arabicPeriod"/>
            </a:pPr>
            <a:r>
              <a:rPr lang="en-GB" b="1" i="0" u="none" strike="noStrike" dirty="0">
                <a:solidFill>
                  <a:srgbClr val="374151"/>
                </a:solidFill>
                <a:effectLst/>
                <a:latin typeface="+mn-lt"/>
              </a:rPr>
              <a:t>Forums and Communities</a:t>
            </a:r>
            <a:r>
              <a:rPr lang="en-GB" b="0" i="0" u="none" strike="noStrike" dirty="0">
                <a:solidFill>
                  <a:srgbClr val="374151"/>
                </a:solidFill>
                <a:effectLst/>
                <a:latin typeface="+mn-lt"/>
              </a:rPr>
              <a:t>: People participate in online forums, discussion boards, and social networks to connect with like-minded individuals and discuss various topics.</a:t>
            </a:r>
          </a:p>
          <a:p>
            <a:pPr algn="l">
              <a:buFont typeface="+mj-lt"/>
              <a:buAutoNum type="arabicPeriod"/>
            </a:pPr>
            <a:r>
              <a:rPr lang="en-GB" b="1" i="0" u="none" strike="noStrike" dirty="0">
                <a:solidFill>
                  <a:srgbClr val="374151"/>
                </a:solidFill>
                <a:effectLst/>
                <a:latin typeface="+mn-lt"/>
              </a:rPr>
              <a:t>News and Information</a:t>
            </a:r>
            <a:r>
              <a:rPr lang="en-GB" b="0" i="0" u="none" strike="noStrike" dirty="0">
                <a:solidFill>
                  <a:srgbClr val="374151"/>
                </a:solidFill>
                <a:effectLst/>
                <a:latin typeface="+mn-lt"/>
              </a:rPr>
              <a:t>: Staying updated with current events, reading news articles, and accessing information on various topics is a prevalent online activity.</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These activities have likely continued to evolve and expand, driven by technological advancements and changes in internet usage patterns. </a:t>
            </a:r>
            <a:endParaRPr lang="en-US" dirty="0">
              <a:latin typeface="+mn-lt"/>
            </a:endParaRPr>
          </a:p>
        </p:txBody>
      </p:sp>
      <p:sp>
        <p:nvSpPr>
          <p:cNvPr id="4" name="Slide Number Placeholder 3"/>
          <p:cNvSpPr>
            <a:spLocks noGrp="1"/>
          </p:cNvSpPr>
          <p:nvPr>
            <p:ph type="sldNum" sz="quarter" idx="5"/>
          </p:nvPr>
        </p:nvSpPr>
        <p:spPr/>
        <p:txBody>
          <a:bodyPr/>
          <a:lstStyle/>
          <a:p>
            <a:fld id="{CE46FF90-8298-2744-8A69-3E4C5D5789F4}" type="slidenum">
              <a:rPr lang="en-US" smtClean="0"/>
              <a:t>9</a:t>
            </a:fld>
            <a:endParaRPr lang="en-US"/>
          </a:p>
        </p:txBody>
      </p:sp>
    </p:spTree>
    <p:extLst>
      <p:ext uri="{BB962C8B-B14F-4D97-AF65-F5344CB8AC3E}">
        <p14:creationId xmlns:p14="http://schemas.microsoft.com/office/powerpoint/2010/main" val="15400883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10</a:t>
            </a:fld>
            <a:endParaRPr lang="en-US"/>
          </a:p>
        </p:txBody>
      </p:sp>
    </p:spTree>
    <p:extLst>
      <p:ext uri="{BB962C8B-B14F-4D97-AF65-F5344CB8AC3E}">
        <p14:creationId xmlns:p14="http://schemas.microsoft.com/office/powerpoint/2010/main" val="25554300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amount of time that the average adult in the UK spends on the internet can vary significantly depending on factors like age, occupation, and personal preferences.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Various surveys and reports suggested that, on average, UK adults were spending around 3 to 4 hours per day on the internet.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This would translate to approximately 21 to 28 hours per week.</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However, it's important to note that these figures can change over time, and the increase in remote work, online education, and the use of the internet for entertainment during the COVID-19 pandemic might have led to an increase in internet usage. </a:t>
            </a:r>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CE46FF90-8298-2744-8A69-3E4C5D5789F4}" type="slidenum">
              <a:rPr lang="en-US" smtClean="0"/>
              <a:t>11</a:t>
            </a:fld>
            <a:endParaRPr lang="en-US"/>
          </a:p>
        </p:txBody>
      </p:sp>
    </p:spTree>
    <p:extLst>
      <p:ext uri="{BB962C8B-B14F-4D97-AF65-F5344CB8AC3E}">
        <p14:creationId xmlns:p14="http://schemas.microsoft.com/office/powerpoint/2010/main" val="2733979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Terrorists and extremist groups have been known to use the internet for a variety of purposes, both for communication and propaganda.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Recruitment and Radicalization:</a:t>
            </a:r>
            <a:r>
              <a:rPr lang="en-GB" b="0" i="0" u="none" strike="noStrike" dirty="0">
                <a:solidFill>
                  <a:srgbClr val="374151"/>
                </a:solidFill>
                <a:effectLst/>
                <a:latin typeface="Calibri" panose="020F0502020204030204" pitchFamily="34" charset="0"/>
                <a:cs typeface="Calibri" panose="020F0502020204030204" pitchFamily="34" charset="0"/>
              </a:rPr>
              <a:t> Terrorist organizations use websites, social media platforms, and online forums to recruit individuals and radicalize them to their extremist ideologies. They may post propaganda materials, videos, and narratives to attract potential sympathizers or recruits.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Communication:</a:t>
            </a:r>
            <a:r>
              <a:rPr lang="en-GB" b="0" i="0" u="none" strike="noStrike" dirty="0">
                <a:solidFill>
                  <a:srgbClr val="374151"/>
                </a:solidFill>
                <a:effectLst/>
                <a:latin typeface="Calibri" panose="020F0502020204030204" pitchFamily="34" charset="0"/>
                <a:cs typeface="Calibri" panose="020F0502020204030204" pitchFamily="34" charset="0"/>
              </a:rPr>
              <a:t> The internet allows terrorists to communicate and coordinate their activities. They use encrypted messaging apps and secure communication channels to plan and execute attacks while avoiding detection.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Propaganda and Dissemination:</a:t>
            </a:r>
            <a:r>
              <a:rPr lang="en-GB" b="0" i="0" u="none" strike="noStrike" dirty="0">
                <a:solidFill>
                  <a:srgbClr val="374151"/>
                </a:solidFill>
                <a:effectLst/>
                <a:latin typeface="Calibri" panose="020F0502020204030204" pitchFamily="34" charset="0"/>
                <a:cs typeface="Calibri" panose="020F0502020204030204" pitchFamily="34" charset="0"/>
              </a:rPr>
              <a:t> Extremist groups use websites and social media to spread propaganda, promote their ideologies, and showcase their actions. This can help in recruiting new members and generating support from sympathizers.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Training and Instruction:</a:t>
            </a:r>
            <a:r>
              <a:rPr lang="en-GB" b="0" i="0" u="none" strike="noStrike" dirty="0">
                <a:solidFill>
                  <a:srgbClr val="374151"/>
                </a:solidFill>
                <a:effectLst/>
                <a:latin typeface="Calibri" panose="020F0502020204030204" pitchFamily="34" charset="0"/>
                <a:cs typeface="Calibri" panose="020F0502020204030204" pitchFamily="34" charset="0"/>
              </a:rPr>
              <a:t> Some terrorist websites and forums provide instructions on how to carry out various forms of violence, including bomb-making and guerrilla warfare tactics. These materials can be accessed by individuals seeking to engage in acts of terrorism.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Financing:</a:t>
            </a:r>
            <a:r>
              <a:rPr lang="en-GB" b="0" i="0" u="none" strike="noStrike" dirty="0">
                <a:solidFill>
                  <a:srgbClr val="374151"/>
                </a:solidFill>
                <a:effectLst/>
                <a:latin typeface="Calibri" panose="020F0502020204030204" pitchFamily="34" charset="0"/>
                <a:cs typeface="Calibri" panose="020F0502020204030204" pitchFamily="34" charset="0"/>
              </a:rPr>
              <a:t> Online platforms can be used for fundraising and transferring money to support terrorist activities. Some groups have utilized cryptocurrency for anonymous financial transactions.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Inspiration and Incitement:</a:t>
            </a:r>
            <a:r>
              <a:rPr lang="en-GB" b="0" i="0" u="none" strike="noStrike" dirty="0">
                <a:solidFill>
                  <a:srgbClr val="374151"/>
                </a:solidFill>
                <a:effectLst/>
                <a:latin typeface="Calibri" panose="020F0502020204030204" pitchFamily="34" charset="0"/>
                <a:cs typeface="Calibri" panose="020F0502020204030204" pitchFamily="34" charset="0"/>
              </a:rPr>
              <a:t> Terrorist attacks, speeches, and manifestos are often shared online to inspire individuals to carry out acts of violence in the name of an ideology or cause.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Information Gathering:</a:t>
            </a:r>
            <a:r>
              <a:rPr lang="en-GB" b="0" i="0" u="none" strike="noStrike" dirty="0">
                <a:solidFill>
                  <a:srgbClr val="374151"/>
                </a:solidFill>
                <a:effectLst/>
                <a:latin typeface="Calibri" panose="020F0502020204030204" pitchFamily="34" charset="0"/>
                <a:cs typeface="Calibri" panose="020F0502020204030204" pitchFamily="34" charset="0"/>
              </a:rPr>
              <a:t> Terrorists may use the internet to collect information about potential targets, security measures, and vulnerabilities.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Cyberattacks:</a:t>
            </a:r>
            <a:r>
              <a:rPr lang="en-GB" b="0" i="0" u="none" strike="noStrike" dirty="0">
                <a:solidFill>
                  <a:srgbClr val="374151"/>
                </a:solidFill>
                <a:effectLst/>
                <a:latin typeface="Calibri" panose="020F0502020204030204" pitchFamily="34" charset="0"/>
                <a:cs typeface="Calibri" panose="020F0502020204030204" pitchFamily="34" charset="0"/>
              </a:rPr>
              <a:t> Some terrorist groups have developed cyber capabilities and may launch cyberattacks on government or private sector targets. This can range from defacing websites to disrupting critical infrastructure.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Efforts to counter the use of the internet by terrorists involve collaboration between governments, law enforcement agencies, and tech companies to monitor and restrict access to extremist content. This includes taking down websites, removing extremist content from social media platforms, and tracking and apprehending individuals involved in online recruitment and radicalization.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while the internet has enabled terrorist activities, it has also played a critical role in countering extremism. Many organisations and individuals work online to counter extremist narratives and offer alternative viewpoints. Additionally, the vast majority of internet users reject extremist ideologies and promote tolerance and peace.</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12</a:t>
            </a:fld>
            <a:endParaRPr lang="en-US"/>
          </a:p>
        </p:txBody>
      </p:sp>
    </p:spTree>
    <p:extLst>
      <p:ext uri="{BB962C8B-B14F-4D97-AF65-F5344CB8AC3E}">
        <p14:creationId xmlns:p14="http://schemas.microsoft.com/office/powerpoint/2010/main" val="1506471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Terrorist organizations and extremist groups use the internet for propaganda in various ways.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Here are some common methods they employ: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Websites:</a:t>
            </a:r>
            <a:r>
              <a:rPr lang="en-GB" b="0" i="0" u="none" strike="noStrike" dirty="0">
                <a:solidFill>
                  <a:srgbClr val="374151"/>
                </a:solidFill>
                <a:effectLst/>
                <a:latin typeface="Calibri" panose="020F0502020204030204" pitchFamily="34" charset="0"/>
                <a:cs typeface="Calibri" panose="020F0502020204030204" pitchFamily="34" charset="0"/>
              </a:rPr>
              <a:t> Terrorist groups often maintain their own websites or web forums, where they post propaganda materials, including videos, images, and written content. These sites may serve as a central hub for their supporters and sympathizers.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Media:</a:t>
            </a:r>
            <a:r>
              <a:rPr lang="en-GB" b="0" i="0" u="none" strike="noStrike" dirty="0">
                <a:solidFill>
                  <a:srgbClr val="374151"/>
                </a:solidFill>
                <a:effectLst/>
                <a:latin typeface="Calibri" panose="020F0502020204030204" pitchFamily="34" charset="0"/>
                <a:cs typeface="Calibri" panose="020F0502020204030204" pitchFamily="34" charset="0"/>
              </a:rPr>
              <a:t> Social media platforms are widely used by terrorists for disseminating propaganda. They create accounts on platforms like Twitter, Facebook, and Instagram to share messages, images, and videos. While many social media companies work to remove extremist content, it can spread quickly.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Videos:</a:t>
            </a:r>
            <a:r>
              <a:rPr lang="en-GB" b="0" i="0" u="none" strike="noStrike" dirty="0">
                <a:solidFill>
                  <a:srgbClr val="374151"/>
                </a:solidFill>
                <a:effectLst/>
                <a:latin typeface="Calibri" panose="020F0502020204030204" pitchFamily="34" charset="0"/>
                <a:cs typeface="Calibri" panose="020F0502020204030204" pitchFamily="34" charset="0"/>
              </a:rPr>
              <a:t> Terrorist organizations produce and distribute videos that showcase their activities, including attacks and training. These videos can be uploaded to platforms like YouTube or Vimeo.</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Magazines:</a:t>
            </a:r>
            <a:r>
              <a:rPr lang="en-GB" b="0" i="0" u="none" strike="noStrike" dirty="0">
                <a:solidFill>
                  <a:srgbClr val="374151"/>
                </a:solidFill>
                <a:effectLst/>
                <a:latin typeface="Calibri" panose="020F0502020204030204" pitchFamily="34" charset="0"/>
                <a:cs typeface="Calibri" panose="020F0502020204030204" pitchFamily="34" charset="0"/>
              </a:rPr>
              <a:t> Some extremist groups publish online magazines that contain articles, interviews, and commentary promoting their ideologies and actions. These magazines are often designed to appeal to a global audience.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Messaging Apps:</a:t>
            </a:r>
            <a:r>
              <a:rPr lang="en-GB" b="0" i="0" u="none" strike="noStrike" dirty="0">
                <a:solidFill>
                  <a:srgbClr val="374151"/>
                </a:solidFill>
                <a:effectLst/>
                <a:latin typeface="Calibri" panose="020F0502020204030204" pitchFamily="34" charset="0"/>
                <a:cs typeface="Calibri" panose="020F0502020204030204" pitchFamily="34" charset="0"/>
              </a:rPr>
              <a:t> Encrypted messaging apps like Telegram are used for private communication among terrorists. They share propaganda materials and coordinate activities while maintaining a level of secrecy.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Forums and Chat Rooms:</a:t>
            </a:r>
            <a:r>
              <a:rPr lang="en-GB" b="0" i="0" u="none" strike="noStrike" dirty="0">
                <a:solidFill>
                  <a:srgbClr val="374151"/>
                </a:solidFill>
                <a:effectLst/>
                <a:latin typeface="Calibri" panose="020F0502020204030204" pitchFamily="34" charset="0"/>
                <a:cs typeface="Calibri" panose="020F0502020204030204" pitchFamily="34" charset="0"/>
              </a:rPr>
              <a:t> Online forums and chat rooms provide a space for supporters to discuss and share extremist content. These are often used for recruitment and radicalization.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Recruitment:</a:t>
            </a:r>
            <a:r>
              <a:rPr lang="en-GB" b="0" i="0" u="none" strike="noStrike" dirty="0">
                <a:solidFill>
                  <a:srgbClr val="374151"/>
                </a:solidFill>
                <a:effectLst/>
                <a:latin typeface="Calibri" panose="020F0502020204030204" pitchFamily="34" charset="0"/>
                <a:cs typeface="Calibri" panose="020F0502020204030204" pitchFamily="34" charset="0"/>
              </a:rPr>
              <a:t> Extremist groups use the internet for recruitment efforts. They identify potential sympathizers and recruit individuals who may be willing to carry out acts of violence in support of their ideologies.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Incitement:</a:t>
            </a:r>
            <a:r>
              <a:rPr lang="en-GB" b="0" i="0" u="none" strike="noStrike" dirty="0">
                <a:solidFill>
                  <a:srgbClr val="374151"/>
                </a:solidFill>
                <a:effectLst/>
                <a:latin typeface="Calibri" panose="020F0502020204030204" pitchFamily="34" charset="0"/>
                <a:cs typeface="Calibri" panose="020F0502020204030204" pitchFamily="34" charset="0"/>
              </a:rPr>
              <a:t> Online content can be used to incite violence and radicalize individuals. Extremists may use narratives and imagery to encourage attacks and acts of terrorism.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Graphic Content:</a:t>
            </a:r>
            <a:r>
              <a:rPr lang="en-GB" b="0" i="0" u="none" strike="noStrike" dirty="0">
                <a:solidFill>
                  <a:srgbClr val="374151"/>
                </a:solidFill>
                <a:effectLst/>
                <a:latin typeface="Calibri" panose="020F0502020204030204" pitchFamily="34" charset="0"/>
                <a:cs typeface="Calibri" panose="020F0502020204030204" pitchFamily="34" charset="0"/>
              </a:rPr>
              <a:t> Terrorists sometimes post graphic content, such as images of violence and executions, to shock and intimidate their enemies.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Efforts to counter terrorist-related propaganda on the internet include the removal of such content by social media platforms, law enforcement monitoring, and international cooperation to track and apprehend individuals involved in promoting extremist ideologies. Many countries have laws and regulations in place to combat online extremism and support internet safety.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the vast majority of internet users reject extremist ideologies, and governments, organizations, and individuals actively work to counter the spread of terrorist propaganda online.</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13</a:t>
            </a:fld>
            <a:endParaRPr lang="en-US"/>
          </a:p>
        </p:txBody>
      </p:sp>
    </p:spTree>
    <p:extLst>
      <p:ext uri="{BB962C8B-B14F-4D97-AF65-F5344CB8AC3E}">
        <p14:creationId xmlns:p14="http://schemas.microsoft.com/office/powerpoint/2010/main" val="3457355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Terrorists have used the internet as a tool for planning and coordinating attacks.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Communication and Coordination:</a:t>
            </a:r>
            <a:r>
              <a:rPr lang="en-GB" b="0" i="0" u="none" strike="noStrike" dirty="0">
                <a:solidFill>
                  <a:srgbClr val="374151"/>
                </a:solidFill>
                <a:effectLst/>
                <a:latin typeface="Calibri" panose="020F0502020204030204" pitchFamily="34" charset="0"/>
                <a:cs typeface="Calibri" panose="020F0502020204030204" pitchFamily="34" charset="0"/>
              </a:rPr>
              <a:t> Terrorist operatives can use encrypted messaging apps, private chat rooms, or secure communication channels to communicate and coordinate their activities. These platforms allow them to discuss plans, share instructions, and set up meeting points without the risk of interception.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Information Gathering:</a:t>
            </a:r>
            <a:r>
              <a:rPr lang="en-GB" b="0" i="0" u="none" strike="noStrike" dirty="0">
                <a:solidFill>
                  <a:srgbClr val="374151"/>
                </a:solidFill>
                <a:effectLst/>
                <a:latin typeface="Calibri" panose="020F0502020204030204" pitchFamily="34" charset="0"/>
                <a:cs typeface="Calibri" panose="020F0502020204030204" pitchFamily="34" charset="0"/>
              </a:rPr>
              <a:t> The internet provides access to a wealth of information that can aid in attack planning. This includes details about potential targets, security measures, building layouts, and transportation schedules. For example, terrorists may study publicly available maps, building blueprints, or transportation routes to plan their attacks.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Media:</a:t>
            </a:r>
            <a:r>
              <a:rPr lang="en-GB" b="0" i="0" u="none" strike="noStrike" dirty="0">
                <a:solidFill>
                  <a:srgbClr val="374151"/>
                </a:solidFill>
                <a:effectLst/>
                <a:latin typeface="Calibri" panose="020F0502020204030204" pitchFamily="34" charset="0"/>
                <a:cs typeface="Calibri" panose="020F0502020204030204" pitchFamily="34" charset="0"/>
              </a:rPr>
              <a:t> Some terrorists use social media platforms to monitor the activities and movements of potential targets. They may track the social media profiles of individuals or organizations to gather information that can be used in planning.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Research:</a:t>
            </a:r>
            <a:r>
              <a:rPr lang="en-GB" b="0" i="0" u="none" strike="noStrike" dirty="0">
                <a:solidFill>
                  <a:srgbClr val="374151"/>
                </a:solidFill>
                <a:effectLst/>
                <a:latin typeface="Calibri" panose="020F0502020204030204" pitchFamily="34" charset="0"/>
                <a:cs typeface="Calibri" panose="020F0502020204030204" pitchFamily="34" charset="0"/>
              </a:rPr>
              <a:t> Terrorists can conduct online research to gather information on weapons, explosives, or chemical agents. They may also seek information on how to construct or acquire these materials.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Propaganda Materials:</a:t>
            </a:r>
            <a:r>
              <a:rPr lang="en-GB" b="0" i="0" u="none" strike="noStrike" dirty="0">
                <a:solidFill>
                  <a:srgbClr val="374151"/>
                </a:solidFill>
                <a:effectLst/>
                <a:latin typeface="Calibri" panose="020F0502020204030204" pitchFamily="34" charset="0"/>
                <a:cs typeface="Calibri" panose="020F0502020204030204" pitchFamily="34" charset="0"/>
              </a:rPr>
              <a:t> Terrorist groups may use the internet to access propaganda materials that promote their ideologies and provide inspiration for attacks. Online propaganda can help motivate individuals to plan and carry out acts of terrorism.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Inspiration:</a:t>
            </a:r>
            <a:r>
              <a:rPr lang="en-GB" b="0" i="0" u="none" strike="noStrike" dirty="0">
                <a:solidFill>
                  <a:srgbClr val="374151"/>
                </a:solidFill>
                <a:effectLst/>
                <a:latin typeface="Calibri" panose="020F0502020204030204" pitchFamily="34" charset="0"/>
                <a:cs typeface="Calibri" panose="020F0502020204030204" pitchFamily="34" charset="0"/>
              </a:rPr>
              <a:t> Some terrorists find inspiration for their actions through online content. They may be influenced by past attacks, manifestos, or speeches posted on the internet.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Examples of Internet-Related Terrorism Activities: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Inspiration from Online Content:</a:t>
            </a:r>
            <a:r>
              <a:rPr lang="en-GB" b="0" i="0" u="none" strike="noStrike" dirty="0">
                <a:solidFill>
                  <a:srgbClr val="374151"/>
                </a:solidFill>
                <a:effectLst/>
                <a:latin typeface="Calibri" panose="020F0502020204030204" pitchFamily="34" charset="0"/>
                <a:cs typeface="Calibri" panose="020F0502020204030204" pitchFamily="34" charset="0"/>
              </a:rPr>
              <a:t> The 2019 Christchurch mosque shootings in New Zealand were committed by a terrorist who live-streamed the attack on social media. The attacker had been inspired by online extremist content and manifestos from previous attacks.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Communication and Recruitment:</a:t>
            </a:r>
            <a:r>
              <a:rPr lang="en-GB" b="0" i="0" u="none" strike="noStrike" dirty="0">
                <a:solidFill>
                  <a:srgbClr val="374151"/>
                </a:solidFill>
                <a:effectLst/>
                <a:latin typeface="Calibri" panose="020F0502020204030204" pitchFamily="34" charset="0"/>
                <a:cs typeface="Calibri" panose="020F0502020204030204" pitchFamily="34" charset="0"/>
              </a:rPr>
              <a:t> ISIS used encrypted messaging apps like Telegram to coordinate attacks and recruit individuals. For example, the attackers in the 2015 Paris attacks are believed to have communicated using encrypted apps.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Information Gathering:</a:t>
            </a:r>
            <a:r>
              <a:rPr lang="en-GB" b="0" i="0" u="none" strike="noStrike" dirty="0">
                <a:solidFill>
                  <a:srgbClr val="374151"/>
                </a:solidFill>
                <a:effectLst/>
                <a:latin typeface="Calibri" panose="020F0502020204030204" pitchFamily="34" charset="0"/>
                <a:cs typeface="Calibri" panose="020F0502020204030204" pitchFamily="34" charset="0"/>
              </a:rPr>
              <a:t> The 2008 Mumbai attacks in India involved extensive online research by the attackers. They used Google Earth to familiarize themselves with the targeted locations.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Efforts to counter terrorist activities on the internet include increased monitoring by law enforcement agencies, collaboration between tech companies and governments to remove extremist content, and public awareness campaigns to prevent online radicalization. Additionally, secure communication platforms and encryption have raised concerns about the ability to detect and prevent potential attacks. Counterterrorism strategies continue to evolve to address the challenges posed by terrorists' use of the internet.</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14</a:t>
            </a:fld>
            <a:endParaRPr lang="en-US"/>
          </a:p>
        </p:txBody>
      </p:sp>
    </p:spTree>
    <p:extLst>
      <p:ext uri="{BB962C8B-B14F-4D97-AF65-F5344CB8AC3E}">
        <p14:creationId xmlns:p14="http://schemas.microsoft.com/office/powerpoint/2010/main" val="11316445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Terrorists and extremist groups use the internet as a means of training and preparing for attacks in various ways.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Online Training Materials:</a:t>
            </a:r>
            <a:r>
              <a:rPr lang="en-GB" b="0" i="0" u="none" strike="noStrike" dirty="0">
                <a:solidFill>
                  <a:srgbClr val="374151"/>
                </a:solidFill>
                <a:effectLst/>
                <a:latin typeface="Calibri" panose="020F0502020204030204" pitchFamily="34" charset="0"/>
                <a:cs typeface="Calibri" panose="020F0502020204030204" pitchFamily="34" charset="0"/>
              </a:rPr>
              <a:t> Terrorists may access and share online training materials related to weapons, explosives, and tactics. These materials may include instructional videos, manuals, and documents that provide step-by-step guidance on constructing explosive devices, handling weapons, or conducting guerrilla warfare. For example, there have been cases where terrorists downloaded bomb-making instructions from the internet.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Virtual Training Camps:</a:t>
            </a:r>
            <a:r>
              <a:rPr lang="en-GB" b="0" i="0" u="none" strike="noStrike" dirty="0">
                <a:solidFill>
                  <a:srgbClr val="374151"/>
                </a:solidFill>
                <a:effectLst/>
                <a:latin typeface="Calibri" panose="020F0502020204030204" pitchFamily="34" charset="0"/>
                <a:cs typeface="Calibri" panose="020F0502020204030204" pitchFamily="34" charset="0"/>
              </a:rPr>
              <a:t> Some extremist groups have created virtual training camps or web-based forums where members can access training materials and engage in discussions related to terrorist activities. These platforms offer a level of anonymity and allow for remote training and indoctrination.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Simulation and Gaming:</a:t>
            </a:r>
            <a:r>
              <a:rPr lang="en-GB" b="0" i="0" u="none" strike="noStrike" dirty="0">
                <a:solidFill>
                  <a:srgbClr val="374151"/>
                </a:solidFill>
                <a:effectLst/>
                <a:latin typeface="Calibri" panose="020F0502020204030204" pitchFamily="34" charset="0"/>
                <a:cs typeface="Calibri" panose="020F0502020204030204" pitchFamily="34" charset="0"/>
              </a:rPr>
              <a:t> Terrorists have been known to use online video games and simulations for tactical training and practice. These games can offer a realistic environment for practicing shooting, tactics, and teamwork. For instance, the individuals responsible for the 2019 shooting at a U.S. Navy base reportedly used video games for training.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Communication:</a:t>
            </a:r>
            <a:r>
              <a:rPr lang="en-GB" b="0" i="0" u="none" strike="noStrike" dirty="0">
                <a:solidFill>
                  <a:srgbClr val="374151"/>
                </a:solidFill>
                <a:effectLst/>
                <a:latin typeface="Calibri" panose="020F0502020204030204" pitchFamily="34" charset="0"/>
                <a:cs typeface="Calibri" panose="020F0502020204030204" pitchFamily="34" charset="0"/>
              </a:rPr>
              <a:t> Online platforms, including encrypted messaging apps, chat rooms, and social media, facilitate communication between individuals and groups planning attacks. These channels allow them to share information, receive instructions, and coordinate activities.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Propaganda Videos:</a:t>
            </a:r>
            <a:r>
              <a:rPr lang="en-GB" b="0" i="0" u="none" strike="noStrike" dirty="0">
                <a:solidFill>
                  <a:srgbClr val="374151"/>
                </a:solidFill>
                <a:effectLst/>
                <a:latin typeface="Calibri" panose="020F0502020204030204" pitchFamily="34" charset="0"/>
                <a:cs typeface="Calibri" panose="020F0502020204030204" pitchFamily="34" charset="0"/>
              </a:rPr>
              <a:t> Extremist organizations produce and distribute propaganda videos that showcase training and military exercises. These videos often feature masked individuals engaging in physical fitness training, weapons drills, and combat simulations. The purpose is to recruit and motivate sympathizers to undergo training.</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Examples of Internet-Related Training and Recruitment:</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Inspired Attacks:</a:t>
            </a:r>
            <a:r>
              <a:rPr lang="en-GB" b="0" i="0" u="none" strike="noStrike" dirty="0">
                <a:solidFill>
                  <a:srgbClr val="374151"/>
                </a:solidFill>
                <a:effectLst/>
                <a:latin typeface="Calibri" panose="020F0502020204030204" pitchFamily="34" charset="0"/>
                <a:cs typeface="Calibri" panose="020F0502020204030204" pitchFamily="34" charset="0"/>
              </a:rPr>
              <a:t> In some cases, individuals who have carried out terrorist attacks claimed to have been self-radicalized through online content and training materials. The 2013 Boston Marathon bombings are an example where the perpetrators learned to construct pressure cooker bombs from online instructions.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ISIS Propaganda:</a:t>
            </a:r>
            <a:r>
              <a:rPr lang="en-GB" b="0" i="0" u="none" strike="noStrike" dirty="0">
                <a:solidFill>
                  <a:srgbClr val="374151"/>
                </a:solidFill>
                <a:effectLst/>
                <a:latin typeface="Calibri" panose="020F0502020204030204" pitchFamily="34" charset="0"/>
                <a:cs typeface="Calibri" panose="020F0502020204030204" pitchFamily="34" charset="0"/>
              </a:rPr>
              <a:t> ISIS, through its online propaganda machine, distributed videos that depicted combat training and urged individuals to travel to their self-declared caliphate for hands-on training.</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Efforts to counter online training for terrorist activities include monitoring and removal of extremist content, tracking individuals who engage with such materials, and promoting counter-narratives that dissuade people from radicalization. Security agencies and tech companies work together to identify and disrupt online training and recruitment efforts.</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15</a:t>
            </a:fld>
            <a:endParaRPr lang="en-US"/>
          </a:p>
        </p:txBody>
      </p:sp>
    </p:spTree>
    <p:extLst>
      <p:ext uri="{BB962C8B-B14F-4D97-AF65-F5344CB8AC3E}">
        <p14:creationId xmlns:p14="http://schemas.microsoft.com/office/powerpoint/2010/main" val="656588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Terrorists and extremist groups use the internet as a powerful tool for recruitment.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Social Media:</a:t>
            </a:r>
            <a:r>
              <a:rPr lang="en-GB" b="0" i="0" u="none" strike="noStrike" dirty="0">
                <a:solidFill>
                  <a:srgbClr val="374151"/>
                </a:solidFill>
                <a:effectLst/>
                <a:latin typeface="Calibri" panose="020F0502020204030204" pitchFamily="34" charset="0"/>
                <a:cs typeface="Calibri" panose="020F0502020204030204" pitchFamily="34" charset="0"/>
              </a:rPr>
              <a:t> Extremist groups use social media platforms such as Facebook, Twitter, and Instagram to reach a wide audience. They create and share content that promotes their ideology and activities. They may also use direct messaging to engage with potential recruits privately.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Chat Rooms and Forums:</a:t>
            </a:r>
            <a:r>
              <a:rPr lang="en-GB" b="0" i="0" u="none" strike="noStrike" dirty="0">
                <a:solidFill>
                  <a:srgbClr val="374151"/>
                </a:solidFill>
                <a:effectLst/>
                <a:latin typeface="Calibri" panose="020F0502020204030204" pitchFamily="34" charset="0"/>
                <a:cs typeface="Calibri" panose="020F0502020204030204" pitchFamily="34" charset="0"/>
              </a:rPr>
              <a:t> Online forums and chat rooms provide a space for extremists to interact with like-minded individuals and recruit them. These platforms offer a degree of anonymity and facilitate discussions about extremist ideologies and plans.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Propaganda Videos:</a:t>
            </a:r>
            <a:r>
              <a:rPr lang="en-GB" b="0" i="0" u="none" strike="noStrike" dirty="0">
                <a:solidFill>
                  <a:srgbClr val="374151"/>
                </a:solidFill>
                <a:effectLst/>
                <a:latin typeface="Calibri" panose="020F0502020204030204" pitchFamily="34" charset="0"/>
                <a:cs typeface="Calibri" panose="020F0502020204030204" pitchFamily="34" charset="0"/>
              </a:rPr>
              <a:t> Terrorist organizations produce and distribute propaganda videos that depict their activities and promote their cause. These videos may include testimonials from recruits who have joined their ranks, aiming to inspire others to follow suit.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Publications:</a:t>
            </a:r>
            <a:r>
              <a:rPr lang="en-GB" b="0" i="0" u="none" strike="noStrike" dirty="0">
                <a:solidFill>
                  <a:srgbClr val="374151"/>
                </a:solidFill>
                <a:effectLst/>
                <a:latin typeface="Calibri" panose="020F0502020204030204" pitchFamily="34" charset="0"/>
                <a:cs typeface="Calibri" panose="020F0502020204030204" pitchFamily="34" charset="0"/>
              </a:rPr>
              <a:t> Extremist groups produce and share online publications, including magazines and newsletters, that contain articles, stories, and ideological content meant to attract and radicalize individuals.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Gaming Communities:</a:t>
            </a:r>
            <a:r>
              <a:rPr lang="en-GB" b="0" i="0" u="none" strike="noStrike" dirty="0">
                <a:solidFill>
                  <a:srgbClr val="374151"/>
                </a:solidFill>
                <a:effectLst/>
                <a:latin typeface="Calibri" panose="020F0502020204030204" pitchFamily="34" charset="0"/>
                <a:cs typeface="Calibri" panose="020F0502020204030204" pitchFamily="34" charset="0"/>
              </a:rPr>
              <a:t> Some extremists have used online gaming communities to recruit individuals. They engage with players and seek to radicalize them within the gaming environment.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Personal Blogs and Websites:</a:t>
            </a:r>
            <a:r>
              <a:rPr lang="en-GB" b="0" i="0" u="none" strike="noStrike" dirty="0">
                <a:solidFill>
                  <a:srgbClr val="374151"/>
                </a:solidFill>
                <a:effectLst/>
                <a:latin typeface="Calibri" panose="020F0502020204030204" pitchFamily="34" charset="0"/>
                <a:cs typeface="Calibri" panose="020F0502020204030204" pitchFamily="34" charset="0"/>
              </a:rPr>
              <a:t> Extremists may create personal blogs or websites to share their views and experiences, with the hope of drawing in like-minded individuals.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Examples of Internet-Related Recruitment:</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ISIS Online Recruitment:</a:t>
            </a:r>
            <a:r>
              <a:rPr lang="en-GB" b="0" i="0" u="none" strike="noStrike" dirty="0">
                <a:solidFill>
                  <a:srgbClr val="374151"/>
                </a:solidFill>
                <a:effectLst/>
                <a:latin typeface="Calibri" panose="020F0502020204030204" pitchFamily="34" charset="0"/>
                <a:cs typeface="Calibri" panose="020F0502020204030204" pitchFamily="34" charset="0"/>
              </a:rPr>
              <a:t> ISIS was known for its effective use of social media to recruit foreign fighters. The group posted recruitment videos, images, and messages on platforms like Twitter and YouTube, encouraging individuals to travel to Syria and Iraq to join the ranks of the caliphate.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Al-Shabaab's Online Presence:</a:t>
            </a:r>
            <a:r>
              <a:rPr lang="en-GB" b="0" i="0" u="none" strike="noStrike" dirty="0">
                <a:solidFill>
                  <a:srgbClr val="374151"/>
                </a:solidFill>
                <a:effectLst/>
                <a:latin typeface="Calibri" panose="020F0502020204030204" pitchFamily="34" charset="0"/>
                <a:cs typeface="Calibri" panose="020F0502020204030204" pitchFamily="34" charset="0"/>
              </a:rPr>
              <a:t> The Al-Shabaab extremist group has used Twitter to recruit individuals from the Somali diaspora and beyond. They have disseminated propaganda materials and encouraged potential recruits to join their cause.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Efforts to counter online recruitment include monitoring and removal of extremist content, law enforcement actions to identify and apprehend recruiters, and initiatives to promote counter-narratives that dissuade people from joining extremist groups. Many social media platforms and tech companies also work to remove extremist content and suspend accounts associated with terrorist recruitment efforts. Public awareness campaigns are another tool in the fight against online recruitment.</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16</a:t>
            </a:fld>
            <a:endParaRPr lang="en-US"/>
          </a:p>
        </p:txBody>
      </p:sp>
    </p:spTree>
    <p:extLst>
      <p:ext uri="{BB962C8B-B14F-4D97-AF65-F5344CB8AC3E}">
        <p14:creationId xmlns:p14="http://schemas.microsoft.com/office/powerpoint/2010/main" val="5477344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dirty="0">
                <a:solidFill>
                  <a:srgbClr val="333333"/>
                </a:solidFill>
                <a:effectLst/>
                <a:latin typeface="+mn-lt"/>
              </a:rPr>
              <a:t>Attached Table - Guadagno, R. et al. (2010) 'Social Influence in the Online Recruitment of Terrorists and Terrorist Sympathizers: </a:t>
            </a:r>
          </a:p>
          <a:p>
            <a:r>
              <a:rPr lang="en-GB" sz="1200" b="0" i="0" dirty="0">
                <a:solidFill>
                  <a:srgbClr val="333333"/>
                </a:solidFill>
                <a:effectLst/>
                <a:latin typeface="+mn-lt"/>
              </a:rPr>
              <a:t>Implications for Social Psychology Research', </a:t>
            </a:r>
            <a:r>
              <a:rPr lang="en-GB" sz="1200" b="0" i="1" dirty="0">
                <a:solidFill>
                  <a:srgbClr val="333333"/>
                </a:solidFill>
                <a:effectLst/>
                <a:latin typeface="+mn-lt"/>
              </a:rPr>
              <a:t>Revue </a:t>
            </a:r>
            <a:r>
              <a:rPr lang="en-GB" sz="1200" b="0" i="1" dirty="0" err="1">
                <a:solidFill>
                  <a:srgbClr val="333333"/>
                </a:solidFill>
                <a:effectLst/>
                <a:latin typeface="+mn-lt"/>
              </a:rPr>
              <a:t>internationale</a:t>
            </a:r>
            <a:r>
              <a:rPr lang="en-GB" sz="1200" b="0" i="1" dirty="0">
                <a:solidFill>
                  <a:srgbClr val="333333"/>
                </a:solidFill>
                <a:effectLst/>
                <a:latin typeface="+mn-lt"/>
              </a:rPr>
              <a:t> de </a:t>
            </a:r>
            <a:r>
              <a:rPr lang="en-GB" sz="1200" b="0" i="1" dirty="0" err="1">
                <a:solidFill>
                  <a:srgbClr val="333333"/>
                </a:solidFill>
                <a:effectLst/>
                <a:latin typeface="+mn-lt"/>
              </a:rPr>
              <a:t>psychologie</a:t>
            </a:r>
            <a:r>
              <a:rPr lang="en-GB" sz="1200" b="0" i="1" dirty="0">
                <a:solidFill>
                  <a:srgbClr val="333333"/>
                </a:solidFill>
                <a:effectLst/>
                <a:latin typeface="+mn-lt"/>
              </a:rPr>
              <a:t> </a:t>
            </a:r>
            <a:r>
              <a:rPr lang="en-GB" sz="1200" b="0" i="1" dirty="0" err="1">
                <a:solidFill>
                  <a:srgbClr val="333333"/>
                </a:solidFill>
                <a:effectLst/>
                <a:latin typeface="+mn-lt"/>
              </a:rPr>
              <a:t>sociale</a:t>
            </a:r>
            <a:r>
              <a:rPr lang="en-GB" sz="1200" b="0" i="0" dirty="0">
                <a:solidFill>
                  <a:srgbClr val="333333"/>
                </a:solidFill>
                <a:effectLst/>
                <a:latin typeface="+mn-lt"/>
              </a:rPr>
              <a:t>, 23(1), pp. 25 - 56.</a:t>
            </a:r>
            <a:endParaRPr lang="en-GB" sz="1200" dirty="0">
              <a:latin typeface="+mn-lt"/>
            </a:endParaRPr>
          </a:p>
          <a:p>
            <a:endParaRPr lang="en-US" dirty="0">
              <a:latin typeface="+mn-lt"/>
            </a:endParaRPr>
          </a:p>
          <a:p>
            <a:pPr algn="l"/>
            <a:r>
              <a:rPr lang="en-GB" b="0" i="0" u="none" strike="noStrike" dirty="0">
                <a:solidFill>
                  <a:srgbClr val="374151"/>
                </a:solidFill>
                <a:effectLst/>
                <a:latin typeface="+mn-lt"/>
              </a:rPr>
              <a:t>Online terrorist recruitment progression can be understood as a series of stages through which an individual may go, leading to their radicalization and eventual recruitment by a terrorist or extremist group. It's important to note that not everyone progresses through all these stages, and the process can vary from person to person. </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Pre-Radicalization:</a:t>
            </a:r>
            <a:r>
              <a:rPr lang="en-GB" b="0" i="0" u="none" strike="noStrike" dirty="0">
                <a:solidFill>
                  <a:srgbClr val="374151"/>
                </a:solidFill>
                <a:effectLst/>
                <a:latin typeface="+mn-lt"/>
              </a:rPr>
              <a:t> At this initial stage, individuals may have grievances, vulnerabilities, or personal experiences that make them susceptible to extremist messages. These factors can include feelings of alienation, political grievances, religious or ideological beliefs, or a desire for a sense of purpose.</a:t>
            </a:r>
          </a:p>
          <a:p>
            <a:pPr algn="l">
              <a:buFont typeface="+mj-lt"/>
              <a:buAutoNum type="arabicPeriod"/>
            </a:pPr>
            <a:r>
              <a:rPr lang="en-GB" b="1" i="0" u="none" strike="noStrike" dirty="0">
                <a:solidFill>
                  <a:srgbClr val="374151"/>
                </a:solidFill>
                <a:effectLst/>
                <a:latin typeface="+mn-lt"/>
              </a:rPr>
              <a:t>Initial Exposure:</a:t>
            </a:r>
            <a:r>
              <a:rPr lang="en-GB" b="0" i="0" u="none" strike="noStrike" dirty="0">
                <a:solidFill>
                  <a:srgbClr val="374151"/>
                </a:solidFill>
                <a:effectLst/>
                <a:latin typeface="+mn-lt"/>
              </a:rPr>
              <a:t> In this stage, individuals are exposed to extremist content, often through online channels. This exposure can happen through social media, websites, forums, or videos that promote extremist ideologies, propaganda, or narratives.</a:t>
            </a:r>
          </a:p>
          <a:p>
            <a:pPr algn="l">
              <a:buFont typeface="+mj-lt"/>
              <a:buAutoNum type="arabicPeriod"/>
            </a:pPr>
            <a:r>
              <a:rPr lang="en-GB" b="1" i="0" u="none" strike="noStrike" dirty="0">
                <a:solidFill>
                  <a:srgbClr val="374151"/>
                </a:solidFill>
                <a:effectLst/>
                <a:latin typeface="+mn-lt"/>
              </a:rPr>
              <a:t>Exploration and Curiosity:</a:t>
            </a:r>
            <a:r>
              <a:rPr lang="en-GB" b="0" i="0" u="none" strike="noStrike" dirty="0">
                <a:solidFill>
                  <a:srgbClr val="374151"/>
                </a:solidFill>
                <a:effectLst/>
                <a:latin typeface="+mn-lt"/>
              </a:rPr>
              <a:t> Those exposed to extremist content may start exploring it further. They may read extremist literature, watch propaganda videos, or participate in online discussions. Curiosity can lead to deeper engagement.</a:t>
            </a:r>
          </a:p>
          <a:p>
            <a:pPr algn="l">
              <a:buFont typeface="+mj-lt"/>
              <a:buAutoNum type="arabicPeriod"/>
            </a:pPr>
            <a:r>
              <a:rPr lang="en-GB" b="1" i="0" u="none" strike="noStrike" dirty="0">
                <a:solidFill>
                  <a:srgbClr val="374151"/>
                </a:solidFill>
                <a:effectLst/>
                <a:latin typeface="+mn-lt"/>
              </a:rPr>
              <a:t>Identification and Radicalization:</a:t>
            </a:r>
            <a:r>
              <a:rPr lang="en-GB" b="0" i="0" u="none" strike="noStrike" dirty="0">
                <a:solidFill>
                  <a:srgbClr val="374151"/>
                </a:solidFill>
                <a:effectLst/>
                <a:latin typeface="+mn-lt"/>
              </a:rPr>
              <a:t> At this stage, individuals begin to identify with extremist beliefs and may start to radicalize. They adopt the extremist narrative as their own and may develop an "us versus them" mentality. They might also join online communities that reinforce their beliefs.</a:t>
            </a:r>
          </a:p>
          <a:p>
            <a:pPr algn="l">
              <a:buFont typeface="+mj-lt"/>
              <a:buAutoNum type="arabicPeriod"/>
            </a:pPr>
            <a:r>
              <a:rPr lang="en-GB" b="1" i="0" u="none" strike="noStrike" dirty="0">
                <a:solidFill>
                  <a:srgbClr val="374151"/>
                </a:solidFill>
                <a:effectLst/>
                <a:latin typeface="+mn-lt"/>
              </a:rPr>
              <a:t>Socialization and Echo Chambers:</a:t>
            </a:r>
            <a:r>
              <a:rPr lang="en-GB" b="0" i="0" u="none" strike="noStrike" dirty="0">
                <a:solidFill>
                  <a:srgbClr val="374151"/>
                </a:solidFill>
                <a:effectLst/>
                <a:latin typeface="+mn-lt"/>
              </a:rPr>
              <a:t> Individuals may seek out like-minded individuals and join online echo chambers or forums where extremist views are shared and amplified. These spaces create a sense of belonging and validation for the extremist narrative.</a:t>
            </a:r>
          </a:p>
          <a:p>
            <a:pPr algn="l">
              <a:buFont typeface="+mj-lt"/>
              <a:buAutoNum type="arabicPeriod"/>
            </a:pPr>
            <a:r>
              <a:rPr lang="en-GB" b="1" i="0" u="none" strike="noStrike" dirty="0">
                <a:solidFill>
                  <a:srgbClr val="374151"/>
                </a:solidFill>
                <a:effectLst/>
                <a:latin typeface="+mn-lt"/>
              </a:rPr>
              <a:t>Engagement with Recruiters:</a:t>
            </a:r>
            <a:r>
              <a:rPr lang="en-GB" b="0" i="0" u="none" strike="noStrike" dirty="0">
                <a:solidFill>
                  <a:srgbClr val="374151"/>
                </a:solidFill>
                <a:effectLst/>
                <a:latin typeface="+mn-lt"/>
              </a:rPr>
              <a:t> Recruiters or sympathizers from extremist groups may contact individuals who have shown interest or commitment to the cause. These recruiters provide further indoctrination, support, and encouragement to take real-world action.</a:t>
            </a:r>
          </a:p>
          <a:p>
            <a:pPr algn="l">
              <a:buFont typeface="+mj-lt"/>
              <a:buAutoNum type="arabicPeriod"/>
            </a:pPr>
            <a:r>
              <a:rPr lang="en-GB" b="1" i="0" u="none" strike="noStrike" dirty="0">
                <a:solidFill>
                  <a:srgbClr val="374151"/>
                </a:solidFill>
                <a:effectLst/>
                <a:latin typeface="+mn-lt"/>
              </a:rPr>
              <a:t>Planning and Preparation:</a:t>
            </a:r>
            <a:r>
              <a:rPr lang="en-GB" b="0" i="0" u="none" strike="noStrike" dirty="0">
                <a:solidFill>
                  <a:srgbClr val="374151"/>
                </a:solidFill>
                <a:effectLst/>
                <a:latin typeface="+mn-lt"/>
              </a:rPr>
              <a:t> Individuals who are successfully recruited may start planning and preparing for involvement in extremist activities. This can include travel to conflict zones, radicalization of others, or planning and executing terrorist attacks.</a:t>
            </a:r>
          </a:p>
          <a:p>
            <a:pPr algn="l">
              <a:buFont typeface="+mj-lt"/>
              <a:buAutoNum type="arabicPeriod"/>
            </a:pPr>
            <a:r>
              <a:rPr lang="en-GB" b="1" i="0" u="none" strike="noStrike" dirty="0">
                <a:solidFill>
                  <a:srgbClr val="374151"/>
                </a:solidFill>
                <a:effectLst/>
                <a:latin typeface="+mn-lt"/>
              </a:rPr>
              <a:t>Action and Participation:</a:t>
            </a:r>
            <a:r>
              <a:rPr lang="en-GB" b="0" i="0" u="none" strike="noStrike" dirty="0">
                <a:solidFill>
                  <a:srgbClr val="374151"/>
                </a:solidFill>
                <a:effectLst/>
                <a:latin typeface="+mn-lt"/>
              </a:rPr>
              <a:t> The final stage involves actual involvement in extremist activities. This can range from propagating extremist messages online to engaging in acts of terrorism or violence.</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It's crucial to understand that not everyone who goes through these stages will become a terrorist. Some may be deterred or disengage at various points in the process. Counterterrorism efforts aim to interrupt this progression by identifying individuals at early stages of radicalization and intervening to prevent their further involvement in extremist activities. Preventative measures, community engagement, and counter-narrative campaigns are all part of strategies to counter online terrorist recruitment progression.</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17</a:t>
            </a:fld>
            <a:endParaRPr lang="en-US"/>
          </a:p>
        </p:txBody>
      </p:sp>
    </p:spTree>
    <p:extLst>
      <p:ext uri="{BB962C8B-B14F-4D97-AF65-F5344CB8AC3E}">
        <p14:creationId xmlns:p14="http://schemas.microsoft.com/office/powerpoint/2010/main" val="12263921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374151"/>
                </a:solidFill>
                <a:effectLst/>
                <a:latin typeface="+mn-lt"/>
              </a:rPr>
              <a:t>Terrorist groups have employed various methods to raise funds through the internet.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37415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374151"/>
                </a:solidFill>
                <a:effectLst/>
                <a:latin typeface="+mn-lt"/>
              </a:rPr>
              <a:t>Cryptocurrencies:</a:t>
            </a:r>
            <a:r>
              <a:rPr lang="en-GB" b="0" i="0" u="none" strike="noStrike" dirty="0">
                <a:solidFill>
                  <a:srgbClr val="374151"/>
                </a:solidFill>
                <a:effectLst/>
                <a:latin typeface="+mn-lt"/>
              </a:rPr>
              <a:t> Terrorist organizations have increasingly turned to cryptocurrencies like Bitcoin to facilitate anonymous and untraceable transactions. They use online platforms and digital wallets to solicit and receive donations in cryptocurrency.</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In 2020, the U.S. Department of Justice seized millions of dollars in cryptocurrency tied to Al-Qaeda and ISIS fundraising campaigns.</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Online Fundraising Platforms:</a:t>
            </a:r>
            <a:r>
              <a:rPr lang="en-GB" b="0" i="0" u="none" strike="noStrike" dirty="0">
                <a:solidFill>
                  <a:srgbClr val="374151"/>
                </a:solidFill>
                <a:effectLst/>
                <a:latin typeface="+mn-lt"/>
              </a:rPr>
              <a:t> Terrorists may exploit legitimate crowdfunding platforms to raise money for their activities. They create campaigns with false </a:t>
            </a:r>
            <a:r>
              <a:rPr lang="en-GB" b="0" i="0" u="none" strike="noStrike" dirty="0" err="1">
                <a:solidFill>
                  <a:srgbClr val="374151"/>
                </a:solidFill>
                <a:effectLst/>
                <a:latin typeface="+mn-lt"/>
              </a:rPr>
              <a:t>pretenses</a:t>
            </a:r>
            <a:r>
              <a:rPr lang="en-GB" b="0" i="0" u="none" strike="noStrike" dirty="0">
                <a:solidFill>
                  <a:srgbClr val="374151"/>
                </a:solidFill>
                <a:effectLst/>
                <a:latin typeface="+mn-lt"/>
              </a:rPr>
              <a:t>, making it challenging for these platforms to detect illicit fundraising.</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In 2020, ISIS sympathizers used crowdfunding platforms to raise money for imprisoned terrorists' families and for propaganda production.</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Social Media:</a:t>
            </a:r>
            <a:r>
              <a:rPr lang="en-GB" b="0" i="0" u="none" strike="noStrike" dirty="0">
                <a:solidFill>
                  <a:srgbClr val="374151"/>
                </a:solidFill>
                <a:effectLst/>
                <a:latin typeface="+mn-lt"/>
              </a:rPr>
              <a:t> Terrorist organizations leverage social media platforms to solicit funds and direct supporters to external fundraising links. They share personal stories, images, and videos to evoke sympathy and encourage donations.</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Al-Shabaab used Twitter to promote a campaign seeking donations to support their operations in East Africa.</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Fake Charities and NGOs:</a:t>
            </a:r>
            <a:r>
              <a:rPr lang="en-GB" b="0" i="0" u="none" strike="noStrike" dirty="0">
                <a:solidFill>
                  <a:srgbClr val="374151"/>
                </a:solidFill>
                <a:effectLst/>
                <a:latin typeface="+mn-lt"/>
              </a:rPr>
              <a:t> Terrorist groups may establish fake charities or non-governmental organizations (NGOs) with online presences. They use websites and social media to portray themselves as humanitarian organizations, collecting funds for their terrorist activities.</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The Al-</a:t>
            </a:r>
            <a:r>
              <a:rPr lang="en-GB" b="0" i="0" u="none" strike="noStrike" dirty="0" err="1">
                <a:solidFill>
                  <a:srgbClr val="374151"/>
                </a:solidFill>
                <a:effectLst/>
                <a:latin typeface="+mn-lt"/>
              </a:rPr>
              <a:t>Rahmah</a:t>
            </a:r>
            <a:r>
              <a:rPr lang="en-GB" b="0" i="0" u="none" strike="noStrike" dirty="0">
                <a:solidFill>
                  <a:srgbClr val="374151"/>
                </a:solidFill>
                <a:effectLst/>
                <a:latin typeface="+mn-lt"/>
              </a:rPr>
              <a:t> Charitable Organization was an Al-Qaeda front that raised money online for extremist activities under the guise of charitable work.</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Online Marketplaces:</a:t>
            </a:r>
            <a:r>
              <a:rPr lang="en-GB" b="0" i="0" u="none" strike="noStrike" dirty="0">
                <a:solidFill>
                  <a:srgbClr val="374151"/>
                </a:solidFill>
                <a:effectLst/>
                <a:latin typeface="+mn-lt"/>
              </a:rPr>
              <a:t> Terrorists can sell merchandise, including propaganda materials, on the dark web or encrypted messaging platforms. These sales generate income for their activities.</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ISIS has sold merchandise such as flags, clothing, and propaganda materials through encrypted messaging channels.</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Hawala Networks:</a:t>
            </a:r>
            <a:r>
              <a:rPr lang="en-GB" b="0" i="0" u="none" strike="noStrike" dirty="0">
                <a:solidFill>
                  <a:srgbClr val="374151"/>
                </a:solidFill>
                <a:effectLst/>
                <a:latin typeface="+mn-lt"/>
              </a:rPr>
              <a:t> While not exclusively online, some terrorist groups use digital communication to coordinate with hawala networks. These informal money transfer systems facilitate international money transfers, often without a paper trail.</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Efforts to combat online fundraising by terrorists include financial tracking, monitoring of online platforms, and international cooperation among law enforcement agencies and financial institutions to detect and disrupt illicit transactions. Tech companies also work to identify and remove content related to terrorist fundraising.</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18</a:t>
            </a:fld>
            <a:endParaRPr lang="en-US"/>
          </a:p>
        </p:txBody>
      </p:sp>
    </p:spTree>
    <p:extLst>
      <p:ext uri="{BB962C8B-B14F-4D97-AF65-F5344CB8AC3E}">
        <p14:creationId xmlns:p14="http://schemas.microsoft.com/office/powerpoint/2010/main" val="2975190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19</a:t>
            </a:fld>
            <a:endParaRPr lang="en-US"/>
          </a:p>
        </p:txBody>
      </p:sp>
    </p:spTree>
    <p:extLst>
      <p:ext uri="{BB962C8B-B14F-4D97-AF65-F5344CB8AC3E}">
        <p14:creationId xmlns:p14="http://schemas.microsoft.com/office/powerpoint/2010/main" val="23582864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A "catalyst event" in the context of radicalisation refers to a specific incident or experience that triggers a significant change in an individual's beliefs, values, and behaviours, leading them towards violent extremism or terrorism. This event serves as a turning point, causing the individual to adopt a more radical worldview. Catalyst events can vary, but they often involve personal crises, exposure to shocking or traumatic incidents, or experiences that challenge an individual's existing beliefs.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Examples of catalyst events in radicalisation may include:</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Personal Trauma:</a:t>
            </a:r>
            <a:r>
              <a:rPr lang="en-GB" b="0" i="0" u="none" strike="noStrike" dirty="0">
                <a:solidFill>
                  <a:srgbClr val="374151"/>
                </a:solidFill>
                <a:effectLst/>
                <a:latin typeface="+mn-lt"/>
              </a:rPr>
              <a:t> Experiencing personal trauma, such as the loss of a loved one, physical or emotional abuse, or a life-threatening event, can lead some individuals to seek solace or meaning in extremist ideologies as a coping mechanism.</a:t>
            </a:r>
          </a:p>
          <a:p>
            <a:pPr algn="l">
              <a:buFont typeface="+mj-lt"/>
              <a:buAutoNum type="arabicPeriod"/>
            </a:pPr>
            <a:r>
              <a:rPr lang="en-GB" b="1" i="0" u="none" strike="noStrike" dirty="0">
                <a:solidFill>
                  <a:srgbClr val="374151"/>
                </a:solidFill>
                <a:effectLst/>
                <a:latin typeface="+mn-lt"/>
              </a:rPr>
              <a:t>Political or Social Unrest:</a:t>
            </a:r>
            <a:r>
              <a:rPr lang="en-GB" b="0" i="0" u="none" strike="noStrike" dirty="0">
                <a:solidFill>
                  <a:srgbClr val="374151"/>
                </a:solidFill>
                <a:effectLst/>
                <a:latin typeface="+mn-lt"/>
              </a:rPr>
              <a:t> Living in an environment marked by political or social turmoil, oppression, or injustice can push individuals to embrace radical ideologies in response to the perceived failures of the existing system.</a:t>
            </a:r>
          </a:p>
          <a:p>
            <a:pPr algn="l">
              <a:buFont typeface="+mj-lt"/>
              <a:buAutoNum type="arabicPeriod"/>
            </a:pPr>
            <a:r>
              <a:rPr lang="en-GB" b="1" i="0" u="none" strike="noStrike" dirty="0">
                <a:solidFill>
                  <a:srgbClr val="374151"/>
                </a:solidFill>
                <a:effectLst/>
                <a:latin typeface="+mn-lt"/>
              </a:rPr>
              <a:t>Online Propaganda:</a:t>
            </a:r>
            <a:r>
              <a:rPr lang="en-GB" b="0" i="0" u="none" strike="noStrike" dirty="0">
                <a:solidFill>
                  <a:srgbClr val="374151"/>
                </a:solidFill>
                <a:effectLst/>
                <a:latin typeface="+mn-lt"/>
              </a:rPr>
              <a:t> Exposure to extremist propaganda, often facilitated through the internet, can serve as a catalyst event when individuals are radicalized by the online content they consume.</a:t>
            </a:r>
          </a:p>
          <a:p>
            <a:pPr algn="l">
              <a:buFont typeface="+mj-lt"/>
              <a:buAutoNum type="arabicPeriod"/>
            </a:pPr>
            <a:r>
              <a:rPr lang="en-GB" b="1" i="0" u="none" strike="noStrike" dirty="0">
                <a:solidFill>
                  <a:srgbClr val="374151"/>
                </a:solidFill>
                <a:effectLst/>
                <a:latin typeface="+mn-lt"/>
              </a:rPr>
              <a:t>Religious Conversion:</a:t>
            </a:r>
            <a:r>
              <a:rPr lang="en-GB" b="0" i="0" u="none" strike="noStrike" dirty="0">
                <a:solidFill>
                  <a:srgbClr val="374151"/>
                </a:solidFill>
                <a:effectLst/>
                <a:latin typeface="+mn-lt"/>
              </a:rPr>
              <a:t> Some individuals undergo a rapid religious conversion, often facilitated by charismatic extremist figures, that leads them to adopt a more radical interpretation of their faith.</a:t>
            </a:r>
          </a:p>
          <a:p>
            <a:pPr algn="l">
              <a:buFont typeface="+mj-lt"/>
              <a:buAutoNum type="arabicPeriod"/>
            </a:pPr>
            <a:r>
              <a:rPr lang="en-GB" b="1" i="0" u="none" strike="noStrike" dirty="0">
                <a:solidFill>
                  <a:srgbClr val="374151"/>
                </a:solidFill>
                <a:effectLst/>
                <a:latin typeface="+mn-lt"/>
              </a:rPr>
              <a:t>Involvement in Criminal Activities:</a:t>
            </a:r>
            <a:r>
              <a:rPr lang="en-GB" b="0" i="0" u="none" strike="noStrike" dirty="0">
                <a:solidFill>
                  <a:srgbClr val="374151"/>
                </a:solidFill>
                <a:effectLst/>
                <a:latin typeface="+mn-lt"/>
              </a:rPr>
              <a:t> Participation in criminal activities, such as gang violence or illegal </a:t>
            </a:r>
            <a:r>
              <a:rPr lang="en-GB" b="0" i="0" u="none" strike="noStrike" dirty="0" err="1">
                <a:solidFill>
                  <a:srgbClr val="374151"/>
                </a:solidFill>
                <a:effectLst/>
                <a:latin typeface="+mn-lt"/>
              </a:rPr>
              <a:t>behavior</a:t>
            </a:r>
            <a:r>
              <a:rPr lang="en-GB" b="0" i="0" u="none" strike="noStrike" dirty="0">
                <a:solidFill>
                  <a:srgbClr val="374151"/>
                </a:solidFill>
                <a:effectLst/>
                <a:latin typeface="+mn-lt"/>
              </a:rPr>
              <a:t>, can expose individuals to a culture that supports radicalization.</a:t>
            </a:r>
          </a:p>
          <a:p>
            <a:pPr algn="l">
              <a:buFont typeface="+mj-lt"/>
              <a:buAutoNum type="arabicPeriod"/>
            </a:pPr>
            <a:r>
              <a:rPr lang="en-GB" b="1" i="0" u="none" strike="noStrike" dirty="0">
                <a:solidFill>
                  <a:srgbClr val="374151"/>
                </a:solidFill>
                <a:effectLst/>
                <a:latin typeface="+mn-lt"/>
              </a:rPr>
              <a:t>Witnessing Violence:</a:t>
            </a:r>
            <a:r>
              <a:rPr lang="en-GB" b="0" i="0" u="none" strike="noStrike" dirty="0">
                <a:solidFill>
                  <a:srgbClr val="374151"/>
                </a:solidFill>
                <a:effectLst/>
                <a:latin typeface="+mn-lt"/>
              </a:rPr>
              <a:t> Witnessing or experiencing violence </a:t>
            </a:r>
            <a:r>
              <a:rPr lang="en-GB" b="0" i="0" u="none" strike="noStrike" dirty="0" err="1">
                <a:solidFill>
                  <a:srgbClr val="374151"/>
                </a:solidFill>
                <a:effectLst/>
                <a:latin typeface="+mn-lt"/>
              </a:rPr>
              <a:t>firsthand</a:t>
            </a:r>
            <a:r>
              <a:rPr lang="en-GB" b="0" i="0" u="none" strike="noStrike" dirty="0">
                <a:solidFill>
                  <a:srgbClr val="374151"/>
                </a:solidFill>
                <a:effectLst/>
                <a:latin typeface="+mn-lt"/>
              </a:rPr>
              <a:t>, whether in conflict zones or through acts of terrorism, can lead individuals to internalize extremist narratives and ideologies.</a:t>
            </a:r>
          </a:p>
          <a:p>
            <a:pPr algn="l">
              <a:buFont typeface="+mj-lt"/>
              <a:buAutoNum type="arabicPeriod"/>
            </a:pPr>
            <a:r>
              <a:rPr lang="en-GB" b="1" i="0" u="none" strike="noStrike" dirty="0">
                <a:solidFill>
                  <a:srgbClr val="374151"/>
                </a:solidFill>
                <a:effectLst/>
                <a:latin typeface="+mn-lt"/>
              </a:rPr>
              <a:t>Discrimination and Marginalization:</a:t>
            </a:r>
            <a:r>
              <a:rPr lang="en-GB" b="0" i="0" u="none" strike="noStrike" dirty="0">
                <a:solidFill>
                  <a:srgbClr val="374151"/>
                </a:solidFill>
                <a:effectLst/>
                <a:latin typeface="+mn-lt"/>
              </a:rPr>
              <a:t> Experiences of discrimination, marginalization, or alienation within society can push individuals to seek belonging and identity within extremist groups.</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It's important to note that catalyst events do not always result in radicalization, and the process is highly individualized. Many individuals exposed to these events do not become extremists. Preventing radicalization often involves addressing underlying grievances, offering support and interventions to individuals at risk, and countering extremist narratives with alternative messages and opportunities for positive engagement.</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20</a:t>
            </a:fld>
            <a:endParaRPr lang="en-US"/>
          </a:p>
        </p:txBody>
      </p:sp>
    </p:spTree>
    <p:extLst>
      <p:ext uri="{BB962C8B-B14F-4D97-AF65-F5344CB8AC3E}">
        <p14:creationId xmlns:p14="http://schemas.microsoft.com/office/powerpoint/2010/main" val="10840128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Terrorists use the internet as a powerful tool for radicalizing individuals and drawing them into extremist ideologies. </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Social Media Propaganda:</a:t>
            </a:r>
            <a:r>
              <a:rPr lang="en-GB" b="0" i="0" u="none" strike="noStrike" dirty="0">
                <a:solidFill>
                  <a:srgbClr val="374151"/>
                </a:solidFill>
                <a:effectLst/>
                <a:latin typeface="+mn-lt"/>
              </a:rPr>
              <a:t> Extremist groups create and share propaganda materials, including images, videos, and written content, on platforms like Facebook, Twitter, and YouTube. They use these materials to glorify their cause and attract potential sympathizers.</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ISIS disseminated graphic and emotionally charged propaganda videos on social media platforms to radicalize and recruit individuals, often featuring foreign fighters who shared their experiences to appeal to a global audience.</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Online Forums and Chat Rooms:</a:t>
            </a:r>
            <a:r>
              <a:rPr lang="en-GB" b="0" i="0" u="none" strike="noStrike" dirty="0">
                <a:solidFill>
                  <a:srgbClr val="374151"/>
                </a:solidFill>
                <a:effectLst/>
                <a:latin typeface="+mn-lt"/>
              </a:rPr>
              <a:t> Extremist organizations set up or infiltrate online forums and chat rooms where they engage with individuals who express extremist views or sympathies. These platforms provide a sense of community and validation for extremist beliefs.</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Al-Qaeda and its affiliates have used online forums to engage with individuals and offer ideological guidance. Anwar al-Awlaki, an American-born Al-Qaeda propagandist, used online forums to radicalize and interact with potential recruits.</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Personal Messaging and Private Groups:</a:t>
            </a:r>
            <a:r>
              <a:rPr lang="en-GB" b="0" i="0" u="none" strike="noStrike" dirty="0">
                <a:solidFill>
                  <a:srgbClr val="374151"/>
                </a:solidFill>
                <a:effectLst/>
                <a:latin typeface="+mn-lt"/>
              </a:rPr>
              <a:t> Extremists use encrypted messaging apps and private groups to have one-on-one conversations with potential recruits. This allows for more personalized and discreet communication.</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Telegram, an encrypted messaging app, has been used by various extremist groups to establish private channels for recruiting and radicalizing individuals.</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Online Publications:</a:t>
            </a:r>
            <a:r>
              <a:rPr lang="en-GB" b="0" i="0" u="none" strike="noStrike" dirty="0">
                <a:solidFill>
                  <a:srgbClr val="374151"/>
                </a:solidFill>
                <a:effectLst/>
                <a:latin typeface="+mn-lt"/>
              </a:rPr>
              <a:t> Extremist organizations produce and distribute online magazines, newsletters, and articles that contain extremist content. These materials are often used to provide ideological justification for violence.</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Al-Qaeda's Inspire magazine has been used to disseminate extremist ideology and provide instructions for carrying out attacks.</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Personal Blogs and Websites:</a:t>
            </a:r>
            <a:r>
              <a:rPr lang="en-GB" b="0" i="0" u="none" strike="noStrike" dirty="0">
                <a:solidFill>
                  <a:srgbClr val="374151"/>
                </a:solidFill>
                <a:effectLst/>
                <a:latin typeface="+mn-lt"/>
              </a:rPr>
              <a:t> Some extremists create personal blogs or websites to share their own radicalization journeys, experiences, and beliefs. These platforms can serve as a means of connecting with like-minded individuals.</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Individuals who have become radicalized have created personal blogs to share their experiences and ideological perspectives.</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Interactive Content:</a:t>
            </a:r>
            <a:r>
              <a:rPr lang="en-GB" b="0" i="0" u="none" strike="noStrike" dirty="0">
                <a:solidFill>
                  <a:srgbClr val="374151"/>
                </a:solidFill>
                <a:effectLst/>
                <a:latin typeface="+mn-lt"/>
              </a:rPr>
              <a:t> Some extremist organizations have developed online games and apps that incorporate extremist messages and narratives. These can be used to target younger audiences.</a:t>
            </a:r>
          </a:p>
          <a:p>
            <a:pPr algn="l">
              <a:buFont typeface="+mj-lt"/>
              <a:buAutoNum type="arabicPeriod"/>
            </a:pPr>
            <a:r>
              <a:rPr lang="en-GB" b="0" i="1" u="none" strike="noStrike" dirty="0">
                <a:solidFill>
                  <a:srgbClr val="374151"/>
                </a:solidFill>
                <a:effectLst/>
                <a:latin typeface="+mn-lt"/>
              </a:rPr>
              <a:t>Example:</a:t>
            </a:r>
            <a:r>
              <a:rPr lang="en-GB" b="0" i="0" u="none" strike="noStrike" dirty="0">
                <a:solidFill>
                  <a:srgbClr val="374151"/>
                </a:solidFill>
                <a:effectLst/>
                <a:latin typeface="+mn-lt"/>
              </a:rPr>
              <a:t> ISIS released a mobile app called "Dawn of Glad Tidings," which provided news and updates related to the group's activities, effectively targeting tech-savvy individuals.</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Efforts to counter online radicalization include monitoring and reporting extremist content, developing counter-narratives to challenge extremist ideologies, and working with tech companies to remove harmful content. Community engagement, education, and awareness campaigns are also used to prevent radicalization and promote resilience against extremist messages.</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21</a:t>
            </a:fld>
            <a:endParaRPr lang="en-US"/>
          </a:p>
        </p:txBody>
      </p:sp>
    </p:spTree>
    <p:extLst>
      <p:ext uri="{BB962C8B-B14F-4D97-AF65-F5344CB8AC3E}">
        <p14:creationId xmlns:p14="http://schemas.microsoft.com/office/powerpoint/2010/main" val="27911563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22</a:t>
            </a:fld>
            <a:endParaRPr lang="en-US"/>
          </a:p>
        </p:txBody>
      </p:sp>
    </p:spTree>
    <p:extLst>
      <p:ext uri="{BB962C8B-B14F-4D97-AF65-F5344CB8AC3E}">
        <p14:creationId xmlns:p14="http://schemas.microsoft.com/office/powerpoint/2010/main" val="5556204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23</a:t>
            </a:fld>
            <a:endParaRPr lang="en-US"/>
          </a:p>
        </p:txBody>
      </p:sp>
    </p:spTree>
    <p:extLst>
      <p:ext uri="{BB962C8B-B14F-4D97-AF65-F5344CB8AC3E}">
        <p14:creationId xmlns:p14="http://schemas.microsoft.com/office/powerpoint/2010/main" val="31646838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24</a:t>
            </a:fld>
            <a:endParaRPr lang="en-US"/>
          </a:p>
        </p:txBody>
      </p:sp>
    </p:spTree>
    <p:extLst>
      <p:ext uri="{BB962C8B-B14F-4D97-AF65-F5344CB8AC3E}">
        <p14:creationId xmlns:p14="http://schemas.microsoft.com/office/powerpoint/2010/main" val="42299140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25</a:t>
            </a:fld>
            <a:endParaRPr lang="en-US"/>
          </a:p>
        </p:txBody>
      </p:sp>
    </p:spTree>
    <p:extLst>
      <p:ext uri="{BB962C8B-B14F-4D97-AF65-F5344CB8AC3E}">
        <p14:creationId xmlns:p14="http://schemas.microsoft.com/office/powerpoint/2010/main" val="25618678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27</a:t>
            </a:fld>
            <a:endParaRPr lang="en-US"/>
          </a:p>
        </p:txBody>
      </p:sp>
    </p:spTree>
    <p:extLst>
      <p:ext uri="{BB962C8B-B14F-4D97-AF65-F5344CB8AC3E}">
        <p14:creationId xmlns:p14="http://schemas.microsoft.com/office/powerpoint/2010/main" val="5108999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28</a:t>
            </a:fld>
            <a:endParaRPr lang="en-US"/>
          </a:p>
        </p:txBody>
      </p:sp>
    </p:spTree>
    <p:extLst>
      <p:ext uri="{BB962C8B-B14F-4D97-AF65-F5344CB8AC3E}">
        <p14:creationId xmlns:p14="http://schemas.microsoft.com/office/powerpoint/2010/main" val="12289332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29</a:t>
            </a:fld>
            <a:endParaRPr lang="en-US"/>
          </a:p>
        </p:txBody>
      </p:sp>
    </p:spTree>
    <p:extLst>
      <p:ext uri="{BB962C8B-B14F-4D97-AF65-F5344CB8AC3E}">
        <p14:creationId xmlns:p14="http://schemas.microsoft.com/office/powerpoint/2010/main" val="6850689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30</a:t>
            </a:fld>
            <a:endParaRPr lang="en-US"/>
          </a:p>
        </p:txBody>
      </p:sp>
    </p:spTree>
    <p:extLst>
      <p:ext uri="{BB962C8B-B14F-4D97-AF65-F5344CB8AC3E}">
        <p14:creationId xmlns:p14="http://schemas.microsoft.com/office/powerpoint/2010/main" val="14304516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31</a:t>
            </a:fld>
            <a:endParaRPr lang="en-US"/>
          </a:p>
        </p:txBody>
      </p:sp>
    </p:spTree>
    <p:extLst>
      <p:ext uri="{BB962C8B-B14F-4D97-AF65-F5344CB8AC3E}">
        <p14:creationId xmlns:p14="http://schemas.microsoft.com/office/powerpoint/2010/main" val="17494150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term "Lone Wolves" or "Lone Actors" in the context of terrorism refers to individuals who operate independently, without direct guidance or support from an established terrorist organization or network. They may be self-radicalized and carry out acts of violence or terrorism on their own. These individuals often pose unique challenges to counterterrorism efforts because their actions can be difficult to predict and prevent.</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Examples of "Lone Wolves" in terrorism include: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Anders Behring Breivik:</a:t>
            </a:r>
            <a:r>
              <a:rPr lang="en-GB" b="0" i="0" u="none" strike="noStrike" dirty="0">
                <a:solidFill>
                  <a:srgbClr val="374151"/>
                </a:solidFill>
                <a:effectLst/>
                <a:latin typeface="Calibri" panose="020F0502020204030204" pitchFamily="34" charset="0"/>
                <a:cs typeface="Calibri" panose="020F0502020204030204" pitchFamily="34" charset="0"/>
              </a:rPr>
              <a:t> In 2011, Anders Behring Breivik carried out a mass killing in Norway, which included a bombing in Oslo and a mass shooting on the island of </a:t>
            </a:r>
            <a:r>
              <a:rPr lang="en-GB" b="0" i="0" u="none" strike="noStrike" dirty="0" err="1">
                <a:solidFill>
                  <a:srgbClr val="374151"/>
                </a:solidFill>
                <a:effectLst/>
                <a:latin typeface="Calibri" panose="020F0502020204030204" pitchFamily="34" charset="0"/>
                <a:cs typeface="Calibri" panose="020F0502020204030204" pitchFamily="34" charset="0"/>
              </a:rPr>
              <a:t>Utøya</a:t>
            </a:r>
            <a:r>
              <a:rPr lang="en-GB" b="0" i="0" u="none" strike="noStrike" dirty="0">
                <a:solidFill>
                  <a:srgbClr val="374151"/>
                </a:solidFill>
                <a:effectLst/>
                <a:latin typeface="Calibri" panose="020F0502020204030204" pitchFamily="34" charset="0"/>
                <a:cs typeface="Calibri" panose="020F0502020204030204" pitchFamily="34" charset="0"/>
              </a:rPr>
              <a:t>. He acted alone, but his attacks were meticulously planned and motivated by extremist ideologies, particularly anti-Muslim and anti-immigrant beliefs.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Ted Kaczynski (the Unabomber):</a:t>
            </a:r>
            <a:r>
              <a:rPr lang="en-GB" b="0" i="0" u="none" strike="noStrike" dirty="0">
                <a:solidFill>
                  <a:srgbClr val="374151"/>
                </a:solidFill>
                <a:effectLst/>
                <a:latin typeface="Calibri" panose="020F0502020204030204" pitchFamily="34" charset="0"/>
                <a:cs typeface="Calibri" panose="020F0502020204030204" pitchFamily="34" charset="0"/>
              </a:rPr>
              <a:t> Theodore Kaczynski, known as the Unabomber, was a domestic terrorist who operated in the United States from 1978 to 1995. He carried out a nationwide bombing campaign, targeting individuals associated with modern technology and industrial society. Kaczynski acted as a "Lone Wolf" and was eventually captured in 1996.</a:t>
            </a:r>
          </a:p>
          <a:p>
            <a:pPr algn="l">
              <a:buFont typeface="+mj-lt"/>
              <a:buAutoNum type="arabicPeriod"/>
            </a:pPr>
            <a:r>
              <a:rPr lang="en-GB" b="1" i="0" u="none" strike="noStrike" dirty="0" err="1">
                <a:solidFill>
                  <a:srgbClr val="374151"/>
                </a:solidFill>
                <a:effectLst/>
                <a:latin typeface="Calibri" panose="020F0502020204030204" pitchFamily="34" charset="0"/>
                <a:cs typeface="Calibri" panose="020F0502020204030204" pitchFamily="34" charset="0"/>
              </a:rPr>
              <a:t>Dylann</a:t>
            </a:r>
            <a:r>
              <a:rPr lang="en-GB" b="1" i="0" u="none" strike="noStrike" dirty="0">
                <a:solidFill>
                  <a:srgbClr val="374151"/>
                </a:solidFill>
                <a:effectLst/>
                <a:latin typeface="Calibri" panose="020F0502020204030204" pitchFamily="34" charset="0"/>
                <a:cs typeface="Calibri" panose="020F0502020204030204" pitchFamily="34" charset="0"/>
              </a:rPr>
              <a:t> Roof:</a:t>
            </a:r>
            <a:r>
              <a:rPr lang="en-GB" b="0" i="0" u="none" strike="noStrike" dirty="0">
                <a:solidFill>
                  <a:srgbClr val="374151"/>
                </a:solidFill>
                <a:effectLst/>
                <a:latin typeface="Calibri" panose="020F0502020204030204" pitchFamily="34" charset="0"/>
                <a:cs typeface="Calibri" panose="020F0502020204030204" pitchFamily="34" charset="0"/>
              </a:rPr>
              <a:t> In 2015, </a:t>
            </a:r>
            <a:r>
              <a:rPr lang="en-GB" b="0" i="0" u="none" strike="noStrike" dirty="0" err="1">
                <a:solidFill>
                  <a:srgbClr val="374151"/>
                </a:solidFill>
                <a:effectLst/>
                <a:latin typeface="Calibri" panose="020F0502020204030204" pitchFamily="34" charset="0"/>
                <a:cs typeface="Calibri" panose="020F0502020204030204" pitchFamily="34" charset="0"/>
              </a:rPr>
              <a:t>Dylann</a:t>
            </a:r>
            <a:r>
              <a:rPr lang="en-GB" b="0" i="0" u="none" strike="noStrike" dirty="0">
                <a:solidFill>
                  <a:srgbClr val="374151"/>
                </a:solidFill>
                <a:effectLst/>
                <a:latin typeface="Calibri" panose="020F0502020204030204" pitchFamily="34" charset="0"/>
                <a:cs typeface="Calibri" panose="020F0502020204030204" pitchFamily="34" charset="0"/>
              </a:rPr>
              <a:t> Roof carried out a mass shooting at a historically black church in Charleston, South Carolina, resulting in the deaths of nine people. He acted alone and was motivated by white supremacist beliefs.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Omar Mateen:</a:t>
            </a:r>
            <a:r>
              <a:rPr lang="en-GB" b="0" i="0" u="none" strike="noStrike" dirty="0">
                <a:solidFill>
                  <a:srgbClr val="374151"/>
                </a:solidFill>
                <a:effectLst/>
                <a:latin typeface="Calibri" panose="020F0502020204030204" pitchFamily="34" charset="0"/>
                <a:cs typeface="Calibri" panose="020F0502020204030204" pitchFamily="34" charset="0"/>
              </a:rPr>
              <a:t> In 2016, Omar Mateen perpetrated the mass shooting at the Pulse nightclub in Orlando, Florida, which left 49 people dead. While he expressed allegiance to ISIS, he acted as a "Lone Wolf" in this attack.</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Khalid Masood:</a:t>
            </a:r>
            <a:r>
              <a:rPr lang="en-GB" b="0" i="0" u="none" strike="noStrike" dirty="0">
                <a:solidFill>
                  <a:srgbClr val="374151"/>
                </a:solidFill>
                <a:effectLst/>
                <a:latin typeface="Calibri" panose="020F0502020204030204" pitchFamily="34" charset="0"/>
                <a:cs typeface="Calibri" panose="020F0502020204030204" pitchFamily="34" charset="0"/>
              </a:rPr>
              <a:t> In 2017, Khalid Masood carried out a vehicle and knife attack near the Houses of Parliament in London. He acted alone and had reportedly been inspired by extremist ideologies.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"Lone Wolves" may still be influenced by online radicalization or extremist propaganda. While they may lack direct connections to established terrorist groups, their actions are often driven by a shared extremist ideology. These individuals present a challenge for law enforcement and intelligence agencies because they may not show the same patterns of communication and coordination seen in traditional terrorist cells.</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32</a:t>
            </a:fld>
            <a:endParaRPr lang="en-US"/>
          </a:p>
        </p:txBody>
      </p:sp>
    </p:spTree>
    <p:extLst>
      <p:ext uri="{BB962C8B-B14F-4D97-AF65-F5344CB8AC3E}">
        <p14:creationId xmlns:p14="http://schemas.microsoft.com/office/powerpoint/2010/main" val="11570379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Responding to terrorists' use of the internet poses several significant challenges, given the vast and evolving online landscape. </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Volume and Accessibility:</a:t>
            </a:r>
            <a:r>
              <a:rPr lang="en-GB" b="0" i="0" u="none" strike="noStrike" dirty="0">
                <a:solidFill>
                  <a:srgbClr val="374151"/>
                </a:solidFill>
                <a:effectLst/>
                <a:latin typeface="+mn-lt"/>
              </a:rPr>
              <a:t> The sheer volume of online content makes it challenging to monitor and detect extremist materials. Additionally, the ease of access to the internet allows terrorists to disseminate propaganda widely.</a:t>
            </a:r>
          </a:p>
          <a:p>
            <a:pPr algn="l">
              <a:buFont typeface="+mj-lt"/>
              <a:buAutoNum type="arabicPeriod"/>
            </a:pPr>
            <a:r>
              <a:rPr lang="en-GB" b="1" i="0" u="none" strike="noStrike" dirty="0">
                <a:solidFill>
                  <a:srgbClr val="374151"/>
                </a:solidFill>
                <a:effectLst/>
                <a:latin typeface="+mn-lt"/>
              </a:rPr>
              <a:t>Anonymity and Encryption:</a:t>
            </a:r>
            <a:r>
              <a:rPr lang="en-GB" b="0" i="0" u="none" strike="noStrike" dirty="0">
                <a:solidFill>
                  <a:srgbClr val="374151"/>
                </a:solidFill>
                <a:effectLst/>
                <a:latin typeface="+mn-lt"/>
              </a:rPr>
              <a:t> Terrorists often use encryption tools and anonymization techniques to protect their identities and communication, making it difficult for law enforcement and intelligence agencies to trace their activities. For example, apps like Telegram provide end-to-end encryption, making it challenging to intercept messages.</a:t>
            </a:r>
          </a:p>
          <a:p>
            <a:pPr algn="l">
              <a:buFont typeface="+mj-lt"/>
              <a:buAutoNum type="arabicPeriod"/>
            </a:pPr>
            <a:r>
              <a:rPr lang="en-GB" b="1" i="0" u="none" strike="noStrike" dirty="0">
                <a:solidFill>
                  <a:srgbClr val="374151"/>
                </a:solidFill>
                <a:effectLst/>
                <a:latin typeface="+mn-lt"/>
              </a:rPr>
              <a:t>Diverse Platforms:</a:t>
            </a:r>
            <a:r>
              <a:rPr lang="en-GB" b="0" i="0" u="none" strike="noStrike" dirty="0">
                <a:solidFill>
                  <a:srgbClr val="374151"/>
                </a:solidFill>
                <a:effectLst/>
                <a:latin typeface="+mn-lt"/>
              </a:rPr>
              <a:t> Extremist content can be found on a wide range of online platforms, from social media to file-sharing sites. This diversity makes it difficult to regulate and control content effectively.</a:t>
            </a:r>
          </a:p>
          <a:p>
            <a:pPr algn="l">
              <a:buFont typeface="+mj-lt"/>
              <a:buAutoNum type="arabicPeriod"/>
            </a:pPr>
            <a:r>
              <a:rPr lang="en-GB" b="1" i="0" u="none" strike="noStrike" dirty="0">
                <a:solidFill>
                  <a:srgbClr val="374151"/>
                </a:solidFill>
                <a:effectLst/>
                <a:latin typeface="+mn-lt"/>
              </a:rPr>
              <a:t>Online Recruitment:</a:t>
            </a:r>
            <a:r>
              <a:rPr lang="en-GB" b="0" i="0" u="none" strike="noStrike" dirty="0">
                <a:solidFill>
                  <a:srgbClr val="374151"/>
                </a:solidFill>
                <a:effectLst/>
                <a:latin typeface="+mn-lt"/>
              </a:rPr>
              <a:t> Terrorists use the internet for recruitment, reaching a global audience. They exploit social media to identify and engage potential recruits. For example, ISIS was known for using platforms like Twitter and Facebook to recruit fighters.</a:t>
            </a:r>
          </a:p>
          <a:p>
            <a:pPr algn="l">
              <a:buFont typeface="+mj-lt"/>
              <a:buAutoNum type="arabicPeriod"/>
            </a:pPr>
            <a:r>
              <a:rPr lang="en-GB" b="1" i="0" u="none" strike="noStrike" dirty="0">
                <a:solidFill>
                  <a:srgbClr val="374151"/>
                </a:solidFill>
                <a:effectLst/>
                <a:latin typeface="+mn-lt"/>
              </a:rPr>
              <a:t>Self-Radicalization:</a:t>
            </a:r>
            <a:r>
              <a:rPr lang="en-GB" b="0" i="0" u="none" strike="noStrike" dirty="0">
                <a:solidFill>
                  <a:srgbClr val="374151"/>
                </a:solidFill>
                <a:effectLst/>
                <a:latin typeface="+mn-lt"/>
              </a:rPr>
              <a:t> Individuals can self-radicalize online without direct contact with terrorist groups. For example, the Boston Marathon bombers were self-radicalized by watching extremist videos on the internet.</a:t>
            </a:r>
          </a:p>
          <a:p>
            <a:pPr algn="l">
              <a:buFont typeface="+mj-lt"/>
              <a:buAutoNum type="arabicPeriod"/>
            </a:pPr>
            <a:r>
              <a:rPr lang="en-GB" b="1" i="0" u="none" strike="noStrike" dirty="0">
                <a:solidFill>
                  <a:srgbClr val="374151"/>
                </a:solidFill>
                <a:effectLst/>
                <a:latin typeface="+mn-lt"/>
              </a:rPr>
              <a:t>Dark Web:</a:t>
            </a:r>
            <a:r>
              <a:rPr lang="en-GB" b="0" i="0" u="none" strike="noStrike" dirty="0">
                <a:solidFill>
                  <a:srgbClr val="374151"/>
                </a:solidFill>
                <a:effectLst/>
                <a:latin typeface="+mn-lt"/>
              </a:rPr>
              <a:t> Some terrorist activities occur on the dark web, which is not indexed by conventional search engines. The dark web provides anonymity for illicit activities, including terrorism-related transactions and information sharing.</a:t>
            </a:r>
          </a:p>
          <a:p>
            <a:pPr algn="l">
              <a:buFont typeface="+mj-lt"/>
              <a:buAutoNum type="arabicPeriod"/>
            </a:pPr>
            <a:r>
              <a:rPr lang="en-GB" b="1" i="0" u="none" strike="noStrike" dirty="0">
                <a:solidFill>
                  <a:srgbClr val="374151"/>
                </a:solidFill>
                <a:effectLst/>
                <a:latin typeface="+mn-lt"/>
              </a:rPr>
              <a:t>International Jurisdiction:</a:t>
            </a:r>
            <a:r>
              <a:rPr lang="en-GB" b="0" i="0" u="none" strike="noStrike" dirty="0">
                <a:solidFill>
                  <a:srgbClr val="374151"/>
                </a:solidFill>
                <a:effectLst/>
                <a:latin typeface="+mn-lt"/>
              </a:rPr>
              <a:t> The global nature of the internet and online platforms can make it challenging to coordinate international efforts to combat online terrorism. Terrorists often exploit jurisdictional gaps.</a:t>
            </a:r>
          </a:p>
          <a:p>
            <a:pPr algn="l">
              <a:buFont typeface="+mj-lt"/>
              <a:buAutoNum type="arabicPeriod"/>
            </a:pPr>
            <a:r>
              <a:rPr lang="en-GB" b="1" i="0" u="none" strike="noStrike" dirty="0">
                <a:solidFill>
                  <a:srgbClr val="374151"/>
                </a:solidFill>
                <a:effectLst/>
                <a:latin typeface="+mn-lt"/>
              </a:rPr>
              <a:t>Freedom of Speech and Privacy Concerns:</a:t>
            </a:r>
            <a:r>
              <a:rPr lang="en-GB" b="0" i="0" u="none" strike="noStrike" dirty="0">
                <a:solidFill>
                  <a:srgbClr val="374151"/>
                </a:solidFill>
                <a:effectLst/>
                <a:latin typeface="+mn-lt"/>
              </a:rPr>
              <a:t> Balancing efforts to combat online terrorism with protecting freedom of speech and privacy rights is a significant challenge. Governments and tech companies must strike a delicate balance.</a:t>
            </a:r>
          </a:p>
          <a:p>
            <a:pPr algn="l">
              <a:buFont typeface="+mj-lt"/>
              <a:buAutoNum type="arabicPeriod"/>
            </a:pPr>
            <a:r>
              <a:rPr lang="en-GB" b="1" i="0" u="none" strike="noStrike" dirty="0">
                <a:solidFill>
                  <a:srgbClr val="374151"/>
                </a:solidFill>
                <a:effectLst/>
                <a:latin typeface="+mn-lt"/>
              </a:rPr>
              <a:t>Rapid Evolution:</a:t>
            </a:r>
            <a:r>
              <a:rPr lang="en-GB" b="0" i="0" u="none" strike="noStrike" dirty="0">
                <a:solidFill>
                  <a:srgbClr val="374151"/>
                </a:solidFill>
                <a:effectLst/>
                <a:latin typeface="+mn-lt"/>
              </a:rPr>
              <a:t> Terrorists adapt quickly to countermeasures. As platforms and authorities respond, terrorists shift their tactics, such as moving to less-regulated platforms or using new communication methods.</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Examples:</a:t>
            </a:r>
          </a:p>
          <a:p>
            <a:pPr algn="l"/>
            <a:endParaRPr lang="en-GB" b="0" i="0" u="none" strike="noStrike" dirty="0">
              <a:solidFill>
                <a:srgbClr val="374151"/>
              </a:solidFill>
              <a:effectLst/>
              <a:latin typeface="+mn-lt"/>
            </a:endParaRPr>
          </a:p>
          <a:p>
            <a:pPr algn="l">
              <a:buFont typeface="Arial" panose="020B0604020202020204" pitchFamily="34" charset="0"/>
              <a:buChar char="•"/>
            </a:pPr>
            <a:r>
              <a:rPr lang="en-GB" b="0" i="0" u="none" strike="noStrike" dirty="0">
                <a:solidFill>
                  <a:srgbClr val="374151"/>
                </a:solidFill>
                <a:effectLst/>
                <a:latin typeface="+mn-lt"/>
              </a:rPr>
              <a:t>Anwar al-Awlaki, an American-born cleric affiliated with al-Qaeda, used the internet extensively to inspire and guide individuals to commit acts of terrorism. His online sermons influenced multiple attackers, including the 2009 Fort Hood shooter, Nidal Hasan.</a:t>
            </a:r>
          </a:p>
          <a:p>
            <a:pPr algn="l">
              <a:buFont typeface="Arial" panose="020B0604020202020204" pitchFamily="34" charset="0"/>
              <a:buChar char="•"/>
            </a:pPr>
            <a:r>
              <a:rPr lang="en-GB" b="0" i="0" u="none" strike="noStrike" dirty="0">
                <a:solidFill>
                  <a:srgbClr val="374151"/>
                </a:solidFill>
                <a:effectLst/>
                <a:latin typeface="+mn-lt"/>
              </a:rPr>
              <a:t>The Christchurch mosque shooter live-streamed his attack on Facebook in 2019. The video quickly spread across the internet, making it challenging to remove all copies and iterations.</a:t>
            </a:r>
          </a:p>
          <a:p>
            <a:pPr algn="l">
              <a:buFont typeface="Arial" panose="020B0604020202020204" pitchFamily="34" charset="0"/>
              <a:buChar char="•"/>
            </a:pPr>
            <a:r>
              <a:rPr lang="en-GB" b="0" i="0" u="none" strike="noStrike" dirty="0">
                <a:solidFill>
                  <a:srgbClr val="374151"/>
                </a:solidFill>
                <a:effectLst/>
                <a:latin typeface="+mn-lt"/>
              </a:rPr>
              <a:t>Online forums and chat groups have been used for years by extremist groups like ISIS to communicate and share propaganda. The tech-savvy nature of these groups makes it challenging to infiltrate and monitor their activities.</a:t>
            </a:r>
          </a:p>
          <a:p>
            <a:pPr algn="l">
              <a:buFont typeface="Arial" panose="020B0604020202020204" pitchFamily="34" charset="0"/>
              <a:buChar char="•"/>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Addressing these challenges requires international cooperation, technological innovations, and policies that balance security with fundamental rights. Counterterrorism efforts should involve collaborations between governments, tech companies, and civil society to develop effective solutions.</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33</a:t>
            </a:fld>
            <a:endParaRPr lang="en-US"/>
          </a:p>
        </p:txBody>
      </p:sp>
    </p:spTree>
    <p:extLst>
      <p:ext uri="{BB962C8B-B14F-4D97-AF65-F5344CB8AC3E}">
        <p14:creationId xmlns:p14="http://schemas.microsoft.com/office/powerpoint/2010/main" val="1143578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UK government employs various strategies to counter terrorism and extremism online. These strategies aim to prevent the dissemination of extremist content, counter online radicalization, and promote a safer online environment. </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Counterterrorism Internet Referral Unit (CTIRU):</a:t>
            </a:r>
            <a:r>
              <a:rPr lang="en-GB" b="0" i="0" u="none" strike="noStrike" dirty="0">
                <a:solidFill>
                  <a:srgbClr val="374151"/>
                </a:solidFill>
                <a:effectLst/>
                <a:latin typeface="+mn-lt"/>
              </a:rPr>
              <a:t> The CTIRU is a dedicated law enforcement unit that works to identify and remove terrorist and extremist content from the internet. It collaborates with internet service providers and social media platforms to take down such content.</a:t>
            </a:r>
          </a:p>
          <a:p>
            <a:pPr algn="l">
              <a:buFont typeface="+mj-lt"/>
              <a:buAutoNum type="arabicPeriod"/>
            </a:pPr>
            <a:r>
              <a:rPr lang="en-GB" b="1" i="0" u="none" strike="noStrike" dirty="0">
                <a:solidFill>
                  <a:srgbClr val="374151"/>
                </a:solidFill>
                <a:effectLst/>
                <a:latin typeface="+mn-lt"/>
              </a:rPr>
              <a:t>Government Communications Headquarters (GCHQ):</a:t>
            </a:r>
            <a:r>
              <a:rPr lang="en-GB" b="0" i="0" u="none" strike="noStrike" dirty="0">
                <a:solidFill>
                  <a:srgbClr val="374151"/>
                </a:solidFill>
                <a:effectLst/>
                <a:latin typeface="+mn-lt"/>
              </a:rPr>
              <a:t> GCHQ, the UK's signals intelligence and cybersecurity agency, plays a role in countering online extremism by monitoring and disrupting online terrorist networks and activities.</a:t>
            </a:r>
          </a:p>
          <a:p>
            <a:pPr algn="l">
              <a:buFont typeface="+mj-lt"/>
              <a:buAutoNum type="arabicPeriod"/>
            </a:pPr>
            <a:r>
              <a:rPr lang="en-GB" b="1" i="0" u="none" strike="noStrike" dirty="0">
                <a:solidFill>
                  <a:srgbClr val="374151"/>
                </a:solidFill>
                <a:effectLst/>
                <a:latin typeface="+mn-lt"/>
              </a:rPr>
              <a:t>Online Harms White Paper:</a:t>
            </a:r>
            <a:r>
              <a:rPr lang="en-GB" b="0" i="0" u="none" strike="noStrike" dirty="0">
                <a:solidFill>
                  <a:srgbClr val="374151"/>
                </a:solidFill>
                <a:effectLst/>
                <a:latin typeface="+mn-lt"/>
              </a:rPr>
              <a:t> The UK government has proposed the creation of a regulatory framework to tackle harmful online content, including terrorist and extremist materials. This framework seeks to hold tech companies accountable for the content on their platforms and ensure a safer online environment.</a:t>
            </a:r>
          </a:p>
          <a:p>
            <a:pPr algn="l">
              <a:buFont typeface="+mj-lt"/>
              <a:buAutoNum type="arabicPeriod"/>
            </a:pPr>
            <a:r>
              <a:rPr lang="en-GB" b="1" i="0" u="none" strike="noStrike" dirty="0">
                <a:solidFill>
                  <a:srgbClr val="374151"/>
                </a:solidFill>
                <a:effectLst/>
                <a:latin typeface="+mn-lt"/>
              </a:rPr>
              <a:t>Tech Against Terrorism:</a:t>
            </a:r>
            <a:r>
              <a:rPr lang="en-GB" b="0" i="0" u="none" strike="noStrike" dirty="0">
                <a:solidFill>
                  <a:srgbClr val="374151"/>
                </a:solidFill>
                <a:effectLst/>
                <a:latin typeface="+mn-lt"/>
              </a:rPr>
              <a:t> The UK is part of the Tech Against Terrorism initiative, which works to counter the spread of extremist content online. The initiative provides guidance to tech companies on identifying and removing terrorist content from their platforms.</a:t>
            </a:r>
          </a:p>
          <a:p>
            <a:pPr algn="l">
              <a:buFont typeface="+mj-lt"/>
              <a:buAutoNum type="arabicPeriod"/>
            </a:pPr>
            <a:r>
              <a:rPr lang="en-GB" b="1" i="0" u="none" strike="noStrike" dirty="0">
                <a:solidFill>
                  <a:srgbClr val="374151"/>
                </a:solidFill>
                <a:effectLst/>
                <a:latin typeface="+mn-lt"/>
              </a:rPr>
              <a:t>Educational Initiatives:</a:t>
            </a:r>
            <a:r>
              <a:rPr lang="en-GB" b="0" i="0" u="none" strike="noStrike" dirty="0">
                <a:solidFill>
                  <a:srgbClr val="374151"/>
                </a:solidFill>
                <a:effectLst/>
                <a:latin typeface="+mn-lt"/>
              </a:rPr>
              <a:t> The government supports educational programs and campaigns aimed at raising awareness about the dangers of online radicalization and extremism. These initiatives target schools, colleges, and universities.</a:t>
            </a:r>
          </a:p>
          <a:p>
            <a:pPr algn="l">
              <a:buFont typeface="+mj-lt"/>
              <a:buAutoNum type="arabicPeriod"/>
            </a:pPr>
            <a:r>
              <a:rPr lang="en-GB" b="1" i="0" u="none" strike="noStrike" dirty="0">
                <a:solidFill>
                  <a:srgbClr val="374151"/>
                </a:solidFill>
                <a:effectLst/>
                <a:latin typeface="+mn-lt"/>
              </a:rPr>
              <a:t>Prevent Strategy:</a:t>
            </a:r>
            <a:r>
              <a:rPr lang="en-GB" b="0" i="0" u="none" strike="noStrike" dirty="0">
                <a:solidFill>
                  <a:srgbClr val="374151"/>
                </a:solidFill>
                <a:effectLst/>
                <a:latin typeface="+mn-lt"/>
              </a:rPr>
              <a:t> The UK's Prevent strategy focuses on preventing individuals from becoming involved in terrorism. Online engagement and radicalization are part of this strategy, and it includes partnerships with communities, schools, and local authorities.</a:t>
            </a:r>
          </a:p>
          <a:p>
            <a:pPr algn="l">
              <a:buFont typeface="+mj-lt"/>
              <a:buAutoNum type="arabicPeriod"/>
            </a:pPr>
            <a:r>
              <a:rPr lang="en-GB" b="1" i="0" u="none" strike="noStrike" dirty="0">
                <a:solidFill>
                  <a:srgbClr val="374151"/>
                </a:solidFill>
                <a:effectLst/>
                <a:latin typeface="+mn-lt"/>
              </a:rPr>
              <a:t>Partnerships with Tech Companies:</a:t>
            </a:r>
            <a:r>
              <a:rPr lang="en-GB" b="0" i="0" u="none" strike="noStrike" dirty="0">
                <a:solidFill>
                  <a:srgbClr val="374151"/>
                </a:solidFill>
                <a:effectLst/>
                <a:latin typeface="+mn-lt"/>
              </a:rPr>
              <a:t> The UK government collaborates with tech companies to encourage them to take a more proactive role in identifying and removing extremist content. For example, companies like YouTube and Facebook have invested in machine learning tools to flag and remove such content.</a:t>
            </a:r>
          </a:p>
          <a:p>
            <a:pPr algn="l">
              <a:buFont typeface="+mj-lt"/>
              <a:buAutoNum type="arabicPeriod"/>
            </a:pPr>
            <a:r>
              <a:rPr lang="en-GB" b="1" i="0" u="none" strike="noStrike" dirty="0">
                <a:solidFill>
                  <a:srgbClr val="374151"/>
                </a:solidFill>
                <a:effectLst/>
                <a:latin typeface="+mn-lt"/>
              </a:rPr>
              <a:t>Support for Civil Society:</a:t>
            </a:r>
            <a:r>
              <a:rPr lang="en-GB" b="0" i="0" u="none" strike="noStrike" dirty="0">
                <a:solidFill>
                  <a:srgbClr val="374151"/>
                </a:solidFill>
                <a:effectLst/>
                <a:latin typeface="+mn-lt"/>
              </a:rPr>
              <a:t> The government provides funding to civil society organizations working to counter extremism and promote counter-narratives online.</a:t>
            </a:r>
          </a:p>
          <a:p>
            <a:pPr algn="l">
              <a:buFont typeface="+mj-lt"/>
              <a:buAutoNum type="arabicPeriod"/>
            </a:pPr>
            <a:r>
              <a:rPr lang="en-GB" b="1" i="0" u="none" strike="noStrike" dirty="0">
                <a:solidFill>
                  <a:srgbClr val="374151"/>
                </a:solidFill>
                <a:effectLst/>
                <a:latin typeface="+mn-lt"/>
              </a:rPr>
              <a:t>Laws and Regulations:</a:t>
            </a:r>
            <a:r>
              <a:rPr lang="en-GB" b="0" i="0" u="none" strike="noStrike" dirty="0">
                <a:solidFill>
                  <a:srgbClr val="374151"/>
                </a:solidFill>
                <a:effectLst/>
                <a:latin typeface="+mn-lt"/>
              </a:rPr>
              <a:t> The UK has passed legislation to tackle online extremism and hate speech. For example, the Online Safety Bill, currently under consideration, proposes measures to hold tech companies accountable for harmful content on their platforms.</a:t>
            </a:r>
          </a:p>
          <a:p>
            <a:pPr algn="l">
              <a:buFont typeface="+mj-lt"/>
              <a:buAutoNum type="arabicPeriod"/>
            </a:pPr>
            <a:r>
              <a:rPr lang="en-GB" b="1" i="0" u="none" strike="noStrike" dirty="0">
                <a:solidFill>
                  <a:srgbClr val="374151"/>
                </a:solidFill>
                <a:effectLst/>
                <a:latin typeface="+mn-lt"/>
              </a:rPr>
              <a:t>Reporting Mechanisms:</a:t>
            </a:r>
            <a:r>
              <a:rPr lang="en-GB" b="0" i="0" u="none" strike="noStrike" dirty="0">
                <a:solidFill>
                  <a:srgbClr val="374151"/>
                </a:solidFill>
                <a:effectLst/>
                <a:latin typeface="+mn-lt"/>
              </a:rPr>
              <a:t> The government encourages the public to report extremist content they encounter online. Various reporting mechanisms are available, allowing users to alert authorities or tech companies to suspicious or harmful content.</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It's important to note that countering online extremism is an ongoing challenge, and the government's efforts evolve as new threats and tactics emerge. Collaboration with international partners and tech companies is crucial to addressing this complex issue effectively.</a:t>
            </a:r>
          </a:p>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34</a:t>
            </a:fld>
            <a:endParaRPr lang="en-US"/>
          </a:p>
        </p:txBody>
      </p:sp>
    </p:spTree>
    <p:extLst>
      <p:ext uri="{BB962C8B-B14F-4D97-AF65-F5344CB8AC3E}">
        <p14:creationId xmlns:p14="http://schemas.microsoft.com/office/powerpoint/2010/main" val="8922894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37</a:t>
            </a:fld>
            <a:endParaRPr lang="en-US"/>
          </a:p>
        </p:txBody>
      </p:sp>
    </p:spTree>
    <p:extLst>
      <p:ext uri="{BB962C8B-B14F-4D97-AF65-F5344CB8AC3E}">
        <p14:creationId xmlns:p14="http://schemas.microsoft.com/office/powerpoint/2010/main" val="14182186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38</a:t>
            </a:fld>
            <a:endParaRPr lang="en-US"/>
          </a:p>
        </p:txBody>
      </p:sp>
    </p:spTree>
    <p:extLst>
      <p:ext uri="{BB962C8B-B14F-4D97-AF65-F5344CB8AC3E}">
        <p14:creationId xmlns:p14="http://schemas.microsoft.com/office/powerpoint/2010/main" val="22678753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46FF90-8298-2744-8A69-3E4C5D5789F4}" type="slidenum">
              <a:rPr lang="en-US" smtClean="0"/>
              <a:t>39</a:t>
            </a:fld>
            <a:endParaRPr lang="en-US"/>
          </a:p>
        </p:txBody>
      </p:sp>
    </p:spTree>
    <p:extLst>
      <p:ext uri="{BB962C8B-B14F-4D97-AF65-F5344CB8AC3E}">
        <p14:creationId xmlns:p14="http://schemas.microsoft.com/office/powerpoint/2010/main" val="4040114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10/26/23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065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10/26/23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25963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10/26/23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11102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10/26/23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93209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10/26/23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1873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10/26/23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648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10/26/23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76847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10/26/23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51841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10/26/23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46033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10/26/23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22081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10/26/23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28863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10/26/23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91841940"/>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43" r:id="rId6"/>
    <p:sldLayoutId id="2147483839" r:id="rId7"/>
    <p:sldLayoutId id="2147483840" r:id="rId8"/>
    <p:sldLayoutId id="2147483841" r:id="rId9"/>
    <p:sldLayoutId id="2147483842" r:id="rId10"/>
    <p:sldLayoutId id="2147483844"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www.adl.org/resources/reports/gab-and-8chan-home-to-terrorist-plots-hiding-in-plain-sight"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journals.sagepub.com/doi/pdf/10.1177/0022002719843989" TargetMode="External"/><Relationship Id="rId13" Type="http://schemas.openxmlformats.org/officeDocument/2006/relationships/hyperlink" Target="https://cronfa.swan.ac.uk/Record/cronfa45970" TargetMode="External"/><Relationship Id="rId18" Type="http://schemas.openxmlformats.org/officeDocument/2006/relationships/hyperlink" Target="https://www.adl.org/resources/reports/gab-and-8chan-home-to-terrorist-plots-hiding-in-plain-sight" TargetMode="External"/><Relationship Id="rId26" Type="http://schemas.openxmlformats.org/officeDocument/2006/relationships/hyperlink" Target="https://www.dhs.gov/sites/default/files/publications/Countering%20the%20Appeal%20of%20Extremism%20Online_1.pdf" TargetMode="External"/><Relationship Id="rId3" Type="http://schemas.openxmlformats.org/officeDocument/2006/relationships/hyperlink" Target="https://www.usip.org/sites/default/files/sr116.pdf" TargetMode="External"/><Relationship Id="rId21" Type="http://schemas.openxmlformats.org/officeDocument/2006/relationships/hyperlink" Target="https://minerva.defense.gov/Owl-In-the-Olive-Tree/Owl_View/Article/1859857/telegram-and-online-addiction-to-terrorist-propaganda/" TargetMode="External"/><Relationship Id="rId7" Type="http://schemas.openxmlformats.org/officeDocument/2006/relationships/hyperlink" Target="https://whatis.techtarget.com/definition/Internet" TargetMode="External"/><Relationship Id="rId12" Type="http://schemas.openxmlformats.org/officeDocument/2006/relationships/hyperlink" Target="https://www.voxpol.eu/crowdfunding-and-cryptocurrency-use-by-far-right-and-jihadi-groups/" TargetMode="External"/><Relationship Id="rId17" Type="http://schemas.openxmlformats.org/officeDocument/2006/relationships/hyperlink" Target="https://edition.cnn.com/2021/01/17/tech/what-is-gab-explainer/index.html" TargetMode="External"/><Relationship Id="rId25" Type="http://schemas.openxmlformats.org/officeDocument/2006/relationships/hyperlink" Target="https://www.ft.com/content/0dd65fa5-231a-4baf-b0a6-a8f679606492" TargetMode="External"/><Relationship Id="rId2" Type="http://schemas.openxmlformats.org/officeDocument/2006/relationships/hyperlink" Target="https://www.jstor.org/stable/pdf/25659982.pdf?refreqid=excelsior%3A8916a06c3625a43d9177283090cca81d" TargetMode="External"/><Relationship Id="rId16" Type="http://schemas.openxmlformats.org/officeDocument/2006/relationships/hyperlink" Target="https://static1.squarespace.com/static/54d79f88e4b0db3478a04405/t/57757c942994ca3f91eb779d/1467317397510/ISIS+Under+Pressure+on+Twitter.pdf" TargetMode="External"/><Relationship Id="rId20" Type="http://schemas.openxmlformats.org/officeDocument/2006/relationships/hyperlink" Target="https://www.jstor.org/stable/pdf/26466833.pdf" TargetMode="External"/><Relationship Id="rId1" Type="http://schemas.openxmlformats.org/officeDocument/2006/relationships/slideLayout" Target="../slideLayouts/slideLayout2.xml"/><Relationship Id="rId6" Type="http://schemas.openxmlformats.org/officeDocument/2006/relationships/hyperlink" Target="https://www.tandfonline.com/doi/pdf/10.1080/24701475.2017.1305836?needAccess=true" TargetMode="External"/><Relationship Id="rId11" Type="http://schemas.openxmlformats.org/officeDocument/2006/relationships/hyperlink" Target="https://www.tandfonline.com/doi/pdf/10.1080/10576101003587184?needAccess=true" TargetMode="External"/><Relationship Id="rId24" Type="http://schemas.openxmlformats.org/officeDocument/2006/relationships/hyperlink" Target="https://assets.publishing.service.gov.uk/government/uploads/system/uploads/attachment_data/file/716907/140618_CCS207_CCS0218929798-1_CONTEST_3.0_WEB.pdf" TargetMode="External"/><Relationship Id="rId5" Type="http://schemas.openxmlformats.org/officeDocument/2006/relationships/hyperlink" Target="https://www.unodc.org/documents/frontpage/Use_of_Internet_for_Terrorist_Purposes.pdf" TargetMode="External"/><Relationship Id="rId15" Type="http://schemas.openxmlformats.org/officeDocument/2006/relationships/hyperlink" Target="https://eprints.qut.edu.au/50162/2/50162.pdf" TargetMode="External"/><Relationship Id="rId23" Type="http://schemas.openxmlformats.org/officeDocument/2006/relationships/hyperlink" Target="https://www.jstor.org/stable/pdf/27007294.pdf?refreqid=excelsior%3Ac731f75f018fb7738fb56dc208f5103b" TargetMode="External"/><Relationship Id="rId10" Type="http://schemas.openxmlformats.org/officeDocument/2006/relationships/hyperlink" Target="https://www.hstoday.us/subject-matter-areas/cybersecurity/isis-and-the-militant-jihad-on-instagram/" TargetMode="External"/><Relationship Id="rId19" Type="http://schemas.openxmlformats.org/officeDocument/2006/relationships/hyperlink" Target="https://icct.nl/app/uploads/2019/11/Right-Wing-Extremists-Persistent-Online-Presence.pdf" TargetMode="External"/><Relationship Id="rId4" Type="http://schemas.openxmlformats.org/officeDocument/2006/relationships/hyperlink" Target="https://press.armywarcollege.edu/cgi/viewcontent.cgi?article=2139&amp;context=parameters" TargetMode="External"/><Relationship Id="rId9" Type="http://schemas.openxmlformats.org/officeDocument/2006/relationships/hyperlink" Target="https://www.cairn.info/revue-internationale-de-psychologie-sociale-2010-1-page-25.htm" TargetMode="External"/><Relationship Id="rId14" Type="http://schemas.openxmlformats.org/officeDocument/2006/relationships/hyperlink" Target="https://assets.publishing.service.gov.uk/government/uploads/system/uploads/attachment_data/file/1017413/exploring-role-internet-radicalisation.pdf" TargetMode="External"/><Relationship Id="rId22" Type="http://schemas.openxmlformats.org/officeDocument/2006/relationships/hyperlink" Target="https://news.sky.com/story/what-is-8chan-the-site-used-by-nz-terrorist-to-spread-hate-116661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Snap joins rivals Facebook and YouTube to fight terrorism | TechCrunch">
            <a:extLst>
              <a:ext uri="{FF2B5EF4-FFF2-40B4-BE49-F238E27FC236}">
                <a16:creationId xmlns:a16="http://schemas.microsoft.com/office/drawing/2014/main" id="{3960A671-5A31-389B-DDE0-194D83B7D3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826" r="16550"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885003-7AED-79CD-B818-10232D50686F}"/>
              </a:ext>
            </a:extLst>
          </p:cNvPr>
          <p:cNvSpPr>
            <a:spLocks noGrp="1"/>
          </p:cNvSpPr>
          <p:nvPr>
            <p:ph type="ctrTitle"/>
          </p:nvPr>
        </p:nvSpPr>
        <p:spPr>
          <a:xfrm>
            <a:off x="477981" y="1122363"/>
            <a:ext cx="4023360" cy="3204134"/>
          </a:xfrm>
        </p:spPr>
        <p:txBody>
          <a:bodyPr anchor="b">
            <a:normAutofit/>
          </a:bodyPr>
          <a:lstStyle/>
          <a:p>
            <a:r>
              <a:rPr lang="en-GB" sz="4800"/>
              <a:t>Terrorism and Cybercrime</a:t>
            </a:r>
          </a:p>
        </p:txBody>
      </p:sp>
      <p:sp>
        <p:nvSpPr>
          <p:cNvPr id="3" name="Subtitle 2">
            <a:extLst>
              <a:ext uri="{FF2B5EF4-FFF2-40B4-BE49-F238E27FC236}">
                <a16:creationId xmlns:a16="http://schemas.microsoft.com/office/drawing/2014/main" id="{DB876868-A56A-17C7-2CC7-84B02B2A3108}"/>
              </a:ext>
            </a:extLst>
          </p:cNvPr>
          <p:cNvSpPr>
            <a:spLocks noGrp="1"/>
          </p:cNvSpPr>
          <p:nvPr>
            <p:ph type="subTitle" idx="1"/>
          </p:nvPr>
        </p:nvSpPr>
        <p:spPr>
          <a:xfrm>
            <a:off x="477980" y="4872922"/>
            <a:ext cx="4023359" cy="1208141"/>
          </a:xfrm>
        </p:spPr>
        <p:txBody>
          <a:bodyPr>
            <a:normAutofit/>
          </a:bodyPr>
          <a:lstStyle/>
          <a:p>
            <a:pPr>
              <a:lnSpc>
                <a:spcPct val="100000"/>
              </a:lnSpc>
            </a:pPr>
            <a:r>
              <a:rPr lang="en-GB" sz="1700" dirty="0"/>
              <a:t>Week 5 – Terrorism and the Internet</a:t>
            </a:r>
          </a:p>
          <a:p>
            <a:pPr>
              <a:lnSpc>
                <a:spcPct val="100000"/>
              </a:lnSpc>
            </a:pPr>
            <a:endParaRPr lang="en-GB" sz="1700" dirty="0"/>
          </a:p>
          <a:p>
            <a:pPr>
              <a:lnSpc>
                <a:spcPct val="100000"/>
              </a:lnSpc>
            </a:pPr>
            <a:r>
              <a:rPr lang="en-GB" sz="1700" dirty="0"/>
              <a:t>Sarah Jones</a:t>
            </a:r>
          </a:p>
          <a:p>
            <a:pPr>
              <a:lnSpc>
                <a:spcPct val="100000"/>
              </a:lnSpc>
            </a:pPr>
            <a:endParaRPr lang="en-GB" sz="1700" dirty="0"/>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6608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5" name="Rectangle 4104">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736019-C9A7-ECA7-0428-5271F5B64037}"/>
              </a:ext>
            </a:extLst>
          </p:cNvPr>
          <p:cNvSpPr>
            <a:spLocks noGrp="1"/>
          </p:cNvSpPr>
          <p:nvPr>
            <p:ph type="title"/>
          </p:nvPr>
        </p:nvSpPr>
        <p:spPr>
          <a:xfrm>
            <a:off x="841246" y="978619"/>
            <a:ext cx="5991244" cy="1106424"/>
          </a:xfrm>
        </p:spPr>
        <p:txBody>
          <a:bodyPr>
            <a:normAutofit/>
          </a:bodyPr>
          <a:lstStyle/>
          <a:p>
            <a:r>
              <a:rPr lang="en-GB" sz="3200"/>
              <a:t>Aims</a:t>
            </a:r>
          </a:p>
        </p:txBody>
      </p:sp>
      <p:sp>
        <p:nvSpPr>
          <p:cNvPr id="4107" name="Rectangle 4106">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14" name="Rectangle 4113">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B289CBD-875E-CECF-EFDA-350691CE6705}"/>
              </a:ext>
            </a:extLst>
          </p:cNvPr>
          <p:cNvSpPr>
            <a:spLocks noGrp="1"/>
          </p:cNvSpPr>
          <p:nvPr>
            <p:ph idx="1"/>
          </p:nvPr>
        </p:nvSpPr>
        <p:spPr>
          <a:xfrm>
            <a:off x="841248" y="2252870"/>
            <a:ext cx="5993892" cy="3560251"/>
          </a:xfrm>
        </p:spPr>
        <p:txBody>
          <a:bodyPr>
            <a:normAutofit/>
          </a:bodyPr>
          <a:lstStyle/>
          <a:p>
            <a:r>
              <a:rPr lang="en-GB" sz="1800" baseline="0"/>
              <a:t>Provide an overview on how terrorists have taken advantage of the internet and how they utilise the internet.</a:t>
            </a:r>
            <a:endParaRPr lang="en-US" sz="1800"/>
          </a:p>
          <a:p>
            <a:r>
              <a:rPr lang="en-GB" sz="1800" baseline="0"/>
              <a:t>Look at the use of social media by terrorists.</a:t>
            </a:r>
            <a:endParaRPr lang="en-US" sz="1800"/>
          </a:p>
          <a:p>
            <a:r>
              <a:rPr lang="en-GB" sz="1800" baseline="0"/>
              <a:t>Explore the responses to terrorist’s use of the internet by the government and tech companies.</a:t>
            </a:r>
            <a:endParaRPr lang="en-US" sz="1800"/>
          </a:p>
          <a:p>
            <a:endParaRPr lang="en-GB" sz="1800"/>
          </a:p>
        </p:txBody>
      </p:sp>
      <p:pic>
        <p:nvPicPr>
          <p:cNvPr id="4098" name="Picture 2" descr="Website Aims &amp; Objectives">
            <a:extLst>
              <a:ext uri="{FF2B5EF4-FFF2-40B4-BE49-F238E27FC236}">
                <a16:creationId xmlns:a16="http://schemas.microsoft.com/office/drawing/2014/main" id="{A965F5AC-8E9C-FC09-9625-C384070D8A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2078210"/>
            <a:ext cx="4097657" cy="2600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9868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5" name="Rectangle 5134">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36" name="Rectangle 5135">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C8E912-DB6E-2E4F-9FC8-C34AB360C29D}"/>
              </a:ext>
            </a:extLst>
          </p:cNvPr>
          <p:cNvSpPr>
            <a:spLocks noGrp="1"/>
          </p:cNvSpPr>
          <p:nvPr>
            <p:ph type="title"/>
          </p:nvPr>
        </p:nvSpPr>
        <p:spPr>
          <a:xfrm>
            <a:off x="841246" y="978619"/>
            <a:ext cx="5991244" cy="1106424"/>
          </a:xfrm>
        </p:spPr>
        <p:txBody>
          <a:bodyPr>
            <a:normAutofit/>
          </a:bodyPr>
          <a:lstStyle/>
          <a:p>
            <a:r>
              <a:rPr lang="en-GB" sz="3200"/>
              <a:t>Objectives</a:t>
            </a:r>
          </a:p>
        </p:txBody>
      </p:sp>
      <p:sp>
        <p:nvSpPr>
          <p:cNvPr id="5137" name="Rectangle 5136">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38" name="Rectangle 5137">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4D1858-FC88-983F-C3D3-C76D3BBA20B0}"/>
              </a:ext>
            </a:extLst>
          </p:cNvPr>
          <p:cNvSpPr>
            <a:spLocks noGrp="1"/>
          </p:cNvSpPr>
          <p:nvPr>
            <p:ph idx="1"/>
          </p:nvPr>
        </p:nvSpPr>
        <p:spPr>
          <a:xfrm>
            <a:off x="841248" y="2252870"/>
            <a:ext cx="5993892" cy="3560251"/>
          </a:xfrm>
        </p:spPr>
        <p:txBody>
          <a:bodyPr>
            <a:normAutofit/>
          </a:bodyPr>
          <a:lstStyle/>
          <a:p>
            <a:r>
              <a:rPr lang="en-US" sz="1800"/>
              <a:t>Establish How terrorists use the internet for propaganda, training, recruitment, fundraising and radicalisation.</a:t>
            </a:r>
          </a:p>
          <a:p>
            <a:r>
              <a:rPr lang="en-US" sz="1800"/>
              <a:t>Distinguish How terrorists take advantage of social media.</a:t>
            </a:r>
          </a:p>
          <a:p>
            <a:r>
              <a:rPr lang="en-US" sz="1800"/>
              <a:t>Examine The issue of lone wolves.</a:t>
            </a:r>
          </a:p>
          <a:p>
            <a:pPr lvl="0"/>
            <a:r>
              <a:rPr lang="en-US" sz="1800"/>
              <a:t>Determine The responses to terrorist use of the internet</a:t>
            </a:r>
          </a:p>
        </p:txBody>
      </p:sp>
      <p:pic>
        <p:nvPicPr>
          <p:cNvPr id="5122" name="Picture 2" descr="Website Aims &amp; Objectives">
            <a:extLst>
              <a:ext uri="{FF2B5EF4-FFF2-40B4-BE49-F238E27FC236}">
                <a16:creationId xmlns:a16="http://schemas.microsoft.com/office/drawing/2014/main" id="{9BD4AB48-6D8A-6B33-FD72-A264F42975B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2078210"/>
            <a:ext cx="4097657" cy="2600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7009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3" name="Rectangle 308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85" name="Rectangle 308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KMS Media | KMS Media Blog | Manchester">
            <a:extLst>
              <a:ext uri="{FF2B5EF4-FFF2-40B4-BE49-F238E27FC236}">
                <a16:creationId xmlns:a16="http://schemas.microsoft.com/office/drawing/2014/main" id="{2D4F5C52-0B52-BD19-57B3-59D58232DD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96" r="6315"/>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D6E496-D7AF-1CA1-2501-A54BA6D318AB}"/>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The Internet</a:t>
            </a:r>
          </a:p>
        </p:txBody>
      </p:sp>
    </p:spTree>
    <p:extLst>
      <p:ext uri="{BB962C8B-B14F-4D97-AF65-F5344CB8AC3E}">
        <p14:creationId xmlns:p14="http://schemas.microsoft.com/office/powerpoint/2010/main" val="3005356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6E496-D7AF-1CA1-2501-A54BA6D318AB}"/>
              </a:ext>
            </a:extLst>
          </p:cNvPr>
          <p:cNvSpPr>
            <a:spLocks noGrp="1"/>
          </p:cNvSpPr>
          <p:nvPr>
            <p:ph type="title"/>
          </p:nvPr>
        </p:nvSpPr>
        <p:spPr>
          <a:xfrm>
            <a:off x="838199" y="564211"/>
            <a:ext cx="4571999" cy="1165002"/>
          </a:xfrm>
        </p:spPr>
        <p:txBody>
          <a:bodyPr anchor="b">
            <a:normAutofit/>
          </a:bodyPr>
          <a:lstStyle/>
          <a:p>
            <a:r>
              <a:rPr lang="en-GB" sz="3600"/>
              <a:t>The Internet</a:t>
            </a:r>
          </a:p>
        </p:txBody>
      </p:sp>
      <p:sp>
        <p:nvSpPr>
          <p:cNvPr id="3" name="Content Placeholder 2">
            <a:extLst>
              <a:ext uri="{FF2B5EF4-FFF2-40B4-BE49-F238E27FC236}">
                <a16:creationId xmlns:a16="http://schemas.microsoft.com/office/drawing/2014/main" id="{255D9819-538F-FD05-80A3-9DA12CE63012}"/>
              </a:ext>
            </a:extLst>
          </p:cNvPr>
          <p:cNvSpPr>
            <a:spLocks noGrp="1"/>
          </p:cNvSpPr>
          <p:nvPr>
            <p:ph idx="1"/>
          </p:nvPr>
        </p:nvSpPr>
        <p:spPr>
          <a:xfrm>
            <a:off x="838199" y="2055327"/>
            <a:ext cx="4571999" cy="3776975"/>
          </a:xfrm>
        </p:spPr>
        <p:txBody>
          <a:bodyPr>
            <a:normAutofit/>
          </a:bodyPr>
          <a:lstStyle/>
          <a:p>
            <a:pPr>
              <a:lnSpc>
                <a:spcPct val="100000"/>
              </a:lnSpc>
            </a:pPr>
            <a:r>
              <a:rPr lang="en-GB" sz="1500" dirty="0">
                <a:latin typeface="Calibri" panose="020F0502020204030204" pitchFamily="34" charset="0"/>
                <a:cs typeface="Calibri" panose="020F0502020204030204" pitchFamily="34" charset="0"/>
              </a:rPr>
              <a:t>Worldwide system of networks – accessible by hundreds of millions of people globally.</a:t>
            </a:r>
          </a:p>
          <a:p>
            <a:pPr>
              <a:lnSpc>
                <a:spcPct val="100000"/>
              </a:lnSpc>
            </a:pPr>
            <a:r>
              <a:rPr lang="en-GB" sz="1500" dirty="0">
                <a:latin typeface="Calibri" panose="020F0502020204030204" pitchFamily="34" charset="0"/>
                <a:cs typeface="Calibri" panose="020F0502020204030204" pitchFamily="34" charset="0"/>
              </a:rPr>
              <a:t>Early studies stated the internet was a virtual space for social interaction and individual expression. </a:t>
            </a:r>
          </a:p>
          <a:p>
            <a:pPr>
              <a:lnSpc>
                <a:spcPct val="100000"/>
              </a:lnSpc>
            </a:pPr>
            <a:r>
              <a:rPr lang="en-GB" sz="1500" dirty="0">
                <a:latin typeface="Calibri" panose="020F0502020204030204" pitchFamily="34" charset="0"/>
                <a:cs typeface="Calibri" panose="020F0502020204030204" pitchFamily="34" charset="0"/>
              </a:rPr>
              <a:t>Internet provides various benefits:</a:t>
            </a:r>
          </a:p>
          <a:p>
            <a:pPr marL="0" indent="0" algn="ctr">
              <a:lnSpc>
                <a:spcPct val="100000"/>
              </a:lnSpc>
              <a:buNone/>
            </a:pPr>
            <a:br>
              <a:rPr lang="en-GB" sz="1500" dirty="0">
                <a:latin typeface="Calibri" panose="020F0502020204030204" pitchFamily="34" charset="0"/>
                <a:cs typeface="Calibri" panose="020F0502020204030204" pitchFamily="34" charset="0"/>
              </a:rPr>
            </a:br>
            <a:r>
              <a:rPr lang="en-GB" sz="1500" i="1" dirty="0">
                <a:latin typeface="Calibri" panose="020F0502020204030204" pitchFamily="34" charset="0"/>
                <a:cs typeface="Calibri" panose="020F0502020204030204" pitchFamily="34" charset="0"/>
              </a:rPr>
              <a:t>Access to endless information, knowledge and education, </a:t>
            </a:r>
            <a:br>
              <a:rPr lang="en-GB" sz="1500" i="1" dirty="0">
                <a:latin typeface="Calibri" panose="020F0502020204030204" pitchFamily="34" charset="0"/>
                <a:cs typeface="Calibri" panose="020F0502020204030204" pitchFamily="34" charset="0"/>
              </a:rPr>
            </a:br>
            <a:r>
              <a:rPr lang="en-GB" sz="1500" i="1" dirty="0">
                <a:latin typeface="Calibri" panose="020F0502020204030204" pitchFamily="34" charset="0"/>
                <a:cs typeface="Calibri" panose="020F0502020204030204" pitchFamily="34" charset="0"/>
              </a:rPr>
              <a:t>Increased ability to communicate, connect and share, </a:t>
            </a:r>
            <a:br>
              <a:rPr lang="en-GB" sz="1500" i="1" dirty="0">
                <a:latin typeface="Calibri" panose="020F0502020204030204" pitchFamily="34" charset="0"/>
                <a:cs typeface="Calibri" panose="020F0502020204030204" pitchFamily="34" charset="0"/>
              </a:rPr>
            </a:br>
            <a:r>
              <a:rPr lang="en-GB" sz="1500" i="1" dirty="0">
                <a:latin typeface="Calibri" panose="020F0502020204030204" pitchFamily="34" charset="0"/>
                <a:cs typeface="Calibri" panose="020F0502020204030204" pitchFamily="34" charset="0"/>
              </a:rPr>
              <a:t>Chance to sell and make money as a business or individual, </a:t>
            </a:r>
            <a:br>
              <a:rPr lang="en-GB" sz="1500" i="1" dirty="0">
                <a:latin typeface="Calibri" panose="020F0502020204030204" pitchFamily="34" charset="0"/>
                <a:cs typeface="Calibri" panose="020F0502020204030204" pitchFamily="34" charset="0"/>
              </a:rPr>
            </a:br>
            <a:r>
              <a:rPr lang="en-GB" sz="1500" i="1" dirty="0">
                <a:latin typeface="Calibri" panose="020F0502020204030204" pitchFamily="34" charset="0"/>
                <a:cs typeface="Calibri" panose="020F0502020204030204" pitchFamily="34" charset="0"/>
              </a:rPr>
              <a:t>Ability to amplify the impact of a message, and </a:t>
            </a:r>
            <a:br>
              <a:rPr lang="en-GB" sz="1500" i="1" dirty="0">
                <a:latin typeface="Calibri" panose="020F0502020204030204" pitchFamily="34" charset="0"/>
                <a:cs typeface="Calibri" panose="020F0502020204030204" pitchFamily="34" charset="0"/>
              </a:rPr>
            </a:br>
            <a:r>
              <a:rPr lang="en-GB" sz="1500" i="1" dirty="0">
                <a:latin typeface="Calibri" panose="020F0502020204030204" pitchFamily="34" charset="0"/>
                <a:cs typeface="Calibri" panose="020F0502020204030204" pitchFamily="34" charset="0"/>
              </a:rPr>
              <a:t>Ability to save data and share files</a:t>
            </a:r>
            <a:endParaRPr lang="en-GB" sz="1500" dirty="0">
              <a:latin typeface="Calibri" panose="020F0502020204030204" pitchFamily="34" charset="0"/>
              <a:cs typeface="Calibri" panose="020F0502020204030204" pitchFamily="34" charset="0"/>
            </a:endParaRPr>
          </a:p>
        </p:txBody>
      </p:sp>
      <p:pic>
        <p:nvPicPr>
          <p:cNvPr id="1026" name="Picture 2" descr="Who Invented the Internet? | Britannica">
            <a:extLst>
              <a:ext uri="{FF2B5EF4-FFF2-40B4-BE49-F238E27FC236}">
                <a16:creationId xmlns:a16="http://schemas.microsoft.com/office/drawing/2014/main" id="{BE273D9B-7813-F1B3-DFCB-1C0A4DF5DA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6923" b="-2"/>
          <a:stretch/>
        </p:blipFill>
        <p:spPr bwMode="auto">
          <a:xfrm>
            <a:off x="6190488" y="566928"/>
            <a:ext cx="5157216" cy="5286197"/>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5" name="Rectangle 1034">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4789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8" name="Rectangle 3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0D762C26-F8BE-8602-4E2A-EF3DF1937C45}"/>
              </a:ext>
            </a:extLst>
          </p:cNvPr>
          <p:cNvPicPr>
            <a:picLocks noChangeAspect="1"/>
          </p:cNvPicPr>
          <p:nvPr/>
        </p:nvPicPr>
        <p:blipFill rotWithShape="1">
          <a:blip r:embed="rId3"/>
          <a:srcRect t="1350" b="14380"/>
          <a:stretch/>
        </p:blipFill>
        <p:spPr>
          <a:xfrm>
            <a:off x="20" y="10"/>
            <a:ext cx="12191980" cy="6857990"/>
          </a:xfrm>
          <a:prstGeom prst="rect">
            <a:avLst/>
          </a:prstGeom>
        </p:spPr>
      </p:pic>
      <p:sp>
        <p:nvSpPr>
          <p:cNvPr id="39" name="Rectangle 38">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A1BE40-7CA9-ABC4-0F54-289DD442C03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solidFill>
                  <a:schemeClr val="bg1"/>
                </a:solidFill>
              </a:rPr>
              <a:t>The use of the internet in the UK </a:t>
            </a:r>
          </a:p>
        </p:txBody>
      </p:sp>
      <p:sp>
        <p:nvSpPr>
          <p:cNvPr id="3" name="Content Placeholder 2">
            <a:extLst>
              <a:ext uri="{FF2B5EF4-FFF2-40B4-BE49-F238E27FC236}">
                <a16:creationId xmlns:a16="http://schemas.microsoft.com/office/drawing/2014/main" id="{9237F352-741E-47B7-501D-1467172AE848}"/>
              </a:ext>
            </a:extLst>
          </p:cNvPr>
          <p:cNvSpPr>
            <a:spLocks noGrp="1"/>
          </p:cNvSpPr>
          <p:nvPr>
            <p:ph idx="1"/>
          </p:nvPr>
        </p:nvSpPr>
        <p:spPr>
          <a:xfrm>
            <a:off x="477980" y="4872922"/>
            <a:ext cx="5394183" cy="1208141"/>
          </a:xfrm>
        </p:spPr>
        <p:txBody>
          <a:bodyPr vert="horz" lIns="91440" tIns="45720" rIns="91440" bIns="45720" rtlCol="0">
            <a:noAutofit/>
          </a:bodyPr>
          <a:lstStyle/>
          <a:p>
            <a:pPr marL="0" indent="0">
              <a:buNone/>
            </a:pPr>
            <a:r>
              <a:rPr lang="en-US" sz="3200" dirty="0">
                <a:solidFill>
                  <a:schemeClr val="bg1"/>
                </a:solidFill>
              </a:rPr>
              <a:t>What percentage of households have internet access in the UK?</a:t>
            </a:r>
          </a:p>
        </p:txBody>
      </p:sp>
      <p:sp>
        <p:nvSpPr>
          <p:cNvPr id="40" name="Rectangle 3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0970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B4DA1725-A1E8-E0C7-F0EC-2F37EA8133C1}"/>
              </a:ext>
            </a:extLst>
          </p:cNvPr>
          <p:cNvPicPr>
            <a:picLocks noChangeAspect="1"/>
          </p:cNvPicPr>
          <p:nvPr/>
        </p:nvPicPr>
        <p:blipFill rotWithShape="1">
          <a:blip r:embed="rId3"/>
          <a:srcRect l="5189"/>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4D3407-AEFE-7DAC-7ED6-6A05A2E4ABA9}"/>
              </a:ext>
            </a:extLst>
          </p:cNvPr>
          <p:cNvSpPr>
            <a:spLocks noGrp="1"/>
          </p:cNvSpPr>
          <p:nvPr>
            <p:ph type="title"/>
          </p:nvPr>
        </p:nvSpPr>
        <p:spPr>
          <a:xfrm>
            <a:off x="371093" y="1161288"/>
            <a:ext cx="4229481" cy="1124712"/>
          </a:xfrm>
        </p:spPr>
        <p:txBody>
          <a:bodyPr anchor="b">
            <a:noAutofit/>
          </a:bodyPr>
          <a:lstStyle/>
          <a:p>
            <a:r>
              <a:rPr lang="en-GB" sz="3200" dirty="0">
                <a:solidFill>
                  <a:schemeClr val="bg1"/>
                </a:solidFill>
              </a:rPr>
              <a:t>The use of the internet in the UK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032E475-AA83-8BB0-F876-C1F051E6E9CF}"/>
              </a:ext>
            </a:extLst>
          </p:cNvPr>
          <p:cNvSpPr>
            <a:spLocks noGrp="1"/>
          </p:cNvSpPr>
          <p:nvPr>
            <p:ph idx="1"/>
          </p:nvPr>
        </p:nvSpPr>
        <p:spPr>
          <a:xfrm>
            <a:off x="371094" y="2718054"/>
            <a:ext cx="3151374" cy="3207258"/>
          </a:xfrm>
        </p:spPr>
        <p:txBody>
          <a:bodyPr anchor="t">
            <a:normAutofit/>
          </a:bodyPr>
          <a:lstStyle/>
          <a:p>
            <a:pPr marL="0" indent="0" algn="ctr">
              <a:buNone/>
            </a:pPr>
            <a:r>
              <a:rPr lang="en-GB" sz="2800" dirty="0">
                <a:solidFill>
                  <a:schemeClr val="bg1"/>
                </a:solidFill>
              </a:rPr>
              <a:t>What are the top 5 most visited websites in the UK?</a:t>
            </a:r>
          </a:p>
        </p:txBody>
      </p:sp>
    </p:spTree>
    <p:extLst>
      <p:ext uri="{BB962C8B-B14F-4D97-AF65-F5344CB8AC3E}">
        <p14:creationId xmlns:p14="http://schemas.microsoft.com/office/powerpoint/2010/main" val="3721776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C1CDDE07-7545-C881-AC80-61DE77D01B78}"/>
              </a:ext>
            </a:extLst>
          </p:cNvPr>
          <p:cNvPicPr>
            <a:picLocks noChangeAspect="1"/>
          </p:cNvPicPr>
          <p:nvPr/>
        </p:nvPicPr>
        <p:blipFill rotWithShape="1">
          <a:blip r:embed="rId3"/>
          <a:srcRect l="5200"/>
          <a:stretch/>
        </p:blipFill>
        <p:spPr>
          <a:xfrm>
            <a:off x="3523488" y="10"/>
            <a:ext cx="8668512" cy="6857990"/>
          </a:xfrm>
          <a:prstGeom prst="rect">
            <a:avLst/>
          </a:prstGeom>
        </p:spPr>
      </p:pic>
      <p:sp>
        <p:nvSpPr>
          <p:cNvPr id="15" name="Rectangle 14">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65C224-072B-69B7-11EE-C73B2B79F41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solidFill>
                  <a:schemeClr val="bg1"/>
                </a:solidFill>
              </a:rPr>
              <a:t>The use of the internet in the UK</a:t>
            </a:r>
          </a:p>
        </p:txBody>
      </p:sp>
      <p:sp>
        <p:nvSpPr>
          <p:cNvPr id="3" name="Content Placeholder 2">
            <a:extLst>
              <a:ext uri="{FF2B5EF4-FFF2-40B4-BE49-F238E27FC236}">
                <a16:creationId xmlns:a16="http://schemas.microsoft.com/office/drawing/2014/main" id="{33CECBAA-EF79-35CD-25E7-34BF75F4221E}"/>
              </a:ext>
            </a:extLst>
          </p:cNvPr>
          <p:cNvSpPr>
            <a:spLocks noGrp="1"/>
          </p:cNvSpPr>
          <p:nvPr>
            <p:ph idx="1"/>
          </p:nvPr>
        </p:nvSpPr>
        <p:spPr>
          <a:xfrm>
            <a:off x="477980" y="4872922"/>
            <a:ext cx="7380145" cy="1208141"/>
          </a:xfrm>
        </p:spPr>
        <p:txBody>
          <a:bodyPr vert="horz" lIns="91440" tIns="45720" rIns="91440" bIns="45720" rtlCol="0">
            <a:noAutofit/>
          </a:bodyPr>
          <a:lstStyle/>
          <a:p>
            <a:pPr marL="0" indent="0">
              <a:buNone/>
            </a:pPr>
            <a:r>
              <a:rPr lang="en-US" sz="3200" dirty="0">
                <a:solidFill>
                  <a:schemeClr val="bg1"/>
                </a:solidFill>
              </a:rPr>
              <a:t>What activities are performed on the internet by UK individuals?</a:t>
            </a:r>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2874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E79DB-3E05-C59B-8380-FAE3EF8D2828}"/>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The use of the internet in the UK </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hart, bar chart&#10;&#10;Description automatically generated">
            <a:extLst>
              <a:ext uri="{FF2B5EF4-FFF2-40B4-BE49-F238E27FC236}">
                <a16:creationId xmlns:a16="http://schemas.microsoft.com/office/drawing/2014/main" id="{2F133FF7-51DE-CCC2-B6D6-54130A386D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2898" y="212887"/>
            <a:ext cx="7084302" cy="6181054"/>
          </a:xfrm>
          <a:prstGeom prst="rect">
            <a:avLst/>
          </a:prstGeom>
        </p:spPr>
      </p:pic>
    </p:spTree>
    <p:extLst>
      <p:ext uri="{BB962C8B-B14F-4D97-AF65-F5344CB8AC3E}">
        <p14:creationId xmlns:p14="http://schemas.microsoft.com/office/powerpoint/2010/main" val="830034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B2DAD50D-1A8E-C59C-AC00-24AC26B1B1A1}"/>
              </a:ext>
            </a:extLst>
          </p:cNvPr>
          <p:cNvPicPr>
            <a:picLocks noChangeAspect="1"/>
          </p:cNvPicPr>
          <p:nvPr/>
        </p:nvPicPr>
        <p:blipFill rotWithShape="1">
          <a:blip r:embed="rId3"/>
          <a:srcRect l="22255"/>
          <a:stretch/>
        </p:blipFill>
        <p:spPr>
          <a:xfrm>
            <a:off x="3522468" y="18298"/>
            <a:ext cx="8669532" cy="6857990"/>
          </a:xfrm>
          <a:prstGeom prst="rect">
            <a:avLst/>
          </a:prstGeom>
        </p:spPr>
      </p:pic>
      <p:sp>
        <p:nvSpPr>
          <p:cNvPr id="11" name="Rectangle 10">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2E91F4-36A2-9C07-0052-5587287C6AD2}"/>
              </a:ext>
            </a:extLst>
          </p:cNvPr>
          <p:cNvSpPr>
            <a:spLocks noGrp="1"/>
          </p:cNvSpPr>
          <p:nvPr>
            <p:ph type="title"/>
          </p:nvPr>
        </p:nvSpPr>
        <p:spPr>
          <a:xfrm>
            <a:off x="371093" y="1161288"/>
            <a:ext cx="4706745" cy="1124712"/>
          </a:xfrm>
        </p:spPr>
        <p:txBody>
          <a:bodyPr anchor="b">
            <a:noAutofit/>
          </a:bodyPr>
          <a:lstStyle/>
          <a:p>
            <a:r>
              <a:rPr lang="en-GB" sz="3200" dirty="0">
                <a:solidFill>
                  <a:schemeClr val="bg1"/>
                </a:solidFill>
              </a:rPr>
              <a:t>The use of the internet in the UK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A5D4D4-E17E-5263-98A1-A5298DBB19EF}"/>
              </a:ext>
            </a:extLst>
          </p:cNvPr>
          <p:cNvSpPr>
            <a:spLocks noGrp="1"/>
          </p:cNvSpPr>
          <p:nvPr>
            <p:ph idx="1"/>
          </p:nvPr>
        </p:nvSpPr>
        <p:spPr>
          <a:xfrm>
            <a:off x="371093" y="2718054"/>
            <a:ext cx="4172331" cy="3207258"/>
          </a:xfrm>
        </p:spPr>
        <p:txBody>
          <a:bodyPr anchor="t">
            <a:normAutofit/>
          </a:bodyPr>
          <a:lstStyle/>
          <a:p>
            <a:pPr marL="0" indent="0">
              <a:buNone/>
            </a:pPr>
            <a:r>
              <a:rPr lang="en-GB" sz="3200" dirty="0">
                <a:solidFill>
                  <a:schemeClr val="bg1"/>
                </a:solidFill>
              </a:rPr>
              <a:t>How many hour a week does the average adult in the UK spend on the internet?</a:t>
            </a:r>
          </a:p>
          <a:p>
            <a:endParaRPr lang="en-GB" sz="1700" dirty="0">
              <a:solidFill>
                <a:schemeClr val="bg1"/>
              </a:solidFill>
            </a:endParaRPr>
          </a:p>
        </p:txBody>
      </p:sp>
    </p:spTree>
    <p:extLst>
      <p:ext uri="{BB962C8B-B14F-4D97-AF65-F5344CB8AC3E}">
        <p14:creationId xmlns:p14="http://schemas.microsoft.com/office/powerpoint/2010/main" val="3852488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B425C-8E5B-3614-EF5F-54A31E517B0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The use of the internet in the UK </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hart, bar chart&#10;&#10;Description automatically generated">
            <a:extLst>
              <a:ext uri="{FF2B5EF4-FFF2-40B4-BE49-F238E27FC236}">
                <a16:creationId xmlns:a16="http://schemas.microsoft.com/office/drawing/2014/main" id="{DAA2F700-5601-EB56-050D-843C60A2B0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2611" y="863428"/>
            <a:ext cx="7401515" cy="4959014"/>
          </a:xfrm>
          <a:prstGeom prst="rect">
            <a:avLst/>
          </a:prstGeom>
        </p:spPr>
      </p:pic>
    </p:spTree>
    <p:extLst>
      <p:ext uri="{BB962C8B-B14F-4D97-AF65-F5344CB8AC3E}">
        <p14:creationId xmlns:p14="http://schemas.microsoft.com/office/powerpoint/2010/main" val="1218892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C9ACE-A9D2-73AA-4B03-32849546010F}"/>
              </a:ext>
            </a:extLst>
          </p:cNvPr>
          <p:cNvSpPr>
            <a:spLocks noGrp="1"/>
          </p:cNvSpPr>
          <p:nvPr>
            <p:ph type="title"/>
          </p:nvPr>
        </p:nvSpPr>
        <p:spPr/>
        <p:txBody>
          <a:bodyPr/>
          <a:lstStyle/>
          <a:p>
            <a:r>
              <a:rPr lang="en-GB" dirty="0"/>
              <a:t>Terrorist Use of The Internet</a:t>
            </a:r>
          </a:p>
        </p:txBody>
      </p:sp>
      <p:sp>
        <p:nvSpPr>
          <p:cNvPr id="3" name="Content Placeholder 2">
            <a:extLst>
              <a:ext uri="{FF2B5EF4-FFF2-40B4-BE49-F238E27FC236}">
                <a16:creationId xmlns:a16="http://schemas.microsoft.com/office/drawing/2014/main" id="{EFA741FC-B4DF-9009-A179-ED6E9417E59A}"/>
              </a:ext>
            </a:extLst>
          </p:cNvPr>
          <p:cNvSpPr>
            <a:spLocks noGrp="1"/>
          </p:cNvSpPr>
          <p:nvPr>
            <p:ph idx="1"/>
          </p:nvPr>
        </p:nvSpPr>
        <p:spPr>
          <a:xfrm>
            <a:off x="1011936" y="2235137"/>
            <a:ext cx="10660952" cy="3694176"/>
          </a:xfrm>
        </p:spPr>
        <p:txBody>
          <a:bodyPr>
            <a:normAutofit fontScale="92500"/>
          </a:bodyPr>
          <a:lstStyle/>
          <a:p>
            <a:pPr marL="0" indent="0" algn="ctr">
              <a:lnSpc>
                <a:spcPct val="160000"/>
              </a:lnSpc>
              <a:buNone/>
            </a:pPr>
            <a:r>
              <a:rPr lang="en-GB" dirty="0"/>
              <a:t>‘’The Internet is a crucial tool for global terrorism. Terrorists have taken advantage of commercial networks for communications, finance, and transportation to act on a global rather than a regional or national scale. These networks allow them to maintain a presence and coordinate and mount operations that would have been beyond their capabilities before 1990.’’ </a:t>
            </a:r>
          </a:p>
          <a:p>
            <a:pPr marL="0" indent="0" algn="ctr">
              <a:lnSpc>
                <a:spcPct val="160000"/>
              </a:lnSpc>
              <a:buNone/>
            </a:pPr>
            <a:r>
              <a:rPr lang="en-GB" dirty="0"/>
              <a:t>(Lewis, 2005, p.112)</a:t>
            </a:r>
            <a:endParaRPr lang="en-US" dirty="0"/>
          </a:p>
          <a:p>
            <a:endParaRPr lang="en-GB" dirty="0"/>
          </a:p>
        </p:txBody>
      </p:sp>
    </p:spTree>
    <p:extLst>
      <p:ext uri="{BB962C8B-B14F-4D97-AF65-F5344CB8AC3E}">
        <p14:creationId xmlns:p14="http://schemas.microsoft.com/office/powerpoint/2010/main" val="1368747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5AA6C-0226-3D94-84AC-788BF9C57CF3}"/>
              </a:ext>
            </a:extLst>
          </p:cNvPr>
          <p:cNvSpPr>
            <a:spLocks noGrp="1"/>
          </p:cNvSpPr>
          <p:nvPr>
            <p:ph type="title"/>
          </p:nvPr>
        </p:nvSpPr>
        <p:spPr>
          <a:xfrm>
            <a:off x="841248" y="256032"/>
            <a:ext cx="10506456" cy="1014984"/>
          </a:xfrm>
        </p:spPr>
        <p:txBody>
          <a:bodyPr anchor="b">
            <a:normAutofit/>
          </a:bodyPr>
          <a:lstStyle/>
          <a:p>
            <a:r>
              <a:rPr lang="en-GB" dirty="0"/>
              <a:t>Dissemination of Propaganda</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ABD0D18-722A-1D8B-CD0E-DCC6195FD73E}"/>
              </a:ext>
            </a:extLst>
          </p:cNvPr>
          <p:cNvGraphicFramePr>
            <a:graphicFrameLocks noGrp="1"/>
          </p:cNvGraphicFramePr>
          <p:nvPr>
            <p:ph idx="1"/>
            <p:extLst>
              <p:ext uri="{D42A27DB-BD31-4B8C-83A1-F6EECF244321}">
                <p14:modId xmlns:p14="http://schemas.microsoft.com/office/powerpoint/2010/main" val="325717242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66111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32097-3221-0C99-0266-B350423394D0}"/>
              </a:ext>
            </a:extLst>
          </p:cNvPr>
          <p:cNvSpPr>
            <a:spLocks noGrp="1"/>
          </p:cNvSpPr>
          <p:nvPr>
            <p:ph type="title"/>
          </p:nvPr>
        </p:nvSpPr>
        <p:spPr>
          <a:xfrm>
            <a:off x="612648" y="1078992"/>
            <a:ext cx="6268770" cy="1536192"/>
          </a:xfrm>
        </p:spPr>
        <p:txBody>
          <a:bodyPr anchor="b">
            <a:normAutofit/>
          </a:bodyPr>
          <a:lstStyle/>
          <a:p>
            <a:r>
              <a:rPr lang="en-GB" sz="5200"/>
              <a:t>Planning</a:t>
            </a:r>
          </a:p>
        </p:txBody>
      </p:sp>
      <p:sp>
        <p:nvSpPr>
          <p:cNvPr id="1044" name="Rectangle 1043">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6" name="Rectangle 1045">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F474A46-FE7A-79C3-93F5-FA0FD74EE4E4}"/>
              </a:ext>
            </a:extLst>
          </p:cNvPr>
          <p:cNvSpPr>
            <a:spLocks noGrp="1"/>
          </p:cNvSpPr>
          <p:nvPr>
            <p:ph idx="1"/>
          </p:nvPr>
        </p:nvSpPr>
        <p:spPr>
          <a:xfrm>
            <a:off x="612648" y="3355848"/>
            <a:ext cx="6268770" cy="2825496"/>
          </a:xfrm>
        </p:spPr>
        <p:txBody>
          <a:bodyPr>
            <a:normAutofit/>
          </a:bodyPr>
          <a:lstStyle/>
          <a:p>
            <a:pPr>
              <a:lnSpc>
                <a:spcPct val="100000"/>
              </a:lnSpc>
            </a:pPr>
            <a:r>
              <a:rPr lang="en-GB" sz="1700" baseline="0"/>
              <a:t>Most basic function of the internet is communication – exploited by terrorists in means of planning attacks.</a:t>
            </a:r>
            <a:endParaRPr lang="en-US" sz="1700"/>
          </a:p>
          <a:p>
            <a:pPr>
              <a:lnSpc>
                <a:spcPct val="100000"/>
              </a:lnSpc>
            </a:pPr>
            <a:r>
              <a:rPr lang="en-GB" sz="1700" baseline="0"/>
              <a:t>Forums – serve as organisational hub for planning and coordinating activities.</a:t>
            </a:r>
            <a:endParaRPr lang="en-US" sz="1700"/>
          </a:p>
          <a:p>
            <a:pPr>
              <a:lnSpc>
                <a:spcPct val="100000"/>
              </a:lnSpc>
            </a:pPr>
            <a:r>
              <a:rPr lang="en-GB" sz="1700" baseline="0"/>
              <a:t>Al Qaeda used the internet to plan and coordinate 9/11.</a:t>
            </a:r>
            <a:r>
              <a:rPr lang="en-US" sz="1700" baseline="0"/>
              <a:t> </a:t>
            </a:r>
            <a:r>
              <a:rPr lang="en-GB" sz="1700"/>
              <a:t>Computers seized in Afghanistan revealed that al Qaeda was collecting intelligence on targets, vulnerabilities etc.</a:t>
            </a:r>
          </a:p>
          <a:p>
            <a:pPr>
              <a:lnSpc>
                <a:spcPct val="100000"/>
              </a:lnSpc>
            </a:pPr>
            <a:r>
              <a:rPr lang="en-GB" sz="1700" baseline="0"/>
              <a:t>Inspire – Online magazine published to help individuals plan and coordinate their attacks within the West.</a:t>
            </a:r>
            <a:endParaRPr lang="en-US" sz="1700"/>
          </a:p>
        </p:txBody>
      </p:sp>
      <p:pic>
        <p:nvPicPr>
          <p:cNvPr id="1026" name="Picture 2" descr="Inspire (magazine) - Wikipedia">
            <a:extLst>
              <a:ext uri="{FF2B5EF4-FFF2-40B4-BE49-F238E27FC236}">
                <a16:creationId xmlns:a16="http://schemas.microsoft.com/office/drawing/2014/main" id="{663B1C67-4B1B-504C-949D-B1DAE480F6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94066" y="652806"/>
            <a:ext cx="4237686" cy="5476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4865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177" name="Rectangle 7176">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35D361-35EA-FBF8-97A3-8F309E0F5A6B}"/>
              </a:ext>
            </a:extLst>
          </p:cNvPr>
          <p:cNvSpPr>
            <a:spLocks noGrp="1"/>
          </p:cNvSpPr>
          <p:nvPr>
            <p:ph type="title"/>
          </p:nvPr>
        </p:nvSpPr>
        <p:spPr>
          <a:xfrm>
            <a:off x="841246" y="978619"/>
            <a:ext cx="5991244" cy="1106424"/>
          </a:xfrm>
        </p:spPr>
        <p:txBody>
          <a:bodyPr>
            <a:normAutofit/>
          </a:bodyPr>
          <a:lstStyle/>
          <a:p>
            <a:r>
              <a:rPr lang="en-GB" sz="2700"/>
              <a:t>Training - </a:t>
            </a:r>
            <a:r>
              <a:rPr lang="en-GB" sz="2700">
                <a:latin typeface="Calibri" panose="020F0502020204030204" pitchFamily="34" charset="0"/>
                <a:cs typeface="Calibri" panose="020F0502020204030204" pitchFamily="34" charset="0"/>
              </a:rPr>
              <a:t>Alternative Training Ground </a:t>
            </a:r>
            <a:br>
              <a:rPr lang="en-US" sz="2700">
                <a:latin typeface="Calibri" panose="020F0502020204030204" pitchFamily="34" charset="0"/>
                <a:cs typeface="Calibri" panose="020F0502020204030204" pitchFamily="34" charset="0"/>
              </a:rPr>
            </a:br>
            <a:endParaRPr lang="en-GB" sz="2700"/>
          </a:p>
        </p:txBody>
      </p:sp>
      <p:sp>
        <p:nvSpPr>
          <p:cNvPr id="7179" name="Rectangle 7178">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1" name="Rectangle 7180">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27A721-5AFC-81E8-6B6A-D57321EB518F}"/>
              </a:ext>
            </a:extLst>
          </p:cNvPr>
          <p:cNvSpPr>
            <a:spLocks noGrp="1"/>
          </p:cNvSpPr>
          <p:nvPr>
            <p:ph idx="1"/>
          </p:nvPr>
        </p:nvSpPr>
        <p:spPr>
          <a:xfrm>
            <a:off x="841248" y="2252870"/>
            <a:ext cx="5993892" cy="3560251"/>
          </a:xfrm>
        </p:spPr>
        <p:txBody>
          <a:bodyPr>
            <a:normAutofit/>
          </a:bodyPr>
          <a:lstStyle/>
          <a:p>
            <a:pPr marL="0" indent="0">
              <a:buNone/>
            </a:pPr>
            <a:r>
              <a:rPr lang="en-GB" sz="1800">
                <a:latin typeface="Calibri" panose="020F0502020204030204" pitchFamily="34" charset="0"/>
                <a:cs typeface="Calibri" panose="020F0502020204030204" pitchFamily="34" charset="0"/>
              </a:rPr>
              <a:t>‘’ There is a growing range of media that provide platforms for the dissemination of practical guides in the form of online manuals, audio and video clips, information and advice. These Internet platforms also provide detailed instructions, often in easily accessible multimedia format and multiple languages, on topics such as how to join terrorist organizations; how to construct explosives, firearms or other weapons or hazardous materials; and how to plan and execute terrorist attacks’’ </a:t>
            </a:r>
            <a:br>
              <a:rPr lang="en-GB" sz="1800">
                <a:latin typeface="Calibri" panose="020F0502020204030204" pitchFamily="34" charset="0"/>
                <a:cs typeface="Calibri" panose="020F0502020204030204" pitchFamily="34" charset="0"/>
              </a:rPr>
            </a:br>
            <a:r>
              <a:rPr lang="en-GB" sz="1800">
                <a:latin typeface="Calibri" panose="020F0502020204030204" pitchFamily="34" charset="0"/>
                <a:cs typeface="Calibri" panose="020F0502020204030204" pitchFamily="34" charset="0"/>
              </a:rPr>
              <a:t>							(UNODC,  2012, p. 8)</a:t>
            </a:r>
            <a:endParaRPr lang="en-US" sz="1800">
              <a:latin typeface="Calibri" panose="020F0502020204030204" pitchFamily="34" charset="0"/>
              <a:cs typeface="Calibri" panose="020F0502020204030204" pitchFamily="34" charset="0"/>
            </a:endParaRPr>
          </a:p>
        </p:txBody>
      </p:sp>
      <p:pic>
        <p:nvPicPr>
          <p:cNvPr id="7170" name="Picture 2">
            <a:extLst>
              <a:ext uri="{FF2B5EF4-FFF2-40B4-BE49-F238E27FC236}">
                <a16:creationId xmlns:a16="http://schemas.microsoft.com/office/drawing/2014/main" id="{E9A10F89-CAE6-BC33-949C-86114231B2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797184"/>
            <a:ext cx="4097657" cy="5163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761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8" name="Rectangle 6177">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79" name="Rectangle 6178">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180" name="Rectangle 6179">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D2D88E-20F2-204A-B8EF-B8C86D5F3089}"/>
              </a:ext>
            </a:extLst>
          </p:cNvPr>
          <p:cNvSpPr>
            <a:spLocks noGrp="1"/>
          </p:cNvSpPr>
          <p:nvPr>
            <p:ph type="title"/>
          </p:nvPr>
        </p:nvSpPr>
        <p:spPr>
          <a:xfrm>
            <a:off x="1115568" y="548640"/>
            <a:ext cx="10168128" cy="1179576"/>
          </a:xfrm>
        </p:spPr>
        <p:txBody>
          <a:bodyPr>
            <a:normAutofit/>
          </a:bodyPr>
          <a:lstStyle/>
          <a:p>
            <a:r>
              <a:rPr lang="en-GB"/>
              <a:t>Recruitment</a:t>
            </a:r>
          </a:p>
        </p:txBody>
      </p:sp>
      <p:sp>
        <p:nvSpPr>
          <p:cNvPr id="6177" name="Rectangle 617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8" name="Picture 4" descr="Terrorists Are Using Social Media for Recruitment. Here's How We Can Stop  Them.">
            <a:extLst>
              <a:ext uri="{FF2B5EF4-FFF2-40B4-BE49-F238E27FC236}">
                <a16:creationId xmlns:a16="http://schemas.microsoft.com/office/drawing/2014/main" id="{31C778DC-496F-7083-8D88-5D112CA7256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99" r="5597" b="-1"/>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2CE4512-A6D3-3AA7-1D29-5BBB0B37E354}"/>
              </a:ext>
            </a:extLst>
          </p:cNvPr>
          <p:cNvSpPr>
            <a:spLocks noGrp="1"/>
          </p:cNvSpPr>
          <p:nvPr>
            <p:ph idx="1"/>
          </p:nvPr>
        </p:nvSpPr>
        <p:spPr>
          <a:xfrm>
            <a:off x="7411453" y="2276856"/>
            <a:ext cx="4311155" cy="4032504"/>
          </a:xfrm>
        </p:spPr>
        <p:txBody>
          <a:bodyPr anchor="ctr">
            <a:normAutofit/>
          </a:bodyPr>
          <a:lstStyle/>
          <a:p>
            <a:pPr>
              <a:lnSpc>
                <a:spcPct val="100000"/>
              </a:lnSpc>
            </a:pPr>
            <a:r>
              <a:rPr lang="en-GB" sz="1300" baseline="0" dirty="0">
                <a:latin typeface="Calibri" panose="020F0502020204030204" pitchFamily="34" charset="0"/>
                <a:cs typeface="Calibri" panose="020F0502020204030204" pitchFamily="34" charset="0"/>
              </a:rPr>
              <a:t>Internet provides a means to publish content and ideology as well as develop relationships and gain support.</a:t>
            </a:r>
            <a:endParaRPr lang="en-US" sz="1300" dirty="0">
              <a:latin typeface="Calibri" panose="020F0502020204030204" pitchFamily="34" charset="0"/>
              <a:cs typeface="Calibri" panose="020F0502020204030204" pitchFamily="34" charset="0"/>
            </a:endParaRPr>
          </a:p>
          <a:p>
            <a:pPr>
              <a:lnSpc>
                <a:spcPct val="100000"/>
              </a:lnSpc>
            </a:pPr>
            <a:r>
              <a:rPr lang="en-GB" sz="1300" baseline="0" dirty="0">
                <a:latin typeface="Calibri" panose="020F0502020204030204" pitchFamily="34" charset="0"/>
                <a:cs typeface="Calibri" panose="020F0502020204030204" pitchFamily="34" charset="0"/>
              </a:rPr>
              <a:t>Pool of potential recruits.</a:t>
            </a:r>
            <a:endParaRPr lang="en-US" sz="1300" dirty="0">
              <a:latin typeface="Calibri" panose="020F0502020204030204" pitchFamily="34" charset="0"/>
              <a:cs typeface="Calibri" panose="020F0502020204030204" pitchFamily="34" charset="0"/>
            </a:endParaRPr>
          </a:p>
          <a:p>
            <a:pPr>
              <a:lnSpc>
                <a:spcPct val="100000"/>
              </a:lnSpc>
            </a:pPr>
            <a:r>
              <a:rPr lang="en-GB" sz="1300" baseline="0" dirty="0">
                <a:latin typeface="Calibri" panose="020F0502020204030204" pitchFamily="34" charset="0"/>
                <a:cs typeface="Calibri" panose="020F0502020204030204" pitchFamily="34" charset="0"/>
              </a:rPr>
              <a:t>Tailored propaganda to young, vulnerable and marginalised groups.</a:t>
            </a:r>
            <a:endParaRPr lang="en-US" sz="1300" dirty="0">
              <a:latin typeface="Calibri" panose="020F0502020204030204" pitchFamily="34" charset="0"/>
              <a:cs typeface="Calibri" panose="020F0502020204030204" pitchFamily="34" charset="0"/>
            </a:endParaRPr>
          </a:p>
          <a:p>
            <a:pPr>
              <a:lnSpc>
                <a:spcPct val="100000"/>
              </a:lnSpc>
            </a:pPr>
            <a:r>
              <a:rPr lang="en-GB" sz="1300" baseline="0" dirty="0">
                <a:latin typeface="Calibri" panose="020F0502020204030204" pitchFamily="34" charset="0"/>
                <a:cs typeface="Calibri" panose="020F0502020204030204" pitchFamily="34" charset="0"/>
              </a:rPr>
              <a:t>UK Counterterrorism strategy recognises that the internet encourages interaction and facilitates recruitment.</a:t>
            </a:r>
            <a:endParaRPr lang="en-US" sz="1300" dirty="0">
              <a:latin typeface="Calibri" panose="020F0502020204030204" pitchFamily="34" charset="0"/>
              <a:cs typeface="Calibri" panose="020F0502020204030204" pitchFamily="34" charset="0"/>
            </a:endParaRPr>
          </a:p>
          <a:p>
            <a:pPr>
              <a:lnSpc>
                <a:spcPct val="100000"/>
              </a:lnSpc>
            </a:pPr>
            <a:r>
              <a:rPr lang="en-GB" sz="1300" baseline="0" dirty="0">
                <a:latin typeface="Calibri" panose="020F0502020204030204" pitchFamily="34" charset="0"/>
                <a:cs typeface="Calibri" panose="020F0502020204030204" pitchFamily="34" charset="0"/>
              </a:rPr>
              <a:t>ISIS – one of the most effective online recruitment strategies.</a:t>
            </a:r>
          </a:p>
          <a:p>
            <a:pPr>
              <a:lnSpc>
                <a:spcPct val="100000"/>
              </a:lnSpc>
            </a:pPr>
            <a:endParaRPr lang="en-GB" sz="1300" dirty="0">
              <a:latin typeface="Calibri" panose="020F0502020204030204" pitchFamily="34" charset="0"/>
              <a:cs typeface="Calibri" panose="020F0502020204030204" pitchFamily="34" charset="0"/>
            </a:endParaRPr>
          </a:p>
          <a:p>
            <a:pPr marL="0" indent="0">
              <a:lnSpc>
                <a:spcPct val="100000"/>
              </a:lnSpc>
              <a:buNone/>
            </a:pPr>
            <a:r>
              <a:rPr lang="en-GB" sz="1300" b="1" i="1" dirty="0">
                <a:latin typeface="Calibri" panose="020F0502020204030204" pitchFamily="34" charset="0"/>
                <a:cs typeface="Calibri" panose="020F0502020204030204" pitchFamily="34" charset="0"/>
              </a:rPr>
              <a:t>Discussion: Can we think of any well-known examples of people who were recruited and radicalised online?</a:t>
            </a:r>
            <a:endParaRPr lang="en-US" sz="1300" b="1"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38200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9E6EFEE-6516-482C-B143-F97F9BF89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F0D2C0-CD0C-470C-8851-D8B2CC417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8766" y="3248002"/>
            <a:ext cx="5688917"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4" descr="Table&#10;&#10;Description automatically generated">
            <a:extLst>
              <a:ext uri="{FF2B5EF4-FFF2-40B4-BE49-F238E27FC236}">
                <a16:creationId xmlns:a16="http://schemas.microsoft.com/office/drawing/2014/main" id="{FDBACC1D-7A1E-4884-9131-24F74EA9B720}"/>
              </a:ext>
            </a:extLst>
          </p:cNvPr>
          <p:cNvPicPr>
            <a:picLocks noGrp="1" noChangeAspect="1"/>
          </p:cNvPicPr>
          <p:nvPr>
            <p:ph idx="1"/>
          </p:nvPr>
        </p:nvPicPr>
        <p:blipFill rotWithShape="1">
          <a:blip r:embed="rId3"/>
          <a:srcRect b="984"/>
          <a:stretch/>
        </p:blipFill>
        <p:spPr>
          <a:xfrm>
            <a:off x="583656" y="367913"/>
            <a:ext cx="11024687" cy="6358764"/>
          </a:xfrm>
          <a:prstGeom prst="rect">
            <a:avLst/>
          </a:prstGeom>
        </p:spPr>
      </p:pic>
      <p:sp>
        <p:nvSpPr>
          <p:cNvPr id="6" name="TextBox 5">
            <a:extLst>
              <a:ext uri="{FF2B5EF4-FFF2-40B4-BE49-F238E27FC236}">
                <a16:creationId xmlns:a16="http://schemas.microsoft.com/office/drawing/2014/main" id="{51F823F9-CA05-E058-43CA-0027B817F3F5}"/>
              </a:ext>
            </a:extLst>
          </p:cNvPr>
          <p:cNvSpPr txBox="1"/>
          <p:nvPr/>
        </p:nvSpPr>
        <p:spPr>
          <a:xfrm>
            <a:off x="7840494" y="113431"/>
            <a:ext cx="4093687" cy="523220"/>
          </a:xfrm>
          <a:prstGeom prst="rect">
            <a:avLst/>
          </a:prstGeom>
          <a:noFill/>
        </p:spPr>
        <p:txBody>
          <a:bodyPr wrap="square">
            <a:spAutoFit/>
          </a:bodyPr>
          <a:lstStyle/>
          <a:p>
            <a:pPr algn="l"/>
            <a:r>
              <a:rPr lang="en-GB" sz="700" b="0" i="0" dirty="0">
                <a:solidFill>
                  <a:srgbClr val="333333"/>
                </a:solidFill>
                <a:effectLst/>
                <a:latin typeface="avenir-regular-class"/>
              </a:rPr>
              <a:t>Guadagno, R. et al. (2010) 'Social Influence in the Online Recruitment of Terrorists and Terrorist Sympathizers: </a:t>
            </a:r>
          </a:p>
          <a:p>
            <a:r>
              <a:rPr lang="en-GB" sz="700" b="0" i="0" dirty="0">
                <a:solidFill>
                  <a:srgbClr val="333333"/>
                </a:solidFill>
                <a:effectLst/>
                <a:latin typeface="avenir-regular-class"/>
              </a:rPr>
              <a:t>Implications for Social Psychology Research', </a:t>
            </a:r>
            <a:r>
              <a:rPr lang="en-GB" sz="700" b="0" i="1" dirty="0">
                <a:solidFill>
                  <a:srgbClr val="333333"/>
                </a:solidFill>
                <a:effectLst/>
                <a:latin typeface="avenir-regular-class"/>
              </a:rPr>
              <a:t>Revue </a:t>
            </a:r>
            <a:r>
              <a:rPr lang="en-GB" sz="700" b="0" i="1" dirty="0" err="1">
                <a:solidFill>
                  <a:srgbClr val="333333"/>
                </a:solidFill>
                <a:effectLst/>
                <a:latin typeface="avenir-regular-class"/>
              </a:rPr>
              <a:t>internationale</a:t>
            </a:r>
            <a:r>
              <a:rPr lang="en-GB" sz="700" b="0" i="1" dirty="0">
                <a:solidFill>
                  <a:srgbClr val="333333"/>
                </a:solidFill>
                <a:effectLst/>
                <a:latin typeface="avenir-regular-class"/>
              </a:rPr>
              <a:t> de </a:t>
            </a:r>
            <a:r>
              <a:rPr lang="en-GB" sz="700" b="0" i="1" dirty="0" err="1">
                <a:solidFill>
                  <a:srgbClr val="333333"/>
                </a:solidFill>
                <a:effectLst/>
                <a:latin typeface="avenir-regular-class"/>
              </a:rPr>
              <a:t>psychologie</a:t>
            </a:r>
            <a:r>
              <a:rPr lang="en-GB" sz="700" b="0" i="1" dirty="0">
                <a:solidFill>
                  <a:srgbClr val="333333"/>
                </a:solidFill>
                <a:effectLst/>
                <a:latin typeface="avenir-regular-class"/>
              </a:rPr>
              <a:t> </a:t>
            </a:r>
            <a:r>
              <a:rPr lang="en-GB" sz="700" b="0" i="1" dirty="0" err="1">
                <a:solidFill>
                  <a:srgbClr val="333333"/>
                </a:solidFill>
                <a:effectLst/>
                <a:latin typeface="avenir-regular-class"/>
              </a:rPr>
              <a:t>sociale</a:t>
            </a:r>
            <a:r>
              <a:rPr lang="en-GB" sz="700" b="0" i="0" dirty="0">
                <a:solidFill>
                  <a:srgbClr val="333333"/>
                </a:solidFill>
                <a:effectLst/>
                <a:latin typeface="avenir-regular-class"/>
              </a:rPr>
              <a:t>, 23(1), pp. 25 - 56.</a:t>
            </a:r>
            <a:endParaRPr lang="en-GB" sz="700" dirty="0"/>
          </a:p>
        </p:txBody>
      </p:sp>
    </p:spTree>
    <p:extLst>
      <p:ext uri="{BB962C8B-B14F-4D97-AF65-F5344CB8AC3E}">
        <p14:creationId xmlns:p14="http://schemas.microsoft.com/office/powerpoint/2010/main" val="24143805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AE9FD-836C-BE67-008E-2DCF0B1C1760}"/>
              </a:ext>
            </a:extLst>
          </p:cNvPr>
          <p:cNvSpPr>
            <a:spLocks noGrp="1"/>
          </p:cNvSpPr>
          <p:nvPr>
            <p:ph type="title"/>
          </p:nvPr>
        </p:nvSpPr>
        <p:spPr>
          <a:xfrm>
            <a:off x="612648" y="1078992"/>
            <a:ext cx="6268770" cy="1536192"/>
          </a:xfrm>
        </p:spPr>
        <p:txBody>
          <a:bodyPr anchor="b">
            <a:normAutofit/>
          </a:bodyPr>
          <a:lstStyle/>
          <a:p>
            <a:r>
              <a:rPr lang="en-GB" sz="5200"/>
              <a:t>Fundraising</a:t>
            </a:r>
          </a:p>
        </p:txBody>
      </p:sp>
      <p:sp>
        <p:nvSpPr>
          <p:cNvPr id="16" name="Rectangle 15">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6D2CD3-B316-7DDD-075C-A53098A120AE}"/>
              </a:ext>
            </a:extLst>
          </p:cNvPr>
          <p:cNvSpPr>
            <a:spLocks noGrp="1"/>
          </p:cNvSpPr>
          <p:nvPr>
            <p:ph idx="1"/>
          </p:nvPr>
        </p:nvSpPr>
        <p:spPr>
          <a:xfrm>
            <a:off x="615458" y="3355848"/>
            <a:ext cx="6268770" cy="2825496"/>
          </a:xfrm>
        </p:spPr>
        <p:txBody>
          <a:bodyPr>
            <a:normAutofit/>
          </a:bodyPr>
          <a:lstStyle/>
          <a:p>
            <a:pPr>
              <a:lnSpc>
                <a:spcPct val="100000"/>
              </a:lnSpc>
            </a:pPr>
            <a:r>
              <a:rPr lang="en-GB" sz="1400" baseline="0"/>
              <a:t>Pool of potential donators.</a:t>
            </a:r>
            <a:endParaRPr lang="en-US" sz="1400"/>
          </a:p>
          <a:p>
            <a:pPr>
              <a:lnSpc>
                <a:spcPct val="100000"/>
              </a:lnSpc>
            </a:pPr>
            <a:r>
              <a:rPr lang="en-GB" sz="1400" baseline="0"/>
              <a:t>Utilise – Websites, e-mails, chatrooms and social media. </a:t>
            </a:r>
            <a:endParaRPr lang="en-US" sz="1400"/>
          </a:p>
          <a:p>
            <a:pPr>
              <a:lnSpc>
                <a:spcPct val="100000"/>
              </a:lnSpc>
            </a:pPr>
            <a:r>
              <a:rPr lang="en-GB" sz="1400" baseline="0"/>
              <a:t>Exploitation of charities that utilise websites.</a:t>
            </a:r>
            <a:endParaRPr lang="en-US" sz="1400"/>
          </a:p>
          <a:p>
            <a:pPr>
              <a:lnSpc>
                <a:spcPct val="100000"/>
              </a:lnSpc>
            </a:pPr>
            <a:r>
              <a:rPr lang="en-GB" sz="1400" baseline="0"/>
              <a:t>Charities and NGO’s remain a major problem in terrorist financing.</a:t>
            </a:r>
            <a:endParaRPr lang="en-US" sz="1400"/>
          </a:p>
          <a:p>
            <a:pPr>
              <a:lnSpc>
                <a:spcPct val="100000"/>
              </a:lnSpc>
            </a:pPr>
            <a:r>
              <a:rPr lang="en-GB" sz="1400" baseline="0"/>
              <a:t>‘’Misuse of non-profit organisations for financing of terrorism is coming to be recognised as a crucial weak point in the global struggle to stop funding at its source’’ - </a:t>
            </a:r>
            <a:r>
              <a:rPr lang="en-GB" sz="1400"/>
              <a:t>Financial Task Force in Paris </a:t>
            </a:r>
          </a:p>
          <a:p>
            <a:pPr>
              <a:lnSpc>
                <a:spcPct val="100000"/>
              </a:lnSpc>
            </a:pPr>
            <a:r>
              <a:rPr lang="en-GB" sz="1400" baseline="0"/>
              <a:t>Global Relief Foundation (GRF) – has ties to al Qaeda and the Taliban.</a:t>
            </a:r>
            <a:endParaRPr lang="en-GB" sz="1400"/>
          </a:p>
        </p:txBody>
      </p:sp>
      <p:pic>
        <p:nvPicPr>
          <p:cNvPr id="18" name="Picture 17" descr="Graph on document with pen">
            <a:extLst>
              <a:ext uri="{FF2B5EF4-FFF2-40B4-BE49-F238E27FC236}">
                <a16:creationId xmlns:a16="http://schemas.microsoft.com/office/drawing/2014/main" id="{7A1F9CD2-EF2E-D40B-D7AF-A9261BF2B8CE}"/>
              </a:ext>
            </a:extLst>
          </p:cNvPr>
          <p:cNvPicPr>
            <a:picLocks noChangeAspect="1"/>
          </p:cNvPicPr>
          <p:nvPr/>
        </p:nvPicPr>
        <p:blipFill rotWithShape="1">
          <a:blip r:embed="rId3"/>
          <a:srcRect l="34922" r="21200" b="-1"/>
          <a:stretch/>
        </p:blipFill>
        <p:spPr>
          <a:xfrm>
            <a:off x="7684006" y="10"/>
            <a:ext cx="4507993" cy="6857990"/>
          </a:xfrm>
          <a:prstGeom prst="rect">
            <a:avLst/>
          </a:prstGeom>
        </p:spPr>
      </p:pic>
    </p:spTree>
    <p:extLst>
      <p:ext uri="{BB962C8B-B14F-4D97-AF65-F5344CB8AC3E}">
        <p14:creationId xmlns:p14="http://schemas.microsoft.com/office/powerpoint/2010/main" val="1279900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23FE733-F95B-4DF6-AFC5-BEEB3577C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6852464"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324D52-1C1F-50BC-46DB-9116F52576F5}"/>
              </a:ext>
            </a:extLst>
          </p:cNvPr>
          <p:cNvSpPr>
            <a:spLocks noGrp="1"/>
          </p:cNvSpPr>
          <p:nvPr>
            <p:ph type="title"/>
          </p:nvPr>
        </p:nvSpPr>
        <p:spPr>
          <a:xfrm>
            <a:off x="838196" y="978408"/>
            <a:ext cx="6007608" cy="1106424"/>
          </a:xfrm>
        </p:spPr>
        <p:txBody>
          <a:bodyPr>
            <a:normAutofit/>
          </a:bodyPr>
          <a:lstStyle/>
          <a:p>
            <a:r>
              <a:rPr lang="en-GB" sz="3200" dirty="0"/>
              <a:t>Fundraising</a:t>
            </a:r>
          </a:p>
        </p:txBody>
      </p:sp>
      <p:sp>
        <p:nvSpPr>
          <p:cNvPr id="23" name="Rectangle 22">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4" y="2121408"/>
            <a:ext cx="582472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9A04BA5-22B2-1A55-7EA6-19DAC71B2D54}"/>
              </a:ext>
            </a:extLst>
          </p:cNvPr>
          <p:cNvSpPr>
            <a:spLocks noGrp="1"/>
          </p:cNvSpPr>
          <p:nvPr>
            <p:ph idx="1"/>
          </p:nvPr>
        </p:nvSpPr>
        <p:spPr>
          <a:xfrm>
            <a:off x="409573" y="2359152"/>
            <a:ext cx="6852464" cy="3765076"/>
          </a:xfrm>
        </p:spPr>
        <p:txBody>
          <a:bodyPr>
            <a:normAutofit fontScale="77500" lnSpcReduction="20000"/>
          </a:bodyPr>
          <a:lstStyle/>
          <a:p>
            <a:pPr marL="0" indent="0">
              <a:lnSpc>
                <a:spcPct val="160000"/>
              </a:lnSpc>
              <a:buNone/>
            </a:pPr>
            <a:r>
              <a:rPr lang="en-GB" sz="1800" dirty="0"/>
              <a:t>Crowdfunding – taken advantage of by far-right groups.</a:t>
            </a:r>
          </a:p>
          <a:p>
            <a:pPr marL="0" indent="0">
              <a:lnSpc>
                <a:spcPct val="160000"/>
              </a:lnSpc>
              <a:buNone/>
            </a:pPr>
            <a:r>
              <a:rPr lang="en-GB" sz="1800" dirty="0"/>
              <a:t>Cryptocurrency – Bitcoin and </a:t>
            </a:r>
            <a:r>
              <a:rPr lang="en-GB" sz="1800" dirty="0" err="1"/>
              <a:t>Monero</a:t>
            </a:r>
            <a:r>
              <a:rPr lang="en-GB" sz="1800" dirty="0"/>
              <a:t>; taken advantage by both far-right and Islamist groups.</a:t>
            </a:r>
          </a:p>
          <a:p>
            <a:pPr marL="0" indent="0">
              <a:lnSpc>
                <a:spcPct val="160000"/>
              </a:lnSpc>
              <a:buNone/>
            </a:pPr>
            <a:r>
              <a:rPr lang="en-GB" sz="1800" dirty="0"/>
              <a:t>European group called Order of Dawn started a cryptocurrency crowdfunding campaign in 2018 using </a:t>
            </a:r>
            <a:r>
              <a:rPr lang="en-GB" sz="1800" dirty="0" err="1"/>
              <a:t>Monero</a:t>
            </a:r>
            <a:r>
              <a:rPr lang="en-GB" sz="1800" dirty="0"/>
              <a:t> – allows visitors to mine </a:t>
            </a:r>
            <a:r>
              <a:rPr lang="en-GB" sz="1800" dirty="0" err="1"/>
              <a:t>Monero</a:t>
            </a:r>
            <a:r>
              <a:rPr lang="en-GB" sz="1800" dirty="0"/>
              <a:t> directly on their website. State they will use the </a:t>
            </a:r>
            <a:r>
              <a:rPr lang="en-GB" sz="1800" dirty="0" err="1"/>
              <a:t>Monero</a:t>
            </a:r>
            <a:r>
              <a:rPr lang="en-GB" sz="1800" dirty="0"/>
              <a:t> to buy firearms and to equip their army and members. By 2018 they raised around £6,600.</a:t>
            </a:r>
          </a:p>
          <a:p>
            <a:pPr marL="0" indent="0">
              <a:lnSpc>
                <a:spcPct val="160000"/>
              </a:lnSpc>
              <a:buNone/>
            </a:pPr>
            <a:r>
              <a:rPr lang="en-GB" sz="1800" dirty="0"/>
              <a:t>In 2019 Al Qaeda also promoted bitcoin transfers – they released infographics to educate their supporters about bitcoin as well as how to buy bitcoin – In less than a week they received over £2500 bitcoin in 2019. The Islamic State posted tutorials on how to use bitcoin as early as 2014 through sites such as telegram. </a:t>
            </a:r>
          </a:p>
        </p:txBody>
      </p:sp>
      <p:pic>
        <p:nvPicPr>
          <p:cNvPr id="4" name="Picture 3" descr="Graphical user interface, text, application&#10;&#10;Description automatically generated">
            <a:extLst>
              <a:ext uri="{FF2B5EF4-FFF2-40B4-BE49-F238E27FC236}">
                <a16:creationId xmlns:a16="http://schemas.microsoft.com/office/drawing/2014/main" id="{0948509F-CF94-9856-733F-F3551B33E15E}"/>
              </a:ext>
            </a:extLst>
          </p:cNvPr>
          <p:cNvPicPr>
            <a:picLocks noChangeAspect="1"/>
          </p:cNvPicPr>
          <p:nvPr/>
        </p:nvPicPr>
        <p:blipFill rotWithShape="1">
          <a:blip r:embed="rId3"/>
          <a:srcRect t="5227" r="-2" b="5321"/>
          <a:stretch/>
        </p:blipFill>
        <p:spPr>
          <a:xfrm>
            <a:off x="7680960" y="1060079"/>
            <a:ext cx="4233672" cy="1798839"/>
          </a:xfrm>
          <a:prstGeom prst="rect">
            <a:avLst/>
          </a:prstGeom>
        </p:spPr>
      </p:pic>
      <p:pic>
        <p:nvPicPr>
          <p:cNvPr id="5" name="Picture 4" descr="Text&#10;&#10;Description automatically generated">
            <a:extLst>
              <a:ext uri="{FF2B5EF4-FFF2-40B4-BE49-F238E27FC236}">
                <a16:creationId xmlns:a16="http://schemas.microsoft.com/office/drawing/2014/main" id="{0486DA0E-3DB2-1AF9-0E24-756970C661FC}"/>
              </a:ext>
            </a:extLst>
          </p:cNvPr>
          <p:cNvPicPr>
            <a:picLocks noChangeAspect="1"/>
          </p:cNvPicPr>
          <p:nvPr/>
        </p:nvPicPr>
        <p:blipFill rotWithShape="1">
          <a:blip r:embed="rId4"/>
          <a:srcRect t="11747" r="3" b="15245"/>
          <a:stretch/>
        </p:blipFill>
        <p:spPr>
          <a:xfrm>
            <a:off x="7904330" y="3472468"/>
            <a:ext cx="3783375" cy="2651760"/>
          </a:xfrm>
          <a:prstGeom prst="rect">
            <a:avLst/>
          </a:prstGeom>
        </p:spPr>
      </p:pic>
    </p:spTree>
    <p:extLst>
      <p:ext uri="{BB962C8B-B14F-4D97-AF65-F5344CB8AC3E}">
        <p14:creationId xmlns:p14="http://schemas.microsoft.com/office/powerpoint/2010/main" val="18985047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AE519-447F-5182-66A4-290D95C815A0}"/>
              </a:ext>
            </a:extLst>
          </p:cNvPr>
          <p:cNvSpPr>
            <a:spLocks noGrp="1"/>
          </p:cNvSpPr>
          <p:nvPr>
            <p:ph type="title"/>
          </p:nvPr>
        </p:nvSpPr>
        <p:spPr>
          <a:xfrm>
            <a:off x="841246" y="978619"/>
            <a:ext cx="5991244" cy="1106424"/>
          </a:xfrm>
        </p:spPr>
        <p:txBody>
          <a:bodyPr>
            <a:normAutofit/>
          </a:bodyPr>
          <a:lstStyle/>
          <a:p>
            <a:r>
              <a:rPr lang="en-GB" sz="3200"/>
              <a:t>Radicalisation</a:t>
            </a:r>
          </a:p>
        </p:txBody>
      </p:sp>
      <p:sp>
        <p:nvSpPr>
          <p:cNvPr id="18"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5720699-A53D-A599-68CA-FFBD24219800}"/>
              </a:ext>
            </a:extLst>
          </p:cNvPr>
          <p:cNvSpPr>
            <a:spLocks noGrp="1"/>
          </p:cNvSpPr>
          <p:nvPr>
            <p:ph idx="1"/>
          </p:nvPr>
        </p:nvSpPr>
        <p:spPr>
          <a:xfrm>
            <a:off x="473583" y="2252870"/>
            <a:ext cx="6774561" cy="3885607"/>
          </a:xfrm>
        </p:spPr>
        <p:txBody>
          <a:bodyPr>
            <a:normAutofit fontScale="85000" lnSpcReduction="20000"/>
          </a:bodyPr>
          <a:lstStyle/>
          <a:p>
            <a:pPr marL="0" indent="0" algn="ctr">
              <a:lnSpc>
                <a:spcPct val="120000"/>
              </a:lnSpc>
              <a:buNone/>
            </a:pPr>
            <a:r>
              <a:rPr lang="en-GB" dirty="0">
                <a:latin typeface="Calibri" panose="020F0502020204030204" pitchFamily="34" charset="0"/>
                <a:cs typeface="Calibri" panose="020F0502020204030204" pitchFamily="34" charset="0"/>
              </a:rPr>
              <a:t>Radicalisation is a process of change, a personal and political transformation from one condition to another. Becoming radicalised is a gradual process and one that requires progression.</a:t>
            </a:r>
          </a:p>
          <a:p>
            <a:pPr marL="0" indent="0" algn="ctr">
              <a:lnSpc>
                <a:spcPct val="120000"/>
              </a:lnSpc>
              <a:buNone/>
            </a:pPr>
            <a:r>
              <a:rPr lang="en-GB" dirty="0" err="1">
                <a:latin typeface="Calibri" panose="020F0502020204030204" pitchFamily="34" charset="0"/>
                <a:cs typeface="Calibri" panose="020F0502020204030204" pitchFamily="34" charset="0"/>
              </a:rPr>
              <a:t>Wiktorowiz</a:t>
            </a:r>
            <a:r>
              <a:rPr lang="en-GB" dirty="0">
                <a:latin typeface="Calibri" panose="020F0502020204030204" pitchFamily="34" charset="0"/>
                <a:cs typeface="Calibri" panose="020F0502020204030204" pitchFamily="34" charset="0"/>
              </a:rPr>
              <a:t> (2005) states that there is a catalyst event that leads to violent extremism or terrorism from holding radical belief which he describes as a cognitive opening to new ideas and world views – shocking events or personal crisis's can result in to a radical change of values and behaviours. </a:t>
            </a:r>
          </a:p>
          <a:p>
            <a:pPr marL="0" indent="0" algn="ctr">
              <a:lnSpc>
                <a:spcPct val="120000"/>
              </a:lnSpc>
              <a:buNone/>
            </a:pPr>
            <a:endParaRPr lang="en-GB" dirty="0">
              <a:latin typeface="Calibri" panose="020F0502020204030204" pitchFamily="34" charset="0"/>
              <a:cs typeface="Calibri" panose="020F0502020204030204" pitchFamily="34" charset="0"/>
            </a:endParaRPr>
          </a:p>
          <a:p>
            <a:pPr marL="457200" lvl="1" indent="0">
              <a:lnSpc>
                <a:spcPct val="120000"/>
              </a:lnSpc>
              <a:buNone/>
            </a:pPr>
            <a:r>
              <a:rPr lang="en-GB" sz="2400" dirty="0">
                <a:latin typeface="Calibri" panose="020F0502020204030204" pitchFamily="34" charset="0"/>
                <a:cs typeface="Calibri" panose="020F0502020204030204" pitchFamily="34" charset="0"/>
              </a:rPr>
              <a:t>What might be an example of a “catalyst” event?</a:t>
            </a:r>
          </a:p>
        </p:txBody>
      </p:sp>
      <p:pic>
        <p:nvPicPr>
          <p:cNvPr id="4" name="Picture 2" descr="Imatge 1">
            <a:extLst>
              <a:ext uri="{FF2B5EF4-FFF2-40B4-BE49-F238E27FC236}">
                <a16:creationId xmlns:a16="http://schemas.microsoft.com/office/drawing/2014/main" id="{B7B4A9A0-8AFF-9AAC-A91D-12398E6EDE0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2092717"/>
            <a:ext cx="4097657" cy="25719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2126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75BF-4690-4FFD-86DE-5820DC3581FF}"/>
              </a:ext>
            </a:extLst>
          </p:cNvPr>
          <p:cNvSpPr>
            <a:spLocks noGrp="1"/>
          </p:cNvSpPr>
          <p:nvPr>
            <p:ph type="title"/>
          </p:nvPr>
        </p:nvSpPr>
        <p:spPr/>
        <p:txBody>
          <a:bodyPr/>
          <a:lstStyle/>
          <a:p>
            <a:r>
              <a:rPr lang="en-GB" dirty="0"/>
              <a:t>Radicalisation</a:t>
            </a:r>
          </a:p>
        </p:txBody>
      </p:sp>
      <p:sp>
        <p:nvSpPr>
          <p:cNvPr id="3" name="Content Placeholder 2">
            <a:extLst>
              <a:ext uri="{FF2B5EF4-FFF2-40B4-BE49-F238E27FC236}">
                <a16:creationId xmlns:a16="http://schemas.microsoft.com/office/drawing/2014/main" id="{486A0745-2F46-9077-B0D8-CA555D8D5DFF}"/>
              </a:ext>
            </a:extLst>
          </p:cNvPr>
          <p:cNvSpPr>
            <a:spLocks noGrp="1"/>
          </p:cNvSpPr>
          <p:nvPr>
            <p:ph idx="1"/>
          </p:nvPr>
        </p:nvSpPr>
        <p:spPr/>
        <p:txBody>
          <a:bodyPr>
            <a:normAutofit fontScale="85000" lnSpcReduction="20000"/>
          </a:bodyPr>
          <a:lstStyle/>
          <a:p>
            <a:pPr marL="0" indent="0">
              <a:lnSpc>
                <a:spcPct val="160000"/>
              </a:lnSpc>
              <a:buNone/>
            </a:pPr>
            <a:r>
              <a:rPr lang="en-GB" dirty="0">
                <a:latin typeface="Calibri" panose="020F0502020204030204" pitchFamily="34" charset="0"/>
                <a:cs typeface="Calibri" panose="020F0502020204030204" pitchFamily="34" charset="0"/>
              </a:rPr>
              <a:t>‘’Online radicalisation is widely regarded as one of today’s most pressing security challenges’’ </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(MacDonald and Whittaker, 2019).</a:t>
            </a:r>
            <a:endParaRPr lang="en-US" dirty="0">
              <a:latin typeface="Calibri" panose="020F0502020204030204" pitchFamily="34" charset="0"/>
              <a:cs typeface="Calibri" panose="020F0502020204030204" pitchFamily="34" charset="0"/>
            </a:endParaRPr>
          </a:p>
          <a:p>
            <a:pPr marL="0" indent="0">
              <a:lnSpc>
                <a:spcPct val="160000"/>
              </a:lnSpc>
              <a:buNone/>
            </a:pPr>
            <a:r>
              <a:rPr lang="en-GB" dirty="0">
                <a:latin typeface="Calibri" panose="020F0502020204030204" pitchFamily="34" charset="0"/>
                <a:cs typeface="Calibri" panose="020F0502020204030204" pitchFamily="34" charset="0"/>
              </a:rPr>
              <a:t>Internet – key facilitator in the process of radicalisation.</a:t>
            </a:r>
            <a:endParaRPr lang="en-US" dirty="0">
              <a:latin typeface="Calibri" panose="020F0502020204030204" pitchFamily="34" charset="0"/>
              <a:cs typeface="Calibri" panose="020F0502020204030204" pitchFamily="34" charset="0"/>
            </a:endParaRPr>
          </a:p>
          <a:p>
            <a:pPr marL="0" indent="0">
              <a:lnSpc>
                <a:spcPct val="160000"/>
              </a:lnSpc>
              <a:buNone/>
            </a:pPr>
            <a:r>
              <a:rPr lang="en-GB" i="1" dirty="0">
                <a:latin typeface="Calibri" panose="020F0502020204030204" pitchFamily="34" charset="0"/>
                <a:cs typeface="Calibri" panose="020F0502020204030204" pitchFamily="34" charset="0"/>
              </a:rPr>
              <a:t>Profiles of Individuals Radicalized in the United States </a:t>
            </a:r>
            <a:r>
              <a:rPr lang="en-GB" dirty="0">
                <a:latin typeface="Calibri" panose="020F0502020204030204" pitchFamily="34" charset="0"/>
                <a:cs typeface="Calibri" panose="020F0502020204030204" pitchFamily="34" charset="0"/>
              </a:rPr>
              <a:t>– 252 of the 495 individuals indicated that the internet or media played a substantial role in the process of their radicalisation.</a:t>
            </a:r>
            <a:endParaRPr lang="en-US" dirty="0">
              <a:latin typeface="Calibri" panose="020F0502020204030204" pitchFamily="34" charset="0"/>
              <a:cs typeface="Calibri" panose="020F0502020204030204" pitchFamily="34" charset="0"/>
            </a:endParaRPr>
          </a:p>
          <a:p>
            <a:pPr marL="0" indent="0">
              <a:lnSpc>
                <a:spcPct val="160000"/>
              </a:lnSpc>
              <a:buNone/>
            </a:pPr>
            <a:r>
              <a:rPr lang="en-GB" dirty="0">
                <a:latin typeface="Calibri" panose="020F0502020204030204" pitchFamily="34" charset="0"/>
                <a:cs typeface="Calibri" panose="020F0502020204030204" pitchFamily="34" charset="0"/>
              </a:rPr>
              <a:t>Creating own narratives.</a:t>
            </a:r>
            <a:endParaRPr lang="en-US" dirty="0">
              <a:latin typeface="Calibri" panose="020F0502020204030204" pitchFamily="34" charset="0"/>
              <a:cs typeface="Calibri" panose="020F0502020204030204" pitchFamily="34" charset="0"/>
            </a:endParaRPr>
          </a:p>
          <a:p>
            <a:pPr marL="0" indent="0">
              <a:lnSpc>
                <a:spcPct val="160000"/>
              </a:lnSpc>
              <a:buNone/>
            </a:pPr>
            <a:r>
              <a:rPr lang="en-GB" dirty="0">
                <a:latin typeface="Calibri" panose="020F0502020204030204" pitchFamily="34" charset="0"/>
                <a:cs typeface="Calibri" panose="020F0502020204030204" pitchFamily="34" charset="0"/>
              </a:rPr>
              <a:t>Playing on vulnerabilities and targeting young people.</a:t>
            </a: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431054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AFDB78-A289-38ED-A6D2-212BB0B30D2D}"/>
              </a:ext>
            </a:extLst>
          </p:cNvPr>
          <p:cNvSpPr>
            <a:spLocks noGrp="1"/>
          </p:cNvSpPr>
          <p:nvPr>
            <p:ph type="title"/>
          </p:nvPr>
        </p:nvSpPr>
        <p:spPr>
          <a:xfrm>
            <a:off x="841246" y="978619"/>
            <a:ext cx="5991244" cy="1106424"/>
          </a:xfrm>
        </p:spPr>
        <p:txBody>
          <a:bodyPr>
            <a:normAutofit/>
          </a:bodyPr>
          <a:lstStyle/>
          <a:p>
            <a:r>
              <a:rPr lang="en-GB" sz="3200"/>
              <a:t>Online Radicalisation</a:t>
            </a:r>
          </a:p>
        </p:txBody>
      </p:sp>
      <p:sp>
        <p:nvSpPr>
          <p:cNvPr id="18"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26058BD-7DBD-5E50-172C-30561214B1D7}"/>
              </a:ext>
            </a:extLst>
          </p:cNvPr>
          <p:cNvSpPr>
            <a:spLocks noGrp="1"/>
          </p:cNvSpPr>
          <p:nvPr>
            <p:ph idx="1"/>
          </p:nvPr>
        </p:nvSpPr>
        <p:spPr>
          <a:xfrm>
            <a:off x="473583" y="2252870"/>
            <a:ext cx="6774561" cy="3793600"/>
          </a:xfrm>
        </p:spPr>
        <p:txBody>
          <a:bodyPr>
            <a:normAutofit fontScale="92500" lnSpcReduction="20000"/>
          </a:bodyPr>
          <a:lstStyle/>
          <a:p>
            <a:r>
              <a:rPr lang="en-GB" sz="2000" b="0" dirty="0">
                <a:latin typeface="Calibri" panose="020F0502020204030204" pitchFamily="34" charset="0"/>
                <a:cs typeface="Calibri" panose="020F0502020204030204" pitchFamily="34" charset="0"/>
              </a:rPr>
              <a:t>The HM Prison and Probation Service (2021) found that the internet played an increasingly prominent role in the radicalisation process for those convicted of extremist offences in England and Wales that reflects general trends of widespread internet use in modern day society.</a:t>
            </a:r>
          </a:p>
          <a:p>
            <a:r>
              <a:rPr lang="en-GB" sz="2000" dirty="0">
                <a:latin typeface="Calibri" panose="020F0502020204030204" pitchFamily="34" charset="0"/>
                <a:cs typeface="Calibri" panose="020F0502020204030204" pitchFamily="34" charset="0"/>
              </a:rPr>
              <a:t>HM Prison and Probation Service stated that new counter-terrorism measures should aim to target younger users and appeal to both male and females. </a:t>
            </a:r>
          </a:p>
          <a:p>
            <a:r>
              <a:rPr lang="en-GB" sz="2000" dirty="0">
                <a:latin typeface="Calibri" panose="020F0502020204030204" pitchFamily="34" charset="0"/>
                <a:cs typeface="Calibri" panose="020F0502020204030204" pitchFamily="34" charset="0"/>
              </a:rPr>
              <a:t>The study also suggested that those who were more likely to be radicalised primarily online tended to be socially isolated with higher rates of mental illnesses. These findings support the fact that terrorist organisations target vulnerable, marginalised and young individuals.</a:t>
            </a:r>
          </a:p>
        </p:txBody>
      </p:sp>
      <p:pic>
        <p:nvPicPr>
          <p:cNvPr id="4" name="Content Placeholder 4" descr="Chart, bar chart&#10;&#10;Description automatically generated">
            <a:extLst>
              <a:ext uri="{FF2B5EF4-FFF2-40B4-BE49-F238E27FC236}">
                <a16:creationId xmlns:a16="http://schemas.microsoft.com/office/drawing/2014/main" id="{AAEE811F-7CAD-A957-9512-4AC655CB402F}"/>
              </a:ext>
            </a:extLst>
          </p:cNvPr>
          <p:cNvPicPr>
            <a:picLocks noChangeAspect="1"/>
          </p:cNvPicPr>
          <p:nvPr/>
        </p:nvPicPr>
        <p:blipFill>
          <a:blip r:embed="rId3"/>
          <a:stretch>
            <a:fillRect/>
          </a:stretch>
        </p:blipFill>
        <p:spPr>
          <a:xfrm>
            <a:off x="7679814" y="1877941"/>
            <a:ext cx="4097657" cy="3001534"/>
          </a:xfrm>
          <a:prstGeom prst="rect">
            <a:avLst/>
          </a:prstGeom>
        </p:spPr>
      </p:pic>
    </p:spTree>
    <p:extLst>
      <p:ext uri="{BB962C8B-B14F-4D97-AF65-F5344CB8AC3E}">
        <p14:creationId xmlns:p14="http://schemas.microsoft.com/office/powerpoint/2010/main" val="12321774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Twitter becomes &quot;X&quot;: the stakes and symbolism of Elon Musk's new logo">
            <a:extLst>
              <a:ext uri="{FF2B5EF4-FFF2-40B4-BE49-F238E27FC236}">
                <a16:creationId xmlns:a16="http://schemas.microsoft.com/office/drawing/2014/main" id="{BDE75CBC-92EA-5849-7B99-1C361CF445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58" r="1684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68340E-745E-F60B-8810-C439BA5326E6}"/>
              </a:ext>
            </a:extLst>
          </p:cNvPr>
          <p:cNvSpPr>
            <a:spLocks noGrp="1"/>
          </p:cNvSpPr>
          <p:nvPr>
            <p:ph type="title"/>
          </p:nvPr>
        </p:nvSpPr>
        <p:spPr>
          <a:xfrm>
            <a:off x="371094" y="1161288"/>
            <a:ext cx="3438144" cy="1124712"/>
          </a:xfrm>
        </p:spPr>
        <p:txBody>
          <a:bodyPr anchor="b">
            <a:normAutofit/>
          </a:bodyPr>
          <a:lstStyle/>
          <a:p>
            <a:r>
              <a:rPr lang="en-GB" sz="2800"/>
              <a:t>Social Media and Terrorism</a:t>
            </a:r>
          </a:p>
        </p:txBody>
      </p:sp>
      <p:sp>
        <p:nvSpPr>
          <p:cNvPr id="1041" name="Rectangle 104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3" name="Rectangle 104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88111A-1FF8-4830-F305-145D2B49999D}"/>
              </a:ext>
            </a:extLst>
          </p:cNvPr>
          <p:cNvSpPr>
            <a:spLocks noGrp="1"/>
          </p:cNvSpPr>
          <p:nvPr>
            <p:ph idx="1"/>
          </p:nvPr>
        </p:nvSpPr>
        <p:spPr>
          <a:xfrm>
            <a:off x="371094" y="2718054"/>
            <a:ext cx="5173672" cy="3207258"/>
          </a:xfrm>
        </p:spPr>
        <p:txBody>
          <a:bodyPr anchor="t">
            <a:noAutofit/>
          </a:bodyPr>
          <a:lstStyle/>
          <a:p>
            <a:pPr marL="0" indent="0">
              <a:lnSpc>
                <a:spcPct val="100000"/>
              </a:lnSpc>
              <a:buNone/>
            </a:pPr>
            <a:r>
              <a:rPr lang="en-GB" sz="1600" baseline="0" dirty="0">
                <a:latin typeface="Calibri" panose="020F0502020204030204" pitchFamily="34" charset="0"/>
                <a:cs typeface="Calibri" panose="020F0502020204030204" pitchFamily="34" charset="0"/>
              </a:rPr>
              <a:t>Cheap and effective tool for mass-communication.</a:t>
            </a:r>
          </a:p>
          <a:p>
            <a:pPr marL="0" indent="0">
              <a:lnSpc>
                <a:spcPct val="100000"/>
              </a:lnSpc>
              <a:buNone/>
            </a:pPr>
            <a:endParaRPr lang="en-US" sz="1600" dirty="0">
              <a:latin typeface="Calibri" panose="020F0502020204030204" pitchFamily="34" charset="0"/>
              <a:cs typeface="Calibri" panose="020F0502020204030204" pitchFamily="34" charset="0"/>
            </a:endParaRPr>
          </a:p>
          <a:p>
            <a:pPr lvl="1">
              <a:lnSpc>
                <a:spcPct val="100000"/>
              </a:lnSpc>
            </a:pPr>
            <a:r>
              <a:rPr lang="en-GB" sz="1600" baseline="0" dirty="0">
                <a:latin typeface="Calibri" panose="020F0502020204030204" pitchFamily="34" charset="0"/>
                <a:cs typeface="Calibri" panose="020F0502020204030204" pitchFamily="34" charset="0"/>
              </a:rPr>
              <a:t>Facebook – Recruitment.</a:t>
            </a:r>
            <a:endParaRPr lang="en-US" sz="1600" dirty="0">
              <a:latin typeface="Calibri" panose="020F0502020204030204" pitchFamily="34" charset="0"/>
              <a:cs typeface="Calibri" panose="020F0502020204030204" pitchFamily="34" charset="0"/>
            </a:endParaRPr>
          </a:p>
          <a:p>
            <a:pPr lvl="1">
              <a:lnSpc>
                <a:spcPct val="100000"/>
              </a:lnSpc>
            </a:pPr>
            <a:r>
              <a:rPr lang="en-GB" sz="1600" baseline="0" dirty="0">
                <a:latin typeface="Calibri" panose="020F0502020204030204" pitchFamily="34" charset="0"/>
                <a:cs typeface="Calibri" panose="020F0502020204030204" pitchFamily="34" charset="0"/>
              </a:rPr>
              <a:t>Twitter/X – Communication.</a:t>
            </a:r>
            <a:endParaRPr lang="en-US" sz="1600" dirty="0">
              <a:latin typeface="Calibri" panose="020F0502020204030204" pitchFamily="34" charset="0"/>
              <a:cs typeface="Calibri" panose="020F0502020204030204" pitchFamily="34" charset="0"/>
            </a:endParaRPr>
          </a:p>
          <a:p>
            <a:pPr lvl="1">
              <a:lnSpc>
                <a:spcPct val="100000"/>
              </a:lnSpc>
            </a:pPr>
            <a:r>
              <a:rPr lang="en-GB" sz="1600" baseline="0" dirty="0">
                <a:latin typeface="Calibri" panose="020F0502020204030204" pitchFamily="34" charset="0"/>
                <a:cs typeface="Calibri" panose="020F0502020204030204" pitchFamily="34" charset="0"/>
              </a:rPr>
              <a:t>YouTuber– Virtual Training Ground.</a:t>
            </a:r>
          </a:p>
          <a:p>
            <a:pPr marL="457200" lvl="1" indent="0">
              <a:lnSpc>
                <a:spcPct val="100000"/>
              </a:lnSpc>
              <a:buNone/>
            </a:pPr>
            <a:endParaRPr lang="en-US" sz="1600" dirty="0">
              <a:latin typeface="Calibri" panose="020F0502020204030204" pitchFamily="34" charset="0"/>
              <a:cs typeface="Calibri" panose="020F0502020204030204" pitchFamily="34" charset="0"/>
            </a:endParaRPr>
          </a:p>
          <a:p>
            <a:pPr marL="0" indent="0">
              <a:lnSpc>
                <a:spcPct val="100000"/>
              </a:lnSpc>
              <a:buNone/>
            </a:pPr>
            <a:endParaRPr lang="en-GB" sz="1600" dirty="0">
              <a:latin typeface="Calibri" panose="020F0502020204030204" pitchFamily="34" charset="0"/>
              <a:cs typeface="Calibri" panose="020F0502020204030204" pitchFamily="34" charset="0"/>
            </a:endParaRPr>
          </a:p>
          <a:p>
            <a:pPr marL="0" indent="0">
              <a:lnSpc>
                <a:spcPct val="100000"/>
              </a:lnSpc>
              <a:buNone/>
            </a:pPr>
            <a:r>
              <a:rPr lang="en-GB" sz="1600" b="1" i="0" u="none" strike="noStrike" dirty="0">
                <a:solidFill>
                  <a:srgbClr val="FF0000"/>
                </a:solidFill>
                <a:effectLst/>
                <a:latin typeface="Calibri" panose="020F0502020204030204" pitchFamily="34" charset="0"/>
                <a:cs typeface="Calibri" panose="020F0502020204030204" pitchFamily="34" charset="0"/>
              </a:rPr>
              <a:t>Discussion: How has the use of social media transformed the landscape of terrorism, and what are the challenges and opportunities it presents for counterterrorism efforts and online security?</a:t>
            </a:r>
            <a:endParaRPr lang="en-GB" sz="1600" b="1" dirty="0">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754444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93B1D-9F4C-7BCF-31A4-45C18BA17D9A}"/>
              </a:ext>
            </a:extLst>
          </p:cNvPr>
          <p:cNvSpPr>
            <a:spLocks noGrp="1"/>
          </p:cNvSpPr>
          <p:nvPr>
            <p:ph type="title"/>
          </p:nvPr>
        </p:nvSpPr>
        <p:spPr/>
        <p:txBody>
          <a:bodyPr/>
          <a:lstStyle/>
          <a:p>
            <a:r>
              <a:rPr lang="en-GB" dirty="0"/>
              <a:t>Social Media and Terrorism</a:t>
            </a:r>
          </a:p>
        </p:txBody>
      </p:sp>
      <p:sp>
        <p:nvSpPr>
          <p:cNvPr id="3" name="Content Placeholder 2">
            <a:extLst>
              <a:ext uri="{FF2B5EF4-FFF2-40B4-BE49-F238E27FC236}">
                <a16:creationId xmlns:a16="http://schemas.microsoft.com/office/drawing/2014/main" id="{E7E9C5AA-B44D-6DD7-C316-1B4CEE4D3977}"/>
              </a:ext>
            </a:extLst>
          </p:cNvPr>
          <p:cNvSpPr>
            <a:spLocks noGrp="1"/>
          </p:cNvSpPr>
          <p:nvPr>
            <p:ph idx="1"/>
          </p:nvPr>
        </p:nvSpPr>
        <p:spPr>
          <a:xfrm>
            <a:off x="1115568" y="2294573"/>
            <a:ext cx="10168129" cy="4194810"/>
          </a:xfrm>
        </p:spPr>
        <p:txBody>
          <a:bodyPr>
            <a:normAutofit fontScale="92500" lnSpcReduction="20000"/>
          </a:bodyPr>
          <a:lstStyle/>
          <a:p>
            <a:pPr marL="0" indent="0" algn="ctr">
              <a:lnSpc>
                <a:spcPct val="150000"/>
              </a:lnSpc>
              <a:buNone/>
            </a:pPr>
            <a:r>
              <a:rPr lang="en-GB" sz="2800" dirty="0">
                <a:latin typeface="Calibri" panose="020F0502020204030204" pitchFamily="34" charset="0"/>
                <a:cs typeface="Calibri" panose="020F0502020204030204" pitchFamily="34" charset="0"/>
              </a:rPr>
              <a:t>Social media – interactive user-generated content. </a:t>
            </a:r>
          </a:p>
          <a:p>
            <a:pPr marL="0" indent="0" algn="ctr">
              <a:lnSpc>
                <a:spcPct val="150000"/>
              </a:lnSpc>
              <a:buNone/>
            </a:pPr>
            <a:r>
              <a:rPr lang="en-GB" sz="2800" dirty="0">
                <a:latin typeface="Calibri" panose="020F0502020204030204" pitchFamily="34" charset="0"/>
                <a:cs typeface="Calibri" panose="020F0502020204030204" pitchFamily="34" charset="0"/>
              </a:rPr>
              <a:t>Effectively create online communities. </a:t>
            </a:r>
          </a:p>
          <a:p>
            <a:pPr marL="0" indent="0" algn="ctr">
              <a:lnSpc>
                <a:spcPct val="150000"/>
              </a:lnSpc>
              <a:buNone/>
            </a:pPr>
            <a:r>
              <a:rPr lang="en-GB" sz="2800" dirty="0">
                <a:latin typeface="Calibri" panose="020F0502020204030204" pitchFamily="34" charset="0"/>
                <a:cs typeface="Calibri" panose="020F0502020204030204" pitchFamily="34" charset="0"/>
              </a:rPr>
              <a:t>Have increased rapidly since the emergence of Facebook which allows people to connect online with their friends and family and allows people to connect with like-minded groups with common interests, political ideologies or geographical locations. </a:t>
            </a:r>
          </a:p>
          <a:p>
            <a:pPr marL="0" indent="0" algn="ctr">
              <a:lnSpc>
                <a:spcPct val="150000"/>
              </a:lnSpc>
              <a:buNone/>
            </a:pPr>
            <a:r>
              <a:rPr lang="en-GB" sz="2800" dirty="0">
                <a:latin typeface="Calibri" panose="020F0502020204030204" pitchFamily="34" charset="0"/>
                <a:cs typeface="Calibri" panose="020F0502020204030204" pitchFamily="34" charset="0"/>
              </a:rPr>
              <a:t>Quick, cheap and effective tool of mass communications. </a:t>
            </a:r>
          </a:p>
        </p:txBody>
      </p:sp>
    </p:spTree>
    <p:extLst>
      <p:ext uri="{BB962C8B-B14F-4D97-AF65-F5344CB8AC3E}">
        <p14:creationId xmlns:p14="http://schemas.microsoft.com/office/powerpoint/2010/main" val="38640963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93B1D-9F4C-7BCF-31A4-45C18BA17D9A}"/>
              </a:ext>
            </a:extLst>
          </p:cNvPr>
          <p:cNvSpPr>
            <a:spLocks noGrp="1"/>
          </p:cNvSpPr>
          <p:nvPr>
            <p:ph type="title"/>
          </p:nvPr>
        </p:nvSpPr>
        <p:spPr/>
        <p:txBody>
          <a:bodyPr/>
          <a:lstStyle/>
          <a:p>
            <a:r>
              <a:rPr lang="en-GB" dirty="0"/>
              <a:t>Social Media and Terrorism</a:t>
            </a:r>
          </a:p>
        </p:txBody>
      </p:sp>
      <p:sp>
        <p:nvSpPr>
          <p:cNvPr id="3" name="Content Placeholder 2">
            <a:extLst>
              <a:ext uri="{FF2B5EF4-FFF2-40B4-BE49-F238E27FC236}">
                <a16:creationId xmlns:a16="http://schemas.microsoft.com/office/drawing/2014/main" id="{E7E9C5AA-B44D-6DD7-C316-1B4CEE4D3977}"/>
              </a:ext>
            </a:extLst>
          </p:cNvPr>
          <p:cNvSpPr>
            <a:spLocks noGrp="1"/>
          </p:cNvSpPr>
          <p:nvPr>
            <p:ph idx="1"/>
          </p:nvPr>
        </p:nvSpPr>
        <p:spPr>
          <a:xfrm>
            <a:off x="228600" y="2114550"/>
            <a:ext cx="11784330" cy="4572000"/>
          </a:xfrm>
        </p:spPr>
        <p:txBody>
          <a:bodyPr>
            <a:normAutofit lnSpcReduction="10000"/>
          </a:bodyPr>
          <a:lstStyle/>
          <a:p>
            <a:r>
              <a:rPr lang="en-GB" sz="1800" dirty="0">
                <a:latin typeface="Calibri" panose="020F0502020204030204" pitchFamily="34" charset="0"/>
                <a:cs typeface="Calibri" panose="020F0502020204030204" pitchFamily="34" charset="0"/>
              </a:rPr>
              <a:t>Facebook – virtual recruitment strategy: members can join groups, an invaluable tool for terrorists organisations online as it can attract likeminded people to their cause. Groups can be public and private. Facebook can also act as a communication service and is capable of hosting videos online, however, terrorist organisations use Facebook primarily for recruiting individuals. </a:t>
            </a:r>
          </a:p>
          <a:p>
            <a:endParaRPr lang="en-GB" sz="1800" dirty="0">
              <a:latin typeface="Calibri" panose="020F0502020204030204" pitchFamily="34" charset="0"/>
              <a:cs typeface="Calibri" panose="020F0502020204030204" pitchFamily="34" charset="0"/>
            </a:endParaRPr>
          </a:p>
          <a:p>
            <a:r>
              <a:rPr lang="en-GB" sz="1800" dirty="0">
                <a:latin typeface="Calibri" panose="020F0502020204030204" pitchFamily="34" charset="0"/>
                <a:cs typeface="Calibri" panose="020F0502020204030204" pitchFamily="34" charset="0"/>
              </a:rPr>
              <a:t>Twitter – Instant communication strategy: terrorist organisations can utilise Twitter on an operational level, using the service to keep up to date with any new information that emerges in the public sphere – the 2008 Mumbai attacks is a prime example on how terrorist organisations can utilise Twitter. Controllers kept track of the constant up to date feed of Twitter posts and communicated it directly to the attackers; included vital information such as movements and positioning of Indian counter-terrorism units.</a:t>
            </a:r>
          </a:p>
          <a:p>
            <a:endParaRPr lang="en-GB" sz="1800" dirty="0">
              <a:latin typeface="Calibri" panose="020F0502020204030204" pitchFamily="34" charset="0"/>
              <a:cs typeface="Calibri" panose="020F0502020204030204" pitchFamily="34" charset="0"/>
            </a:endParaRPr>
          </a:p>
          <a:p>
            <a:r>
              <a:rPr lang="en-GB" sz="1800" dirty="0">
                <a:latin typeface="Calibri" panose="020F0502020204030204" pitchFamily="34" charset="0"/>
                <a:cs typeface="Calibri" panose="020F0502020204030204" pitchFamily="34" charset="0"/>
              </a:rPr>
              <a:t>YouTube - Cyber Training Strategy: videos posted by terrorist organisations can give their own voice to their narrative and also provide information on how to carry out attacks and provides practical information on how to conduct a shooting, make a bomb.</a:t>
            </a:r>
          </a:p>
        </p:txBody>
      </p:sp>
      <p:pic>
        <p:nvPicPr>
          <p:cNvPr id="4" name="Picture 2" descr="Study: Facebook, Twitter, and YouTube are Top 3 Social Media Channels for  U.S. Companies">
            <a:extLst>
              <a:ext uri="{FF2B5EF4-FFF2-40B4-BE49-F238E27FC236}">
                <a16:creationId xmlns:a16="http://schemas.microsoft.com/office/drawing/2014/main" id="{DA4FD0D3-C6CD-CB9A-189E-050A9FCB35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996"/>
          <a:stretch/>
        </p:blipFill>
        <p:spPr bwMode="auto">
          <a:xfrm>
            <a:off x="8387268" y="360045"/>
            <a:ext cx="3347532" cy="1556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58929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68170C-C294-A7F2-75B1-4B3CFDE281A1}"/>
              </a:ext>
            </a:extLst>
          </p:cNvPr>
          <p:cNvSpPr>
            <a:spLocks noGrp="1"/>
          </p:cNvSpPr>
          <p:nvPr>
            <p:ph type="title"/>
          </p:nvPr>
        </p:nvSpPr>
        <p:spPr>
          <a:xfrm>
            <a:off x="841248" y="510047"/>
            <a:ext cx="3300984" cy="1645920"/>
          </a:xfrm>
        </p:spPr>
        <p:txBody>
          <a:bodyPr>
            <a:normAutofit/>
          </a:bodyPr>
          <a:lstStyle/>
          <a:p>
            <a:r>
              <a:rPr lang="en-GB" sz="2800"/>
              <a:t>Alternative Social Media</a:t>
            </a:r>
          </a:p>
        </p:txBody>
      </p:sp>
      <p:sp>
        <p:nvSpPr>
          <p:cNvPr id="15" name="Rectangle 14">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02736" y="1328435"/>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2602B7E-EED8-F253-26DE-73001CEB196F}"/>
              </a:ext>
            </a:extLst>
          </p:cNvPr>
          <p:cNvSpPr>
            <a:spLocks noGrp="1"/>
          </p:cNvSpPr>
          <p:nvPr>
            <p:ph idx="1"/>
          </p:nvPr>
        </p:nvSpPr>
        <p:spPr>
          <a:xfrm>
            <a:off x="4581144" y="510047"/>
            <a:ext cx="6858000" cy="1645920"/>
          </a:xfrm>
        </p:spPr>
        <p:txBody>
          <a:bodyPr anchor="ctr">
            <a:normAutofit/>
          </a:bodyPr>
          <a:lstStyle/>
          <a:p>
            <a:pPr marL="0" indent="0" algn="ctr">
              <a:buNone/>
            </a:pPr>
            <a:r>
              <a:rPr lang="en-GB" sz="1800" dirty="0">
                <a:latin typeface="Calibri" panose="020F0502020204030204" pitchFamily="34" charset="0"/>
                <a:cs typeface="Calibri" panose="020F0502020204030204" pitchFamily="34" charset="0"/>
              </a:rPr>
              <a:t>“Alternative Social Media” sites are often less regulated than those in the mainstream, often focusing on “free speech” as a defining factor in their platform. This lack of regulation and emphasis on freedom often draws those with more extreme views to populate these sites and share their ideologies.</a:t>
            </a:r>
          </a:p>
        </p:txBody>
      </p:sp>
      <p:pic>
        <p:nvPicPr>
          <p:cNvPr id="5" name="Picture 2" descr="Millions fled to Telegram amid WhatsApp court battle">
            <a:extLst>
              <a:ext uri="{FF2B5EF4-FFF2-40B4-BE49-F238E27FC236}">
                <a16:creationId xmlns:a16="http://schemas.microsoft.com/office/drawing/2014/main" id="{2DDAA681-22B2-546A-A5D7-CE6B9A9187C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7784" y="3417992"/>
            <a:ext cx="3584448" cy="201625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What is 8chan? - BBC News">
            <a:extLst>
              <a:ext uri="{FF2B5EF4-FFF2-40B4-BE49-F238E27FC236}">
                <a16:creationId xmlns:a16="http://schemas.microsoft.com/office/drawing/2014/main" id="{3F3D41F0-DFA6-54D5-C5BD-F6A66DD9CB4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47599" y="3417992"/>
            <a:ext cx="3584448" cy="201625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Building A Community of Real People on Gab – Gab News">
            <a:extLst>
              <a:ext uri="{FF2B5EF4-FFF2-40B4-BE49-F238E27FC236}">
                <a16:creationId xmlns:a16="http://schemas.microsoft.com/office/drawing/2014/main" id="{ACB9AD57-30CC-15B1-C66F-D9136ADB563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37415" y="3417992"/>
            <a:ext cx="3584448" cy="2016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29950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3944DA-1E92-8EB9-DF4A-13E8DECCF325}"/>
              </a:ext>
            </a:extLst>
          </p:cNvPr>
          <p:cNvSpPr>
            <a:spLocks noGrp="1"/>
          </p:cNvSpPr>
          <p:nvPr>
            <p:ph type="title"/>
          </p:nvPr>
        </p:nvSpPr>
        <p:spPr>
          <a:xfrm>
            <a:off x="841246" y="978619"/>
            <a:ext cx="5991244" cy="1106424"/>
          </a:xfrm>
        </p:spPr>
        <p:txBody>
          <a:bodyPr>
            <a:normAutofit/>
          </a:bodyPr>
          <a:lstStyle/>
          <a:p>
            <a:r>
              <a:rPr lang="en-GB" sz="3200"/>
              <a:t>Gab</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E852CD9-DC62-B956-0566-52E7BFB4DC56}"/>
              </a:ext>
            </a:extLst>
          </p:cNvPr>
          <p:cNvSpPr>
            <a:spLocks noGrp="1"/>
          </p:cNvSpPr>
          <p:nvPr>
            <p:ph idx="1"/>
          </p:nvPr>
        </p:nvSpPr>
        <p:spPr>
          <a:xfrm>
            <a:off x="473583" y="2252870"/>
            <a:ext cx="6774561" cy="3876674"/>
          </a:xfrm>
        </p:spPr>
        <p:txBody>
          <a:bodyPr>
            <a:normAutofit/>
          </a:bodyPr>
          <a:lstStyle/>
          <a:p>
            <a:pPr>
              <a:lnSpc>
                <a:spcPct val="100000"/>
              </a:lnSpc>
            </a:pPr>
            <a:r>
              <a:rPr lang="en-GB" sz="1800" baseline="0" dirty="0">
                <a:latin typeface="Calibri" panose="020F0502020204030204" pitchFamily="34" charset="0"/>
                <a:cs typeface="Calibri" panose="020F0502020204030204" pitchFamily="34" charset="0"/>
              </a:rPr>
              <a:t>Popular with conservatives, alt-right and far-right extremists.</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Founded in 2016 – coined itself the free speech network with a mission to defend, protect and preserve free speech online.</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Rife for racism, anti-immigration, anti-</a:t>
            </a:r>
            <a:r>
              <a:rPr lang="en-GB" sz="1800" baseline="0" dirty="0" err="1">
                <a:latin typeface="Calibri" panose="020F0502020204030204" pitchFamily="34" charset="0"/>
                <a:cs typeface="Calibri" panose="020F0502020204030204" pitchFamily="34" charset="0"/>
              </a:rPr>
              <a:t>Semetic</a:t>
            </a:r>
            <a:r>
              <a:rPr lang="en-GB" sz="1800" baseline="0" dirty="0">
                <a:latin typeface="Calibri" panose="020F0502020204030204" pitchFamily="34" charset="0"/>
                <a:cs typeface="Calibri" panose="020F0502020204030204" pitchFamily="34" charset="0"/>
              </a:rPr>
              <a:t>, anti-Islamist and far right ideology.</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Hashtags such as: </a:t>
            </a:r>
            <a:r>
              <a:rPr lang="en-GB" sz="1800" baseline="0" dirty="0" err="1">
                <a:latin typeface="Calibri" panose="020F0502020204030204" pitchFamily="34" charset="0"/>
                <a:cs typeface="Calibri" panose="020F0502020204030204" pitchFamily="34" charset="0"/>
              </a:rPr>
              <a:t>altright</a:t>
            </a:r>
            <a:r>
              <a:rPr lang="en-GB" sz="1800" baseline="0" dirty="0">
                <a:latin typeface="Calibri" panose="020F0502020204030204" pitchFamily="34" charset="0"/>
                <a:cs typeface="Calibri" panose="020F0502020204030204" pitchFamily="34" charset="0"/>
              </a:rPr>
              <a:t>, </a:t>
            </a:r>
            <a:r>
              <a:rPr lang="en-GB" sz="1800" baseline="0" dirty="0" err="1">
                <a:latin typeface="Calibri" panose="020F0502020204030204" pitchFamily="34" charset="0"/>
                <a:cs typeface="Calibri" panose="020F0502020204030204" pitchFamily="34" charset="0"/>
              </a:rPr>
              <a:t>buildthewall</a:t>
            </a:r>
            <a:r>
              <a:rPr lang="en-GB" sz="1800" baseline="0" dirty="0">
                <a:latin typeface="Calibri" panose="020F0502020204030204" pitchFamily="34" charset="0"/>
                <a:cs typeface="Calibri" panose="020F0502020204030204" pitchFamily="34" charset="0"/>
              </a:rPr>
              <a:t>, </a:t>
            </a:r>
            <a:r>
              <a:rPr lang="en-GB" sz="1800" baseline="0" dirty="0" err="1">
                <a:latin typeface="Calibri" panose="020F0502020204030204" pitchFamily="34" charset="0"/>
                <a:cs typeface="Calibri" panose="020F0502020204030204" pitchFamily="34" charset="0"/>
              </a:rPr>
              <a:t>banislam</a:t>
            </a:r>
            <a:r>
              <a:rPr lang="en-GB" sz="1800" baseline="0" dirty="0">
                <a:latin typeface="Calibri" panose="020F0502020204030204" pitchFamily="34" charset="0"/>
                <a:cs typeface="Calibri" panose="020F0502020204030204" pitchFamily="34" charset="0"/>
              </a:rPr>
              <a:t>, </a:t>
            </a:r>
            <a:r>
              <a:rPr lang="en-GB" sz="1800" baseline="0" dirty="0" err="1">
                <a:latin typeface="Calibri" panose="020F0502020204030204" pitchFamily="34" charset="0"/>
                <a:cs typeface="Calibri" panose="020F0502020204030204" pitchFamily="34" charset="0"/>
              </a:rPr>
              <a:t>bansharia</a:t>
            </a:r>
            <a:r>
              <a:rPr lang="en-GB" sz="1800" baseline="0" dirty="0">
                <a:latin typeface="Calibri" panose="020F0502020204030204" pitchFamily="34" charset="0"/>
                <a:cs typeface="Calibri" panose="020F0502020204030204" pitchFamily="34" charset="0"/>
              </a:rPr>
              <a:t> and </a:t>
            </a:r>
            <a:r>
              <a:rPr lang="en-GB" sz="1800" baseline="0" dirty="0" err="1">
                <a:latin typeface="Calibri" panose="020F0502020204030204" pitchFamily="34" charset="0"/>
                <a:cs typeface="Calibri" panose="020F0502020204030204" pitchFamily="34" charset="0"/>
              </a:rPr>
              <a:t>whitegenocide</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Mix of Facebook, Reddit and Twitter.</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By end of 2018 – approx. 450,000 users and 30 million comments.</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Public scrutiny following the Pittsburgh Synagogue attack by Robert Bowers.</a:t>
            </a:r>
          </a:p>
        </p:txBody>
      </p:sp>
      <p:pic>
        <p:nvPicPr>
          <p:cNvPr id="4" name="Picture 2" descr="Building A Community of Real People on Gab – Gab News">
            <a:extLst>
              <a:ext uri="{FF2B5EF4-FFF2-40B4-BE49-F238E27FC236}">
                <a16:creationId xmlns:a16="http://schemas.microsoft.com/office/drawing/2014/main" id="{23AEAB5D-692C-2678-EB88-DAAB7433EFD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2226242"/>
            <a:ext cx="4097657" cy="230493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3ABAA37-0D15-56CE-A796-5155E9712808}"/>
              </a:ext>
            </a:extLst>
          </p:cNvPr>
          <p:cNvSpPr txBox="1"/>
          <p:nvPr/>
        </p:nvSpPr>
        <p:spPr>
          <a:xfrm>
            <a:off x="7925847" y="5269230"/>
            <a:ext cx="3588449" cy="646331"/>
          </a:xfrm>
          <a:prstGeom prst="rect">
            <a:avLst/>
          </a:prstGeom>
          <a:noFill/>
        </p:spPr>
        <p:txBody>
          <a:bodyPr wrap="square">
            <a:spAutoFit/>
          </a:bodyPr>
          <a:lstStyle/>
          <a:p>
            <a:pPr algn="ctr">
              <a:lnSpc>
                <a:spcPct val="100000"/>
              </a:lnSpc>
            </a:pPr>
            <a:r>
              <a:rPr lang="en-GB" sz="1800" b="1" dirty="0">
                <a:solidFill>
                  <a:srgbClr val="FF0000"/>
                </a:solidFill>
                <a:latin typeface="Calibri" panose="020F0502020204030204" pitchFamily="34" charset="0"/>
                <a:cs typeface="Calibri" panose="020F0502020204030204" pitchFamily="34" charset="0"/>
              </a:rPr>
              <a:t>Let’s have a look at the gab front page! *Warning*</a:t>
            </a:r>
            <a:endParaRPr lang="en-US" sz="1800" b="1" dirty="0">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586391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E2B27A-A2FD-A032-3DCC-C30016698AFA}"/>
              </a:ext>
            </a:extLst>
          </p:cNvPr>
          <p:cNvSpPr>
            <a:spLocks noGrp="1"/>
          </p:cNvSpPr>
          <p:nvPr>
            <p:ph type="title"/>
          </p:nvPr>
        </p:nvSpPr>
        <p:spPr>
          <a:xfrm>
            <a:off x="841246" y="978619"/>
            <a:ext cx="5991244" cy="1106424"/>
          </a:xfrm>
        </p:spPr>
        <p:txBody>
          <a:bodyPr>
            <a:normAutofit/>
          </a:bodyPr>
          <a:lstStyle/>
          <a:p>
            <a:r>
              <a:rPr lang="en-GB" sz="3200"/>
              <a:t>Telegram</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21DE09-0E4C-C7AC-3736-10E76E468197}"/>
              </a:ext>
            </a:extLst>
          </p:cNvPr>
          <p:cNvSpPr>
            <a:spLocks noGrp="1"/>
          </p:cNvSpPr>
          <p:nvPr>
            <p:ph idx="1"/>
          </p:nvPr>
        </p:nvSpPr>
        <p:spPr>
          <a:xfrm>
            <a:off x="409575" y="2121198"/>
            <a:ext cx="6838569" cy="3953482"/>
          </a:xfrm>
        </p:spPr>
        <p:txBody>
          <a:bodyPr>
            <a:normAutofit fontScale="92500"/>
          </a:bodyPr>
          <a:lstStyle/>
          <a:p>
            <a:pPr>
              <a:lnSpc>
                <a:spcPct val="100000"/>
              </a:lnSpc>
            </a:pPr>
            <a:r>
              <a:rPr lang="en-GB" sz="1800" baseline="0" dirty="0">
                <a:latin typeface="Calibri" panose="020F0502020204030204" pitchFamily="34" charset="0"/>
                <a:cs typeface="Calibri" panose="020F0502020204030204" pitchFamily="34" charset="0"/>
              </a:rPr>
              <a:t>Launched in 2013.</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Offers end-to-end encryption that allows users to send chats, photos, videos and other documents regardless of the content size.</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Founders believe highly in human rights and privacy with </a:t>
            </a:r>
            <a:r>
              <a:rPr lang="en-GB" sz="1800" baseline="0" dirty="0" err="1">
                <a:latin typeface="Calibri" panose="020F0502020204030204" pitchFamily="34" charset="0"/>
                <a:cs typeface="Calibri" panose="020F0502020204030204" pitchFamily="34" charset="0"/>
              </a:rPr>
              <a:t>Durov</a:t>
            </a:r>
            <a:r>
              <a:rPr lang="en-GB" sz="1800" baseline="0" dirty="0">
                <a:latin typeface="Calibri" panose="020F0502020204030204" pitchFamily="34" charset="0"/>
                <a:cs typeface="Calibri" panose="020F0502020204030204" pitchFamily="34" charset="0"/>
              </a:rPr>
              <a:t> stating ‘’Privacy is not for sale and human rights should not be compromised’’.</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Telegram remains ISIS main disseminating propaganda and recruiting new members. </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Linked to 2015 Paris Attacks and 2016 Brussel Bombings.</a:t>
            </a:r>
            <a:endParaRPr lang="en-US" sz="1800" dirty="0">
              <a:latin typeface="Calibri" panose="020F0502020204030204" pitchFamily="34" charset="0"/>
              <a:cs typeface="Calibri" panose="020F0502020204030204" pitchFamily="34" charset="0"/>
            </a:endParaRPr>
          </a:p>
          <a:p>
            <a:pPr>
              <a:lnSpc>
                <a:spcPct val="100000"/>
              </a:lnSpc>
            </a:pPr>
            <a:r>
              <a:rPr lang="en-GB" sz="1800" baseline="0" dirty="0">
                <a:latin typeface="Calibri" panose="020F0502020204030204" pitchFamily="34" charset="0"/>
                <a:cs typeface="Calibri" panose="020F0502020204030204" pitchFamily="34" charset="0"/>
              </a:rPr>
              <a:t>Used by Far-Right terrorist groups as well - </a:t>
            </a:r>
            <a:r>
              <a:rPr lang="en-GB" sz="1800" dirty="0">
                <a:latin typeface="Calibri" panose="020F0502020204030204" pitchFamily="34" charset="0"/>
                <a:cs typeface="Calibri" panose="020F0502020204030204" pitchFamily="34" charset="0"/>
              </a:rPr>
              <a:t>‘Britain First’ used telegram to advertise about their Neo-Nazi stickering campaign and share links to the dark web where weapons can be bought to ‘’prepare themselves for the final battle against enemies of the white race’’.</a:t>
            </a:r>
            <a:r>
              <a:rPr lang="en-GB" sz="1800" baseline="0" dirty="0">
                <a:latin typeface="Calibri" panose="020F0502020204030204" pitchFamily="34" charset="0"/>
                <a:cs typeface="Calibri" panose="020F0502020204030204" pitchFamily="34" charset="0"/>
              </a:rPr>
              <a:t>. </a:t>
            </a:r>
            <a:endParaRPr lang="en-US" sz="1800" dirty="0">
              <a:latin typeface="Calibri" panose="020F0502020204030204" pitchFamily="34" charset="0"/>
              <a:cs typeface="Calibri" panose="020F0502020204030204" pitchFamily="34" charset="0"/>
            </a:endParaRPr>
          </a:p>
        </p:txBody>
      </p:sp>
      <p:pic>
        <p:nvPicPr>
          <p:cNvPr id="4" name="Picture 2" descr="Millions fled to Telegram amid WhatsApp court battle">
            <a:extLst>
              <a:ext uri="{FF2B5EF4-FFF2-40B4-BE49-F238E27FC236}">
                <a16:creationId xmlns:a16="http://schemas.microsoft.com/office/drawing/2014/main" id="{20ED16CA-1031-C123-6FA6-057F5DEC87E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2226242"/>
            <a:ext cx="4097657" cy="2304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1498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EACF85-BA71-E00D-DD57-7F5F0A2EDB20}"/>
              </a:ext>
            </a:extLst>
          </p:cNvPr>
          <p:cNvSpPr>
            <a:spLocks noGrp="1"/>
          </p:cNvSpPr>
          <p:nvPr>
            <p:ph type="title"/>
          </p:nvPr>
        </p:nvSpPr>
        <p:spPr>
          <a:xfrm>
            <a:off x="841246" y="978619"/>
            <a:ext cx="5991244" cy="1106424"/>
          </a:xfrm>
        </p:spPr>
        <p:txBody>
          <a:bodyPr>
            <a:normAutofit/>
          </a:bodyPr>
          <a:lstStyle/>
          <a:p>
            <a:r>
              <a:rPr lang="en-GB" sz="3200"/>
              <a:t>4Chan and 8Chan</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F1AC8AD-EB4C-505F-8079-E8B339C6C72D}"/>
              </a:ext>
            </a:extLst>
          </p:cNvPr>
          <p:cNvSpPr>
            <a:spLocks noGrp="1"/>
          </p:cNvSpPr>
          <p:nvPr>
            <p:ph idx="1"/>
          </p:nvPr>
        </p:nvSpPr>
        <p:spPr>
          <a:xfrm>
            <a:off x="345567" y="2244530"/>
            <a:ext cx="6902577" cy="3893947"/>
          </a:xfrm>
        </p:spPr>
        <p:txBody>
          <a:bodyPr>
            <a:normAutofit fontScale="92500" lnSpcReduction="20000"/>
          </a:bodyPr>
          <a:lstStyle/>
          <a:p>
            <a:pPr>
              <a:lnSpc>
                <a:spcPct val="100000"/>
              </a:lnSpc>
            </a:pPr>
            <a:r>
              <a:rPr lang="en-GB" sz="2000" dirty="0">
                <a:latin typeface="Calibri" panose="020F0502020204030204" pitchFamily="34" charset="0"/>
                <a:cs typeface="Calibri" panose="020F0502020204030204" pitchFamily="34" charset="0"/>
              </a:rPr>
              <a:t>4Chan founded in 2003.</a:t>
            </a:r>
            <a:endParaRPr lang="en-US" sz="2000" dirty="0">
              <a:latin typeface="Calibri" panose="020F0502020204030204" pitchFamily="34" charset="0"/>
              <a:cs typeface="Calibri" panose="020F0502020204030204" pitchFamily="34" charset="0"/>
            </a:endParaRPr>
          </a:p>
          <a:p>
            <a:pPr>
              <a:lnSpc>
                <a:spcPct val="100000"/>
              </a:lnSpc>
            </a:pPr>
            <a:r>
              <a:rPr lang="en-GB" sz="2000" dirty="0">
                <a:latin typeface="Calibri" panose="020F0502020204030204" pitchFamily="34" charset="0"/>
                <a:cs typeface="Calibri" panose="020F0502020204030204" pitchFamily="34" charset="0"/>
              </a:rPr>
              <a:t>Requires no logins, usernames are optional and threads expire after a certain time. </a:t>
            </a:r>
            <a:endParaRPr lang="en-US" sz="2000" dirty="0">
              <a:latin typeface="Calibri" panose="020F0502020204030204" pitchFamily="34" charset="0"/>
              <a:cs typeface="Calibri" panose="020F0502020204030204" pitchFamily="34" charset="0"/>
            </a:endParaRPr>
          </a:p>
          <a:p>
            <a:pPr>
              <a:lnSpc>
                <a:spcPct val="100000"/>
              </a:lnSpc>
            </a:pPr>
            <a:r>
              <a:rPr lang="en-GB" sz="2000" dirty="0">
                <a:latin typeface="Calibri" panose="020F0502020204030204" pitchFamily="34" charset="0"/>
                <a:cs typeface="Calibri" panose="020F0502020204030204" pitchFamily="34" charset="0"/>
              </a:rPr>
              <a:t>4Chan is a commonplace for racist posts. </a:t>
            </a:r>
            <a:r>
              <a:rPr lang="en-GB" sz="2000" dirty="0" err="1">
                <a:latin typeface="Calibri" panose="020F0502020204030204" pitchFamily="34" charset="0"/>
                <a:cs typeface="Calibri" panose="020F0502020204030204" pitchFamily="34" charset="0"/>
              </a:rPr>
              <a:t>Qanon</a:t>
            </a:r>
            <a:r>
              <a:rPr lang="en-GB" sz="2000" dirty="0">
                <a:latin typeface="Calibri" panose="020F0502020204030204" pitchFamily="34" charset="0"/>
                <a:cs typeface="Calibri" panose="020F0502020204030204" pitchFamily="34" charset="0"/>
              </a:rPr>
              <a:t> conspiracy was also initiated by 4Chan posts. Many RWE memes are generated on 4Chan and then spread to more mainstream sites such as Instagram and Facebook. </a:t>
            </a:r>
            <a:endParaRPr lang="en-US" sz="2000" dirty="0">
              <a:latin typeface="Calibri" panose="020F0502020204030204" pitchFamily="34" charset="0"/>
              <a:cs typeface="Calibri" panose="020F0502020204030204" pitchFamily="34" charset="0"/>
            </a:endParaRPr>
          </a:p>
          <a:p>
            <a:pPr>
              <a:lnSpc>
                <a:spcPct val="100000"/>
              </a:lnSpc>
            </a:pPr>
            <a:r>
              <a:rPr lang="en-GB" sz="2000" dirty="0">
                <a:latin typeface="Calibri" panose="020F0502020204030204" pitchFamily="34" charset="0"/>
                <a:cs typeface="Calibri" panose="020F0502020204030204" pitchFamily="34" charset="0"/>
              </a:rPr>
              <a:t>8Chan established in 2013.</a:t>
            </a:r>
            <a:endParaRPr lang="en-US" sz="2000" dirty="0">
              <a:latin typeface="Calibri" panose="020F0502020204030204" pitchFamily="34" charset="0"/>
              <a:cs typeface="Calibri" panose="020F0502020204030204" pitchFamily="34" charset="0"/>
            </a:endParaRPr>
          </a:p>
          <a:p>
            <a:pPr>
              <a:lnSpc>
                <a:spcPct val="100000"/>
              </a:lnSpc>
            </a:pPr>
            <a:r>
              <a:rPr lang="en-GB" sz="2000" dirty="0">
                <a:latin typeface="Calibri" panose="020F0502020204030204" pitchFamily="34" charset="0"/>
                <a:cs typeface="Calibri" panose="020F0502020204030204" pitchFamily="34" charset="0"/>
              </a:rPr>
              <a:t>Matthew Price CEO of 8Chan – ‘’not just a cesspool of hate’’ but a concept of ‘’privacy by lawless design’’.</a:t>
            </a:r>
            <a:endParaRPr lang="en-US" sz="2000" dirty="0">
              <a:latin typeface="Calibri" panose="020F0502020204030204" pitchFamily="34" charset="0"/>
              <a:cs typeface="Calibri" panose="020F0502020204030204" pitchFamily="34" charset="0"/>
            </a:endParaRPr>
          </a:p>
          <a:p>
            <a:pPr>
              <a:lnSpc>
                <a:spcPct val="100000"/>
              </a:lnSpc>
            </a:pPr>
            <a:r>
              <a:rPr lang="en-GB" sz="2000" dirty="0">
                <a:latin typeface="Calibri" panose="020F0502020204030204" pitchFamily="34" charset="0"/>
                <a:cs typeface="Calibri" panose="020F0502020204030204" pitchFamily="34" charset="0"/>
              </a:rPr>
              <a:t>Imageboard – discuss topics using images rather than texts.</a:t>
            </a:r>
            <a:endParaRPr lang="en-US" sz="2000" dirty="0">
              <a:latin typeface="Calibri" panose="020F0502020204030204" pitchFamily="34" charset="0"/>
              <a:cs typeface="Calibri" panose="020F0502020204030204" pitchFamily="34" charset="0"/>
            </a:endParaRPr>
          </a:p>
          <a:p>
            <a:pPr>
              <a:lnSpc>
                <a:spcPct val="100000"/>
              </a:lnSpc>
            </a:pPr>
            <a:r>
              <a:rPr lang="en-GB" sz="2000" dirty="0">
                <a:latin typeface="Calibri" panose="020F0502020204030204" pitchFamily="34" charset="0"/>
                <a:cs typeface="Calibri" panose="020F0502020204030204" pitchFamily="34" charset="0"/>
              </a:rPr>
              <a:t>Linked to Christchurch attack.</a:t>
            </a:r>
            <a:endParaRPr lang="en-US" sz="2000" dirty="0">
              <a:latin typeface="Calibri" panose="020F0502020204030204" pitchFamily="34" charset="0"/>
              <a:cs typeface="Calibri" panose="020F0502020204030204" pitchFamily="34" charset="0"/>
            </a:endParaRPr>
          </a:p>
        </p:txBody>
      </p:sp>
      <p:pic>
        <p:nvPicPr>
          <p:cNvPr id="4" name="Picture 2" descr="What is 8chan? - BBC News">
            <a:extLst>
              <a:ext uri="{FF2B5EF4-FFF2-40B4-BE49-F238E27FC236}">
                <a16:creationId xmlns:a16="http://schemas.microsoft.com/office/drawing/2014/main" id="{4B43B679-C453-52A8-F78B-2C4A0BDB908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79814" y="2226242"/>
            <a:ext cx="4097657" cy="2304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52981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A474011-A49D-4C7A-BF41-0ACD0A269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EE576F-9383-130C-7643-B1532E5C1BFF}"/>
              </a:ext>
            </a:extLst>
          </p:cNvPr>
          <p:cNvSpPr>
            <a:spLocks noGrp="1"/>
          </p:cNvSpPr>
          <p:nvPr>
            <p:ph type="title"/>
          </p:nvPr>
        </p:nvSpPr>
        <p:spPr>
          <a:xfrm>
            <a:off x="1051560" y="4444332"/>
            <a:ext cx="3538728" cy="1645920"/>
          </a:xfrm>
        </p:spPr>
        <p:txBody>
          <a:bodyPr>
            <a:normAutofit/>
          </a:bodyPr>
          <a:lstStyle/>
          <a:p>
            <a:r>
              <a:rPr lang="en-GB" sz="3200"/>
              <a:t>Case Study: Christchurch Attack</a:t>
            </a:r>
          </a:p>
        </p:txBody>
      </p:sp>
      <p:pic>
        <p:nvPicPr>
          <p:cNvPr id="4" name="Picture 3" descr="Text&#10;&#10;Description automatically generated">
            <a:extLst>
              <a:ext uri="{FF2B5EF4-FFF2-40B4-BE49-F238E27FC236}">
                <a16:creationId xmlns:a16="http://schemas.microsoft.com/office/drawing/2014/main" id="{497D5FD2-8A39-96BE-A91A-5B9D5DE7E49A}"/>
              </a:ext>
            </a:extLst>
          </p:cNvPr>
          <p:cNvPicPr>
            <a:picLocks noChangeAspect="1"/>
          </p:cNvPicPr>
          <p:nvPr/>
        </p:nvPicPr>
        <p:blipFill rotWithShape="1">
          <a:blip r:embed="rId3"/>
          <a:srcRect l="-2378" t="-3980" r="-8931" b="-35562"/>
          <a:stretch/>
        </p:blipFill>
        <p:spPr>
          <a:xfrm>
            <a:off x="1572196" y="704287"/>
            <a:ext cx="9657779" cy="3026854"/>
          </a:xfrm>
          <a:prstGeom prst="rect">
            <a:avLst/>
          </a:prstGeom>
        </p:spPr>
      </p:pic>
      <p:sp>
        <p:nvSpPr>
          <p:cNvPr id="27" name="Rectangle 26">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3C1D592-CE7C-A72C-1BA5-CA4AB9A3CEB2}"/>
              </a:ext>
            </a:extLst>
          </p:cNvPr>
          <p:cNvSpPr>
            <a:spLocks noGrp="1"/>
          </p:cNvSpPr>
          <p:nvPr>
            <p:ph idx="1"/>
          </p:nvPr>
        </p:nvSpPr>
        <p:spPr>
          <a:xfrm>
            <a:off x="5349240" y="4440602"/>
            <a:ext cx="6007608" cy="1645920"/>
          </a:xfrm>
        </p:spPr>
        <p:txBody>
          <a:bodyPr anchor="ctr">
            <a:noAutofit/>
          </a:bodyPr>
          <a:lstStyle/>
          <a:p>
            <a:pPr marL="0" indent="0">
              <a:lnSpc>
                <a:spcPct val="100000"/>
              </a:lnSpc>
              <a:buNone/>
            </a:pPr>
            <a:r>
              <a:rPr lang="en-GB" sz="1600" b="1" dirty="0">
                <a:latin typeface="Calibri" panose="020F0502020204030204" pitchFamily="34" charset="0"/>
                <a:cs typeface="Calibri" panose="020F0502020204030204" pitchFamily="34" charset="0"/>
              </a:rPr>
              <a:t>TASK – 10 Minutes.</a:t>
            </a:r>
          </a:p>
          <a:p>
            <a:pPr marL="0" indent="0">
              <a:lnSpc>
                <a:spcPct val="100000"/>
              </a:lnSpc>
              <a:buNone/>
            </a:pPr>
            <a:r>
              <a:rPr lang="en-GB" sz="1600" b="1" dirty="0">
                <a:latin typeface="Calibri" panose="020F0502020204030204" pitchFamily="34" charset="0"/>
                <a:cs typeface="Calibri" panose="020F0502020204030204" pitchFamily="34" charset="0"/>
              </a:rPr>
              <a:t>Research the Christchurch Attack:</a:t>
            </a:r>
            <a:br>
              <a:rPr lang="en-GB" sz="1600" b="1" dirty="0">
                <a:latin typeface="Calibri" panose="020F0502020204030204" pitchFamily="34" charset="0"/>
                <a:cs typeface="Calibri" panose="020F0502020204030204" pitchFamily="34" charset="0"/>
              </a:rPr>
            </a:br>
            <a:r>
              <a:rPr lang="en-GB" sz="1600" i="1" dirty="0">
                <a:latin typeface="Calibri" panose="020F0502020204030204" pitchFamily="34" charset="0"/>
                <a:cs typeface="Calibri" panose="020F0502020204030204" pitchFamily="34" charset="0"/>
              </a:rPr>
              <a:t>-How did Tarrant carryout the attack?</a:t>
            </a:r>
            <a:br>
              <a:rPr lang="en-GB" sz="1600" b="1" i="1" dirty="0">
                <a:latin typeface="Calibri" panose="020F0502020204030204" pitchFamily="34" charset="0"/>
                <a:cs typeface="Calibri" panose="020F0502020204030204" pitchFamily="34" charset="0"/>
              </a:rPr>
            </a:br>
            <a:r>
              <a:rPr lang="en-GB" sz="1600" i="1" dirty="0">
                <a:latin typeface="Calibri" panose="020F0502020204030204" pitchFamily="34" charset="0"/>
                <a:cs typeface="Calibri" panose="020F0502020204030204" pitchFamily="34" charset="0"/>
              </a:rPr>
              <a:t>-What Platforms did he use to publish the attack?</a:t>
            </a:r>
            <a:br>
              <a:rPr lang="en-GB" sz="1600" i="1" dirty="0">
                <a:latin typeface="Calibri" panose="020F0502020204030204" pitchFamily="34" charset="0"/>
                <a:cs typeface="Calibri" panose="020F0502020204030204" pitchFamily="34" charset="0"/>
              </a:rPr>
            </a:br>
            <a:r>
              <a:rPr lang="en-GB" sz="1600" i="1" dirty="0">
                <a:latin typeface="Calibri" panose="020F0502020204030204" pitchFamily="34" charset="0"/>
                <a:cs typeface="Calibri" panose="020F0502020204030204" pitchFamily="34" charset="0"/>
              </a:rPr>
              <a:t>-Where did he post his manifesto?</a:t>
            </a:r>
            <a:br>
              <a:rPr lang="en-GB" sz="1600" i="1" dirty="0">
                <a:latin typeface="Calibri" panose="020F0502020204030204" pitchFamily="34" charset="0"/>
                <a:cs typeface="Calibri" panose="020F0502020204030204" pitchFamily="34" charset="0"/>
              </a:rPr>
            </a:br>
            <a:r>
              <a:rPr lang="en-GB" sz="1600" i="1" dirty="0">
                <a:latin typeface="Calibri" panose="020F0502020204030204" pitchFamily="34" charset="0"/>
                <a:cs typeface="Calibri" panose="020F0502020204030204" pitchFamily="34" charset="0"/>
              </a:rPr>
              <a:t>-How did he use the event to publish more extremist content?</a:t>
            </a:r>
          </a:p>
          <a:p>
            <a:pPr marL="0" indent="0">
              <a:lnSpc>
                <a:spcPct val="100000"/>
              </a:lnSpc>
              <a:buNone/>
            </a:pPr>
            <a:r>
              <a:rPr lang="en-GB" sz="1600" u="sng" dirty="0">
                <a:latin typeface="Calibri" panose="020F0502020204030204" pitchFamily="34" charset="0"/>
                <a:cs typeface="Calibri" panose="020F0502020204030204" pitchFamily="34" charset="0"/>
              </a:rPr>
              <a:t>Possible source:</a:t>
            </a:r>
            <a:r>
              <a:rPr lang="en-GB" sz="1600" dirty="0">
                <a:latin typeface="Calibri" panose="020F0502020204030204" pitchFamily="34" charset="0"/>
                <a:cs typeface="Calibri" panose="020F0502020204030204" pitchFamily="34" charset="0"/>
              </a:rPr>
              <a:t> </a:t>
            </a:r>
            <a:r>
              <a:rPr lang="en-GB" sz="1600" i="1" dirty="0">
                <a:latin typeface="Calibri" panose="020F0502020204030204" pitchFamily="34" charset="0"/>
                <a:cs typeface="Calibri" panose="020F0502020204030204" pitchFamily="34" charset="0"/>
                <a:hlinkClick r:id="rId4"/>
              </a:rPr>
              <a:t>https://www.adl.org/resources/reports/gab-and-8chan-home-to-terrorist-plots-hiding-in-plain-sight</a:t>
            </a:r>
            <a:endParaRPr lang="en-GB" sz="16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772460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434F-A34C-AF57-34E1-425E5A315402}"/>
              </a:ext>
            </a:extLst>
          </p:cNvPr>
          <p:cNvSpPr>
            <a:spLocks noGrp="1"/>
          </p:cNvSpPr>
          <p:nvPr>
            <p:ph type="title"/>
          </p:nvPr>
        </p:nvSpPr>
        <p:spPr/>
        <p:txBody>
          <a:bodyPr/>
          <a:lstStyle/>
          <a:p>
            <a:r>
              <a:rPr lang="en-GB" dirty="0"/>
              <a:t>Lone Wolf Terrorism</a:t>
            </a:r>
          </a:p>
        </p:txBody>
      </p:sp>
      <p:sp>
        <p:nvSpPr>
          <p:cNvPr id="3" name="Content Placeholder 2">
            <a:extLst>
              <a:ext uri="{FF2B5EF4-FFF2-40B4-BE49-F238E27FC236}">
                <a16:creationId xmlns:a16="http://schemas.microsoft.com/office/drawing/2014/main" id="{F8C7BDAF-3902-0B26-CEDF-FDBD5E3E29F6}"/>
              </a:ext>
            </a:extLst>
          </p:cNvPr>
          <p:cNvSpPr>
            <a:spLocks noGrp="1"/>
          </p:cNvSpPr>
          <p:nvPr>
            <p:ph idx="1"/>
          </p:nvPr>
        </p:nvSpPr>
        <p:spPr/>
        <p:txBody>
          <a:bodyPr>
            <a:normAutofit/>
          </a:bodyPr>
          <a:lstStyle/>
          <a:p>
            <a:pPr marL="0" indent="0" algn="ctr">
              <a:buNone/>
            </a:pPr>
            <a:r>
              <a:rPr lang="en-GB" dirty="0">
                <a:latin typeface="Calibri" panose="020F0502020204030204" pitchFamily="34" charset="0"/>
                <a:cs typeface="Calibri" panose="020F0502020204030204" pitchFamily="34" charset="0"/>
              </a:rPr>
              <a:t>Lone wolf terrorism is distinct from violence committed by extremist groups and must therefore be understood as its own phenomenon…. Lone actors are often radicalized online via propaganda or conspiracy theories stemming from radical ideologies and organisations. </a:t>
            </a:r>
          </a:p>
          <a:p>
            <a:pPr marL="0" indent="0" algn="ctr">
              <a:buNone/>
            </a:pPr>
            <a:r>
              <a:rPr lang="en-GB" dirty="0">
                <a:latin typeface="Calibri" panose="020F0502020204030204" pitchFamily="34" charset="0"/>
                <a:cs typeface="Calibri" panose="020F0502020204030204" pitchFamily="34" charset="0"/>
              </a:rPr>
              <a:t>(</a:t>
            </a:r>
            <a:r>
              <a:rPr lang="en-GB" dirty="0" err="1">
                <a:latin typeface="Calibri" panose="020F0502020204030204" pitchFamily="34" charset="0"/>
                <a:cs typeface="Calibri" panose="020F0502020204030204" pitchFamily="34" charset="0"/>
              </a:rPr>
              <a:t>Toevs</a:t>
            </a:r>
            <a:r>
              <a:rPr lang="en-GB" dirty="0">
                <a:latin typeface="Calibri" panose="020F0502020204030204" pitchFamily="34" charset="0"/>
                <a:cs typeface="Calibri" panose="020F0502020204030204" pitchFamily="34" charset="0"/>
              </a:rPr>
              <a:t>, 2020, p. 1).</a:t>
            </a:r>
          </a:p>
          <a:p>
            <a:pPr marL="0" indent="0" algn="ctr">
              <a:buNone/>
            </a:pPr>
            <a:endParaRPr lang="en-US" dirty="0">
              <a:latin typeface="Calibri" panose="020F0502020204030204" pitchFamily="34" charset="0"/>
              <a:cs typeface="Calibri" panose="020F0502020204030204" pitchFamily="34" charset="0"/>
            </a:endParaRPr>
          </a:p>
          <a:p>
            <a:pPr marL="0" indent="0" algn="ctr">
              <a:buNone/>
            </a:pPr>
            <a:r>
              <a:rPr lang="en-GB" dirty="0" err="1">
                <a:latin typeface="Calibri" panose="020F0502020204030204" pitchFamily="34" charset="0"/>
                <a:cs typeface="Calibri" panose="020F0502020204030204" pitchFamily="34" charset="0"/>
              </a:rPr>
              <a:t>Pritti</a:t>
            </a:r>
            <a:r>
              <a:rPr lang="en-GB" dirty="0">
                <a:latin typeface="Calibri" panose="020F0502020204030204" pitchFamily="34" charset="0"/>
                <a:cs typeface="Calibri" panose="020F0502020204030204" pitchFamily="34" charset="0"/>
              </a:rPr>
              <a:t> Patel 2020 – ‘’It is clear the threat posed by lone actors is growing’’.</a:t>
            </a:r>
            <a:endParaRPr lang="en-US"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1902285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C97CE-150E-AD3F-303A-032C4231A4A4}"/>
              </a:ext>
            </a:extLst>
          </p:cNvPr>
          <p:cNvSpPr>
            <a:spLocks noGrp="1"/>
          </p:cNvSpPr>
          <p:nvPr>
            <p:ph type="title"/>
          </p:nvPr>
        </p:nvSpPr>
        <p:spPr/>
        <p:txBody>
          <a:bodyPr/>
          <a:lstStyle/>
          <a:p>
            <a:r>
              <a:rPr lang="en-GB" dirty="0"/>
              <a:t>The issue of ‘Lone Wolves’</a:t>
            </a:r>
          </a:p>
        </p:txBody>
      </p:sp>
      <p:sp>
        <p:nvSpPr>
          <p:cNvPr id="3" name="Content Placeholder 2">
            <a:extLst>
              <a:ext uri="{FF2B5EF4-FFF2-40B4-BE49-F238E27FC236}">
                <a16:creationId xmlns:a16="http://schemas.microsoft.com/office/drawing/2014/main" id="{C30608F6-B5D3-7602-27BB-3397C15E77DE}"/>
              </a:ext>
            </a:extLst>
          </p:cNvPr>
          <p:cNvSpPr>
            <a:spLocks noGrp="1"/>
          </p:cNvSpPr>
          <p:nvPr>
            <p:ph idx="1"/>
          </p:nvPr>
        </p:nvSpPr>
        <p:spPr/>
        <p:txBody>
          <a:bodyPr>
            <a:normAutofit lnSpcReduction="10000"/>
          </a:bodyPr>
          <a:lstStyle/>
          <a:p>
            <a:r>
              <a:rPr lang="en-GB" baseline="0" dirty="0">
                <a:latin typeface="Calibri" panose="020F0502020204030204" pitchFamily="34" charset="0"/>
                <a:cs typeface="Calibri" panose="020F0502020204030204" pitchFamily="34" charset="0"/>
              </a:rPr>
              <a:t>Phenomenon – not a new concept</a:t>
            </a:r>
            <a:endParaRPr lang="en-US" dirty="0">
              <a:latin typeface="Calibri" panose="020F0502020204030204" pitchFamily="34" charset="0"/>
              <a:cs typeface="Calibri" panose="020F0502020204030204" pitchFamily="34" charset="0"/>
            </a:endParaRPr>
          </a:p>
          <a:p>
            <a:r>
              <a:rPr lang="en-GB" baseline="0" dirty="0">
                <a:latin typeface="Calibri" panose="020F0502020204030204" pitchFamily="34" charset="0"/>
                <a:cs typeface="Calibri" panose="020F0502020204030204" pitchFamily="34" charset="0"/>
              </a:rPr>
              <a:t>The internet significantly contributed to the growth of lone wolf actors.</a:t>
            </a:r>
            <a:endParaRPr lang="en-US" dirty="0">
              <a:latin typeface="Calibri" panose="020F0502020204030204" pitchFamily="34" charset="0"/>
              <a:cs typeface="Calibri" panose="020F0502020204030204" pitchFamily="34" charset="0"/>
            </a:endParaRPr>
          </a:p>
          <a:p>
            <a:r>
              <a:rPr lang="en-GB" baseline="0" dirty="0">
                <a:latin typeface="Calibri" panose="020F0502020204030204" pitchFamily="34" charset="0"/>
                <a:cs typeface="Calibri" panose="020F0502020204030204" pitchFamily="34" charset="0"/>
              </a:rPr>
              <a:t>Due to – virtual communities and echo-chambers online – more people can be radicalised to terrorist organisations.</a:t>
            </a:r>
            <a:endParaRPr lang="en-US" dirty="0">
              <a:latin typeface="Calibri" panose="020F0502020204030204" pitchFamily="34" charset="0"/>
              <a:cs typeface="Calibri" panose="020F0502020204030204" pitchFamily="34" charset="0"/>
            </a:endParaRPr>
          </a:p>
          <a:p>
            <a:r>
              <a:rPr lang="en-GB" baseline="0" dirty="0">
                <a:latin typeface="Calibri" panose="020F0502020204030204" pitchFamily="34" charset="0"/>
                <a:cs typeface="Calibri" panose="020F0502020204030204" pitchFamily="34" charset="0"/>
              </a:rPr>
              <a:t>Islamist terrorist organisations often express the need for people in the West to take part of Jihad in their homeland.</a:t>
            </a:r>
            <a:endParaRPr lang="en-US" dirty="0">
              <a:latin typeface="Calibri" panose="020F0502020204030204" pitchFamily="34" charset="0"/>
              <a:cs typeface="Calibri" panose="020F0502020204030204" pitchFamily="34" charset="0"/>
            </a:endParaRPr>
          </a:p>
          <a:p>
            <a:r>
              <a:rPr lang="en-GB" baseline="0" dirty="0">
                <a:latin typeface="Calibri" panose="020F0502020204030204" pitchFamily="34" charset="0"/>
                <a:cs typeface="Calibri" panose="020F0502020204030204" pitchFamily="34" charset="0"/>
              </a:rPr>
              <a:t>Instructional manuals on how to make bombs, buy firearms and how to conduct attacks are readily available online.</a:t>
            </a: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589672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F274B-E6D3-0148-AC5D-471A0528B068}"/>
              </a:ext>
            </a:extLst>
          </p:cNvPr>
          <p:cNvSpPr>
            <a:spLocks noGrp="1"/>
          </p:cNvSpPr>
          <p:nvPr>
            <p:ph type="title"/>
          </p:nvPr>
        </p:nvSpPr>
        <p:spPr>
          <a:xfrm>
            <a:off x="1011936" y="499228"/>
            <a:ext cx="10168128" cy="1179576"/>
          </a:xfrm>
        </p:spPr>
        <p:txBody>
          <a:bodyPr>
            <a:normAutofit fontScale="90000"/>
          </a:bodyPr>
          <a:lstStyle/>
          <a:p>
            <a:r>
              <a:rPr lang="en-GB" dirty="0"/>
              <a:t>Challenges to responding to terrorist's use of the internet</a:t>
            </a:r>
          </a:p>
        </p:txBody>
      </p:sp>
      <p:sp>
        <p:nvSpPr>
          <p:cNvPr id="3" name="Content Placeholder 2">
            <a:extLst>
              <a:ext uri="{FF2B5EF4-FFF2-40B4-BE49-F238E27FC236}">
                <a16:creationId xmlns:a16="http://schemas.microsoft.com/office/drawing/2014/main" id="{A96597C0-FDBD-130C-2245-A5CA722E0886}"/>
              </a:ext>
            </a:extLst>
          </p:cNvPr>
          <p:cNvSpPr>
            <a:spLocks noGrp="1"/>
          </p:cNvSpPr>
          <p:nvPr>
            <p:ph idx="1"/>
          </p:nvPr>
        </p:nvSpPr>
        <p:spPr>
          <a:xfrm>
            <a:off x="1011936" y="2543588"/>
            <a:ext cx="10168128" cy="3694176"/>
          </a:xfrm>
        </p:spPr>
        <p:txBody>
          <a:bodyPr/>
          <a:lstStyle/>
          <a:p>
            <a:r>
              <a:rPr lang="en-GB" baseline="0" dirty="0">
                <a:latin typeface="Calibri" panose="020F0502020204030204" pitchFamily="34" charset="0"/>
                <a:cs typeface="Calibri" panose="020F0502020204030204" pitchFamily="34" charset="0"/>
              </a:rPr>
              <a:t>Global and anonymous nature.</a:t>
            </a:r>
            <a:endParaRPr lang="en-US" dirty="0">
              <a:latin typeface="Calibri" panose="020F0502020204030204" pitchFamily="34" charset="0"/>
              <a:cs typeface="Calibri" panose="020F0502020204030204" pitchFamily="34" charset="0"/>
            </a:endParaRPr>
          </a:p>
          <a:p>
            <a:r>
              <a:rPr lang="en-GB" baseline="0" dirty="0">
                <a:latin typeface="Calibri" panose="020F0502020204030204" pitchFamily="34" charset="0"/>
                <a:cs typeface="Calibri" panose="020F0502020204030204" pitchFamily="34" charset="0"/>
              </a:rPr>
              <a:t>No single/global counter terror approach – what is classed as extremist content in the UK may be protected by America’s free speech laws.</a:t>
            </a:r>
            <a:endParaRPr lang="en-US" dirty="0">
              <a:latin typeface="Calibri" panose="020F0502020204030204" pitchFamily="34" charset="0"/>
              <a:cs typeface="Calibri" panose="020F0502020204030204" pitchFamily="34" charset="0"/>
            </a:endParaRPr>
          </a:p>
          <a:p>
            <a:r>
              <a:rPr lang="en-GB" baseline="0" dirty="0">
                <a:latin typeface="Calibri" panose="020F0502020204030204" pitchFamily="34" charset="0"/>
                <a:cs typeface="Calibri" panose="020F0502020204030204" pitchFamily="34" charset="0"/>
              </a:rPr>
              <a:t>Content removal – fuelling the fire.</a:t>
            </a:r>
            <a:endParaRPr lang="en-US" dirty="0">
              <a:latin typeface="Calibri" panose="020F0502020204030204" pitchFamily="34" charset="0"/>
              <a:cs typeface="Calibri" panose="020F0502020204030204" pitchFamily="34" charset="0"/>
            </a:endParaRPr>
          </a:p>
          <a:p>
            <a:r>
              <a:rPr lang="en-GB" baseline="0" dirty="0">
                <a:latin typeface="Calibri" panose="020F0502020204030204" pitchFamily="34" charset="0"/>
                <a:cs typeface="Calibri" panose="020F0502020204030204" pitchFamily="34" charset="0"/>
              </a:rPr>
              <a:t>Playing with algorithms.</a:t>
            </a:r>
            <a:endParaRPr lang="en-US" dirty="0">
              <a:latin typeface="Calibri" panose="020F0502020204030204" pitchFamily="34" charset="0"/>
              <a:cs typeface="Calibri" panose="020F0502020204030204" pitchFamily="34" charset="0"/>
            </a:endParaRPr>
          </a:p>
          <a:p>
            <a:r>
              <a:rPr lang="en-GB" baseline="0" dirty="0">
                <a:latin typeface="Calibri" panose="020F0502020204030204" pitchFamily="34" charset="0"/>
                <a:cs typeface="Calibri" panose="020F0502020204030204" pitchFamily="34" charset="0"/>
              </a:rPr>
              <a:t>VPNs and TOR.</a:t>
            </a:r>
            <a:endParaRPr lang="en-US" dirty="0">
              <a:latin typeface="Calibri" panose="020F0502020204030204" pitchFamily="34" charset="0"/>
              <a:cs typeface="Calibri" panose="020F0502020204030204" pitchFamily="34" charset="0"/>
            </a:endParaRPr>
          </a:p>
        </p:txBody>
      </p:sp>
      <p:pic>
        <p:nvPicPr>
          <p:cNvPr id="2050" name="Picture 2" descr="Tech Against Terrorism | Disrupting Terrorist Activity Online">
            <a:extLst>
              <a:ext uri="{FF2B5EF4-FFF2-40B4-BE49-F238E27FC236}">
                <a16:creationId xmlns:a16="http://schemas.microsoft.com/office/drawing/2014/main" id="{BEA9176D-3CE5-6016-3368-F24C67AC13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0779" y="4285234"/>
            <a:ext cx="38100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252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Rectangle 4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5" name="Rectangle 44">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C2F9D-EA64-4114-485C-113ADA47A52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dirty="0"/>
              <a:t>Countering Terrorism and Extremism Online</a:t>
            </a:r>
          </a:p>
        </p:txBody>
      </p:sp>
      <p:sp>
        <p:nvSpPr>
          <p:cNvPr id="47" name="Rectangle 4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4" descr="Table&#10;&#10;Description automatically generated">
            <a:extLst>
              <a:ext uri="{FF2B5EF4-FFF2-40B4-BE49-F238E27FC236}">
                <a16:creationId xmlns:a16="http://schemas.microsoft.com/office/drawing/2014/main" id="{FA393CB4-C529-EB22-419B-44640B424748}"/>
              </a:ext>
            </a:extLst>
          </p:cNvPr>
          <p:cNvPicPr>
            <a:picLocks noChangeAspect="1"/>
          </p:cNvPicPr>
          <p:nvPr/>
        </p:nvPicPr>
        <p:blipFill>
          <a:blip r:embed="rId3"/>
          <a:stretch>
            <a:fillRect/>
          </a:stretch>
        </p:blipFill>
        <p:spPr>
          <a:xfrm>
            <a:off x="4864608" y="674734"/>
            <a:ext cx="6846363" cy="5357278"/>
          </a:xfrm>
          <a:prstGeom prst="rect">
            <a:avLst/>
          </a:prstGeom>
        </p:spPr>
      </p:pic>
    </p:spTree>
    <p:extLst>
      <p:ext uri="{BB962C8B-B14F-4D97-AF65-F5344CB8AC3E}">
        <p14:creationId xmlns:p14="http://schemas.microsoft.com/office/powerpoint/2010/main" val="21907031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Freeform: Shape 43">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 name="Freeform: Shape 4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3C2F9D-EA64-4114-485C-113ADA47A52C}"/>
              </a:ext>
            </a:extLst>
          </p:cNvPr>
          <p:cNvSpPr>
            <a:spLocks noGrp="1"/>
          </p:cNvSpPr>
          <p:nvPr>
            <p:ph type="title"/>
          </p:nvPr>
        </p:nvSpPr>
        <p:spPr>
          <a:xfrm>
            <a:off x="341029" y="2661476"/>
            <a:ext cx="3438144" cy="1239012"/>
          </a:xfrm>
        </p:spPr>
        <p:txBody>
          <a:bodyPr anchor="ctr">
            <a:normAutofit/>
          </a:bodyPr>
          <a:lstStyle/>
          <a:p>
            <a:r>
              <a:rPr lang="en-GB" sz="2600" dirty="0"/>
              <a:t>Countering Terrorism and Extremism Online</a:t>
            </a:r>
          </a:p>
        </p:txBody>
      </p:sp>
      <p:sp>
        <p:nvSpPr>
          <p:cNvPr id="48" name="Rectangle 4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Content Placeholder 4" descr="Table&#10;&#10;Description automatically generated">
            <a:extLst>
              <a:ext uri="{FF2B5EF4-FFF2-40B4-BE49-F238E27FC236}">
                <a16:creationId xmlns:a16="http://schemas.microsoft.com/office/drawing/2014/main" id="{270EC32F-CEE5-1816-E1E3-D7DF8D0282EF}"/>
              </a:ext>
            </a:extLst>
          </p:cNvPr>
          <p:cNvPicPr>
            <a:picLocks noChangeAspect="1"/>
          </p:cNvPicPr>
          <p:nvPr/>
        </p:nvPicPr>
        <p:blipFill>
          <a:blip r:embed="rId2"/>
          <a:stretch>
            <a:fillRect/>
          </a:stretch>
        </p:blipFill>
        <p:spPr>
          <a:xfrm>
            <a:off x="4537709" y="802158"/>
            <a:ext cx="7573519" cy="5301462"/>
          </a:xfrm>
          <a:prstGeom prst="rect">
            <a:avLst/>
          </a:prstGeom>
        </p:spPr>
      </p:pic>
    </p:spTree>
    <p:extLst>
      <p:ext uri="{BB962C8B-B14F-4D97-AF65-F5344CB8AC3E}">
        <p14:creationId xmlns:p14="http://schemas.microsoft.com/office/powerpoint/2010/main" val="3744865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7" name="Freeform: Shape 56">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9" name="Freeform: Shape 58">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3C2F9D-EA64-4114-485C-113ADA47A52C}"/>
              </a:ext>
            </a:extLst>
          </p:cNvPr>
          <p:cNvSpPr>
            <a:spLocks noGrp="1"/>
          </p:cNvSpPr>
          <p:nvPr>
            <p:ph type="title"/>
          </p:nvPr>
        </p:nvSpPr>
        <p:spPr>
          <a:xfrm>
            <a:off x="395893" y="2690050"/>
            <a:ext cx="3438144" cy="1239012"/>
          </a:xfrm>
        </p:spPr>
        <p:txBody>
          <a:bodyPr anchor="ctr">
            <a:normAutofit/>
          </a:bodyPr>
          <a:lstStyle/>
          <a:p>
            <a:r>
              <a:rPr lang="en-GB" sz="2600" dirty="0"/>
              <a:t>Countering Terrorism and Extremism Online</a:t>
            </a:r>
          </a:p>
        </p:txBody>
      </p:sp>
      <p:sp>
        <p:nvSpPr>
          <p:cNvPr id="61" name="Rectangle 60">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Rectangle 6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4" descr="Table&#10;&#10;Description automatically generated">
            <a:extLst>
              <a:ext uri="{FF2B5EF4-FFF2-40B4-BE49-F238E27FC236}">
                <a16:creationId xmlns:a16="http://schemas.microsoft.com/office/drawing/2014/main" id="{B27D54D0-C0E6-7A90-0271-FE0CC2BB0766}"/>
              </a:ext>
            </a:extLst>
          </p:cNvPr>
          <p:cNvPicPr>
            <a:picLocks noChangeAspect="1"/>
          </p:cNvPicPr>
          <p:nvPr/>
        </p:nvPicPr>
        <p:blipFill>
          <a:blip r:embed="rId2"/>
          <a:stretch>
            <a:fillRect/>
          </a:stretch>
        </p:blipFill>
        <p:spPr>
          <a:xfrm>
            <a:off x="4689607" y="366779"/>
            <a:ext cx="7335575" cy="6216901"/>
          </a:xfrm>
          <a:prstGeom prst="rect">
            <a:avLst/>
          </a:prstGeom>
        </p:spPr>
      </p:pic>
    </p:spTree>
    <p:extLst>
      <p:ext uri="{BB962C8B-B14F-4D97-AF65-F5344CB8AC3E}">
        <p14:creationId xmlns:p14="http://schemas.microsoft.com/office/powerpoint/2010/main" val="14196481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C3473-4256-EC50-C9E7-6E8BB1A95E62}"/>
              </a:ext>
            </a:extLst>
          </p:cNvPr>
          <p:cNvSpPr>
            <a:spLocks noGrp="1"/>
          </p:cNvSpPr>
          <p:nvPr>
            <p:ph type="title"/>
          </p:nvPr>
        </p:nvSpPr>
        <p:spPr/>
        <p:txBody>
          <a:bodyPr/>
          <a:lstStyle/>
          <a:p>
            <a:r>
              <a:rPr lang="en-GB" dirty="0"/>
              <a:t>Examples of terrorist use of the internet</a:t>
            </a:r>
          </a:p>
        </p:txBody>
      </p:sp>
      <p:sp>
        <p:nvSpPr>
          <p:cNvPr id="3" name="Content Placeholder 2">
            <a:extLst>
              <a:ext uri="{FF2B5EF4-FFF2-40B4-BE49-F238E27FC236}">
                <a16:creationId xmlns:a16="http://schemas.microsoft.com/office/drawing/2014/main" id="{AF152E0B-7E5A-DD63-CCB8-AE3693E30FCD}"/>
              </a:ext>
            </a:extLst>
          </p:cNvPr>
          <p:cNvSpPr>
            <a:spLocks noGrp="1"/>
          </p:cNvSpPr>
          <p:nvPr>
            <p:ph idx="1"/>
          </p:nvPr>
        </p:nvSpPr>
        <p:spPr/>
        <p:txBody>
          <a:bodyPr>
            <a:normAutofit fontScale="92500" lnSpcReduction="20000"/>
          </a:bodyPr>
          <a:lstStyle/>
          <a:p>
            <a:pPr marL="0" indent="0">
              <a:buNone/>
            </a:pPr>
            <a:r>
              <a:rPr lang="en-GB" b="1" dirty="0">
                <a:latin typeface="Calibri" panose="020F0502020204030204" pitchFamily="34" charset="0"/>
                <a:cs typeface="Calibri" panose="020F0502020204030204" pitchFamily="34" charset="0"/>
              </a:rPr>
              <a:t>TASK </a:t>
            </a:r>
          </a:p>
          <a:p>
            <a:pPr marL="0" indent="0">
              <a:buNone/>
            </a:pPr>
            <a:r>
              <a:rPr lang="en-GB" b="1" i="1" dirty="0">
                <a:latin typeface="Calibri" panose="020F0502020204030204" pitchFamily="34" charset="0"/>
                <a:cs typeface="Calibri" panose="020F0502020204030204" pitchFamily="34" charset="0"/>
              </a:rPr>
              <a:t>Choose a terrorist organisation (Al Qaeda, The Islamic State, National Action, The Irish Republican Army, Al </a:t>
            </a:r>
            <a:r>
              <a:rPr lang="en-GB" b="1" i="1" dirty="0" err="1">
                <a:latin typeface="Calibri" panose="020F0502020204030204" pitchFamily="34" charset="0"/>
                <a:cs typeface="Calibri" panose="020F0502020204030204" pitchFamily="34" charset="0"/>
              </a:rPr>
              <a:t>Shabaab</a:t>
            </a:r>
            <a:r>
              <a:rPr lang="en-GB" b="1" i="1" dirty="0">
                <a:latin typeface="Calibri" panose="020F0502020204030204" pitchFamily="34" charset="0"/>
                <a:cs typeface="Calibri" panose="020F0502020204030204" pitchFamily="34" charset="0"/>
              </a:rPr>
              <a:t> – to name a few) or a lone actor attack.</a:t>
            </a:r>
          </a:p>
          <a:p>
            <a:r>
              <a:rPr lang="en-GB" b="1" i="1" dirty="0">
                <a:latin typeface="Calibri" panose="020F0502020204030204" pitchFamily="34" charset="0"/>
                <a:cs typeface="Calibri" panose="020F0502020204030204" pitchFamily="34" charset="0"/>
              </a:rPr>
              <a:t>Research how that group/actor utilises the internet for the purpose of:</a:t>
            </a:r>
            <a:br>
              <a:rPr lang="en-GB" b="1"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-Disseminating Propaganda,</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-Recruitment, </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-Radicalisation,</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-Planning, </a:t>
            </a:r>
            <a:br>
              <a:rPr lang="en-GB" i="1" dirty="0">
                <a:latin typeface="Calibri" panose="020F0502020204030204" pitchFamily="34" charset="0"/>
                <a:cs typeface="Calibri" panose="020F0502020204030204" pitchFamily="34" charset="0"/>
              </a:rPr>
            </a:br>
            <a:r>
              <a:rPr lang="en-GB" i="1" dirty="0">
                <a:latin typeface="Calibri" panose="020F0502020204030204" pitchFamily="34" charset="0"/>
                <a:cs typeface="Calibri" panose="020F0502020204030204" pitchFamily="34" charset="0"/>
              </a:rPr>
              <a:t>-Training.</a:t>
            </a:r>
          </a:p>
          <a:p>
            <a:pPr marL="0" indent="0">
              <a:buNone/>
            </a:pPr>
            <a:r>
              <a:rPr lang="en-GB" b="1" dirty="0">
                <a:latin typeface="Calibri" panose="020F0502020204030204" pitchFamily="34" charset="0"/>
                <a:cs typeface="Calibri" panose="020F0502020204030204" pitchFamily="34" charset="0"/>
              </a:rPr>
              <a:t>What forms of the internet do they use?</a:t>
            </a:r>
          </a:p>
        </p:txBody>
      </p:sp>
    </p:spTree>
    <p:extLst>
      <p:ext uri="{BB962C8B-B14F-4D97-AF65-F5344CB8AC3E}">
        <p14:creationId xmlns:p14="http://schemas.microsoft.com/office/powerpoint/2010/main" val="31223525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1" name="Rectangle 821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12" name="Rectangle 82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213" name="Rectangle 8212">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14" name="Rectangle 8213">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7F31806-D1A9-3BFE-2AC5-3A0E9517C927}"/>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a:t>Any Questions?</a:t>
            </a:r>
          </a:p>
        </p:txBody>
      </p:sp>
      <p:sp>
        <p:nvSpPr>
          <p:cNvPr id="8215" name="Rectangle: Rounded Corners 8206">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8194" name="Picture 2" descr="Any Questions Images – Browse 4,475 Stock Photos, Vectors, and Video |  Adobe Stock">
            <a:extLst>
              <a:ext uri="{FF2B5EF4-FFF2-40B4-BE49-F238E27FC236}">
                <a16:creationId xmlns:a16="http://schemas.microsoft.com/office/drawing/2014/main" id="{29BD93B6-B580-3AE2-9D12-B1798D9F1FA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07051" y="2356799"/>
            <a:ext cx="9377897" cy="3500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52116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1" name="Freeform: Shape 308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83" name="Freeform: Shape 308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2CAE08-6411-7E7E-EE7B-9D195BC2E888}"/>
              </a:ext>
            </a:extLst>
          </p:cNvPr>
          <p:cNvSpPr>
            <a:spLocks noGrp="1"/>
          </p:cNvSpPr>
          <p:nvPr>
            <p:ph type="title"/>
          </p:nvPr>
        </p:nvSpPr>
        <p:spPr>
          <a:xfrm>
            <a:off x="371094" y="1161288"/>
            <a:ext cx="3438144" cy="1239012"/>
          </a:xfrm>
        </p:spPr>
        <p:txBody>
          <a:bodyPr anchor="ctr">
            <a:normAutofit/>
          </a:bodyPr>
          <a:lstStyle/>
          <a:p>
            <a:r>
              <a:rPr lang="en-GB" sz="2800"/>
              <a:t>Week 5 Complete!</a:t>
            </a:r>
          </a:p>
        </p:txBody>
      </p:sp>
      <p:sp>
        <p:nvSpPr>
          <p:cNvPr id="3085" name="Rectangle 308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7" name="Rectangle 308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AF19B6-11CB-FADF-0A5D-E5F0F7A2D8EF}"/>
              </a:ext>
            </a:extLst>
          </p:cNvPr>
          <p:cNvSpPr>
            <a:spLocks noGrp="1"/>
          </p:cNvSpPr>
          <p:nvPr>
            <p:ph idx="1"/>
          </p:nvPr>
        </p:nvSpPr>
        <p:spPr>
          <a:xfrm>
            <a:off x="371094" y="2718054"/>
            <a:ext cx="3438906" cy="3207258"/>
          </a:xfrm>
        </p:spPr>
        <p:txBody>
          <a:bodyPr anchor="t">
            <a:normAutofit/>
          </a:bodyPr>
          <a:lstStyle/>
          <a:p>
            <a:pPr marL="0" indent="0" algn="ctr">
              <a:buNone/>
            </a:pPr>
            <a:r>
              <a:rPr lang="en-GB" sz="2000" dirty="0">
                <a:latin typeface="Calibri" panose="020F0502020204030204" pitchFamily="34" charset="0"/>
                <a:cs typeface="Calibri" panose="020F0502020204030204" pitchFamily="34" charset="0"/>
              </a:rPr>
              <a:t>Thank you for listening</a:t>
            </a:r>
          </a:p>
          <a:p>
            <a:pPr marL="0" indent="0" algn="ctr">
              <a:buNone/>
            </a:pPr>
            <a:endParaRPr lang="en-GB" sz="2000" dirty="0">
              <a:latin typeface="Calibri" panose="020F0502020204030204" pitchFamily="34" charset="0"/>
              <a:cs typeface="Calibri" panose="020F0502020204030204" pitchFamily="34" charset="0"/>
            </a:endParaRPr>
          </a:p>
          <a:p>
            <a:pPr marL="0" indent="0" algn="ctr">
              <a:buNone/>
            </a:pPr>
            <a:r>
              <a:rPr lang="en-GB" sz="2000" dirty="0">
                <a:latin typeface="Calibri" panose="020F0502020204030204" pitchFamily="34" charset="0"/>
                <a:cs typeface="Calibri" panose="020F0502020204030204" pitchFamily="34" charset="0"/>
              </a:rPr>
              <a:t>See you all next week!</a:t>
            </a:r>
          </a:p>
        </p:txBody>
      </p:sp>
      <p:pic>
        <p:nvPicPr>
          <p:cNvPr id="3074" name="Picture 2" descr="You Got This GIFs | Tenor">
            <a:extLst>
              <a:ext uri="{FF2B5EF4-FFF2-40B4-BE49-F238E27FC236}">
                <a16:creationId xmlns:a16="http://schemas.microsoft.com/office/drawing/2014/main" id="{A60B4A44-9C28-4751-014A-DDA295D2CE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39429" y="841248"/>
            <a:ext cx="6045517" cy="5276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20193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024E-AB70-D589-AAA5-4665916F07A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EF0B8F-5905-00C2-6333-4BACCDF1FA9E}"/>
              </a:ext>
            </a:extLst>
          </p:cNvPr>
          <p:cNvSpPr>
            <a:spLocks noGrp="1"/>
          </p:cNvSpPr>
          <p:nvPr>
            <p:ph idx="1"/>
          </p:nvPr>
        </p:nvSpPr>
        <p:spPr/>
        <p:txBody>
          <a:bodyPr numCol="2">
            <a:normAutofit fontScale="32500" lnSpcReduction="20000"/>
          </a:bodyPr>
          <a:lstStyle/>
          <a:p>
            <a:r>
              <a:rPr lang="en-GB" dirty="0">
                <a:hlinkClick r:id="rId2"/>
              </a:rPr>
              <a:t>https://www.jstor.org/stable/pdf/25659982.pdf?refreqid=excelsior%3A8916a06c3625a43d9177283090cca81d</a:t>
            </a:r>
            <a:r>
              <a:rPr lang="en-GB" dirty="0"/>
              <a:t> </a:t>
            </a:r>
          </a:p>
          <a:p>
            <a:r>
              <a:rPr lang="en-GB" dirty="0">
                <a:hlinkClick r:id="rId3"/>
              </a:rPr>
              <a:t>https://www.usip.org/sites/default/files/sr116.pdf</a:t>
            </a:r>
            <a:endParaRPr lang="en-GB" dirty="0"/>
          </a:p>
          <a:p>
            <a:r>
              <a:rPr lang="en-GB" dirty="0">
                <a:hlinkClick r:id="rId4"/>
              </a:rPr>
              <a:t>https://press.armywarcollege.edu/cgi/viewcontent.cgi?article=2139&amp;context=parameters</a:t>
            </a:r>
            <a:endParaRPr lang="en-GB" dirty="0"/>
          </a:p>
          <a:p>
            <a:r>
              <a:rPr lang="en-GB" dirty="0">
                <a:hlinkClick r:id="rId5"/>
              </a:rPr>
              <a:t>https://www.unodc.org/documents/frontpage/Use_of_Internet_for_Terrorist_Purposes.pdf</a:t>
            </a:r>
            <a:endParaRPr lang="en-GB" dirty="0"/>
          </a:p>
          <a:p>
            <a:r>
              <a:rPr lang="en-GB" dirty="0">
                <a:hlinkClick r:id="rId6"/>
              </a:rPr>
              <a:t>https://www.tandfonline.com/doi/pdf/10.1080/24701475.2017.1305836?needAccess=true</a:t>
            </a:r>
            <a:endParaRPr lang="en-GB" dirty="0"/>
          </a:p>
          <a:p>
            <a:r>
              <a:rPr lang="en-GB" dirty="0">
                <a:hlinkClick r:id="rId7"/>
              </a:rPr>
              <a:t>https://whatis.techtarget.com/definition/Internet</a:t>
            </a:r>
            <a:endParaRPr lang="en-GB" dirty="0"/>
          </a:p>
          <a:p>
            <a:r>
              <a:rPr lang="en-GB" dirty="0">
                <a:hlinkClick r:id="rId8"/>
              </a:rPr>
              <a:t>https://journals.sagepub.com/doi/pdf/10.1177/0022002719843989</a:t>
            </a:r>
            <a:endParaRPr lang="en-GB" dirty="0"/>
          </a:p>
          <a:p>
            <a:r>
              <a:rPr lang="en-GB" dirty="0">
                <a:hlinkClick r:id="rId9"/>
              </a:rPr>
              <a:t>https://www.cairn.info/revue-internationale-de-psychologie-sociale-2010-1-page-25.htm</a:t>
            </a:r>
            <a:endParaRPr lang="en-GB" dirty="0"/>
          </a:p>
          <a:p>
            <a:r>
              <a:rPr lang="en-GB" dirty="0">
                <a:hlinkClick r:id="rId10"/>
              </a:rPr>
              <a:t>https://www.hstoday.us/subject-matter-areas/cybersecurity/isis-and-the-militant-jihad-on-instagram/</a:t>
            </a:r>
            <a:endParaRPr lang="en-GB" dirty="0"/>
          </a:p>
          <a:p>
            <a:r>
              <a:rPr lang="en-GB" dirty="0">
                <a:hlinkClick r:id="rId11"/>
              </a:rPr>
              <a:t>https://www.tandfonline.com/doi/pdf/10.1080/10576101003587184?needAccess=true</a:t>
            </a:r>
            <a:endParaRPr lang="en-GB" dirty="0"/>
          </a:p>
          <a:p>
            <a:r>
              <a:rPr lang="en-GB" dirty="0">
                <a:hlinkClick r:id="rId12"/>
              </a:rPr>
              <a:t>https://www.voxpol.eu/crowdfunding-and-cryptocurrency-use-by-far-right-and-jihadi-groups/</a:t>
            </a:r>
            <a:endParaRPr lang="en-GB" dirty="0"/>
          </a:p>
          <a:p>
            <a:r>
              <a:rPr lang="en-GB" dirty="0">
                <a:hlinkClick r:id="rId13"/>
              </a:rPr>
              <a:t>https://cronfa.swan.ac.uk/Record/cronfa45970</a:t>
            </a:r>
            <a:endParaRPr lang="en-GB" dirty="0"/>
          </a:p>
          <a:p>
            <a:r>
              <a:rPr lang="en-GB" dirty="0">
                <a:hlinkClick r:id="rId14"/>
              </a:rPr>
              <a:t>https://assets.publishing.service.gov.uk/government/uploads/system/uploads/attachment_data/file/1017413/exploring-role-internet-radicalisation.pdf</a:t>
            </a:r>
            <a:endParaRPr lang="en-GB" dirty="0">
              <a:hlinkClick r:id="rId15"/>
            </a:endParaRPr>
          </a:p>
          <a:p>
            <a:r>
              <a:rPr lang="en-GB" dirty="0">
                <a:hlinkClick r:id="rId15"/>
              </a:rPr>
              <a:t>https://eprints.qut.edu.au/50162/2/50162.pdf</a:t>
            </a:r>
            <a:endParaRPr lang="en-GB" dirty="0"/>
          </a:p>
          <a:p>
            <a:r>
              <a:rPr lang="en-GB" dirty="0">
                <a:hlinkClick r:id="rId16"/>
              </a:rPr>
              <a:t>https://static1.squarespace.com/static/54d79f88e4b0db3478a04405/t/57757c942994ca3f91eb779d/1467317397510/ISIS+Under+Pressure+on+Twitter.pdf</a:t>
            </a:r>
            <a:endParaRPr lang="en-GB" dirty="0"/>
          </a:p>
          <a:p>
            <a:r>
              <a:rPr lang="en-GB" dirty="0">
                <a:hlinkClick r:id="rId17"/>
              </a:rPr>
              <a:t>https://edition.cnn.com/2021/01/17/tech/what-is-gab-explainer/index.html</a:t>
            </a:r>
            <a:endParaRPr lang="en-GB" dirty="0"/>
          </a:p>
          <a:p>
            <a:r>
              <a:rPr lang="en-GB" dirty="0">
                <a:hlinkClick r:id="rId18"/>
              </a:rPr>
              <a:t>https://www.adl.org/resources/reports/gab-and-8chan-home-to-terrorist-plots-hiding-in-plain-sight</a:t>
            </a:r>
            <a:endParaRPr lang="en-GB" dirty="0"/>
          </a:p>
          <a:p>
            <a:r>
              <a:rPr lang="en-GB" dirty="0">
                <a:hlinkClick r:id="rId19"/>
              </a:rPr>
              <a:t>https://icct.nl/app/uploads/2019/11/Right-Wing-Extremists-Persistent-Online-Presence.pdf</a:t>
            </a:r>
            <a:endParaRPr lang="en-GB" dirty="0"/>
          </a:p>
          <a:p>
            <a:r>
              <a:rPr lang="en-GB" dirty="0">
                <a:hlinkClick r:id="rId20"/>
              </a:rPr>
              <a:t>https://www.jstor.org/stable/pdf/26466833.pdf</a:t>
            </a:r>
            <a:endParaRPr lang="en-GB" dirty="0"/>
          </a:p>
          <a:p>
            <a:r>
              <a:rPr lang="en-GB" dirty="0">
                <a:hlinkClick r:id="rId21"/>
              </a:rPr>
              <a:t>https://minerva.defense.gov/Owl-In-the-Olive-Tree/Owl_View/Article/1859857/telegram-and-online-addiction-to-terrorist-propaganda/</a:t>
            </a:r>
            <a:endParaRPr lang="en-GB" dirty="0"/>
          </a:p>
          <a:p>
            <a:r>
              <a:rPr lang="en-GB" dirty="0">
                <a:hlinkClick r:id="rId22"/>
              </a:rPr>
              <a:t>https://news.sky.com/story/what-is-8chan-the-site-used-by-nz-terrorist-to-spread-hate-11666123</a:t>
            </a:r>
            <a:endParaRPr lang="en-GB" dirty="0"/>
          </a:p>
          <a:p>
            <a:r>
              <a:rPr lang="en-GB" dirty="0">
                <a:hlinkClick r:id="rId23"/>
              </a:rPr>
              <a:t>https://www.jstor.org/stable/pdf/27007294.pdf?refreqid=excelsior%3Ac731f75f018fb7738fb56dc208f5103b</a:t>
            </a:r>
            <a:endParaRPr lang="en-GB" dirty="0"/>
          </a:p>
          <a:p>
            <a:r>
              <a:rPr lang="en-GB" dirty="0">
                <a:hlinkClick r:id="rId24"/>
              </a:rPr>
              <a:t>https://assets.publishing.service.gov.uk/government/uploads/system/uploads/attachment_data/file/716907/140618_CCS207_CCS0218929798-1_CONTEST_3.0_WEB.pdf</a:t>
            </a:r>
            <a:endParaRPr lang="en-GB" dirty="0"/>
          </a:p>
          <a:p>
            <a:r>
              <a:rPr lang="en-GB" dirty="0">
                <a:hlinkClick r:id="rId25"/>
              </a:rPr>
              <a:t>https://www.ft.com/content/0dd65fa5-231a-4baf-b0a6-a8f679606492</a:t>
            </a:r>
            <a:endParaRPr lang="en-GB" dirty="0"/>
          </a:p>
          <a:p>
            <a:r>
              <a:rPr lang="en-GB" dirty="0">
                <a:hlinkClick r:id="rId26"/>
              </a:rPr>
              <a:t>https://www.dhs.gov/sites/default/files/publications/Countering%20the%20Appeal%20of%20Extremism%20Online_1.pdf</a:t>
            </a:r>
            <a:r>
              <a:rPr lang="en-GB" dirty="0"/>
              <a:t> </a:t>
            </a:r>
          </a:p>
          <a:p>
            <a:endParaRPr lang="en-GB" dirty="0"/>
          </a:p>
        </p:txBody>
      </p:sp>
    </p:spTree>
    <p:extLst>
      <p:ext uri="{BB962C8B-B14F-4D97-AF65-F5344CB8AC3E}">
        <p14:creationId xmlns:p14="http://schemas.microsoft.com/office/powerpoint/2010/main" val="365831554"/>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TotalTime>
  <Words>8721</Words>
  <Application>Microsoft Macintosh PowerPoint</Application>
  <PresentationFormat>Widescreen</PresentationFormat>
  <Paragraphs>452</Paragraphs>
  <Slides>40</Slides>
  <Notes>35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Avenir Next LT Pro</vt:lpstr>
      <vt:lpstr>avenir-regular-class</vt:lpstr>
      <vt:lpstr>Calibri</vt:lpstr>
      <vt:lpstr>Neue Haas Grotesk Text Pro</vt:lpstr>
      <vt:lpstr>AccentBoxVTI</vt:lpstr>
      <vt:lpstr>Terrorism and Cybercrime</vt:lpstr>
      <vt:lpstr>Aims</vt:lpstr>
      <vt:lpstr>Objectives</vt:lpstr>
      <vt:lpstr>The Internet</vt:lpstr>
      <vt:lpstr>The Internet</vt:lpstr>
      <vt:lpstr>The use of the internet in the UK </vt:lpstr>
      <vt:lpstr>The use of the internet in the UK </vt:lpstr>
      <vt:lpstr>The use of the internet in the UK</vt:lpstr>
      <vt:lpstr>The use of the internet in the UK </vt:lpstr>
      <vt:lpstr>The use of the internet in the UK </vt:lpstr>
      <vt:lpstr>The use of the internet in the UK </vt:lpstr>
      <vt:lpstr>Terrorist Use of The Internet</vt:lpstr>
      <vt:lpstr>Dissemination of Propaganda</vt:lpstr>
      <vt:lpstr>Planning</vt:lpstr>
      <vt:lpstr>Training - Alternative Training Ground  </vt:lpstr>
      <vt:lpstr>Recruitment</vt:lpstr>
      <vt:lpstr>PowerPoint Presentation</vt:lpstr>
      <vt:lpstr>Fundraising</vt:lpstr>
      <vt:lpstr>Fundraising</vt:lpstr>
      <vt:lpstr>Radicalisation</vt:lpstr>
      <vt:lpstr>Radicalisation</vt:lpstr>
      <vt:lpstr>Online Radicalisation</vt:lpstr>
      <vt:lpstr>Social Media and Terrorism</vt:lpstr>
      <vt:lpstr>Social Media and Terrorism</vt:lpstr>
      <vt:lpstr>Social Media and Terrorism</vt:lpstr>
      <vt:lpstr>Alternative Social Media</vt:lpstr>
      <vt:lpstr>Gab</vt:lpstr>
      <vt:lpstr>Telegram</vt:lpstr>
      <vt:lpstr>4Chan and 8Chan</vt:lpstr>
      <vt:lpstr>Case Study: Christchurch Attack</vt:lpstr>
      <vt:lpstr>Lone Wolf Terrorism</vt:lpstr>
      <vt:lpstr>The issue of ‘Lone Wolves’</vt:lpstr>
      <vt:lpstr>Challenges to responding to terrorist's use of the internet</vt:lpstr>
      <vt:lpstr>Countering Terrorism and Extremism Online</vt:lpstr>
      <vt:lpstr>Countering Terrorism and Extremism Online</vt:lpstr>
      <vt:lpstr>Countering Terrorism and Extremism Online</vt:lpstr>
      <vt:lpstr>Examples of terrorist use of the internet</vt:lpstr>
      <vt:lpstr>Any Questions?</vt:lpstr>
      <vt:lpstr>Week 5 Complete!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Sarah Jones (IMH)</cp:lastModifiedBy>
  <cp:revision>40</cp:revision>
  <dcterms:created xsi:type="dcterms:W3CDTF">2022-11-02T10:45:51Z</dcterms:created>
  <dcterms:modified xsi:type="dcterms:W3CDTF">2023-10-26T11:49:42Z</dcterms:modified>
</cp:coreProperties>
</file>