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75" r:id="rId2"/>
    <p:sldId id="276" r:id="rId3"/>
    <p:sldId id="287" r:id="rId4"/>
    <p:sldId id="277" r:id="rId5"/>
    <p:sldId id="278" r:id="rId6"/>
    <p:sldId id="279" r:id="rId7"/>
    <p:sldId id="280" r:id="rId8"/>
    <p:sldId id="281" r:id="rId9"/>
    <p:sldId id="283" r:id="rId10"/>
    <p:sldId id="282" r:id="rId11"/>
    <p:sldId id="284" r:id="rId12"/>
    <p:sldId id="285" r:id="rId13"/>
    <p:sldId id="286" r:id="rId14"/>
    <p:sldId id="256" r:id="rId15"/>
    <p:sldId id="257" r:id="rId16"/>
    <p:sldId id="258" r:id="rId17"/>
    <p:sldId id="259" r:id="rId18"/>
    <p:sldId id="260" r:id="rId19"/>
    <p:sldId id="262" r:id="rId20"/>
    <p:sldId id="270" r:id="rId21"/>
    <p:sldId id="273" r:id="rId22"/>
    <p:sldId id="266" r:id="rId23"/>
    <p:sldId id="267" r:id="rId24"/>
    <p:sldId id="263" r:id="rId25"/>
    <p:sldId id="265" r:id="rId26"/>
    <p:sldId id="269" r:id="rId27"/>
    <p:sldId id="264" r:id="rId28"/>
    <p:sldId id="268" r:id="rId29"/>
    <p:sldId id="271" r:id="rId30"/>
    <p:sldId id="272" r:id="rId31"/>
    <p:sldId id="261" r:id="rId32"/>
    <p:sldId id="27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659" autoAdjust="0"/>
  </p:normalViewPr>
  <p:slideViewPr>
    <p:cSldViewPr snapToGrid="0">
      <p:cViewPr varScale="1">
        <p:scale>
          <a:sx n="84" d="100"/>
          <a:sy n="84" d="100"/>
        </p:scale>
        <p:origin x="8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93C8-CC22-496E-AB67-66FB5732110F}"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23F4F38-ED09-45FD-B101-EFD93CCEA7EF}">
      <dgm:prSet/>
      <dgm:spPr/>
      <dgm:t>
        <a:bodyPr/>
        <a:lstStyle/>
        <a:p>
          <a:r>
            <a:rPr lang="en-GB"/>
            <a:t>Define a “racial group”</a:t>
          </a:r>
          <a:endParaRPr lang="en-US"/>
        </a:p>
      </dgm:t>
    </dgm:pt>
    <dgm:pt modelId="{1A7C60B0-C29D-49CC-B11D-2BA32AD0B555}" type="parTrans" cxnId="{817F5E2A-F3A4-4672-9CBB-4EEA618B063D}">
      <dgm:prSet/>
      <dgm:spPr/>
      <dgm:t>
        <a:bodyPr/>
        <a:lstStyle/>
        <a:p>
          <a:endParaRPr lang="en-US"/>
        </a:p>
      </dgm:t>
    </dgm:pt>
    <dgm:pt modelId="{CD907BBB-46B2-4D60-9CB9-63780F0BFF37}" type="sibTrans" cxnId="{817F5E2A-F3A4-4672-9CBB-4EEA618B063D}">
      <dgm:prSet/>
      <dgm:spPr/>
      <dgm:t>
        <a:bodyPr/>
        <a:lstStyle/>
        <a:p>
          <a:endParaRPr lang="en-US"/>
        </a:p>
      </dgm:t>
    </dgm:pt>
    <dgm:pt modelId="{51A5BA00-17CF-4F53-866A-83BD12B50CEB}">
      <dgm:prSet/>
      <dgm:spPr/>
      <dgm:t>
        <a:bodyPr/>
        <a:lstStyle/>
        <a:p>
          <a:r>
            <a:rPr lang="en-GB"/>
            <a:t>Define “ religious group”</a:t>
          </a:r>
          <a:endParaRPr lang="en-US"/>
        </a:p>
      </dgm:t>
    </dgm:pt>
    <dgm:pt modelId="{EDB85FFF-4626-46DA-8508-CF4590D7B099}" type="parTrans" cxnId="{BAB89CE5-4BEF-472C-B347-A0832CC1A611}">
      <dgm:prSet/>
      <dgm:spPr/>
      <dgm:t>
        <a:bodyPr/>
        <a:lstStyle/>
        <a:p>
          <a:endParaRPr lang="en-US"/>
        </a:p>
      </dgm:t>
    </dgm:pt>
    <dgm:pt modelId="{5DAC053A-9939-4CC6-A2F1-735DFEF8D84E}" type="sibTrans" cxnId="{BAB89CE5-4BEF-472C-B347-A0832CC1A611}">
      <dgm:prSet/>
      <dgm:spPr/>
      <dgm:t>
        <a:bodyPr/>
        <a:lstStyle/>
        <a:p>
          <a:endParaRPr lang="en-US"/>
        </a:p>
      </dgm:t>
    </dgm:pt>
    <dgm:pt modelId="{2A767EF2-E417-4DA7-93CE-8492470FE16E}">
      <dgm:prSet/>
      <dgm:spPr/>
      <dgm:t>
        <a:bodyPr/>
        <a:lstStyle/>
        <a:p>
          <a:r>
            <a:rPr lang="en-GB"/>
            <a:t>Legislation overview: </a:t>
          </a:r>
          <a:endParaRPr lang="en-US"/>
        </a:p>
      </dgm:t>
    </dgm:pt>
    <dgm:pt modelId="{44B9D9A7-6457-4FCC-AE32-06C53275F34D}" type="parTrans" cxnId="{D472C65F-2E7A-4E6F-A917-AE12DA3AB246}">
      <dgm:prSet/>
      <dgm:spPr/>
      <dgm:t>
        <a:bodyPr/>
        <a:lstStyle/>
        <a:p>
          <a:endParaRPr lang="en-US"/>
        </a:p>
      </dgm:t>
    </dgm:pt>
    <dgm:pt modelId="{96FAC4BE-98AE-4FD3-A04F-9F69A4DA5D08}" type="sibTrans" cxnId="{D472C65F-2E7A-4E6F-A917-AE12DA3AB246}">
      <dgm:prSet/>
      <dgm:spPr/>
      <dgm:t>
        <a:bodyPr/>
        <a:lstStyle/>
        <a:p>
          <a:endParaRPr lang="en-US"/>
        </a:p>
      </dgm:t>
    </dgm:pt>
    <dgm:pt modelId="{57F407B2-634C-4142-B978-5CAC2ADF265E}">
      <dgm:prSet/>
      <dgm:spPr/>
      <dgm:t>
        <a:bodyPr/>
        <a:lstStyle/>
        <a:p>
          <a:r>
            <a:rPr lang="en-GB"/>
            <a:t>Crime and Disorder Act 1988</a:t>
          </a:r>
          <a:endParaRPr lang="en-US"/>
        </a:p>
      </dgm:t>
    </dgm:pt>
    <dgm:pt modelId="{83D3883B-8E47-48C9-9805-EF6936A1632A}" type="parTrans" cxnId="{0CF73370-5475-4A2F-B219-CA19A284E14A}">
      <dgm:prSet/>
      <dgm:spPr/>
      <dgm:t>
        <a:bodyPr/>
        <a:lstStyle/>
        <a:p>
          <a:endParaRPr lang="en-US"/>
        </a:p>
      </dgm:t>
    </dgm:pt>
    <dgm:pt modelId="{C669DE64-B25E-4AF8-AA06-0099176C2A2B}" type="sibTrans" cxnId="{0CF73370-5475-4A2F-B219-CA19A284E14A}">
      <dgm:prSet/>
      <dgm:spPr/>
      <dgm:t>
        <a:bodyPr/>
        <a:lstStyle/>
        <a:p>
          <a:endParaRPr lang="en-US"/>
        </a:p>
      </dgm:t>
    </dgm:pt>
    <dgm:pt modelId="{54A3B65D-D00F-4E06-B645-5A5FC5D1CF82}">
      <dgm:prSet/>
      <dgm:spPr/>
      <dgm:t>
        <a:bodyPr/>
        <a:lstStyle/>
        <a:p>
          <a:r>
            <a:rPr lang="en-GB"/>
            <a:t>Section 66 Sentencing Act 2020</a:t>
          </a:r>
          <a:endParaRPr lang="en-US"/>
        </a:p>
      </dgm:t>
    </dgm:pt>
    <dgm:pt modelId="{C8B33F5D-777D-4BA2-8E88-B3BCCD792FD6}" type="parTrans" cxnId="{79E03964-7295-41BF-8E41-5346E4EE7E55}">
      <dgm:prSet/>
      <dgm:spPr/>
      <dgm:t>
        <a:bodyPr/>
        <a:lstStyle/>
        <a:p>
          <a:endParaRPr lang="en-US"/>
        </a:p>
      </dgm:t>
    </dgm:pt>
    <dgm:pt modelId="{E8E15D65-FFE9-4847-AE9A-21502FD08FE7}" type="sibTrans" cxnId="{79E03964-7295-41BF-8E41-5346E4EE7E55}">
      <dgm:prSet/>
      <dgm:spPr/>
      <dgm:t>
        <a:bodyPr/>
        <a:lstStyle/>
        <a:p>
          <a:endParaRPr lang="en-US"/>
        </a:p>
      </dgm:t>
    </dgm:pt>
    <dgm:pt modelId="{DAEAFD7D-5CEA-40B2-B85D-499E7BBDDDDE}">
      <dgm:prSet/>
      <dgm:spPr/>
      <dgm:t>
        <a:bodyPr/>
        <a:lstStyle/>
        <a:p>
          <a:r>
            <a:rPr lang="en-GB"/>
            <a:t>Racial and Religious Hatred Act 2006</a:t>
          </a:r>
          <a:endParaRPr lang="en-US"/>
        </a:p>
      </dgm:t>
    </dgm:pt>
    <dgm:pt modelId="{5C921565-EE51-4D15-B1EA-102CEC5C8F57}" type="parTrans" cxnId="{907E8570-EC77-4322-A821-78C6BAC0A934}">
      <dgm:prSet/>
      <dgm:spPr/>
      <dgm:t>
        <a:bodyPr/>
        <a:lstStyle/>
        <a:p>
          <a:endParaRPr lang="en-US"/>
        </a:p>
      </dgm:t>
    </dgm:pt>
    <dgm:pt modelId="{8435E133-5F0D-42F1-A2A2-03E789375CAE}" type="sibTrans" cxnId="{907E8570-EC77-4322-A821-78C6BAC0A934}">
      <dgm:prSet/>
      <dgm:spPr/>
      <dgm:t>
        <a:bodyPr/>
        <a:lstStyle/>
        <a:p>
          <a:endParaRPr lang="en-US"/>
        </a:p>
      </dgm:t>
    </dgm:pt>
    <dgm:pt modelId="{F545BE53-A804-4060-ADFE-2B037D7D5691}" type="pres">
      <dgm:prSet presAssocID="{6F9893C8-CC22-496E-AB67-66FB5732110F}" presName="diagram" presStyleCnt="0">
        <dgm:presLayoutVars>
          <dgm:dir/>
          <dgm:resizeHandles val="exact"/>
        </dgm:presLayoutVars>
      </dgm:prSet>
      <dgm:spPr/>
    </dgm:pt>
    <dgm:pt modelId="{A380DF67-C1F2-475B-8F43-19AA0D8AE59F}" type="pres">
      <dgm:prSet presAssocID="{823F4F38-ED09-45FD-B101-EFD93CCEA7EF}" presName="node" presStyleLbl="node1" presStyleIdx="0" presStyleCnt="6">
        <dgm:presLayoutVars>
          <dgm:bulletEnabled val="1"/>
        </dgm:presLayoutVars>
      </dgm:prSet>
      <dgm:spPr/>
    </dgm:pt>
    <dgm:pt modelId="{D3AF04BA-87DC-434A-AAB5-E783537AAF56}" type="pres">
      <dgm:prSet presAssocID="{CD907BBB-46B2-4D60-9CB9-63780F0BFF37}" presName="sibTrans" presStyleCnt="0"/>
      <dgm:spPr/>
    </dgm:pt>
    <dgm:pt modelId="{65E5FEC3-5426-450B-8B1E-7050C01E4E49}" type="pres">
      <dgm:prSet presAssocID="{51A5BA00-17CF-4F53-866A-83BD12B50CEB}" presName="node" presStyleLbl="node1" presStyleIdx="1" presStyleCnt="6">
        <dgm:presLayoutVars>
          <dgm:bulletEnabled val="1"/>
        </dgm:presLayoutVars>
      </dgm:prSet>
      <dgm:spPr/>
    </dgm:pt>
    <dgm:pt modelId="{321EAF9D-8255-4CD7-B3D9-38CD92E8F71E}" type="pres">
      <dgm:prSet presAssocID="{5DAC053A-9939-4CC6-A2F1-735DFEF8D84E}" presName="sibTrans" presStyleCnt="0"/>
      <dgm:spPr/>
    </dgm:pt>
    <dgm:pt modelId="{3695335C-3759-4C97-B8A1-1F88FE0006FF}" type="pres">
      <dgm:prSet presAssocID="{2A767EF2-E417-4DA7-93CE-8492470FE16E}" presName="node" presStyleLbl="node1" presStyleIdx="2" presStyleCnt="6">
        <dgm:presLayoutVars>
          <dgm:bulletEnabled val="1"/>
        </dgm:presLayoutVars>
      </dgm:prSet>
      <dgm:spPr/>
    </dgm:pt>
    <dgm:pt modelId="{13BF94C9-5B0F-4070-81D2-EF893D22DCA8}" type="pres">
      <dgm:prSet presAssocID="{96FAC4BE-98AE-4FD3-A04F-9F69A4DA5D08}" presName="sibTrans" presStyleCnt="0"/>
      <dgm:spPr/>
    </dgm:pt>
    <dgm:pt modelId="{ED381D5D-3F9C-4B82-A989-DA18B916B072}" type="pres">
      <dgm:prSet presAssocID="{57F407B2-634C-4142-B978-5CAC2ADF265E}" presName="node" presStyleLbl="node1" presStyleIdx="3" presStyleCnt="6">
        <dgm:presLayoutVars>
          <dgm:bulletEnabled val="1"/>
        </dgm:presLayoutVars>
      </dgm:prSet>
      <dgm:spPr/>
    </dgm:pt>
    <dgm:pt modelId="{CE085213-07EE-494C-A3F0-40C3EE14A201}" type="pres">
      <dgm:prSet presAssocID="{C669DE64-B25E-4AF8-AA06-0099176C2A2B}" presName="sibTrans" presStyleCnt="0"/>
      <dgm:spPr/>
    </dgm:pt>
    <dgm:pt modelId="{3B5FAA8C-A2A9-4D25-A2A9-A09A4E043112}" type="pres">
      <dgm:prSet presAssocID="{54A3B65D-D00F-4E06-B645-5A5FC5D1CF82}" presName="node" presStyleLbl="node1" presStyleIdx="4" presStyleCnt="6">
        <dgm:presLayoutVars>
          <dgm:bulletEnabled val="1"/>
        </dgm:presLayoutVars>
      </dgm:prSet>
      <dgm:spPr/>
    </dgm:pt>
    <dgm:pt modelId="{FAA2188C-C69E-4CF2-B3DB-82625867F243}" type="pres">
      <dgm:prSet presAssocID="{E8E15D65-FFE9-4847-AE9A-21502FD08FE7}" presName="sibTrans" presStyleCnt="0"/>
      <dgm:spPr/>
    </dgm:pt>
    <dgm:pt modelId="{A3F7ABDE-6511-4CF4-B75B-A874A84FC1F0}" type="pres">
      <dgm:prSet presAssocID="{DAEAFD7D-5CEA-40B2-B85D-499E7BBDDDDE}" presName="node" presStyleLbl="node1" presStyleIdx="5" presStyleCnt="6">
        <dgm:presLayoutVars>
          <dgm:bulletEnabled val="1"/>
        </dgm:presLayoutVars>
      </dgm:prSet>
      <dgm:spPr/>
    </dgm:pt>
  </dgm:ptLst>
  <dgm:cxnLst>
    <dgm:cxn modelId="{817F5E2A-F3A4-4672-9CBB-4EEA618B063D}" srcId="{6F9893C8-CC22-496E-AB67-66FB5732110F}" destId="{823F4F38-ED09-45FD-B101-EFD93CCEA7EF}" srcOrd="0" destOrd="0" parTransId="{1A7C60B0-C29D-49CC-B11D-2BA32AD0B555}" sibTransId="{CD907BBB-46B2-4D60-9CB9-63780F0BFF37}"/>
    <dgm:cxn modelId="{70239034-6A23-4884-B39C-4DAD50F63F19}" type="presOf" srcId="{51A5BA00-17CF-4F53-866A-83BD12B50CEB}" destId="{65E5FEC3-5426-450B-8B1E-7050C01E4E49}" srcOrd="0" destOrd="0" presId="urn:microsoft.com/office/officeart/2005/8/layout/default"/>
    <dgm:cxn modelId="{D472C65F-2E7A-4E6F-A917-AE12DA3AB246}" srcId="{6F9893C8-CC22-496E-AB67-66FB5732110F}" destId="{2A767EF2-E417-4DA7-93CE-8492470FE16E}" srcOrd="2" destOrd="0" parTransId="{44B9D9A7-6457-4FCC-AE32-06C53275F34D}" sibTransId="{96FAC4BE-98AE-4FD3-A04F-9F69A4DA5D08}"/>
    <dgm:cxn modelId="{C6295260-F2D7-4207-9817-AA0DAA9B7D16}" type="presOf" srcId="{823F4F38-ED09-45FD-B101-EFD93CCEA7EF}" destId="{A380DF67-C1F2-475B-8F43-19AA0D8AE59F}" srcOrd="0" destOrd="0" presId="urn:microsoft.com/office/officeart/2005/8/layout/default"/>
    <dgm:cxn modelId="{79E03964-7295-41BF-8E41-5346E4EE7E55}" srcId="{6F9893C8-CC22-496E-AB67-66FB5732110F}" destId="{54A3B65D-D00F-4E06-B645-5A5FC5D1CF82}" srcOrd="4" destOrd="0" parTransId="{C8B33F5D-777D-4BA2-8E88-B3BCCD792FD6}" sibTransId="{E8E15D65-FFE9-4847-AE9A-21502FD08FE7}"/>
    <dgm:cxn modelId="{0CF73370-5475-4A2F-B219-CA19A284E14A}" srcId="{6F9893C8-CC22-496E-AB67-66FB5732110F}" destId="{57F407B2-634C-4142-B978-5CAC2ADF265E}" srcOrd="3" destOrd="0" parTransId="{83D3883B-8E47-48C9-9805-EF6936A1632A}" sibTransId="{C669DE64-B25E-4AF8-AA06-0099176C2A2B}"/>
    <dgm:cxn modelId="{907E8570-EC77-4322-A821-78C6BAC0A934}" srcId="{6F9893C8-CC22-496E-AB67-66FB5732110F}" destId="{DAEAFD7D-5CEA-40B2-B85D-499E7BBDDDDE}" srcOrd="5" destOrd="0" parTransId="{5C921565-EE51-4D15-B1EA-102CEC5C8F57}" sibTransId="{8435E133-5F0D-42F1-A2A2-03E789375CAE}"/>
    <dgm:cxn modelId="{518DF0A8-A1D4-4D43-A094-F81112608F94}" type="presOf" srcId="{54A3B65D-D00F-4E06-B645-5A5FC5D1CF82}" destId="{3B5FAA8C-A2A9-4D25-A2A9-A09A4E043112}" srcOrd="0" destOrd="0" presId="urn:microsoft.com/office/officeart/2005/8/layout/default"/>
    <dgm:cxn modelId="{025063BB-93D8-466B-BD3D-730C49E99EA4}" type="presOf" srcId="{2A767EF2-E417-4DA7-93CE-8492470FE16E}" destId="{3695335C-3759-4C97-B8A1-1F88FE0006FF}" srcOrd="0" destOrd="0" presId="urn:microsoft.com/office/officeart/2005/8/layout/default"/>
    <dgm:cxn modelId="{0F31BBC0-B529-45F8-AC17-4EF469F1F74A}" type="presOf" srcId="{57F407B2-634C-4142-B978-5CAC2ADF265E}" destId="{ED381D5D-3F9C-4B82-A989-DA18B916B072}" srcOrd="0" destOrd="0" presId="urn:microsoft.com/office/officeart/2005/8/layout/default"/>
    <dgm:cxn modelId="{1879B8C1-AF74-4972-A796-963115B013E4}" type="presOf" srcId="{6F9893C8-CC22-496E-AB67-66FB5732110F}" destId="{F545BE53-A804-4060-ADFE-2B037D7D5691}" srcOrd="0" destOrd="0" presId="urn:microsoft.com/office/officeart/2005/8/layout/default"/>
    <dgm:cxn modelId="{323456D9-CECD-4D29-859B-995AD7F9EDC2}" type="presOf" srcId="{DAEAFD7D-5CEA-40B2-B85D-499E7BBDDDDE}" destId="{A3F7ABDE-6511-4CF4-B75B-A874A84FC1F0}" srcOrd="0" destOrd="0" presId="urn:microsoft.com/office/officeart/2005/8/layout/default"/>
    <dgm:cxn modelId="{BAB89CE5-4BEF-472C-B347-A0832CC1A611}" srcId="{6F9893C8-CC22-496E-AB67-66FB5732110F}" destId="{51A5BA00-17CF-4F53-866A-83BD12B50CEB}" srcOrd="1" destOrd="0" parTransId="{EDB85FFF-4626-46DA-8508-CF4590D7B099}" sibTransId="{5DAC053A-9939-4CC6-A2F1-735DFEF8D84E}"/>
    <dgm:cxn modelId="{2E977539-9602-4FBD-BDBF-1B2177E2CE0C}" type="presParOf" srcId="{F545BE53-A804-4060-ADFE-2B037D7D5691}" destId="{A380DF67-C1F2-475B-8F43-19AA0D8AE59F}" srcOrd="0" destOrd="0" presId="urn:microsoft.com/office/officeart/2005/8/layout/default"/>
    <dgm:cxn modelId="{F9F0BD2B-A556-4D6A-AE0A-503380F8942D}" type="presParOf" srcId="{F545BE53-A804-4060-ADFE-2B037D7D5691}" destId="{D3AF04BA-87DC-434A-AAB5-E783537AAF56}" srcOrd="1" destOrd="0" presId="urn:microsoft.com/office/officeart/2005/8/layout/default"/>
    <dgm:cxn modelId="{6E6EBFC3-8B29-40F5-B8D6-BD2B99E5144E}" type="presParOf" srcId="{F545BE53-A804-4060-ADFE-2B037D7D5691}" destId="{65E5FEC3-5426-450B-8B1E-7050C01E4E49}" srcOrd="2" destOrd="0" presId="urn:microsoft.com/office/officeart/2005/8/layout/default"/>
    <dgm:cxn modelId="{7E704B25-6E23-455B-8EF8-28B541553E35}" type="presParOf" srcId="{F545BE53-A804-4060-ADFE-2B037D7D5691}" destId="{321EAF9D-8255-4CD7-B3D9-38CD92E8F71E}" srcOrd="3" destOrd="0" presId="urn:microsoft.com/office/officeart/2005/8/layout/default"/>
    <dgm:cxn modelId="{354CEC84-099A-4475-8B81-6C78DDBFDB17}" type="presParOf" srcId="{F545BE53-A804-4060-ADFE-2B037D7D5691}" destId="{3695335C-3759-4C97-B8A1-1F88FE0006FF}" srcOrd="4" destOrd="0" presId="urn:microsoft.com/office/officeart/2005/8/layout/default"/>
    <dgm:cxn modelId="{00C5C496-D805-499A-BA97-66188B4626D0}" type="presParOf" srcId="{F545BE53-A804-4060-ADFE-2B037D7D5691}" destId="{13BF94C9-5B0F-4070-81D2-EF893D22DCA8}" srcOrd="5" destOrd="0" presId="urn:microsoft.com/office/officeart/2005/8/layout/default"/>
    <dgm:cxn modelId="{75A946F7-2F80-477B-956D-2F49BA4B42EE}" type="presParOf" srcId="{F545BE53-A804-4060-ADFE-2B037D7D5691}" destId="{ED381D5D-3F9C-4B82-A989-DA18B916B072}" srcOrd="6" destOrd="0" presId="urn:microsoft.com/office/officeart/2005/8/layout/default"/>
    <dgm:cxn modelId="{59E08AB8-D3AD-4F52-944D-A10D5839FCB3}" type="presParOf" srcId="{F545BE53-A804-4060-ADFE-2B037D7D5691}" destId="{CE085213-07EE-494C-A3F0-40C3EE14A201}" srcOrd="7" destOrd="0" presId="urn:microsoft.com/office/officeart/2005/8/layout/default"/>
    <dgm:cxn modelId="{9D84BABA-3E3B-4917-894B-FE6A875FE769}" type="presParOf" srcId="{F545BE53-A804-4060-ADFE-2B037D7D5691}" destId="{3B5FAA8C-A2A9-4D25-A2A9-A09A4E043112}" srcOrd="8" destOrd="0" presId="urn:microsoft.com/office/officeart/2005/8/layout/default"/>
    <dgm:cxn modelId="{49D7E2C6-311E-49BF-8B22-078BD3DED30D}" type="presParOf" srcId="{F545BE53-A804-4060-ADFE-2B037D7D5691}" destId="{FAA2188C-C69E-4CF2-B3DB-82625867F243}" srcOrd="9" destOrd="0" presId="urn:microsoft.com/office/officeart/2005/8/layout/default"/>
    <dgm:cxn modelId="{06B14CF9-0E89-4C3A-AE2B-7B438D59F815}" type="presParOf" srcId="{F545BE53-A804-4060-ADFE-2B037D7D5691}" destId="{A3F7ABDE-6511-4CF4-B75B-A874A84FC1F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85BBC-D7FF-40ED-9023-7700753BD76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B4D44BE0-63A5-427A-AAFE-0C9423FA2C54}" type="pres">
      <dgm:prSet presAssocID="{49485BBC-D7FF-40ED-9023-7700753BD768}" presName="diagram" presStyleCnt="0">
        <dgm:presLayoutVars>
          <dgm:dir/>
          <dgm:resizeHandles val="exact"/>
        </dgm:presLayoutVars>
      </dgm:prSet>
      <dgm:spPr/>
    </dgm:pt>
    <dgm:pt modelId="{50047819-6E54-490E-A1CB-9A51FC53EB70}" type="pres">
      <dgm:prSet presAssocID="{99E5BB3D-6B08-41C4-8A50-CE4A19950373}" presName="node" presStyleLbl="node1" presStyleIdx="0" presStyleCnt="7">
        <dgm:presLayoutVars>
          <dgm:bulletEnabled val="1"/>
        </dgm:presLayoutVars>
      </dgm:prSet>
      <dgm:spPr/>
    </dgm:pt>
    <dgm:pt modelId="{1777B3C1-4BD4-4B71-B788-2554C37A0967}" type="pres">
      <dgm:prSet presAssocID="{6A5CF113-6F3D-431E-A3B3-26CEA68455DE}" presName="sibTrans" presStyleCnt="0"/>
      <dgm:spPr/>
    </dgm:pt>
    <dgm:pt modelId="{23028E55-BE6E-403B-8921-44108EA17088}" type="pres">
      <dgm:prSet presAssocID="{F99921BC-201A-4E17-A027-89DE358A288D}" presName="node" presStyleLbl="node1" presStyleIdx="1" presStyleCnt="7">
        <dgm:presLayoutVars>
          <dgm:bulletEnabled val="1"/>
        </dgm:presLayoutVars>
      </dgm:prSet>
      <dgm:spPr/>
    </dgm:pt>
    <dgm:pt modelId="{3DA1A1EE-65C6-45DC-BF9C-A9EB9F7ED3E5}" type="pres">
      <dgm:prSet presAssocID="{4A7761D5-AE81-4376-AF97-0948444A09FB}" presName="sibTrans" presStyleCnt="0"/>
      <dgm:spPr/>
    </dgm:pt>
    <dgm:pt modelId="{F544E81B-495B-4DFF-9A04-852DF1453A6B}" type="pres">
      <dgm:prSet presAssocID="{19678B6F-38AF-41DB-BC94-8D17A7B24C03}" presName="node" presStyleLbl="node1" presStyleIdx="2" presStyleCnt="7">
        <dgm:presLayoutVars>
          <dgm:bulletEnabled val="1"/>
        </dgm:presLayoutVars>
      </dgm:prSet>
      <dgm:spPr/>
    </dgm:pt>
    <dgm:pt modelId="{4C04478D-EF40-4085-BAD1-BC3E7A9A0D9C}" type="pres">
      <dgm:prSet presAssocID="{7B48160B-6EDC-4D8C-A1C5-54DD754C1A68}" presName="sibTrans" presStyleCnt="0"/>
      <dgm:spPr/>
    </dgm:pt>
    <dgm:pt modelId="{0FB6E61E-7D09-4FA1-8058-B1806A4DBE69}" type="pres">
      <dgm:prSet presAssocID="{A8A70F21-245F-4528-8E41-8F697DD9E8E1}" presName="node" presStyleLbl="node1" presStyleIdx="3" presStyleCnt="7">
        <dgm:presLayoutVars>
          <dgm:bulletEnabled val="1"/>
        </dgm:presLayoutVars>
      </dgm:prSet>
      <dgm:spPr/>
    </dgm:pt>
    <dgm:pt modelId="{14924721-435D-4FEE-8D47-C570987D860E}" type="pres">
      <dgm:prSet presAssocID="{1DF895F8-6329-41A0-98AD-461E76FF01A2}" presName="sibTrans" presStyleCnt="0"/>
      <dgm:spPr/>
    </dgm:pt>
    <dgm:pt modelId="{498D94B4-BC52-41DF-AD11-B1F65CDF344E}" type="pres">
      <dgm:prSet presAssocID="{2E1115D5-3A1F-4784-857D-CA8AAA14547F}" presName="node" presStyleLbl="node1" presStyleIdx="4" presStyleCnt="7">
        <dgm:presLayoutVars>
          <dgm:bulletEnabled val="1"/>
        </dgm:presLayoutVars>
      </dgm:prSet>
      <dgm:spPr/>
    </dgm:pt>
    <dgm:pt modelId="{83F8DABF-43B9-49E5-AFFA-871795B1F460}" type="pres">
      <dgm:prSet presAssocID="{5EDB6046-CCF4-4E54-9D23-4255C8EA5009}" presName="sibTrans" presStyleCnt="0"/>
      <dgm:spPr/>
    </dgm:pt>
    <dgm:pt modelId="{28833EA4-111E-49B3-89A1-C6B3004B2F61}" type="pres">
      <dgm:prSet presAssocID="{A8D0E242-1864-4BE2-90B3-5B59D11046D6}" presName="node" presStyleLbl="node1" presStyleIdx="5" presStyleCnt="7">
        <dgm:presLayoutVars>
          <dgm:bulletEnabled val="1"/>
        </dgm:presLayoutVars>
      </dgm:prSet>
      <dgm:spPr/>
    </dgm:pt>
    <dgm:pt modelId="{9F5B0F49-A63C-4D5A-8F1E-DF7892107D1F}" type="pres">
      <dgm:prSet presAssocID="{BEEE1595-C3CF-4804-9EB9-162444C13D88}" presName="sibTrans" presStyleCnt="0"/>
      <dgm:spPr/>
    </dgm:pt>
    <dgm:pt modelId="{FFC80663-B0F5-4178-8DAB-558CF873BE03}" type="pres">
      <dgm:prSet presAssocID="{BE188935-B662-4C86-BF39-F9BAA0FA6FA0}" presName="node" presStyleLbl="node1" presStyleIdx="6" presStyleCnt="7">
        <dgm:presLayoutVars>
          <dgm:bulletEnabled val="1"/>
        </dgm:presLayoutVars>
      </dgm:prSet>
      <dgm:spPr/>
    </dgm:pt>
  </dgm:ptLst>
  <dgm:cxnLst>
    <dgm:cxn modelId="{D7B96B1D-1B90-4ECC-B727-36250B440867}" srcId="{49485BBC-D7FF-40ED-9023-7700753BD768}" destId="{BE188935-B662-4C86-BF39-F9BAA0FA6FA0}" srcOrd="6" destOrd="0" parTransId="{CD8E29D0-B154-43D8-A611-DAB94F9BC335}" sibTransId="{B3B71890-0D91-4E9B-8335-49F61F6B8D18}"/>
    <dgm:cxn modelId="{5874021F-ED89-41F5-8513-3BB42777DFB9}" type="presOf" srcId="{F99921BC-201A-4E17-A027-89DE358A288D}" destId="{23028E55-BE6E-403B-8921-44108EA17088}" srcOrd="0" destOrd="0" presId="urn:microsoft.com/office/officeart/2005/8/layout/default"/>
    <dgm:cxn modelId="{F1D7CB39-AA39-40B3-99CD-E058CBEE8C84}" type="presOf" srcId="{2E1115D5-3A1F-4784-857D-CA8AAA14547F}" destId="{498D94B4-BC52-41DF-AD11-B1F65CDF344E}" srcOrd="0" destOrd="0" presId="urn:microsoft.com/office/officeart/2005/8/layout/default"/>
    <dgm:cxn modelId="{59C9DE62-A277-4256-9929-1085EC34AD16}" type="presOf" srcId="{BE188935-B662-4C86-BF39-F9BAA0FA6FA0}" destId="{FFC80663-B0F5-4178-8DAB-558CF873BE03}" srcOrd="0" destOrd="0" presId="urn:microsoft.com/office/officeart/2005/8/layout/default"/>
    <dgm:cxn modelId="{442E9B65-EBB0-4751-8065-6666A3DAC79E}" srcId="{49485BBC-D7FF-40ED-9023-7700753BD768}" destId="{2E1115D5-3A1F-4784-857D-CA8AAA14547F}" srcOrd="4" destOrd="0" parTransId="{BAF6A529-5496-430A-85B2-0C97E3DA497B}" sibTransId="{5EDB6046-CCF4-4E54-9D23-4255C8EA5009}"/>
    <dgm:cxn modelId="{7A03A44F-85C0-4BD2-9821-EA20369BC2DF}" type="presOf" srcId="{99E5BB3D-6B08-41C4-8A50-CE4A19950373}" destId="{50047819-6E54-490E-A1CB-9A51FC53EB70}" srcOrd="0" destOrd="0" presId="urn:microsoft.com/office/officeart/2005/8/layout/default"/>
    <dgm:cxn modelId="{97B88871-E4DB-449C-BB49-7DDB8F731079}" srcId="{49485BBC-D7FF-40ED-9023-7700753BD768}" destId="{A8A70F21-245F-4528-8E41-8F697DD9E8E1}" srcOrd="3" destOrd="0" parTransId="{7A870E5C-335C-46AE-9C65-DB7F8038461A}" sibTransId="{1DF895F8-6329-41A0-98AD-461E76FF01A2}"/>
    <dgm:cxn modelId="{60F50D74-B6B0-45B8-BF25-9B90E3298AC0}" type="presOf" srcId="{49485BBC-D7FF-40ED-9023-7700753BD768}" destId="{B4D44BE0-63A5-427A-AAFE-0C9423FA2C54}" srcOrd="0" destOrd="0" presId="urn:microsoft.com/office/officeart/2005/8/layout/default"/>
    <dgm:cxn modelId="{1250AD59-B734-489B-8CFE-C7AB524B8374}" type="presOf" srcId="{A8D0E242-1864-4BE2-90B3-5B59D11046D6}" destId="{28833EA4-111E-49B3-89A1-C6B3004B2F61}" srcOrd="0" destOrd="0" presId="urn:microsoft.com/office/officeart/2005/8/layout/default"/>
    <dgm:cxn modelId="{62847082-7E9A-42F1-90BA-A1EA51AAE6ED}" type="presOf" srcId="{19678B6F-38AF-41DB-BC94-8D17A7B24C03}" destId="{F544E81B-495B-4DFF-9A04-852DF1453A6B}" srcOrd="0" destOrd="0" presId="urn:microsoft.com/office/officeart/2005/8/layout/default"/>
    <dgm:cxn modelId="{8DE5CAA2-05E2-4619-A185-E514B6FA8AC9}" srcId="{49485BBC-D7FF-40ED-9023-7700753BD768}" destId="{A8D0E242-1864-4BE2-90B3-5B59D11046D6}" srcOrd="5" destOrd="0" parTransId="{C907AF8D-6346-46C8-B6AC-057196EB5167}" sibTransId="{BEEE1595-C3CF-4804-9EB9-162444C13D88}"/>
    <dgm:cxn modelId="{884133C8-00DF-47C8-A245-3F507A0EAF7B}" type="presOf" srcId="{A8A70F21-245F-4528-8E41-8F697DD9E8E1}" destId="{0FB6E61E-7D09-4FA1-8058-B1806A4DBE69}" srcOrd="0" destOrd="0" presId="urn:microsoft.com/office/officeart/2005/8/layout/default"/>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FF8F6A6A-7F2A-43C7-B0E6-283DEEFE4B44}" type="presParOf" srcId="{B4D44BE0-63A5-427A-AAFE-0C9423FA2C54}" destId="{50047819-6E54-490E-A1CB-9A51FC53EB70}" srcOrd="0" destOrd="0" presId="urn:microsoft.com/office/officeart/2005/8/layout/default"/>
    <dgm:cxn modelId="{C7799491-4CDA-4EF8-8F08-9FC34334E814}" type="presParOf" srcId="{B4D44BE0-63A5-427A-AAFE-0C9423FA2C54}" destId="{1777B3C1-4BD4-4B71-B788-2554C37A0967}" srcOrd="1" destOrd="0" presId="urn:microsoft.com/office/officeart/2005/8/layout/default"/>
    <dgm:cxn modelId="{722746E1-8356-4440-9A69-6B5921EA9C2F}" type="presParOf" srcId="{B4D44BE0-63A5-427A-AAFE-0C9423FA2C54}" destId="{23028E55-BE6E-403B-8921-44108EA17088}" srcOrd="2" destOrd="0" presId="urn:microsoft.com/office/officeart/2005/8/layout/default"/>
    <dgm:cxn modelId="{612D4996-1E33-49AF-B686-B0CBFF823874}" type="presParOf" srcId="{B4D44BE0-63A5-427A-AAFE-0C9423FA2C54}" destId="{3DA1A1EE-65C6-45DC-BF9C-A9EB9F7ED3E5}" srcOrd="3" destOrd="0" presId="urn:microsoft.com/office/officeart/2005/8/layout/default"/>
    <dgm:cxn modelId="{2A60ECE0-D093-487F-9E1D-D2F4B48AAA86}" type="presParOf" srcId="{B4D44BE0-63A5-427A-AAFE-0C9423FA2C54}" destId="{F544E81B-495B-4DFF-9A04-852DF1453A6B}" srcOrd="4" destOrd="0" presId="urn:microsoft.com/office/officeart/2005/8/layout/default"/>
    <dgm:cxn modelId="{AFACE0BF-9377-4163-A11A-E208B874BAE0}" type="presParOf" srcId="{B4D44BE0-63A5-427A-AAFE-0C9423FA2C54}" destId="{4C04478D-EF40-4085-BAD1-BC3E7A9A0D9C}" srcOrd="5" destOrd="0" presId="urn:microsoft.com/office/officeart/2005/8/layout/default"/>
    <dgm:cxn modelId="{3224F698-3320-4879-AD21-8AF6E202020C}" type="presParOf" srcId="{B4D44BE0-63A5-427A-AAFE-0C9423FA2C54}" destId="{0FB6E61E-7D09-4FA1-8058-B1806A4DBE69}" srcOrd="6" destOrd="0" presId="urn:microsoft.com/office/officeart/2005/8/layout/default"/>
    <dgm:cxn modelId="{4666D192-16A4-47CE-A18B-D138250C16B1}" type="presParOf" srcId="{B4D44BE0-63A5-427A-AAFE-0C9423FA2C54}" destId="{14924721-435D-4FEE-8D47-C570987D860E}" srcOrd="7" destOrd="0" presId="urn:microsoft.com/office/officeart/2005/8/layout/default"/>
    <dgm:cxn modelId="{8AB5DB2F-DA7A-47DE-AE5A-B3A106245E71}" type="presParOf" srcId="{B4D44BE0-63A5-427A-AAFE-0C9423FA2C54}" destId="{498D94B4-BC52-41DF-AD11-B1F65CDF344E}" srcOrd="8" destOrd="0" presId="urn:microsoft.com/office/officeart/2005/8/layout/default"/>
    <dgm:cxn modelId="{C7B27136-8484-49AC-967D-36F460D882E9}" type="presParOf" srcId="{B4D44BE0-63A5-427A-AAFE-0C9423FA2C54}" destId="{83F8DABF-43B9-49E5-AFFA-871795B1F460}" srcOrd="9" destOrd="0" presId="urn:microsoft.com/office/officeart/2005/8/layout/default"/>
    <dgm:cxn modelId="{1C5B6D34-49AF-4244-9BB8-E7E824784F1B}" type="presParOf" srcId="{B4D44BE0-63A5-427A-AAFE-0C9423FA2C54}" destId="{28833EA4-111E-49B3-89A1-C6B3004B2F61}" srcOrd="10" destOrd="0" presId="urn:microsoft.com/office/officeart/2005/8/layout/default"/>
    <dgm:cxn modelId="{518B54E9-FEFE-47A1-BDA7-DD6A7AB2D9C0}" type="presParOf" srcId="{B4D44BE0-63A5-427A-AAFE-0C9423FA2C54}" destId="{9F5B0F49-A63C-4D5A-8F1E-DF7892107D1F}" srcOrd="11" destOrd="0" presId="urn:microsoft.com/office/officeart/2005/8/layout/default"/>
    <dgm:cxn modelId="{BF08C308-D1E6-49DE-B413-44370763CE00}" type="presParOf" srcId="{B4D44BE0-63A5-427A-AAFE-0C9423FA2C54}" destId="{FFC80663-B0F5-4178-8DAB-558CF873BE03}"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02D668-36CF-4DFD-9E79-9EB2E7C40CE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6D823B-8FFF-4ED6-B95B-66673F82DF53}">
      <dgm:prSet/>
      <dgm:spPr/>
      <dgm:t>
        <a:bodyPr/>
        <a:lstStyle/>
        <a:p>
          <a:r>
            <a:rPr lang="en-GB" b="0" i="0" dirty="0"/>
            <a:t>Sec 66 of the Sentencing Act 2020 (which applies to all convictions on or after 1st December 2020) imposes a duty upon courts, when considering the seriousness of an offence, to treat as an aggravating factor that either:</a:t>
          </a:r>
          <a:endParaRPr lang="en-US" dirty="0"/>
        </a:p>
      </dgm:t>
    </dgm:pt>
    <dgm:pt modelId="{A9D0F642-F6B6-412D-BB14-F8AEAB1CD458}" type="parTrans" cxnId="{9AD8F3A0-109C-4682-B9A5-1736EF753564}">
      <dgm:prSet/>
      <dgm:spPr/>
      <dgm:t>
        <a:bodyPr/>
        <a:lstStyle/>
        <a:p>
          <a:endParaRPr lang="en-US"/>
        </a:p>
      </dgm:t>
    </dgm:pt>
    <dgm:pt modelId="{8B40A055-9A8D-4B44-8F50-19A9381DD8C2}" type="sibTrans" cxnId="{9AD8F3A0-109C-4682-B9A5-1736EF753564}">
      <dgm:prSet/>
      <dgm:spPr/>
      <dgm:t>
        <a:bodyPr/>
        <a:lstStyle/>
        <a:p>
          <a:endParaRPr lang="en-US"/>
        </a:p>
      </dgm:t>
    </dgm:pt>
    <dgm:pt modelId="{CBF0D7FA-8B12-44B5-8583-2259A618532D}">
      <dgm:prSet/>
      <dgm:spPr/>
      <dgm:t>
        <a:bodyPr/>
        <a:lstStyle/>
        <a:p>
          <a:r>
            <a:rPr lang="en-GB" b="0" i="0" dirty="0"/>
            <a:t>At the time of </a:t>
          </a:r>
          <a:r>
            <a:rPr lang="en-GB" b="0" i="0" dirty="0">
              <a:highlight>
                <a:srgbClr val="FFFF00"/>
              </a:highlight>
            </a:rPr>
            <a:t>committing the offence, or immediately before or after doing so</a:t>
          </a:r>
          <a:r>
            <a:rPr lang="en-GB" b="0" i="0" dirty="0"/>
            <a:t>, the offender demonstrated towards the victim of the offence hostility based on the victim's membership (or presumed membership) of a </a:t>
          </a:r>
          <a:r>
            <a:rPr lang="en-GB" b="0" i="0" dirty="0">
              <a:highlight>
                <a:srgbClr val="FFFF00"/>
              </a:highlight>
            </a:rPr>
            <a:t>racial or religious group</a:t>
          </a:r>
          <a:r>
            <a:rPr lang="en-GB" b="0" i="0" dirty="0"/>
            <a:t>; or</a:t>
          </a:r>
          <a:endParaRPr lang="en-US" dirty="0"/>
        </a:p>
      </dgm:t>
    </dgm:pt>
    <dgm:pt modelId="{0279C1A5-7AAB-4722-A889-5FB2EE7E7CFE}" type="parTrans" cxnId="{D8C9A859-C351-444E-97D4-7A0C3D293414}">
      <dgm:prSet/>
      <dgm:spPr/>
      <dgm:t>
        <a:bodyPr/>
        <a:lstStyle/>
        <a:p>
          <a:endParaRPr lang="en-US"/>
        </a:p>
      </dgm:t>
    </dgm:pt>
    <dgm:pt modelId="{C9B8A89D-21EC-4260-B36F-F4FBD3A3F070}" type="sibTrans" cxnId="{D8C9A859-C351-444E-97D4-7A0C3D293414}">
      <dgm:prSet/>
      <dgm:spPr/>
      <dgm:t>
        <a:bodyPr/>
        <a:lstStyle/>
        <a:p>
          <a:endParaRPr lang="en-US"/>
        </a:p>
      </dgm:t>
    </dgm:pt>
    <dgm:pt modelId="{1932731D-CFEC-4536-B343-30C6A9C194F5}">
      <dgm:prSet/>
      <dgm:spPr/>
      <dgm:t>
        <a:bodyPr/>
        <a:lstStyle/>
        <a:p>
          <a:r>
            <a:rPr lang="en-GB" b="0" i="0" dirty="0"/>
            <a:t>The offence was motivated (wholly or partly) by hostility towards members of a racial or religious group based on their membership of that group.</a:t>
          </a:r>
          <a:endParaRPr lang="en-US" dirty="0"/>
        </a:p>
      </dgm:t>
    </dgm:pt>
    <dgm:pt modelId="{16E44F01-4D92-407A-89EF-E2A672C100FE}" type="parTrans" cxnId="{7A3B3AC4-6015-42E8-8ECF-924AC23ED890}">
      <dgm:prSet/>
      <dgm:spPr/>
      <dgm:t>
        <a:bodyPr/>
        <a:lstStyle/>
        <a:p>
          <a:endParaRPr lang="en-US"/>
        </a:p>
      </dgm:t>
    </dgm:pt>
    <dgm:pt modelId="{CFC231CF-91DF-412B-A627-BE4146D579A1}" type="sibTrans" cxnId="{7A3B3AC4-6015-42E8-8ECF-924AC23ED890}">
      <dgm:prSet/>
      <dgm:spPr/>
      <dgm:t>
        <a:bodyPr/>
        <a:lstStyle/>
        <a:p>
          <a:endParaRPr lang="en-US"/>
        </a:p>
      </dgm:t>
    </dgm:pt>
    <dgm:pt modelId="{BA6A7AD8-9291-4F3E-A374-B166571CD6B3}" type="pres">
      <dgm:prSet presAssocID="{B302D668-36CF-4DFD-9E79-9EB2E7C40CEC}" presName="vert0" presStyleCnt="0">
        <dgm:presLayoutVars>
          <dgm:dir/>
          <dgm:animOne val="branch"/>
          <dgm:animLvl val="lvl"/>
        </dgm:presLayoutVars>
      </dgm:prSet>
      <dgm:spPr/>
    </dgm:pt>
    <dgm:pt modelId="{7AA80293-D4FA-42CD-89DC-FFA2156ACEDA}" type="pres">
      <dgm:prSet presAssocID="{B26D823B-8FFF-4ED6-B95B-66673F82DF53}" presName="thickLine" presStyleLbl="alignNode1" presStyleIdx="0" presStyleCnt="3"/>
      <dgm:spPr/>
    </dgm:pt>
    <dgm:pt modelId="{3A25B894-B440-4282-B4BE-03891DCF723B}" type="pres">
      <dgm:prSet presAssocID="{B26D823B-8FFF-4ED6-B95B-66673F82DF53}" presName="horz1" presStyleCnt="0"/>
      <dgm:spPr/>
    </dgm:pt>
    <dgm:pt modelId="{EFD48D5B-ABDC-478F-B49A-CC4EE7718793}" type="pres">
      <dgm:prSet presAssocID="{B26D823B-8FFF-4ED6-B95B-66673F82DF53}" presName="tx1" presStyleLbl="revTx" presStyleIdx="0" presStyleCnt="3"/>
      <dgm:spPr/>
    </dgm:pt>
    <dgm:pt modelId="{8879820B-9298-4D25-81E2-B3F247ED6001}" type="pres">
      <dgm:prSet presAssocID="{B26D823B-8FFF-4ED6-B95B-66673F82DF53}" presName="vert1" presStyleCnt="0"/>
      <dgm:spPr/>
    </dgm:pt>
    <dgm:pt modelId="{FF0B2A97-5FF8-4D26-93FB-3BDE01CFCC1A}" type="pres">
      <dgm:prSet presAssocID="{CBF0D7FA-8B12-44B5-8583-2259A618532D}" presName="thickLine" presStyleLbl="alignNode1" presStyleIdx="1" presStyleCnt="3"/>
      <dgm:spPr/>
    </dgm:pt>
    <dgm:pt modelId="{4FD633B3-00EC-40A5-8162-FCF0A390AD4A}" type="pres">
      <dgm:prSet presAssocID="{CBF0D7FA-8B12-44B5-8583-2259A618532D}" presName="horz1" presStyleCnt="0"/>
      <dgm:spPr/>
    </dgm:pt>
    <dgm:pt modelId="{C4D25B81-5CB3-4BB9-9A0E-1A128C591483}" type="pres">
      <dgm:prSet presAssocID="{CBF0D7FA-8B12-44B5-8583-2259A618532D}" presName="tx1" presStyleLbl="revTx" presStyleIdx="1" presStyleCnt="3"/>
      <dgm:spPr/>
    </dgm:pt>
    <dgm:pt modelId="{6A7F90BB-3A86-404A-8827-05FC1BBA4DA6}" type="pres">
      <dgm:prSet presAssocID="{CBF0D7FA-8B12-44B5-8583-2259A618532D}" presName="vert1" presStyleCnt="0"/>
      <dgm:spPr/>
    </dgm:pt>
    <dgm:pt modelId="{7A4C6CED-5691-4501-AB89-6A1874EC9CFE}" type="pres">
      <dgm:prSet presAssocID="{1932731D-CFEC-4536-B343-30C6A9C194F5}" presName="thickLine" presStyleLbl="alignNode1" presStyleIdx="2" presStyleCnt="3"/>
      <dgm:spPr/>
    </dgm:pt>
    <dgm:pt modelId="{475AC865-B5B4-4111-88A8-EC9F3A92AF16}" type="pres">
      <dgm:prSet presAssocID="{1932731D-CFEC-4536-B343-30C6A9C194F5}" presName="horz1" presStyleCnt="0"/>
      <dgm:spPr/>
    </dgm:pt>
    <dgm:pt modelId="{1FF50FF7-AE64-4886-A67E-5D9405B32469}" type="pres">
      <dgm:prSet presAssocID="{1932731D-CFEC-4536-B343-30C6A9C194F5}" presName="tx1" presStyleLbl="revTx" presStyleIdx="2" presStyleCnt="3"/>
      <dgm:spPr/>
    </dgm:pt>
    <dgm:pt modelId="{66550B9A-5636-498A-81AF-D9341F9A2C2C}" type="pres">
      <dgm:prSet presAssocID="{1932731D-CFEC-4536-B343-30C6A9C194F5}" presName="vert1" presStyleCnt="0"/>
      <dgm:spPr/>
    </dgm:pt>
  </dgm:ptLst>
  <dgm:cxnLst>
    <dgm:cxn modelId="{7DAD1F5E-C939-4F4C-A302-03CEBFFB9FAF}" type="presOf" srcId="{B302D668-36CF-4DFD-9E79-9EB2E7C40CEC}" destId="{BA6A7AD8-9291-4F3E-A374-B166571CD6B3}" srcOrd="0" destOrd="0" presId="urn:microsoft.com/office/officeart/2008/layout/LinedList"/>
    <dgm:cxn modelId="{B5D1C148-6DF4-4027-9A5A-065103967EBB}" type="presOf" srcId="{B26D823B-8FFF-4ED6-B95B-66673F82DF53}" destId="{EFD48D5B-ABDC-478F-B49A-CC4EE7718793}" srcOrd="0" destOrd="0" presId="urn:microsoft.com/office/officeart/2008/layout/LinedList"/>
    <dgm:cxn modelId="{F072C852-1A1C-4E8B-A66E-118C3A6FF31E}" type="presOf" srcId="{CBF0D7FA-8B12-44B5-8583-2259A618532D}" destId="{C4D25B81-5CB3-4BB9-9A0E-1A128C591483}" srcOrd="0" destOrd="0" presId="urn:microsoft.com/office/officeart/2008/layout/LinedList"/>
    <dgm:cxn modelId="{D8C9A859-C351-444E-97D4-7A0C3D293414}" srcId="{B302D668-36CF-4DFD-9E79-9EB2E7C40CEC}" destId="{CBF0D7FA-8B12-44B5-8583-2259A618532D}" srcOrd="1" destOrd="0" parTransId="{0279C1A5-7AAB-4722-A889-5FB2EE7E7CFE}" sibTransId="{C9B8A89D-21EC-4260-B36F-F4FBD3A3F070}"/>
    <dgm:cxn modelId="{3702FD7A-B655-46FC-B313-7E8535539E53}" type="presOf" srcId="{1932731D-CFEC-4536-B343-30C6A9C194F5}" destId="{1FF50FF7-AE64-4886-A67E-5D9405B32469}" srcOrd="0" destOrd="0" presId="urn:microsoft.com/office/officeart/2008/layout/LinedList"/>
    <dgm:cxn modelId="{9AD8F3A0-109C-4682-B9A5-1736EF753564}" srcId="{B302D668-36CF-4DFD-9E79-9EB2E7C40CEC}" destId="{B26D823B-8FFF-4ED6-B95B-66673F82DF53}" srcOrd="0" destOrd="0" parTransId="{A9D0F642-F6B6-412D-BB14-F8AEAB1CD458}" sibTransId="{8B40A055-9A8D-4B44-8F50-19A9381DD8C2}"/>
    <dgm:cxn modelId="{7A3B3AC4-6015-42E8-8ECF-924AC23ED890}" srcId="{B302D668-36CF-4DFD-9E79-9EB2E7C40CEC}" destId="{1932731D-CFEC-4536-B343-30C6A9C194F5}" srcOrd="2" destOrd="0" parTransId="{16E44F01-4D92-407A-89EF-E2A672C100FE}" sibTransId="{CFC231CF-91DF-412B-A627-BE4146D579A1}"/>
    <dgm:cxn modelId="{1ECA0861-5EAE-4B62-86FE-0598E74BD264}" type="presParOf" srcId="{BA6A7AD8-9291-4F3E-A374-B166571CD6B3}" destId="{7AA80293-D4FA-42CD-89DC-FFA2156ACEDA}" srcOrd="0" destOrd="0" presId="urn:microsoft.com/office/officeart/2008/layout/LinedList"/>
    <dgm:cxn modelId="{FCF6AA1F-1099-48AD-ADF7-029F3D0075A4}" type="presParOf" srcId="{BA6A7AD8-9291-4F3E-A374-B166571CD6B3}" destId="{3A25B894-B440-4282-B4BE-03891DCF723B}" srcOrd="1" destOrd="0" presId="urn:microsoft.com/office/officeart/2008/layout/LinedList"/>
    <dgm:cxn modelId="{FF4E3565-5FF5-438E-9D9A-DF2EE39982C3}" type="presParOf" srcId="{3A25B894-B440-4282-B4BE-03891DCF723B}" destId="{EFD48D5B-ABDC-478F-B49A-CC4EE7718793}" srcOrd="0" destOrd="0" presId="urn:microsoft.com/office/officeart/2008/layout/LinedList"/>
    <dgm:cxn modelId="{ACD36D40-B78B-4717-BA50-7AC6FB311C2E}" type="presParOf" srcId="{3A25B894-B440-4282-B4BE-03891DCF723B}" destId="{8879820B-9298-4D25-81E2-B3F247ED6001}" srcOrd="1" destOrd="0" presId="urn:microsoft.com/office/officeart/2008/layout/LinedList"/>
    <dgm:cxn modelId="{4002648B-8065-4870-B394-2B932F0D9AF6}" type="presParOf" srcId="{BA6A7AD8-9291-4F3E-A374-B166571CD6B3}" destId="{FF0B2A97-5FF8-4D26-93FB-3BDE01CFCC1A}" srcOrd="2" destOrd="0" presId="urn:microsoft.com/office/officeart/2008/layout/LinedList"/>
    <dgm:cxn modelId="{1317A76D-B55F-4566-BA39-2A79DF51B09F}" type="presParOf" srcId="{BA6A7AD8-9291-4F3E-A374-B166571CD6B3}" destId="{4FD633B3-00EC-40A5-8162-FCF0A390AD4A}" srcOrd="3" destOrd="0" presId="urn:microsoft.com/office/officeart/2008/layout/LinedList"/>
    <dgm:cxn modelId="{0303005D-21D7-4778-BC20-089586FF6258}" type="presParOf" srcId="{4FD633B3-00EC-40A5-8162-FCF0A390AD4A}" destId="{C4D25B81-5CB3-4BB9-9A0E-1A128C591483}" srcOrd="0" destOrd="0" presId="urn:microsoft.com/office/officeart/2008/layout/LinedList"/>
    <dgm:cxn modelId="{F616C7E3-1576-4385-8071-16513B14C9E6}" type="presParOf" srcId="{4FD633B3-00EC-40A5-8162-FCF0A390AD4A}" destId="{6A7F90BB-3A86-404A-8827-05FC1BBA4DA6}" srcOrd="1" destOrd="0" presId="urn:microsoft.com/office/officeart/2008/layout/LinedList"/>
    <dgm:cxn modelId="{A36590E1-63DC-4A1B-99B7-158E037F720E}" type="presParOf" srcId="{BA6A7AD8-9291-4F3E-A374-B166571CD6B3}" destId="{7A4C6CED-5691-4501-AB89-6A1874EC9CFE}" srcOrd="4" destOrd="0" presId="urn:microsoft.com/office/officeart/2008/layout/LinedList"/>
    <dgm:cxn modelId="{691C3ACE-151B-4816-9894-3C251B019EC6}" type="presParOf" srcId="{BA6A7AD8-9291-4F3E-A374-B166571CD6B3}" destId="{475AC865-B5B4-4111-88A8-EC9F3A92AF16}" srcOrd="5" destOrd="0" presId="urn:microsoft.com/office/officeart/2008/layout/LinedList"/>
    <dgm:cxn modelId="{43A7491F-CBFF-48D8-9EFA-D7C8AED672D5}" type="presParOf" srcId="{475AC865-B5B4-4111-88A8-EC9F3A92AF16}" destId="{1FF50FF7-AE64-4886-A67E-5D9405B32469}" srcOrd="0" destOrd="0" presId="urn:microsoft.com/office/officeart/2008/layout/LinedList"/>
    <dgm:cxn modelId="{53D49455-D292-4A22-B128-DC180DB6B510}" type="presParOf" srcId="{475AC865-B5B4-4111-88A8-EC9F3A92AF16}" destId="{66550B9A-5636-498A-81AF-D9341F9A2C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0DF67-C1F2-475B-8F43-19AA0D8AE59F}">
      <dsp:nvSpPr>
        <dsp:cNvPr id="0" name=""/>
        <dsp:cNvSpPr/>
      </dsp:nvSpPr>
      <dsp:spPr>
        <a:xfrm>
          <a:off x="472505" y="2282"/>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a “racial group”</a:t>
          </a:r>
          <a:endParaRPr lang="en-US" sz="2800" kern="1200"/>
        </a:p>
      </dsp:txBody>
      <dsp:txXfrm>
        <a:off x="472505" y="2282"/>
        <a:ext cx="2724677" cy="1634806"/>
      </dsp:txXfrm>
    </dsp:sp>
    <dsp:sp modelId="{65E5FEC3-5426-450B-8B1E-7050C01E4E49}">
      <dsp:nvSpPr>
        <dsp:cNvPr id="0" name=""/>
        <dsp:cNvSpPr/>
      </dsp:nvSpPr>
      <dsp:spPr>
        <a:xfrm>
          <a:off x="3469650" y="2282"/>
          <a:ext cx="2724677" cy="163480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 religious group”</a:t>
          </a:r>
          <a:endParaRPr lang="en-US" sz="2800" kern="1200"/>
        </a:p>
      </dsp:txBody>
      <dsp:txXfrm>
        <a:off x="3469650" y="2282"/>
        <a:ext cx="2724677" cy="1634806"/>
      </dsp:txXfrm>
    </dsp:sp>
    <dsp:sp modelId="{3695335C-3759-4C97-B8A1-1F88FE0006FF}">
      <dsp:nvSpPr>
        <dsp:cNvPr id="0" name=""/>
        <dsp:cNvSpPr/>
      </dsp:nvSpPr>
      <dsp:spPr>
        <a:xfrm>
          <a:off x="472505" y="1909556"/>
          <a:ext cx="2724677" cy="163480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Legislation overview: </a:t>
          </a:r>
          <a:endParaRPr lang="en-US" sz="2800" kern="1200"/>
        </a:p>
      </dsp:txBody>
      <dsp:txXfrm>
        <a:off x="472505" y="1909556"/>
        <a:ext cx="2724677" cy="1634806"/>
      </dsp:txXfrm>
    </dsp:sp>
    <dsp:sp modelId="{ED381D5D-3F9C-4B82-A989-DA18B916B072}">
      <dsp:nvSpPr>
        <dsp:cNvPr id="0" name=""/>
        <dsp:cNvSpPr/>
      </dsp:nvSpPr>
      <dsp:spPr>
        <a:xfrm>
          <a:off x="3469650" y="1909556"/>
          <a:ext cx="2724677" cy="163480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Crime and Disorder Act 1988</a:t>
          </a:r>
          <a:endParaRPr lang="en-US" sz="2800" kern="1200"/>
        </a:p>
      </dsp:txBody>
      <dsp:txXfrm>
        <a:off x="3469650" y="1909556"/>
        <a:ext cx="2724677" cy="1634806"/>
      </dsp:txXfrm>
    </dsp:sp>
    <dsp:sp modelId="{3B5FAA8C-A2A9-4D25-A2A9-A09A4E043112}">
      <dsp:nvSpPr>
        <dsp:cNvPr id="0" name=""/>
        <dsp:cNvSpPr/>
      </dsp:nvSpPr>
      <dsp:spPr>
        <a:xfrm>
          <a:off x="472505" y="3816830"/>
          <a:ext cx="2724677" cy="163480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Section 66 Sentencing Act 2020</a:t>
          </a:r>
          <a:endParaRPr lang="en-US" sz="2800" kern="1200"/>
        </a:p>
      </dsp:txBody>
      <dsp:txXfrm>
        <a:off x="472505" y="3816830"/>
        <a:ext cx="2724677" cy="1634806"/>
      </dsp:txXfrm>
    </dsp:sp>
    <dsp:sp modelId="{A3F7ABDE-6511-4CF4-B75B-A874A84FC1F0}">
      <dsp:nvSpPr>
        <dsp:cNvPr id="0" name=""/>
        <dsp:cNvSpPr/>
      </dsp:nvSpPr>
      <dsp:spPr>
        <a:xfrm>
          <a:off x="3469650" y="3816830"/>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Racial and Religious Hatred Act 2006</a:t>
          </a:r>
          <a:endParaRPr lang="en-US" sz="2800" kern="1200"/>
        </a:p>
      </dsp:txBody>
      <dsp:txXfrm>
        <a:off x="3469650" y="3816830"/>
        <a:ext cx="2724677" cy="1634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47819-6E54-490E-A1CB-9A51FC53EB70}">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law recognises five types of hate crime on the basis of:</a:t>
          </a:r>
          <a:endParaRPr lang="en-US" sz="2100" kern="1200"/>
        </a:p>
      </dsp:txBody>
      <dsp:txXfrm>
        <a:off x="3080" y="587032"/>
        <a:ext cx="2444055" cy="1466433"/>
      </dsp:txXfrm>
    </dsp:sp>
    <dsp:sp modelId="{23028E55-BE6E-403B-8921-44108EA17088}">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Race</a:t>
          </a:r>
          <a:endParaRPr lang="en-US" sz="2100" kern="1200"/>
        </a:p>
      </dsp:txBody>
      <dsp:txXfrm>
        <a:off x="2691541" y="587032"/>
        <a:ext cx="2444055" cy="1466433"/>
      </dsp:txXfrm>
    </dsp:sp>
    <dsp:sp modelId="{F544E81B-495B-4DFF-9A04-852DF1453A6B}">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Religion </a:t>
          </a:r>
          <a:endParaRPr lang="en-US" sz="2100" kern="1200"/>
        </a:p>
      </dsp:txBody>
      <dsp:txXfrm>
        <a:off x="5380002" y="587032"/>
        <a:ext cx="2444055" cy="1466433"/>
      </dsp:txXfrm>
    </dsp:sp>
    <dsp:sp modelId="{0FB6E61E-7D09-4FA1-8058-B1806A4DBE69}">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Disability</a:t>
          </a:r>
          <a:endParaRPr lang="en-US" sz="2100" kern="1200"/>
        </a:p>
      </dsp:txBody>
      <dsp:txXfrm>
        <a:off x="8068463" y="587032"/>
        <a:ext cx="2444055" cy="1466433"/>
      </dsp:txXfrm>
    </dsp:sp>
    <dsp:sp modelId="{498D94B4-BC52-41DF-AD11-B1F65CDF344E}">
      <dsp:nvSpPr>
        <dsp:cNvPr id="0" name=""/>
        <dsp:cNvSpPr/>
      </dsp:nvSpPr>
      <dsp:spPr>
        <a:xfrm>
          <a:off x="134731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Sexual orientation </a:t>
          </a:r>
          <a:endParaRPr lang="en-US" sz="2100" kern="1200"/>
        </a:p>
      </dsp:txBody>
      <dsp:txXfrm>
        <a:off x="1347311" y="2297871"/>
        <a:ext cx="2444055" cy="1466433"/>
      </dsp:txXfrm>
    </dsp:sp>
    <dsp:sp modelId="{28833EA4-111E-49B3-89A1-C6B3004B2F61}">
      <dsp:nvSpPr>
        <dsp:cNvPr id="0" name=""/>
        <dsp:cNvSpPr/>
      </dsp:nvSpPr>
      <dsp:spPr>
        <a:xfrm>
          <a:off x="403577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Transgender identity</a:t>
          </a:r>
          <a:endParaRPr lang="en-US" sz="2100" kern="1200"/>
        </a:p>
      </dsp:txBody>
      <dsp:txXfrm>
        <a:off x="4035772" y="2297871"/>
        <a:ext cx="2444055" cy="1466433"/>
      </dsp:txXfrm>
    </dsp:sp>
    <dsp:sp modelId="{FFC80663-B0F5-4178-8DAB-558CF873BE03}">
      <dsp:nvSpPr>
        <dsp:cNvPr id="0" name=""/>
        <dsp:cNvSpPr/>
      </dsp:nvSpPr>
      <dsp:spPr>
        <a:xfrm>
          <a:off x="672423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(Crown Prosecution Service, 2022)</a:t>
          </a:r>
          <a:endParaRPr lang="en-US" sz="21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80293-D4FA-42CD-89DC-FFA2156ACEDA}">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D48D5B-ABDC-478F-B49A-CC4EE771879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Sec 66 of the Sentencing Act 2020 (which applies to all convictions on or after 1st December 2020) imposes a duty upon courts, when considering the seriousness of an offence, to treat as an aggravating factor that either:</a:t>
          </a:r>
          <a:endParaRPr lang="en-US" sz="2300" kern="1200" dirty="0"/>
        </a:p>
      </dsp:txBody>
      <dsp:txXfrm>
        <a:off x="0" y="2124"/>
        <a:ext cx="10515600" cy="1449029"/>
      </dsp:txXfrm>
    </dsp:sp>
    <dsp:sp modelId="{FF0B2A97-5FF8-4D26-93FB-3BDE01CFCC1A}">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D25B81-5CB3-4BB9-9A0E-1A128C59148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At the time of </a:t>
          </a:r>
          <a:r>
            <a:rPr lang="en-GB" sz="2300" b="0" i="0" kern="1200" dirty="0">
              <a:highlight>
                <a:srgbClr val="FFFF00"/>
              </a:highlight>
            </a:rPr>
            <a:t>committing the offence, or immediately before or after doing so</a:t>
          </a:r>
          <a:r>
            <a:rPr lang="en-GB" sz="2300" b="0" i="0" kern="1200" dirty="0"/>
            <a:t>, the offender demonstrated towards the victim of the offence hostility based on the victim's membership (or presumed membership) of a </a:t>
          </a:r>
          <a:r>
            <a:rPr lang="en-GB" sz="2300" b="0" i="0" kern="1200" dirty="0">
              <a:highlight>
                <a:srgbClr val="FFFF00"/>
              </a:highlight>
            </a:rPr>
            <a:t>racial or religious group</a:t>
          </a:r>
          <a:r>
            <a:rPr lang="en-GB" sz="2300" b="0" i="0" kern="1200" dirty="0"/>
            <a:t>; or</a:t>
          </a:r>
          <a:endParaRPr lang="en-US" sz="2300" kern="1200" dirty="0"/>
        </a:p>
      </dsp:txBody>
      <dsp:txXfrm>
        <a:off x="0" y="1451154"/>
        <a:ext cx="10515600" cy="1449029"/>
      </dsp:txXfrm>
    </dsp:sp>
    <dsp:sp modelId="{7A4C6CED-5691-4501-AB89-6A1874EC9CFE}">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50FF7-AE64-4886-A67E-5D9405B32469}">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The offence was motivated (wholly or partly) by hostility towards members of a racial or religious group based on their membership of that group.</a:t>
          </a:r>
          <a:endParaRPr lang="en-US" sz="2300" kern="1200" dirty="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49274-C162-4E19-BC57-8F35F7901CFE}" type="datetimeFigureOut">
              <a:rPr lang="en-GB" smtClean="0"/>
              <a:t>03/07/2024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A3501-C483-4386-B0AC-BFC6857B7491}" type="slidenum">
              <a:rPr lang="en-GB" smtClean="0"/>
              <a:t>‹#›</a:t>
            </a:fld>
            <a:endParaRPr lang="en-GB"/>
          </a:p>
        </p:txBody>
      </p:sp>
    </p:spTree>
    <p:extLst>
      <p:ext uri="{BB962C8B-B14F-4D97-AF65-F5344CB8AC3E}">
        <p14:creationId xmlns:p14="http://schemas.microsoft.com/office/powerpoint/2010/main" val="125039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IWXB3pKeJZI"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ps.gov.uk/sites/default/files/documents/publications/CPS-Hate-crime-leaflet-oct-21.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independent.co.uk/topic/hate-crim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QA0gc1ve5Uk"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The police investigate and obtain evidence to show a crime has been committed.</a:t>
            </a:r>
          </a:p>
          <a:p>
            <a:pPr algn="l"/>
            <a:r>
              <a:rPr lang="en-GB" b="0" i="0" dirty="0">
                <a:solidFill>
                  <a:srgbClr val="444444"/>
                </a:solidFill>
                <a:effectLst/>
                <a:highlight>
                  <a:srgbClr val="FFFFFF"/>
                </a:highlight>
                <a:latin typeface="Lato" panose="020F0502020204030203" pitchFamily="34" charset="0"/>
              </a:rPr>
              <a:t>In hate crime cases this includes gathering evidence that the victim has been targeted because of their race, religion, disability, sexual orientation and/or transgender identity or because of what the offender believes to be their race, religion, disability, sexual orientation and/or transgender identity.</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4</a:t>
            </a:fld>
            <a:endParaRPr lang="en-GB"/>
          </a:p>
        </p:txBody>
      </p:sp>
    </p:spTree>
    <p:extLst>
      <p:ext uri="{BB962C8B-B14F-4D97-AF65-F5344CB8AC3E}">
        <p14:creationId xmlns:p14="http://schemas.microsoft.com/office/powerpoint/2010/main" val="2177509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5</a:t>
            </a:fld>
            <a:endParaRPr lang="en-GB"/>
          </a:p>
        </p:txBody>
      </p:sp>
    </p:spTree>
    <p:extLst>
      <p:ext uri="{BB962C8B-B14F-4D97-AF65-F5344CB8AC3E}">
        <p14:creationId xmlns:p14="http://schemas.microsoft.com/office/powerpoint/2010/main" val="513017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She was given 22 years, while Ratcliffe was detained for 20 years.</a:t>
            </a:r>
          </a:p>
          <a:p>
            <a:pPr algn="l" fontAlgn="base"/>
            <a:r>
              <a:rPr lang="en-GB" b="0" i="0" dirty="0">
                <a:solidFill>
                  <a:srgbClr val="141414"/>
                </a:solidFill>
                <a:effectLst/>
                <a:highlight>
                  <a:srgbClr val="FFFFFF"/>
                </a:highlight>
                <a:latin typeface="ReithSans"/>
              </a:rPr>
              <a:t>Both teenagers, who were 15 at the time of the murder and are now 16, could be seen staring ahead towards the judge and showed no visible reaction as they were sentenced.</a:t>
            </a:r>
          </a:p>
          <a:p>
            <a:endParaRPr lang="en-GB" dirty="0"/>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6</a:t>
            </a:fld>
            <a:endParaRPr lang="en-GB"/>
          </a:p>
        </p:txBody>
      </p:sp>
    </p:spTree>
    <p:extLst>
      <p:ext uri="{BB962C8B-B14F-4D97-AF65-F5344CB8AC3E}">
        <p14:creationId xmlns:p14="http://schemas.microsoft.com/office/powerpoint/2010/main" val="341793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Hate Crime</a:t>
            </a:r>
          </a:p>
          <a:p>
            <a:endParaRPr lang="en-GB" dirty="0"/>
          </a:p>
          <a:p>
            <a:r>
              <a:rPr lang="en-GB" dirty="0"/>
              <a:t>Criminal offence committed</a:t>
            </a:r>
          </a:p>
          <a:p>
            <a:r>
              <a:rPr lang="en-GB" dirty="0"/>
              <a:t>The victim perceives it to be hate related due to his disability</a:t>
            </a:r>
          </a:p>
          <a:p>
            <a:r>
              <a:rPr lang="en-GB" dirty="0"/>
              <a:t>It is irrelevant that the suspects say that they did not know the victim had a disability</a:t>
            </a:r>
          </a:p>
        </p:txBody>
      </p:sp>
      <p:sp>
        <p:nvSpPr>
          <p:cNvPr id="4" name="Slide Number Placeholder 3"/>
          <p:cNvSpPr>
            <a:spLocks noGrp="1"/>
          </p:cNvSpPr>
          <p:nvPr>
            <p:ph type="sldNum" sz="quarter" idx="5"/>
          </p:nvPr>
        </p:nvSpPr>
        <p:spPr/>
        <p:txBody>
          <a:bodyPr/>
          <a:lstStyle/>
          <a:p>
            <a:fld id="{E05A3501-C483-4386-B0AC-BFC6857B7491}" type="slidenum">
              <a:rPr lang="en-GB" smtClean="0"/>
              <a:t>8</a:t>
            </a:fld>
            <a:endParaRPr lang="en-GB"/>
          </a:p>
        </p:txBody>
      </p:sp>
    </p:spTree>
    <p:extLst>
      <p:ext uri="{BB962C8B-B14F-4D97-AF65-F5344CB8AC3E}">
        <p14:creationId xmlns:p14="http://schemas.microsoft.com/office/powerpoint/2010/main" val="407561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Hate incident</a:t>
            </a:r>
          </a:p>
          <a:p>
            <a:endParaRPr lang="en-GB" dirty="0"/>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9</a:t>
            </a:fld>
            <a:endParaRPr lang="en-GB"/>
          </a:p>
        </p:txBody>
      </p:sp>
    </p:spTree>
    <p:extLst>
      <p:ext uri="{BB962C8B-B14F-4D97-AF65-F5344CB8AC3E}">
        <p14:creationId xmlns:p14="http://schemas.microsoft.com/office/powerpoint/2010/main" val="180776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Andrew@ Hate crime</a:t>
            </a:r>
          </a:p>
          <a:p>
            <a:endParaRPr lang="en-GB" dirty="0"/>
          </a:p>
          <a:p>
            <a:r>
              <a:rPr lang="en-GB" dirty="0" err="1"/>
              <a:t>Crimnal</a:t>
            </a:r>
            <a:r>
              <a:rPr lang="en-GB" dirty="0"/>
              <a:t> </a:t>
            </a:r>
            <a:r>
              <a:rPr lang="en-GB" dirty="0" err="1"/>
              <a:t>offeenec</a:t>
            </a:r>
            <a:r>
              <a:rPr lang="en-GB" dirty="0"/>
              <a:t> committed</a:t>
            </a:r>
          </a:p>
          <a:p>
            <a:endParaRPr lang="en-GB" dirty="0"/>
          </a:p>
          <a:p>
            <a:r>
              <a:rPr lang="en-GB" dirty="0"/>
              <a:t>Although the victim thinks that the attack was random – the girlfriend believes it to be hate related</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10</a:t>
            </a:fld>
            <a:endParaRPr lang="en-GB"/>
          </a:p>
        </p:txBody>
      </p:sp>
    </p:spTree>
    <p:extLst>
      <p:ext uri="{BB962C8B-B14F-4D97-AF65-F5344CB8AC3E}">
        <p14:creationId xmlns:p14="http://schemas.microsoft.com/office/powerpoint/2010/main" val="506763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crime victims speak out about impact as figures increase during pandemic | ITV News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11</a:t>
            </a:fld>
            <a:endParaRPr lang="en-GB"/>
          </a:p>
        </p:txBody>
      </p:sp>
    </p:spTree>
    <p:extLst>
      <p:ext uri="{BB962C8B-B14F-4D97-AF65-F5344CB8AC3E}">
        <p14:creationId xmlns:p14="http://schemas.microsoft.com/office/powerpoint/2010/main" val="1743403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will be discussed in more detail </a:t>
            </a:r>
          </a:p>
          <a:p>
            <a:endParaRPr lang="en-GB" dirty="0"/>
          </a:p>
          <a:p>
            <a:r>
              <a:rPr lang="en-GB" dirty="0">
                <a:hlinkClick r:id="rId3"/>
              </a:rPr>
              <a:t>CPS-Hate-crime-leaflet-oct-21.pdf</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13</a:t>
            </a:fld>
            <a:endParaRPr lang="en-GB"/>
          </a:p>
        </p:txBody>
      </p:sp>
    </p:spTree>
    <p:extLst>
      <p:ext uri="{BB962C8B-B14F-4D97-AF65-F5344CB8AC3E}">
        <p14:creationId xmlns:p14="http://schemas.microsoft.com/office/powerpoint/2010/main" val="939505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E05A3501-C483-4386-B0AC-BFC6857B7491}" type="slidenum">
              <a:rPr lang="en-GB" smtClean="0"/>
              <a:t>16</a:t>
            </a:fld>
            <a:endParaRPr lang="en-GB"/>
          </a:p>
        </p:txBody>
      </p:sp>
    </p:spTree>
    <p:extLst>
      <p:ext uri="{BB962C8B-B14F-4D97-AF65-F5344CB8AC3E}">
        <p14:creationId xmlns:p14="http://schemas.microsoft.com/office/powerpoint/2010/main" val="1113497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During the incident on 17 January, the group shouted racial abuse at a member of the mosque and tied a St George's flag to the fence of the Jamia Mosque.</a:t>
            </a:r>
          </a:p>
          <a:p>
            <a:pPr algn="l" fontAlgn="base"/>
            <a:r>
              <a:rPr lang="en-GB" b="0" i="0" dirty="0">
                <a:solidFill>
                  <a:srgbClr val="141414"/>
                </a:solidFill>
                <a:effectLst/>
                <a:highlight>
                  <a:srgbClr val="FFFFFF"/>
                </a:highlight>
                <a:latin typeface="ReithSans"/>
              </a:rPr>
              <a:t>Kevin </a:t>
            </a:r>
            <a:r>
              <a:rPr lang="en-GB" b="0" i="0" dirty="0" err="1">
                <a:solidFill>
                  <a:srgbClr val="141414"/>
                </a:solidFill>
                <a:effectLst/>
                <a:highlight>
                  <a:srgbClr val="FFFFFF"/>
                </a:highlight>
                <a:latin typeface="ReithSans"/>
              </a:rPr>
              <a:t>Crehan</a:t>
            </a:r>
            <a:r>
              <a:rPr lang="en-GB" b="0" i="0" dirty="0">
                <a:solidFill>
                  <a:srgbClr val="141414"/>
                </a:solidFill>
                <a:effectLst/>
                <a:highlight>
                  <a:srgbClr val="FFFFFF"/>
                </a:highlight>
                <a:latin typeface="ReithSans"/>
              </a:rPr>
              <a:t>, 34, of Knowle, was jailed for 12 months and Mark Bennett, 48, of Patchway, for nine months.</a:t>
            </a:r>
          </a:p>
          <a:p>
            <a:pPr algn="l" fontAlgn="base"/>
            <a:r>
              <a:rPr lang="en-GB" b="0" i="0" dirty="0">
                <a:solidFill>
                  <a:srgbClr val="141414"/>
                </a:solidFill>
                <a:effectLst/>
                <a:highlight>
                  <a:srgbClr val="FFFFFF"/>
                </a:highlight>
                <a:latin typeface="ReithSans"/>
              </a:rPr>
              <a:t>Both had admitted religiously aggravated public order offences.</a:t>
            </a:r>
          </a:p>
          <a:p>
            <a:pPr algn="l" fontAlgn="base"/>
            <a:r>
              <a:rPr lang="en-GB" b="0" i="0" dirty="0">
                <a:solidFill>
                  <a:srgbClr val="141414"/>
                </a:solidFill>
                <a:effectLst/>
                <a:highlight>
                  <a:srgbClr val="FFFFFF"/>
                </a:highlight>
                <a:latin typeface="ReithSans"/>
              </a:rPr>
              <a:t>At the Bristol Crown Court hearing, 46-year-old Alison Bennett - the wife of Mark Bennett - was given a six-month sentence, suspended for two years, while Angelina Swales, 31, from Brislington, was handed a four-month sentence, suspended for two years.</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19</a:t>
            </a:fld>
            <a:endParaRPr lang="en-GB"/>
          </a:p>
        </p:txBody>
      </p:sp>
    </p:spTree>
    <p:extLst>
      <p:ext uri="{BB962C8B-B14F-4D97-AF65-F5344CB8AC3E}">
        <p14:creationId xmlns:p14="http://schemas.microsoft.com/office/powerpoint/2010/main" val="216455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highlight>
                  <a:srgbClr val="FFFFFF"/>
                </a:highlight>
                <a:latin typeface="Indy Serif"/>
              </a:rPr>
              <a:t>Police are investigating a suspected </a:t>
            </a:r>
            <a:r>
              <a:rPr lang="en-GB" b="0" i="0" u="none" strike="noStrike" dirty="0">
                <a:solidFill>
                  <a:srgbClr val="EC1A2E"/>
                </a:solidFill>
                <a:effectLst/>
                <a:highlight>
                  <a:srgbClr val="FFFFFF"/>
                </a:highlight>
                <a:latin typeface="Indy Serif"/>
                <a:hlinkClick r:id="rId3"/>
              </a:rPr>
              <a:t>hate crime</a:t>
            </a:r>
            <a:r>
              <a:rPr lang="en-GB" b="0" i="0" dirty="0">
                <a:solidFill>
                  <a:srgbClr val="222222"/>
                </a:solidFill>
                <a:effectLst/>
                <a:highlight>
                  <a:srgbClr val="FFFFFF"/>
                </a:highlight>
                <a:latin typeface="Indy Serif"/>
              </a:rPr>
              <a:t> after a man allegedly tried to pull off a Muslim woman’s hijab and spat at her friend.</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20</a:t>
            </a:fld>
            <a:endParaRPr lang="en-GB"/>
          </a:p>
        </p:txBody>
      </p:sp>
    </p:spTree>
    <p:extLst>
      <p:ext uri="{BB962C8B-B14F-4D97-AF65-F5344CB8AC3E}">
        <p14:creationId xmlns:p14="http://schemas.microsoft.com/office/powerpoint/2010/main" val="1287595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Hurts Wales - Portrayal of Religious Hate Crime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21</a:t>
            </a:fld>
            <a:endParaRPr lang="en-GB"/>
          </a:p>
        </p:txBody>
      </p:sp>
    </p:spTree>
    <p:extLst>
      <p:ext uri="{BB962C8B-B14F-4D97-AF65-F5344CB8AC3E}">
        <p14:creationId xmlns:p14="http://schemas.microsoft.com/office/powerpoint/2010/main" val="178075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23</a:t>
            </a:fld>
            <a:endParaRPr lang="en-GB"/>
          </a:p>
        </p:txBody>
      </p:sp>
    </p:spTree>
    <p:extLst>
      <p:ext uri="{BB962C8B-B14F-4D97-AF65-F5344CB8AC3E}">
        <p14:creationId xmlns:p14="http://schemas.microsoft.com/office/powerpoint/2010/main" val="2976045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24</a:t>
            </a:fld>
            <a:endParaRPr lang="en-GB"/>
          </a:p>
        </p:txBody>
      </p:sp>
    </p:spTree>
    <p:extLst>
      <p:ext uri="{BB962C8B-B14F-4D97-AF65-F5344CB8AC3E}">
        <p14:creationId xmlns:p14="http://schemas.microsoft.com/office/powerpoint/2010/main" val="13179741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While Romany gypsies have long been recognised as an ethnic racial group (</a:t>
            </a:r>
            <a:r>
              <a:rPr lang="en-GB" b="0" i="1" dirty="0">
                <a:solidFill>
                  <a:srgbClr val="444444"/>
                </a:solidFill>
                <a:effectLst/>
                <a:highlight>
                  <a:srgbClr val="FFFFFF"/>
                </a:highlight>
                <a:latin typeface="Lato" panose="020F0502020204030203" pitchFamily="34" charset="0"/>
              </a:rPr>
              <a:t>Commission for Racial Equality v Dutton</a:t>
            </a:r>
            <a:r>
              <a:rPr lang="en-GB" b="0" i="0" dirty="0">
                <a:solidFill>
                  <a:srgbClr val="444444"/>
                </a:solidFill>
                <a:effectLst/>
                <a:highlight>
                  <a:srgbClr val="FFFFFF"/>
                </a:highlight>
                <a:latin typeface="Lato" panose="020F0502020204030203" pitchFamily="34" charset="0"/>
              </a:rPr>
              <a:t> [1989] QB 783),</a:t>
            </a:r>
          </a:p>
          <a:p>
            <a:endParaRPr lang="en-GB" b="0" i="0" dirty="0">
              <a:solidFill>
                <a:srgbClr val="444444"/>
              </a:solidFill>
              <a:effectLst/>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Various cases in the past have considered what constitutes membership of a racial group. Some decisions have concluded that persons associated by their religious beliefs may also be part of a racial group. Prosecutors should consider on the facts of each case if the aggravating feature arises from hostility towards a religious belief or a racial group (or a combination of both).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25</a:t>
            </a:fld>
            <a:endParaRPr lang="en-GB"/>
          </a:p>
        </p:txBody>
      </p:sp>
    </p:spTree>
    <p:extLst>
      <p:ext uri="{BB962C8B-B14F-4D97-AF65-F5344CB8AC3E}">
        <p14:creationId xmlns:p14="http://schemas.microsoft.com/office/powerpoint/2010/main" val="1032567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26</a:t>
            </a:fld>
            <a:endParaRPr lang="en-GB"/>
          </a:p>
        </p:txBody>
      </p:sp>
    </p:spTree>
    <p:extLst>
      <p:ext uri="{BB962C8B-B14F-4D97-AF65-F5344CB8AC3E}">
        <p14:creationId xmlns:p14="http://schemas.microsoft.com/office/powerpoint/2010/main" val="33707082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28</a:t>
            </a:fld>
            <a:endParaRPr lang="en-GB"/>
          </a:p>
        </p:txBody>
      </p:sp>
    </p:spTree>
    <p:extLst>
      <p:ext uri="{BB962C8B-B14F-4D97-AF65-F5344CB8AC3E}">
        <p14:creationId xmlns:p14="http://schemas.microsoft.com/office/powerpoint/2010/main" val="2336536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Leeds far-right activist guilty of inciting racial hatred - BBC News</a:t>
            </a:r>
            <a:endParaRPr lang="en-GB" dirty="0"/>
          </a:p>
          <a:p>
            <a:endParaRPr lang="en-GB" dirty="0"/>
          </a:p>
          <a:p>
            <a:pPr algn="l" fontAlgn="base"/>
            <a:r>
              <a:rPr lang="en-GB" b="1" i="0" dirty="0">
                <a:solidFill>
                  <a:srgbClr val="141414"/>
                </a:solidFill>
                <a:effectLst/>
                <a:highlight>
                  <a:srgbClr val="FFFFFF"/>
                </a:highlight>
                <a:latin typeface="inherit"/>
              </a:rPr>
              <a:t>A far-right activist has been found guilty of inciting racial hatred by running an online library of downloadable anti-immigration stickers.</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Samuel Melia was the head of the so-called Hundred Handers group which was responsible for "stickering" incidents between 2019 and 2021.</a:t>
            </a:r>
          </a:p>
          <a:p>
            <a:pPr algn="l" fontAlgn="base"/>
            <a:r>
              <a:rPr lang="en-GB" b="0" i="0" dirty="0">
                <a:solidFill>
                  <a:srgbClr val="141414"/>
                </a:solidFill>
                <a:effectLst/>
                <a:highlight>
                  <a:srgbClr val="FFFFFF"/>
                </a:highlight>
                <a:latin typeface="ReithSans"/>
              </a:rPr>
              <a:t>At Leeds Crown Court, Melia was also found guilty of encouraging racially aggravated criminal damage.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29</a:t>
            </a:fld>
            <a:endParaRPr lang="en-GB"/>
          </a:p>
        </p:txBody>
      </p:sp>
    </p:spTree>
    <p:extLst>
      <p:ext uri="{BB962C8B-B14F-4D97-AF65-F5344CB8AC3E}">
        <p14:creationId xmlns:p14="http://schemas.microsoft.com/office/powerpoint/2010/main" val="20914590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In some situations, it might be more appropriate to charge other offences, such as specific racially or religiously aggravated public order offences. This may be the case, for example, where: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the offence is committed outside the stadium at a designated football match;</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a public order offence is committed where religious as opposed to racist hostility is demonstrated to the victim or victims; or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racial abuse and harassment of black and minority ethnic players takes place at a non-designated football match, such as at an amateur game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30</a:t>
            </a:fld>
            <a:endParaRPr lang="en-GB"/>
          </a:p>
        </p:txBody>
      </p:sp>
    </p:spTree>
    <p:extLst>
      <p:ext uri="{BB962C8B-B14F-4D97-AF65-F5344CB8AC3E}">
        <p14:creationId xmlns:p14="http://schemas.microsoft.com/office/powerpoint/2010/main" val="33848570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Real Madrid forward Vinicius Jr said "La Liga belongs to racists" after he was again racially abused by opposition fans during a match.</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22-year-old Brazil international was sent off for violent conduct in the 97th minute of the 1-0 La Liga defeat at Valencia after an altercation with Hugo </a:t>
            </a:r>
            <a:r>
              <a:rPr lang="en-GB" b="0" i="0" dirty="0" err="1">
                <a:solidFill>
                  <a:srgbClr val="141414"/>
                </a:solidFill>
                <a:effectLst/>
                <a:highlight>
                  <a:srgbClr val="FFFFFF"/>
                </a:highlight>
                <a:latin typeface="ReithSans"/>
              </a:rPr>
              <a:t>Duro</a:t>
            </a:r>
            <a:r>
              <a:rPr lang="en-GB" b="0" i="0" dirty="0">
                <a:solidFill>
                  <a:srgbClr val="141414"/>
                </a:solidFill>
                <a:effectLst/>
                <a:highlight>
                  <a:srgbClr val="FFFFFF"/>
                </a:highlight>
                <a:latin typeface="ReithSans"/>
              </a:rPr>
              <a:t>.</a:t>
            </a:r>
          </a:p>
          <a:p>
            <a:pPr algn="l" fontAlgn="base"/>
            <a:r>
              <a:rPr lang="en-GB" b="0" i="0" dirty="0">
                <a:solidFill>
                  <a:srgbClr val="141414"/>
                </a:solidFill>
                <a:effectLst/>
                <a:highlight>
                  <a:srgbClr val="FFFFFF"/>
                </a:highlight>
                <a:latin typeface="ReithSans"/>
              </a:rPr>
              <a:t>Earlier in the game, an incensed Vinicius attempted to bring Valencia fans to the referee's attention.</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31</a:t>
            </a:fld>
            <a:endParaRPr lang="en-GB"/>
          </a:p>
        </p:txBody>
      </p:sp>
    </p:spTree>
    <p:extLst>
      <p:ext uri="{BB962C8B-B14F-4D97-AF65-F5344CB8AC3E}">
        <p14:creationId xmlns:p14="http://schemas.microsoft.com/office/powerpoint/2010/main" val="31580045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32</a:t>
            </a:fld>
            <a:endParaRPr lang="en-GB"/>
          </a:p>
        </p:txBody>
      </p:sp>
    </p:spTree>
    <p:extLst>
      <p:ext uri="{BB962C8B-B14F-4D97-AF65-F5344CB8AC3E}">
        <p14:creationId xmlns:p14="http://schemas.microsoft.com/office/powerpoint/2010/main" val="1189854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FEE12-4BA4-592B-473D-A6F035895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3FAF51-D153-66C0-B152-9FDEBDCD7D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2B89C0-5EF8-161C-F5C5-91DF146AC0AD}"/>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5" name="Footer Placeholder 4">
            <a:extLst>
              <a:ext uri="{FF2B5EF4-FFF2-40B4-BE49-F238E27FC236}">
                <a16:creationId xmlns:a16="http://schemas.microsoft.com/office/drawing/2014/main" id="{4B9C57E5-418E-D5FD-358F-4621292F6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40CA9-200B-B667-F54B-F954A8DACAF1}"/>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267899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B1D1-D321-BB4F-533A-52C7AA89C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8E85D0-19A0-E043-1131-74871FFFDF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830219-AE0C-A6F9-6B0D-C2C5523CA160}"/>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5" name="Footer Placeholder 4">
            <a:extLst>
              <a:ext uri="{FF2B5EF4-FFF2-40B4-BE49-F238E27FC236}">
                <a16:creationId xmlns:a16="http://schemas.microsoft.com/office/drawing/2014/main" id="{25478A2A-803A-8A5B-F7B5-C3BE5F22F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EDEBE-428C-ABE0-AFB1-8F8D159DE10D}"/>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4488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6F2C-E2DA-4D4C-DC9A-3E12713DF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BD2C7-660D-4E98-55B7-8303C4D713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679928-6FDB-859A-BCD5-123B65078DC3}"/>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5" name="Footer Placeholder 4">
            <a:extLst>
              <a:ext uri="{FF2B5EF4-FFF2-40B4-BE49-F238E27FC236}">
                <a16:creationId xmlns:a16="http://schemas.microsoft.com/office/drawing/2014/main" id="{9A5E8D37-AA83-5318-76C3-388380513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AF930-6292-AAB6-C66F-BAB615C17837}"/>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55758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868-7DB8-6DB8-90C5-C125A70C84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34316F-1178-AC61-1424-A973B92FC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7439C9-7209-D064-041F-52954687A3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C22F12-45CE-2AFE-FB26-C9C3D73EA776}"/>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6" name="Footer Placeholder 5">
            <a:extLst>
              <a:ext uri="{FF2B5EF4-FFF2-40B4-BE49-F238E27FC236}">
                <a16:creationId xmlns:a16="http://schemas.microsoft.com/office/drawing/2014/main" id="{EA79DAC3-851B-FCB7-D3F4-A9C4A45BE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CC502-CBEA-C88C-73D8-5B2455AD5975}"/>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934355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10D2-49C2-80FD-5459-2873AC8C3C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98331-1B73-7305-6D7B-657C37ABF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45CF8-A93C-2498-9E0E-6774F1B741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4319-B20F-A391-55C2-FE3734A58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3379CD-A25D-FAE8-11A5-55613BA5EE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430091-ABF5-C194-EC76-60E65746924D}"/>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8" name="Footer Placeholder 7">
            <a:extLst>
              <a:ext uri="{FF2B5EF4-FFF2-40B4-BE49-F238E27FC236}">
                <a16:creationId xmlns:a16="http://schemas.microsoft.com/office/drawing/2014/main" id="{F8E63C63-827F-3137-C69F-C41201BDF9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C5959D-9807-DDC1-C42C-7D60376BF9A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111595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3789-8493-B8A4-27DC-01459D6DFE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55569B-C29D-1CD0-CE33-4195481FBEA3}"/>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4" name="Footer Placeholder 3">
            <a:extLst>
              <a:ext uri="{FF2B5EF4-FFF2-40B4-BE49-F238E27FC236}">
                <a16:creationId xmlns:a16="http://schemas.microsoft.com/office/drawing/2014/main" id="{55D76B21-F8E5-F94F-D53F-F62BAD283E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131CBD-4B04-D36B-D17A-073A1EBDB1FA}"/>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383308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0462B-6166-344E-D0CE-2D79533E938C}"/>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3" name="Footer Placeholder 2">
            <a:extLst>
              <a:ext uri="{FF2B5EF4-FFF2-40B4-BE49-F238E27FC236}">
                <a16:creationId xmlns:a16="http://schemas.microsoft.com/office/drawing/2014/main" id="{0DE19F31-E9F8-05DA-BCE9-B82CB25C1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B8F2E7-CB8D-DBC5-609E-82198698488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84223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1E81-2507-A274-385F-74152BF3BD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F88A9-EAB8-3999-8BA0-04EE331586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F988D4-3036-B537-D2BC-F394BB8EE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FBBA0-E815-C2D0-CECF-270BCCC2140F}"/>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6" name="Footer Placeholder 5">
            <a:extLst>
              <a:ext uri="{FF2B5EF4-FFF2-40B4-BE49-F238E27FC236}">
                <a16:creationId xmlns:a16="http://schemas.microsoft.com/office/drawing/2014/main" id="{8E791A26-4E60-BBB7-EF62-9631725DF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4B06A-68B8-8B7C-6401-09DD62B80394}"/>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1728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5A4C-FE4C-2E24-1156-12A295543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DDA830-71DF-B2C4-664D-E5F06E2F8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44945-39CA-665F-17FD-BF52E59D1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2CBBB6-8B95-7B1C-8D86-E1279C52A487}"/>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6" name="Footer Placeholder 5">
            <a:extLst>
              <a:ext uri="{FF2B5EF4-FFF2-40B4-BE49-F238E27FC236}">
                <a16:creationId xmlns:a16="http://schemas.microsoft.com/office/drawing/2014/main" id="{20496BA1-B805-FB70-5032-1E97768C07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630CA-6966-FCDB-972A-AA2F5E66A67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28767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2690-35FA-7406-7A31-B6F9FF111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A0EDB-EC9E-5441-F52E-61AB18065E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374E9-2001-D24D-DFDE-27D030A01146}"/>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5" name="Footer Placeholder 4">
            <a:extLst>
              <a:ext uri="{FF2B5EF4-FFF2-40B4-BE49-F238E27FC236}">
                <a16:creationId xmlns:a16="http://schemas.microsoft.com/office/drawing/2014/main" id="{912B1C39-3722-70EC-24B5-2B922895F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B55EF-1BCD-E386-59B4-8FEF8662E788}"/>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45545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EE043-F0E9-902E-4957-68FE3355C6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2310EA-86E4-92CE-E297-909D8DDEE7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44F91-BA58-34DD-52B8-FB8888F8496F}"/>
              </a:ext>
            </a:extLst>
          </p:cNvPr>
          <p:cNvSpPr>
            <a:spLocks noGrp="1"/>
          </p:cNvSpPr>
          <p:nvPr>
            <p:ph type="dt" sz="half" idx="10"/>
          </p:nvPr>
        </p:nvSpPr>
        <p:spPr/>
        <p:txBody>
          <a:bodyPr/>
          <a:lstStyle/>
          <a:p>
            <a:fld id="{CC47DB09-84E4-42A7-9310-CE62375F483A}" type="datetimeFigureOut">
              <a:rPr lang="en-GB" smtClean="0"/>
              <a:t>03/07/2024</a:t>
            </a:fld>
            <a:endParaRPr lang="en-GB"/>
          </a:p>
        </p:txBody>
      </p:sp>
      <p:sp>
        <p:nvSpPr>
          <p:cNvPr id="5" name="Footer Placeholder 4">
            <a:extLst>
              <a:ext uri="{FF2B5EF4-FFF2-40B4-BE49-F238E27FC236}">
                <a16:creationId xmlns:a16="http://schemas.microsoft.com/office/drawing/2014/main" id="{6FDC3D06-E251-859F-397A-5B58611B2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2D66C-C9A2-2B82-8CFD-7C84D261A0EB}"/>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66443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96D463-40D1-7BBA-AD75-200D54170F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8C302-6126-BF90-0C39-98FBD19E1C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C53A-317E-3CF9-7B57-8320FB73F2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47DB09-84E4-42A7-9310-CE62375F483A}" type="datetimeFigureOut">
              <a:rPr lang="en-GB" smtClean="0"/>
              <a:t>03/07/2024</a:t>
            </a:fld>
            <a:endParaRPr lang="en-GB"/>
          </a:p>
        </p:txBody>
      </p:sp>
      <p:sp>
        <p:nvSpPr>
          <p:cNvPr id="5" name="Footer Placeholder 4">
            <a:extLst>
              <a:ext uri="{FF2B5EF4-FFF2-40B4-BE49-F238E27FC236}">
                <a16:creationId xmlns:a16="http://schemas.microsoft.com/office/drawing/2014/main" id="{AD181266-B572-5281-D163-96E6250BC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6F93C2-6CF4-F268-216F-31450A2E1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B02E24-5B24-463F-A28D-B11A2C2CD4CE}" type="slidenum">
              <a:rPr lang="en-GB" smtClean="0"/>
              <a:t>‹#›</a:t>
            </a:fld>
            <a:endParaRPr lang="en-GB"/>
          </a:p>
        </p:txBody>
      </p:sp>
    </p:spTree>
    <p:extLst>
      <p:ext uri="{BB962C8B-B14F-4D97-AF65-F5344CB8AC3E}">
        <p14:creationId xmlns:p14="http://schemas.microsoft.com/office/powerpoint/2010/main" val="679418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uk-england-manchester-6818422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IWXB3pKeJZI?feature=oembed" TargetMode="Externa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uk-england-bristol-3684655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hyperlink" Target="https://www.independent.co.uk/topic/hate-crim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hyperlink" Target="https://www.independent.co.uk/news/uk/crime/police-investigating-hate-crime-hijab-islamophobia-baker-street-tube-a7843931.html" TargetMode="Externa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QA0gc1ve5Uk?feature=oembed" TargetMode="External"/><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legislation.gov.uk/ukpga/1991/19/content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bbc.co.uk/sport/football/65666613"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41910-D122-85EE-160A-195CC3789284}"/>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Hate Crime and Aggravated Offences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6334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16F7E-DE07-7F46-DD21-6B049F5D3EA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200" kern="1200">
                <a:solidFill>
                  <a:schemeClr val="bg1"/>
                </a:solidFill>
                <a:latin typeface="+mj-lt"/>
                <a:ea typeface="+mj-ea"/>
                <a:cs typeface="+mj-cs"/>
              </a:rPr>
              <a:t>Definitions: </a:t>
            </a:r>
            <a:br>
              <a:rPr lang="en-US" sz="2200" kern="1200">
                <a:solidFill>
                  <a:schemeClr val="bg1"/>
                </a:solidFill>
                <a:latin typeface="+mj-lt"/>
                <a:ea typeface="+mj-ea"/>
                <a:cs typeface="+mj-cs"/>
              </a:rPr>
            </a:br>
            <a:endParaRPr lang="en-US" sz="2200" kern="1200">
              <a:solidFill>
                <a:schemeClr val="bg1"/>
              </a:solidFill>
              <a:latin typeface="+mj-lt"/>
              <a:ea typeface="+mj-ea"/>
              <a:cs typeface="+mj-cs"/>
            </a:endParaRPr>
          </a:p>
        </p:txBody>
      </p:sp>
      <p:pic>
        <p:nvPicPr>
          <p:cNvPr id="5" name="Content Placeholder 4">
            <a:extLst>
              <a:ext uri="{FF2B5EF4-FFF2-40B4-BE49-F238E27FC236}">
                <a16:creationId xmlns:a16="http://schemas.microsoft.com/office/drawing/2014/main" id="{4FCA9A68-7633-09CF-C0B9-E1BFF35CE48B}"/>
              </a:ext>
            </a:extLst>
          </p:cNvPr>
          <p:cNvPicPr>
            <a:picLocks noGrp="1" noChangeAspect="1"/>
          </p:cNvPicPr>
          <p:nvPr>
            <p:ph idx="1"/>
          </p:nvPr>
        </p:nvPicPr>
        <p:blipFill>
          <a:blip r:embed="rId2"/>
          <a:stretch>
            <a:fillRect/>
          </a:stretch>
        </p:blipFill>
        <p:spPr>
          <a:xfrm>
            <a:off x="926354" y="1675227"/>
            <a:ext cx="10339292" cy="4394199"/>
          </a:xfrm>
          <a:prstGeom prst="rect">
            <a:avLst/>
          </a:prstGeom>
        </p:spPr>
      </p:pic>
    </p:spTree>
    <p:extLst>
      <p:ext uri="{BB962C8B-B14F-4D97-AF65-F5344CB8AC3E}">
        <p14:creationId xmlns:p14="http://schemas.microsoft.com/office/powerpoint/2010/main" val="4131215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A586F-41D7-8A2E-7F2F-D76294899313}"/>
              </a:ext>
            </a:extLst>
          </p:cNvPr>
          <p:cNvSpPr>
            <a:spLocks noGrp="1"/>
          </p:cNvSpPr>
          <p:nvPr>
            <p:ph type="title"/>
          </p:nvPr>
        </p:nvSpPr>
        <p:spPr>
          <a:xfrm>
            <a:off x="6739128" y="638089"/>
            <a:ext cx="4818888" cy="1476801"/>
          </a:xfrm>
        </p:spPr>
        <p:txBody>
          <a:bodyPr anchor="b">
            <a:normAutofit/>
          </a:bodyPr>
          <a:lstStyle/>
          <a:p>
            <a:r>
              <a:rPr lang="en-GB" sz="5400"/>
              <a:t>What is hostility</a:t>
            </a:r>
          </a:p>
        </p:txBody>
      </p:sp>
      <p:pic>
        <p:nvPicPr>
          <p:cNvPr id="5" name="Picture 4">
            <a:extLst>
              <a:ext uri="{FF2B5EF4-FFF2-40B4-BE49-F238E27FC236}">
                <a16:creationId xmlns:a16="http://schemas.microsoft.com/office/drawing/2014/main" id="{6462AF2A-4043-FEE8-DEBD-F03159FDA7B6}"/>
              </a:ext>
            </a:extLst>
          </p:cNvPr>
          <p:cNvPicPr>
            <a:picLocks noChangeAspect="1"/>
          </p:cNvPicPr>
          <p:nvPr/>
        </p:nvPicPr>
        <p:blipFill>
          <a:blip r:embed="rId2"/>
          <a:stretch>
            <a:fillRect/>
          </a:stretch>
        </p:blipFill>
        <p:spPr>
          <a:xfrm>
            <a:off x="630936" y="1279531"/>
            <a:ext cx="5458968" cy="4298937"/>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691D80-D0B7-F7DB-3004-885870C1BA67}"/>
              </a:ext>
            </a:extLst>
          </p:cNvPr>
          <p:cNvSpPr>
            <a:spLocks noGrp="1"/>
          </p:cNvSpPr>
          <p:nvPr>
            <p:ph idx="1"/>
          </p:nvPr>
        </p:nvSpPr>
        <p:spPr>
          <a:xfrm>
            <a:off x="6739128" y="2664886"/>
            <a:ext cx="4818888" cy="3550789"/>
          </a:xfrm>
        </p:spPr>
        <p:txBody>
          <a:bodyPr anchor="t">
            <a:normAutofit/>
          </a:bodyPr>
          <a:lstStyle/>
          <a:p>
            <a:r>
              <a:rPr lang="en-GB" sz="2200" b="0" i="0">
                <a:effectLst/>
                <a:highlight>
                  <a:srgbClr val="FFFFFF"/>
                </a:highlight>
                <a:latin typeface="Lato" panose="020F0502020204030203" pitchFamily="34" charset="0"/>
              </a:rPr>
              <a:t>here is no legal definition of hostility so we use the everyday understanding of the word which includes ill-will, spite, contempt, prejudice, unfriendliness, antagonism, resentment and dislike (Crown Prosecution Service, 2022)</a:t>
            </a:r>
            <a:br>
              <a:rPr lang="en-GB" sz="2200" b="0" i="0">
                <a:effectLst/>
                <a:highlight>
                  <a:srgbClr val="FFFFFF"/>
                </a:highlight>
                <a:latin typeface="Lato" panose="020F0502020204030203" pitchFamily="34" charset="0"/>
              </a:rPr>
            </a:br>
            <a:endParaRPr lang="en-GB" sz="2200"/>
          </a:p>
        </p:txBody>
      </p:sp>
    </p:spTree>
    <p:extLst>
      <p:ext uri="{BB962C8B-B14F-4D97-AF65-F5344CB8AC3E}">
        <p14:creationId xmlns:p14="http://schemas.microsoft.com/office/powerpoint/2010/main" val="1235409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36973CD-F88E-515C-747A-0DB6BA6D624D}"/>
              </a:ext>
            </a:extLst>
          </p:cNvPr>
          <p:cNvPicPr>
            <a:picLocks noChangeAspect="1"/>
          </p:cNvPicPr>
          <p:nvPr/>
        </p:nvPicPr>
        <p:blipFill>
          <a:blip r:embed="rId3"/>
          <a:stretch>
            <a:fillRect/>
          </a:stretch>
        </p:blipFill>
        <p:spPr>
          <a:xfrm>
            <a:off x="703182" y="994215"/>
            <a:ext cx="4777381" cy="46998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2CC3A04-3743-B780-8827-FB48D68402A7}"/>
              </a:ext>
            </a:extLst>
          </p:cNvPr>
          <p:cNvSpPr>
            <a:spLocks noGrp="1"/>
          </p:cNvSpPr>
          <p:nvPr>
            <p:ph idx="1"/>
          </p:nvPr>
        </p:nvSpPr>
        <p:spPr>
          <a:xfrm>
            <a:off x="5894962" y="1984443"/>
            <a:ext cx="5458838" cy="4192520"/>
          </a:xfrm>
        </p:spPr>
        <p:txBody>
          <a:bodyPr>
            <a:normAutofit/>
          </a:bodyPr>
          <a:lstStyle/>
          <a:p>
            <a:pPr marL="0" indent="0">
              <a:buNone/>
            </a:pPr>
            <a:r>
              <a:rPr lang="en-GB" sz="2000" dirty="0"/>
              <a:t>A hate crime is also known as a bias motivated crime. It is a prejudice motivated crime which occurs when a perpetrator targets a victim because of their membership ( or perceived membership ) of a certain social group or race. </a:t>
            </a:r>
          </a:p>
          <a:p>
            <a:pPr marL="0" indent="0">
              <a:buNone/>
            </a:pPr>
            <a:endParaRPr lang="en-GB" sz="2000" dirty="0"/>
          </a:p>
          <a:p>
            <a:pPr marL="0" indent="0">
              <a:buNone/>
            </a:pPr>
            <a:r>
              <a:rPr lang="en-GB" sz="2000" dirty="0">
                <a:highlight>
                  <a:srgbClr val="FFFFFF"/>
                </a:highlight>
                <a:latin typeface="GDS Transport"/>
              </a:rPr>
              <a:t>I</a:t>
            </a:r>
            <a:r>
              <a:rPr lang="en-GB" sz="2000" b="0" i="0" dirty="0">
                <a:effectLst/>
                <a:highlight>
                  <a:srgbClr val="FFFFFF"/>
                </a:highlight>
                <a:latin typeface="GDS Transport"/>
              </a:rPr>
              <a:t>n the year ending March 2023, there were 145,214 hate crimes recorded by the police in England and Wales (excluding Devon and Cornwall), a 5% decrease compared with the previous year</a:t>
            </a:r>
          </a:p>
          <a:p>
            <a:pPr marL="0" indent="0">
              <a:buNone/>
            </a:pPr>
            <a:r>
              <a:rPr lang="en-GB" sz="2000" dirty="0">
                <a:highlight>
                  <a:srgbClr val="FFFFFF"/>
                </a:highlight>
                <a:latin typeface="GDS Transport"/>
              </a:rPr>
              <a:t>(Home Office, 2023).</a:t>
            </a:r>
            <a:endParaRPr lang="en-GB" sz="2000" b="0" i="0" dirty="0">
              <a:effectLst/>
              <a:highlight>
                <a:srgbClr val="FFFFFF"/>
              </a:highlight>
              <a:latin typeface="GDS Transport"/>
            </a:endParaRP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558374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AD211-E95D-4B3B-A4F7-82C5163CA2E4}"/>
              </a:ext>
            </a:extLst>
          </p:cNvPr>
          <p:cNvSpPr>
            <a:spLocks noGrp="1"/>
          </p:cNvSpPr>
          <p:nvPr>
            <p:ph type="title"/>
          </p:nvPr>
        </p:nvSpPr>
        <p:spPr/>
        <p:txBody>
          <a:bodyPr/>
          <a:lstStyle/>
          <a:p>
            <a:pPr algn="ctr"/>
            <a:r>
              <a:rPr lang="en-GB" dirty="0"/>
              <a:t>Case examples: </a:t>
            </a:r>
            <a:br>
              <a:rPr lang="en-GB" dirty="0"/>
            </a:br>
            <a:endParaRPr lang="en-GB" dirty="0"/>
          </a:p>
        </p:txBody>
      </p:sp>
      <p:pic>
        <p:nvPicPr>
          <p:cNvPr id="5" name="Content Placeholder 4">
            <a:extLst>
              <a:ext uri="{FF2B5EF4-FFF2-40B4-BE49-F238E27FC236}">
                <a16:creationId xmlns:a16="http://schemas.microsoft.com/office/drawing/2014/main" id="{4A9F1834-E1FF-8326-3182-D35757FF855B}"/>
              </a:ext>
            </a:extLst>
          </p:cNvPr>
          <p:cNvPicPr>
            <a:picLocks noGrp="1" noChangeAspect="1"/>
          </p:cNvPicPr>
          <p:nvPr>
            <p:ph idx="1"/>
          </p:nvPr>
        </p:nvPicPr>
        <p:blipFill>
          <a:blip r:embed="rId3"/>
          <a:stretch>
            <a:fillRect/>
          </a:stretch>
        </p:blipFill>
        <p:spPr>
          <a:xfrm>
            <a:off x="1449210" y="1291431"/>
            <a:ext cx="8665633" cy="1152525"/>
          </a:xfrm>
        </p:spPr>
      </p:pic>
      <p:pic>
        <p:nvPicPr>
          <p:cNvPr id="7" name="Picture 6">
            <a:extLst>
              <a:ext uri="{FF2B5EF4-FFF2-40B4-BE49-F238E27FC236}">
                <a16:creationId xmlns:a16="http://schemas.microsoft.com/office/drawing/2014/main" id="{9E7231EE-8D3F-279D-35B5-DD0FD3211C25}"/>
              </a:ext>
            </a:extLst>
          </p:cNvPr>
          <p:cNvPicPr>
            <a:picLocks noChangeAspect="1"/>
          </p:cNvPicPr>
          <p:nvPr/>
        </p:nvPicPr>
        <p:blipFill>
          <a:blip r:embed="rId4"/>
          <a:stretch>
            <a:fillRect/>
          </a:stretch>
        </p:blipFill>
        <p:spPr>
          <a:xfrm>
            <a:off x="1625600" y="2557727"/>
            <a:ext cx="8387643" cy="1038225"/>
          </a:xfrm>
          <a:prstGeom prst="rect">
            <a:avLst/>
          </a:prstGeom>
        </p:spPr>
      </p:pic>
      <p:pic>
        <p:nvPicPr>
          <p:cNvPr id="9" name="Picture 8">
            <a:extLst>
              <a:ext uri="{FF2B5EF4-FFF2-40B4-BE49-F238E27FC236}">
                <a16:creationId xmlns:a16="http://schemas.microsoft.com/office/drawing/2014/main" id="{3FCC13CC-AE87-B7B6-423F-602BE2FA86B0}"/>
              </a:ext>
            </a:extLst>
          </p:cNvPr>
          <p:cNvPicPr>
            <a:picLocks noChangeAspect="1"/>
          </p:cNvPicPr>
          <p:nvPr/>
        </p:nvPicPr>
        <p:blipFill>
          <a:blip r:embed="rId5"/>
          <a:stretch>
            <a:fillRect/>
          </a:stretch>
        </p:blipFill>
        <p:spPr>
          <a:xfrm>
            <a:off x="1298222" y="3709723"/>
            <a:ext cx="8963378" cy="1181100"/>
          </a:xfrm>
          <a:prstGeom prst="rect">
            <a:avLst/>
          </a:prstGeom>
        </p:spPr>
      </p:pic>
    </p:spTree>
    <p:extLst>
      <p:ext uri="{BB962C8B-B14F-4D97-AF65-F5344CB8AC3E}">
        <p14:creationId xmlns:p14="http://schemas.microsoft.com/office/powerpoint/2010/main" val="1801468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Box 7">
            <a:extLst>
              <a:ext uri="{FF2B5EF4-FFF2-40B4-BE49-F238E27FC236}">
                <a16:creationId xmlns:a16="http://schemas.microsoft.com/office/drawing/2014/main" id="{5C57EE50-3C1B-2145-D306-1853CC34FCAF}"/>
              </a:ext>
            </a:extLst>
          </p:cNvPr>
          <p:cNvSpPr txBox="1"/>
          <p:nvPr/>
        </p:nvSpPr>
        <p:spPr>
          <a:xfrm>
            <a:off x="411480" y="2684095"/>
            <a:ext cx="4443154" cy="3492868"/>
          </a:xfrm>
          <a:prstGeom prst="rect">
            <a:avLst/>
          </a:prstGeom>
        </p:spPr>
        <p:txBody>
          <a:bodyPr vert="horz" lIns="91440" tIns="45720" rIns="91440" bIns="45720" rtlCol="0">
            <a:normAutofit/>
          </a:bodyPr>
          <a:lstStyle/>
          <a:p>
            <a:pPr indent="-228600" fontAlgn="base">
              <a:lnSpc>
                <a:spcPct val="90000"/>
              </a:lnSpc>
              <a:spcAft>
                <a:spcPts val="600"/>
              </a:spcAft>
              <a:buFont typeface="Arial" panose="020B0604020202020204" pitchFamily="34" charset="0"/>
              <a:buChar char="•"/>
            </a:pPr>
            <a:r>
              <a:rPr lang="en-US" b="1" i="0" dirty="0">
                <a:effectLst/>
                <a:highlight>
                  <a:srgbClr val="FFFFFF"/>
                </a:highlight>
              </a:rPr>
              <a:t>Brianna </a:t>
            </a:r>
            <a:r>
              <a:rPr lang="en-US" b="1" i="0" dirty="0" err="1">
                <a:effectLst/>
                <a:highlight>
                  <a:srgbClr val="FFFFFF"/>
                </a:highlight>
              </a:rPr>
              <a:t>Ghey's</a:t>
            </a:r>
            <a:r>
              <a:rPr lang="en-US" b="1" i="0" dirty="0">
                <a:effectLst/>
                <a:highlight>
                  <a:srgbClr val="FFFFFF"/>
                </a:highlight>
              </a:rPr>
              <a:t> killers have been given life sentences for her "brutal, planned and sadistic" murder.</a:t>
            </a:r>
          </a:p>
          <a:p>
            <a:pPr indent="-228600" fontAlgn="base">
              <a:lnSpc>
                <a:spcPct val="90000"/>
              </a:lnSpc>
              <a:spcAft>
                <a:spcPts val="600"/>
              </a:spcAft>
              <a:buFont typeface="Arial" panose="020B0604020202020204" pitchFamily="34" charset="0"/>
              <a:buChar char="•"/>
            </a:pPr>
            <a:endParaRPr lang="en-US" b="0" i="0" dirty="0">
              <a:effectLst/>
              <a:highlight>
                <a:srgbClr val="FFFFFF"/>
              </a:highlight>
            </a:endParaRPr>
          </a:p>
          <a:p>
            <a:pPr indent="-228600" fontAlgn="base">
              <a:lnSpc>
                <a:spcPct val="90000"/>
              </a:lnSpc>
              <a:spcAft>
                <a:spcPts val="600"/>
              </a:spcAft>
              <a:buFont typeface="Arial" panose="020B0604020202020204" pitchFamily="34" charset="0"/>
              <a:buChar char="•"/>
            </a:pPr>
            <a:r>
              <a:rPr lang="en-US" b="0" i="0" dirty="0">
                <a:effectLst/>
                <a:highlight>
                  <a:srgbClr val="FFFFFF"/>
                </a:highlight>
              </a:rPr>
              <a:t>Scarlett Jenkinson and Eddie Ratcliffe murdered the 16-year-old in a park in Cheshire in February 2023.</a:t>
            </a:r>
          </a:p>
          <a:p>
            <a:pPr indent="-228600" fontAlgn="base">
              <a:lnSpc>
                <a:spcPct val="90000"/>
              </a:lnSpc>
              <a:spcAft>
                <a:spcPts val="600"/>
              </a:spcAft>
              <a:buFont typeface="Arial" panose="020B0604020202020204" pitchFamily="34" charset="0"/>
              <a:buChar char="•"/>
            </a:pPr>
            <a:r>
              <a:rPr lang="en-US" b="0" i="0" dirty="0" err="1">
                <a:effectLst/>
                <a:highlight>
                  <a:srgbClr val="FFFFFF"/>
                </a:highlight>
              </a:rPr>
              <a:t>Mrs</a:t>
            </a:r>
            <a:r>
              <a:rPr lang="en-US" b="0" i="0" dirty="0">
                <a:effectLst/>
                <a:highlight>
                  <a:srgbClr val="FFFFFF"/>
                </a:highlight>
              </a:rPr>
              <a:t> Justice Yip said Jenkinson was motivated by a "deep desire to kill" while Ratcliffe's motivation was in part hostility to Brianna's transgender identity</a:t>
            </a:r>
          </a:p>
        </p:txBody>
      </p:sp>
      <p:pic>
        <p:nvPicPr>
          <p:cNvPr id="5" name="Content Placeholder 4" descr="A person with glasses smiling&#10;&#10;Description automatically generated">
            <a:hlinkClick r:id="rId3"/>
            <a:extLst>
              <a:ext uri="{FF2B5EF4-FFF2-40B4-BE49-F238E27FC236}">
                <a16:creationId xmlns:a16="http://schemas.microsoft.com/office/drawing/2014/main" id="{5DDBE1B0-6DBB-072A-ED19-A6E793D2541F}"/>
              </a:ext>
            </a:extLst>
          </p:cNvPr>
          <p:cNvPicPr>
            <a:picLocks noGrp="1" noChangeAspect="1"/>
          </p:cNvPicPr>
          <p:nvPr>
            <p:ph idx="1"/>
          </p:nvPr>
        </p:nvPicPr>
        <p:blipFill>
          <a:blip r:embed="rId4"/>
          <a:stretch>
            <a:fillRect/>
          </a:stretch>
        </p:blipFill>
        <p:spPr>
          <a:xfrm>
            <a:off x="5385816" y="631941"/>
            <a:ext cx="6440424" cy="5538763"/>
          </a:xfrm>
          <a:prstGeom prst="rect">
            <a:avLst/>
          </a:prstGeom>
        </p:spPr>
      </p:pic>
    </p:spTree>
    <p:extLst>
      <p:ext uri="{BB962C8B-B14F-4D97-AF65-F5344CB8AC3E}">
        <p14:creationId xmlns:p14="http://schemas.microsoft.com/office/powerpoint/2010/main" val="3827086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FCC9D683-6BA7-33C6-58EF-D831FBC9131B}"/>
              </a:ext>
            </a:extLst>
          </p:cNvPr>
          <p:cNvSpPr>
            <a:spLocks noGrp="1"/>
          </p:cNvSpPr>
          <p:nvPr>
            <p:ph type="title"/>
          </p:nvPr>
        </p:nvSpPr>
        <p:spPr>
          <a:xfrm>
            <a:off x="371094" y="1161288"/>
            <a:ext cx="3438144" cy="1239012"/>
          </a:xfrm>
        </p:spPr>
        <p:txBody>
          <a:bodyPr anchor="ctr">
            <a:normAutofit/>
          </a:bodyPr>
          <a:lstStyle/>
          <a:p>
            <a:endParaRPr lang="en-GB" sz="2800"/>
          </a:p>
        </p:txBody>
      </p:sp>
      <p:sp>
        <p:nvSpPr>
          <p:cNvPr id="18" name="Rectangle 1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54359900-4957-DE78-3564-1C9C9C080918}"/>
              </a:ext>
            </a:extLst>
          </p:cNvPr>
          <p:cNvSpPr>
            <a:spLocks noGrp="1"/>
          </p:cNvSpPr>
          <p:nvPr>
            <p:ph idx="1"/>
          </p:nvPr>
        </p:nvSpPr>
        <p:spPr>
          <a:xfrm>
            <a:off x="371094" y="2718054"/>
            <a:ext cx="3438906" cy="3207258"/>
          </a:xfrm>
        </p:spPr>
        <p:txBody>
          <a:bodyPr anchor="t">
            <a:normAutofit/>
          </a:bodyPr>
          <a:lstStyle/>
          <a:p>
            <a:endParaRPr lang="en-US" sz="1700"/>
          </a:p>
        </p:txBody>
      </p:sp>
      <p:pic>
        <p:nvPicPr>
          <p:cNvPr id="5" name="Content Placeholder 4">
            <a:extLst>
              <a:ext uri="{FF2B5EF4-FFF2-40B4-BE49-F238E27FC236}">
                <a16:creationId xmlns:a16="http://schemas.microsoft.com/office/drawing/2014/main" id="{0ED2E7BC-F0F5-78A7-EB6C-5ABBD201C709}"/>
              </a:ext>
            </a:extLst>
          </p:cNvPr>
          <p:cNvPicPr>
            <a:picLocks noChangeAspect="1"/>
          </p:cNvPicPr>
          <p:nvPr/>
        </p:nvPicPr>
        <p:blipFill>
          <a:blip r:embed="rId2"/>
          <a:stretch>
            <a:fillRect/>
          </a:stretch>
        </p:blipFill>
        <p:spPr>
          <a:xfrm>
            <a:off x="270933" y="226382"/>
            <a:ext cx="11769147" cy="6405236"/>
          </a:xfrm>
          <a:prstGeom prst="rect">
            <a:avLst/>
          </a:prstGeom>
        </p:spPr>
      </p:pic>
    </p:spTree>
    <p:extLst>
      <p:ext uri="{BB962C8B-B14F-4D97-AF65-F5344CB8AC3E}">
        <p14:creationId xmlns:p14="http://schemas.microsoft.com/office/powerpoint/2010/main" val="1424738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29A114-AB1C-A8FB-392B-E605E4BB4A73}"/>
              </a:ext>
            </a:extLst>
          </p:cNvPr>
          <p:cNvPicPr>
            <a:picLocks noGrp="1" noChangeAspect="1"/>
          </p:cNvPicPr>
          <p:nvPr>
            <p:ph idx="1"/>
          </p:nvPr>
        </p:nvPicPr>
        <p:blipFill>
          <a:blip r:embed="rId3"/>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2299851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EC873E4-1CE7-60E3-184F-520652B80C56}"/>
              </a:ext>
            </a:extLst>
          </p:cNvPr>
          <p:cNvPicPr>
            <a:picLocks noGrp="1" noChangeAspect="1"/>
          </p:cNvPicPr>
          <p:nvPr>
            <p:ph idx="1"/>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92370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2B7C62-2DF8-B151-FA41-58323ECA2C12}"/>
              </a:ext>
            </a:extLst>
          </p:cNvPr>
          <p:cNvPicPr>
            <a:picLocks noGrp="1" noChangeAspect="1"/>
          </p:cNvPicPr>
          <p:nvPr>
            <p:ph idx="1"/>
          </p:nvPr>
        </p:nvPicPr>
        <p:blipFill>
          <a:blip r:embed="rId3"/>
          <a:stretch>
            <a:fillRect/>
          </a:stretch>
        </p:blipFill>
        <p:spPr>
          <a:xfrm>
            <a:off x="660814" y="643466"/>
            <a:ext cx="10870372" cy="5571067"/>
          </a:xfrm>
          <a:prstGeom prst="rect">
            <a:avLst/>
          </a:prstGeom>
        </p:spPr>
      </p:pic>
    </p:spTree>
    <p:extLst>
      <p:ext uri="{BB962C8B-B14F-4D97-AF65-F5344CB8AC3E}">
        <p14:creationId xmlns:p14="http://schemas.microsoft.com/office/powerpoint/2010/main" val="728528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AD098-62BE-D8D4-B1AC-5CD24A16573D}"/>
              </a:ext>
            </a:extLst>
          </p:cNvPr>
          <p:cNvSpPr>
            <a:spLocks noGrp="1"/>
          </p:cNvSpPr>
          <p:nvPr>
            <p:ph type="title"/>
          </p:nvPr>
        </p:nvSpPr>
        <p:spPr/>
        <p:txBody>
          <a:bodyPr/>
          <a:lstStyle/>
          <a:p>
            <a:r>
              <a:rPr lang="en-GB" dirty="0"/>
              <a:t>What is the impact of hate crime?</a:t>
            </a:r>
          </a:p>
        </p:txBody>
      </p:sp>
      <p:pic>
        <p:nvPicPr>
          <p:cNvPr id="4" name="Online Media 3" title="Hate crime victims speak out about impact as figures increase during pandemic | ITV News">
            <a:hlinkClick r:id="" action="ppaction://media"/>
            <a:extLst>
              <a:ext uri="{FF2B5EF4-FFF2-40B4-BE49-F238E27FC236}">
                <a16:creationId xmlns:a16="http://schemas.microsoft.com/office/drawing/2014/main" id="{EAA35F03-5EB5-35F4-8F6A-C071A1B6F9B8}"/>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28438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A1101-F84B-8B59-A33F-FE6A02D36CAC}"/>
              </a:ext>
            </a:extLst>
          </p:cNvPr>
          <p:cNvSpPr>
            <a:spLocks noGrp="1"/>
          </p:cNvSpPr>
          <p:nvPr>
            <p:ph type="title"/>
          </p:nvPr>
        </p:nvSpPr>
        <p:spPr/>
        <p:txBody>
          <a:bodyPr/>
          <a:lstStyle/>
          <a:p>
            <a:r>
              <a:rPr lang="en-GB" dirty="0"/>
              <a:t>The impact of hate crime: </a:t>
            </a:r>
          </a:p>
        </p:txBody>
      </p:sp>
      <p:sp>
        <p:nvSpPr>
          <p:cNvPr id="3" name="Content Placeholder 2">
            <a:extLst>
              <a:ext uri="{FF2B5EF4-FFF2-40B4-BE49-F238E27FC236}">
                <a16:creationId xmlns:a16="http://schemas.microsoft.com/office/drawing/2014/main" id="{B4FC2B9F-BE49-1805-BA9C-6A9A4C04D413}"/>
              </a:ext>
            </a:extLst>
          </p:cNvPr>
          <p:cNvSpPr>
            <a:spLocks noGrp="1"/>
          </p:cNvSpPr>
          <p:nvPr>
            <p:ph idx="1"/>
          </p:nvPr>
        </p:nvSpPr>
        <p:spPr/>
        <p:txBody>
          <a:bodyPr>
            <a:normAutofit/>
          </a:bodyPr>
          <a:lstStyle/>
          <a:p>
            <a:pPr marL="0" indent="0">
              <a:buNone/>
            </a:pPr>
            <a:r>
              <a:rPr lang="en-GB" sz="2400" b="0" i="0" dirty="0">
                <a:solidFill>
                  <a:srgbClr val="4A4A4A"/>
                </a:solidFill>
                <a:effectLst/>
                <a:highlight>
                  <a:srgbClr val="FFFFFF"/>
                </a:highlight>
                <a:latin typeface="Arial" panose="020B0604020202020204" pitchFamily="34" charset="0"/>
                <a:cs typeface="Arial" panose="020B0604020202020204" pitchFamily="34" charset="0"/>
              </a:rPr>
              <a:t>Unlike non-identity related offences, the attack is very personal and specifically targeted, which means it’s less likely to be a random attack.</a:t>
            </a:r>
          </a:p>
          <a:p>
            <a:pPr marL="0" indent="0">
              <a:buNone/>
            </a:pPr>
            <a:endParaRPr lang="en-GB" sz="2400" dirty="0">
              <a:solidFill>
                <a:srgbClr val="4A4A4A"/>
              </a:solidFill>
              <a:highlight>
                <a:srgbClr val="FFFFFF"/>
              </a:highlight>
              <a:latin typeface="Arial" panose="020B0604020202020204" pitchFamily="34" charset="0"/>
              <a:cs typeface="Arial" panose="020B0604020202020204" pitchFamily="34" charset="0"/>
            </a:endParaRPr>
          </a:p>
          <a:p>
            <a:pPr marL="0" indent="0">
              <a:buNone/>
            </a:pPr>
            <a:r>
              <a:rPr lang="en-GB" sz="2400" b="0" i="0" dirty="0">
                <a:solidFill>
                  <a:srgbClr val="4A4A4A"/>
                </a:solidFill>
                <a:effectLst/>
                <a:highlight>
                  <a:srgbClr val="FFFFFF"/>
                </a:highlight>
                <a:latin typeface="Arial" panose="020B0604020202020204" pitchFamily="34" charset="0"/>
                <a:cs typeface="Arial" panose="020B0604020202020204" pitchFamily="34" charset="0"/>
              </a:rPr>
              <a:t>As well as the emotional and physical harm, you may suffer serious financial losses. At its most extreme, you may be made homeless, forced to leave an area or made to feel so unsafe you choose to move away. </a:t>
            </a:r>
            <a:endParaRPr lang="en-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8101FEA-20E9-9263-A635-9A2B727EBA92}"/>
              </a:ext>
            </a:extLst>
          </p:cNvPr>
          <p:cNvPicPr>
            <a:picLocks noChangeAspect="1"/>
          </p:cNvPicPr>
          <p:nvPr/>
        </p:nvPicPr>
        <p:blipFill>
          <a:blip r:embed="rId2"/>
          <a:stretch>
            <a:fillRect/>
          </a:stretch>
        </p:blipFill>
        <p:spPr>
          <a:xfrm>
            <a:off x="4496506" y="4661606"/>
            <a:ext cx="3448050" cy="1085850"/>
          </a:xfrm>
          <a:prstGeom prst="rect">
            <a:avLst/>
          </a:prstGeom>
        </p:spPr>
      </p:pic>
    </p:spTree>
    <p:extLst>
      <p:ext uri="{BB962C8B-B14F-4D97-AF65-F5344CB8AC3E}">
        <p14:creationId xmlns:p14="http://schemas.microsoft.com/office/powerpoint/2010/main" val="3589794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4B2C5-83E7-9B62-E426-FAC3E8F8AA83}"/>
              </a:ext>
            </a:extLst>
          </p:cNvPr>
          <p:cNvSpPr>
            <a:spLocks noGrp="1"/>
          </p:cNvSpPr>
          <p:nvPr>
            <p:ph type="title"/>
          </p:nvPr>
        </p:nvSpPr>
        <p:spPr>
          <a:xfrm>
            <a:off x="6739128" y="638089"/>
            <a:ext cx="4818888" cy="1476801"/>
          </a:xfrm>
        </p:spPr>
        <p:txBody>
          <a:bodyPr anchor="b">
            <a:normAutofit/>
          </a:bodyPr>
          <a:lstStyle/>
          <a:p>
            <a:r>
              <a:rPr lang="en-GB" sz="5000"/>
              <a:t>Hate Crime Legalisation</a:t>
            </a:r>
          </a:p>
        </p:txBody>
      </p:sp>
      <p:pic>
        <p:nvPicPr>
          <p:cNvPr id="5" name="Picture 4">
            <a:extLst>
              <a:ext uri="{FF2B5EF4-FFF2-40B4-BE49-F238E27FC236}">
                <a16:creationId xmlns:a16="http://schemas.microsoft.com/office/drawing/2014/main" id="{827B2D19-DB08-71EC-87ED-FBD33334C675}"/>
              </a:ext>
            </a:extLst>
          </p:cNvPr>
          <p:cNvPicPr>
            <a:picLocks noChangeAspect="1"/>
          </p:cNvPicPr>
          <p:nvPr/>
        </p:nvPicPr>
        <p:blipFill>
          <a:blip r:embed="rId3"/>
          <a:stretch>
            <a:fillRect/>
          </a:stretch>
        </p:blipFill>
        <p:spPr>
          <a:xfrm>
            <a:off x="630936" y="1190823"/>
            <a:ext cx="5458968" cy="4476353"/>
          </a:xfrm>
          <a:prstGeom prst="rect">
            <a:avLst/>
          </a:prstGeom>
        </p:spPr>
      </p:pic>
      <p:sp>
        <p:nvSpPr>
          <p:cNvPr id="1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03F4E4-A27D-FB2F-DA9B-C0C030FCAF25}"/>
              </a:ext>
            </a:extLst>
          </p:cNvPr>
          <p:cNvSpPr>
            <a:spLocks noGrp="1"/>
          </p:cNvSpPr>
          <p:nvPr>
            <p:ph idx="1"/>
          </p:nvPr>
        </p:nvSpPr>
        <p:spPr>
          <a:xfrm>
            <a:off x="6739128" y="2664886"/>
            <a:ext cx="4818888" cy="3550789"/>
          </a:xfrm>
        </p:spPr>
        <p:txBody>
          <a:bodyPr anchor="t">
            <a:normAutofit/>
          </a:bodyPr>
          <a:lstStyle/>
          <a:p>
            <a:r>
              <a:rPr lang="en-GB" sz="2200" b="0" i="0" dirty="0">
                <a:effectLst/>
                <a:highlight>
                  <a:srgbClr val="FFFFFF"/>
                </a:highlight>
                <a:latin typeface="Lato" panose="020F0502020204030203" pitchFamily="34" charset="0"/>
              </a:rPr>
              <a:t>These crimes are covered by legislation (Crime and Disorder Act 1998 and section 66 of the Sentencing Act 2020) which allows prosecutors to apply for an uplift in sentence for those convicted of a hate crime.</a:t>
            </a:r>
          </a:p>
          <a:p>
            <a:endParaRPr lang="en-GB" sz="2200" dirty="0">
              <a:highlight>
                <a:srgbClr val="FFFFFF"/>
              </a:highlight>
              <a:latin typeface="Lato" panose="020F0502020204030203" pitchFamily="34" charset="0"/>
            </a:endParaRPr>
          </a:p>
          <a:p>
            <a:r>
              <a:rPr lang="en-GB" sz="2200" dirty="0">
                <a:highlight>
                  <a:srgbClr val="FFFFFF"/>
                </a:highlight>
                <a:latin typeface="Lato" panose="020F0502020204030203" pitchFamily="34" charset="0"/>
              </a:rPr>
              <a:t>Making some crimes aggravated.</a:t>
            </a:r>
          </a:p>
          <a:p>
            <a:endParaRPr lang="en-GB" sz="2200" dirty="0">
              <a:highlight>
                <a:srgbClr val="FFFFFF"/>
              </a:highlight>
              <a:latin typeface="Lato" panose="020F0502020204030203" pitchFamily="34" charset="0"/>
            </a:endParaRPr>
          </a:p>
          <a:p>
            <a:pPr marL="0" indent="0">
              <a:buNone/>
            </a:pPr>
            <a:endParaRPr lang="en-GB" sz="2200" dirty="0"/>
          </a:p>
        </p:txBody>
      </p:sp>
    </p:spTree>
    <p:extLst>
      <p:ext uri="{BB962C8B-B14F-4D97-AF65-F5344CB8AC3E}">
        <p14:creationId xmlns:p14="http://schemas.microsoft.com/office/powerpoint/2010/main" val="2090974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D4AEF7-EFC8-C093-7125-1E1C070CC8F9}"/>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rPr>
              <a:t>Racist and Religious Crime</a:t>
            </a:r>
          </a:p>
        </p:txBody>
      </p:sp>
    </p:spTree>
    <p:extLst>
      <p:ext uri="{BB962C8B-B14F-4D97-AF65-F5344CB8AC3E}">
        <p14:creationId xmlns:p14="http://schemas.microsoft.com/office/powerpoint/2010/main" val="1174122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FE947-D5B2-F5E3-F322-049BFA64CE5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8FC653A6-1BD7-A45C-5F4F-9CC755645CAF}"/>
              </a:ext>
            </a:extLst>
          </p:cNvPr>
          <p:cNvGraphicFramePr>
            <a:graphicFrameLocks noGrp="1"/>
          </p:cNvGraphicFramePr>
          <p:nvPr>
            <p:ph idx="1"/>
            <p:extLst>
              <p:ext uri="{D42A27DB-BD31-4B8C-83A1-F6EECF244321}">
                <p14:modId xmlns:p14="http://schemas.microsoft.com/office/powerpoint/2010/main" val="41602287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698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FCB7F-FE20-E92D-41D2-C08C37C45F07}"/>
              </a:ext>
            </a:extLst>
          </p:cNvPr>
          <p:cNvSpPr>
            <a:spLocks noGrp="1"/>
          </p:cNvSpPr>
          <p:nvPr>
            <p:ph type="title"/>
          </p:nvPr>
        </p:nvSpPr>
        <p:spPr/>
        <p:txBody>
          <a:bodyPr/>
          <a:lstStyle/>
          <a:p>
            <a:r>
              <a:rPr lang="en-GB" dirty="0"/>
              <a:t>What is racist and religious hate crime?</a:t>
            </a:r>
          </a:p>
        </p:txBody>
      </p:sp>
      <p:pic>
        <p:nvPicPr>
          <p:cNvPr id="5" name="Content Placeholder 4">
            <a:extLst>
              <a:ext uri="{FF2B5EF4-FFF2-40B4-BE49-F238E27FC236}">
                <a16:creationId xmlns:a16="http://schemas.microsoft.com/office/drawing/2014/main" id="{D1A03939-0D20-6219-0403-71CAAA1D721E}"/>
              </a:ext>
            </a:extLst>
          </p:cNvPr>
          <p:cNvPicPr>
            <a:picLocks noGrp="1" noChangeAspect="1"/>
          </p:cNvPicPr>
          <p:nvPr>
            <p:ph idx="1"/>
          </p:nvPr>
        </p:nvPicPr>
        <p:blipFill>
          <a:blip r:embed="rId3"/>
          <a:stretch>
            <a:fillRect/>
          </a:stretch>
        </p:blipFill>
        <p:spPr>
          <a:xfrm>
            <a:off x="3057525" y="2082006"/>
            <a:ext cx="6076950" cy="3838575"/>
          </a:xfrm>
        </p:spPr>
      </p:pic>
    </p:spTree>
    <p:extLst>
      <p:ext uri="{BB962C8B-B14F-4D97-AF65-F5344CB8AC3E}">
        <p14:creationId xmlns:p14="http://schemas.microsoft.com/office/powerpoint/2010/main" val="2228223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838200" y="365125"/>
            <a:ext cx="10515600" cy="1325563"/>
          </a:xfrm>
        </p:spPr>
        <p:txBody>
          <a:bodyPr>
            <a:normAutofit/>
          </a:bodyPr>
          <a:lstStyle/>
          <a:p>
            <a:r>
              <a:rPr lang="en-GB"/>
              <a:t>Hate Crime - recap</a:t>
            </a:r>
            <a:endParaRPr lang="en-GB" dirty="0"/>
          </a:p>
        </p:txBody>
      </p:sp>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extLst>
              <p:ext uri="{D42A27DB-BD31-4B8C-83A1-F6EECF244321}">
                <p14:modId xmlns:p14="http://schemas.microsoft.com/office/powerpoint/2010/main" val="14207310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4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D1B664EE-8CF2-8081-F1D7-F87C90AA4A71}"/>
              </a:ext>
            </a:extLst>
          </p:cNvPr>
          <p:cNvSpPr>
            <a:spLocks noGrp="1"/>
          </p:cNvSpPr>
          <p:nvPr>
            <p:ph idx="1"/>
          </p:nvPr>
        </p:nvSpPr>
        <p:spPr>
          <a:xfrm>
            <a:off x="572493" y="2071316"/>
            <a:ext cx="6713552" cy="4119172"/>
          </a:xfrm>
        </p:spPr>
        <p:txBody>
          <a:bodyPr anchor="t">
            <a:normAutofit/>
          </a:bodyPr>
          <a:lstStyle/>
          <a:p>
            <a:pPr marL="0" indent="0">
              <a:buNone/>
            </a:pPr>
            <a:r>
              <a:rPr lang="en-GB" sz="2000" b="1" i="0">
                <a:effectLst/>
                <a:highlight>
                  <a:srgbClr val="FFFFFF"/>
                </a:highlight>
                <a:latin typeface="Lato" panose="020F0502020204030203" pitchFamily="34" charset="0"/>
              </a:rPr>
              <a:t>Any crime can be prosecuted as a hate crime</a:t>
            </a:r>
            <a:r>
              <a:rPr lang="en-GB" sz="2000" b="0" i="0">
                <a:effectLst/>
                <a:highlight>
                  <a:srgbClr val="FFFFFF"/>
                </a:highlight>
                <a:latin typeface="Lato" panose="020F0502020204030203" pitchFamily="34" charset="0"/>
              </a:rPr>
              <a:t> if the offender has either:</a:t>
            </a:r>
          </a:p>
          <a:p>
            <a:pPr marL="0" indent="0">
              <a:buNone/>
            </a:pPr>
            <a:endParaRPr lang="en-GB" sz="2000" b="0" i="0">
              <a:effectLst/>
              <a:highlight>
                <a:srgbClr val="FFFFFF"/>
              </a:highlight>
              <a:latin typeface="Lato" panose="020F0502020204030203" pitchFamily="34" charset="0"/>
            </a:endParaRPr>
          </a:p>
          <a:p>
            <a:pPr marL="0" indent="0">
              <a:buNone/>
            </a:pPr>
            <a:r>
              <a:rPr lang="en-GB" sz="2000" b="0" i="0">
                <a:effectLst/>
                <a:highlight>
                  <a:srgbClr val="FFFFFF"/>
                </a:highlight>
                <a:latin typeface="Lato" panose="020F0502020204030203" pitchFamily="34" charset="0"/>
              </a:rPr>
              <a:t>demonstrated hostility based on race, religion, disability, sexual orientation or transgender identity</a:t>
            </a:r>
          </a:p>
          <a:p>
            <a:r>
              <a:rPr lang="en-GB" sz="2000" b="1" i="0">
                <a:effectLst/>
                <a:highlight>
                  <a:srgbClr val="FFFFFF"/>
                </a:highlight>
                <a:latin typeface="Lato" panose="020F0502020204030203" pitchFamily="34" charset="0"/>
              </a:rPr>
              <a:t>Or</a:t>
            </a:r>
          </a:p>
          <a:p>
            <a:endParaRPr lang="en-GB" sz="2000" b="0" i="0">
              <a:effectLst/>
              <a:highlight>
                <a:srgbClr val="FFFFFF"/>
              </a:highlight>
              <a:latin typeface="Lato" panose="020F0502020204030203" pitchFamily="34" charset="0"/>
            </a:endParaRPr>
          </a:p>
          <a:p>
            <a:pPr marL="0" indent="0">
              <a:buNone/>
            </a:pPr>
            <a:r>
              <a:rPr lang="en-GB" sz="2000" b="0" i="0">
                <a:effectLst/>
                <a:highlight>
                  <a:srgbClr val="FFFFFF"/>
                </a:highlight>
                <a:latin typeface="Lato" panose="020F0502020204030203" pitchFamily="34" charset="0"/>
              </a:rPr>
              <a:t>been motivated by hostility based on race, religion, disability, sexual orientation or transgender identity</a:t>
            </a:r>
          </a:p>
          <a:p>
            <a:pPr marL="0" indent="0">
              <a:buNone/>
            </a:pPr>
            <a:r>
              <a:rPr lang="en-GB" sz="2000" b="0" i="0">
                <a:effectLst/>
                <a:highlight>
                  <a:srgbClr val="FFFFFF"/>
                </a:highlight>
                <a:latin typeface="Lato" panose="020F0502020204030203" pitchFamily="34" charset="0"/>
              </a:rPr>
              <a:t>Someone can be a victim of </a:t>
            </a:r>
            <a:r>
              <a:rPr lang="en-GB" sz="2000" b="1" i="0">
                <a:effectLst/>
                <a:highlight>
                  <a:srgbClr val="FFFFFF"/>
                </a:highlight>
                <a:latin typeface="Lato" panose="020F0502020204030203" pitchFamily="34" charset="0"/>
              </a:rPr>
              <a:t>more than one</a:t>
            </a:r>
            <a:r>
              <a:rPr lang="en-GB" sz="2000" b="0" i="0">
                <a:effectLst/>
                <a:highlight>
                  <a:srgbClr val="FFFFFF"/>
                </a:highlight>
                <a:latin typeface="Lato" panose="020F0502020204030203" pitchFamily="34" charset="0"/>
              </a:rPr>
              <a:t> type of hate crime.</a:t>
            </a:r>
          </a:p>
          <a:p>
            <a:endParaRPr lang="en-GB" sz="2000"/>
          </a:p>
        </p:txBody>
      </p:sp>
      <p:pic>
        <p:nvPicPr>
          <p:cNvPr id="7" name="Picture 6">
            <a:extLst>
              <a:ext uri="{FF2B5EF4-FFF2-40B4-BE49-F238E27FC236}">
                <a16:creationId xmlns:a16="http://schemas.microsoft.com/office/drawing/2014/main" id="{2A42BB29-21AA-E3F9-0A35-AA2003C69AAC}"/>
              </a:ext>
            </a:extLst>
          </p:cNvPr>
          <p:cNvPicPr>
            <a:picLocks noChangeAspect="1"/>
          </p:cNvPicPr>
          <p:nvPr/>
        </p:nvPicPr>
        <p:blipFill rotWithShape="1">
          <a:blip r:embed="rId2"/>
          <a:srcRect l="8617" r="19712" b="2"/>
          <a:stretch/>
        </p:blipFill>
        <p:spPr>
          <a:xfrm>
            <a:off x="7675658" y="2093976"/>
            <a:ext cx="3941064" cy="4096512"/>
          </a:xfrm>
          <a:prstGeom prst="rect">
            <a:avLst/>
          </a:prstGeom>
        </p:spPr>
      </p:pic>
    </p:spTree>
    <p:extLst>
      <p:ext uri="{BB962C8B-B14F-4D97-AF65-F5344CB8AC3E}">
        <p14:creationId xmlns:p14="http://schemas.microsoft.com/office/powerpoint/2010/main" val="3654845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9D83F-4AB2-0101-2058-AD69C5A2C57B}"/>
              </a:ext>
            </a:extLst>
          </p:cNvPr>
          <p:cNvSpPr>
            <a:spLocks noGrp="1"/>
          </p:cNvSpPr>
          <p:nvPr>
            <p:ph idx="1"/>
          </p:nvPr>
        </p:nvSpPr>
        <p:spPr>
          <a:xfrm>
            <a:off x="630936" y="2807208"/>
            <a:ext cx="3429000" cy="3410712"/>
          </a:xfrm>
        </p:spPr>
        <p:txBody>
          <a:bodyPr anchor="t">
            <a:normAutofit/>
          </a:bodyPr>
          <a:lstStyle/>
          <a:p>
            <a:r>
              <a:rPr lang="en-GB" sz="2200">
                <a:hlinkClick r:id="rId3"/>
              </a:rPr>
              <a:t>https://www.bbc.co.uk/news/uk-england-bristol-36846555</a:t>
            </a:r>
            <a:endParaRPr lang="en-GB" sz="2200"/>
          </a:p>
        </p:txBody>
      </p:sp>
      <p:pic>
        <p:nvPicPr>
          <p:cNvPr id="5" name="Picture 4" descr="A person in a red shirt&#10;&#10;Description automatically generated">
            <a:extLst>
              <a:ext uri="{FF2B5EF4-FFF2-40B4-BE49-F238E27FC236}">
                <a16:creationId xmlns:a16="http://schemas.microsoft.com/office/drawing/2014/main" id="{620357BA-5058-FDE5-E482-381BE6D152DD}"/>
              </a:ext>
            </a:extLst>
          </p:cNvPr>
          <p:cNvPicPr>
            <a:picLocks noChangeAspect="1"/>
          </p:cNvPicPr>
          <p:nvPr/>
        </p:nvPicPr>
        <p:blipFill>
          <a:blip r:embed="rId4"/>
          <a:stretch>
            <a:fillRect/>
          </a:stretch>
        </p:blipFill>
        <p:spPr>
          <a:xfrm>
            <a:off x="4815395" y="640080"/>
            <a:ext cx="6581521" cy="5577840"/>
          </a:xfrm>
          <a:prstGeom prst="rect">
            <a:avLst/>
          </a:prstGeom>
        </p:spPr>
      </p:pic>
    </p:spTree>
    <p:extLst>
      <p:ext uri="{BB962C8B-B14F-4D97-AF65-F5344CB8AC3E}">
        <p14:creationId xmlns:p14="http://schemas.microsoft.com/office/powerpoint/2010/main" val="2014283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FA119A3-3645-5320-89DB-312070E35A16}"/>
              </a:ext>
            </a:extLst>
          </p:cNvPr>
          <p:cNvSpPr>
            <a:spLocks noGrp="1"/>
          </p:cNvSpPr>
          <p:nvPr>
            <p:ph idx="1"/>
          </p:nvPr>
        </p:nvSpPr>
        <p:spPr>
          <a:xfrm>
            <a:off x="630936" y="2660904"/>
            <a:ext cx="4818888" cy="3547872"/>
          </a:xfrm>
        </p:spPr>
        <p:txBody>
          <a:bodyPr anchor="t">
            <a:normAutofit/>
          </a:bodyPr>
          <a:lstStyle/>
          <a:p>
            <a:r>
              <a:rPr lang="en-GB" sz="1600" b="0" i="0" dirty="0">
                <a:solidFill>
                  <a:srgbClr val="222222"/>
                </a:solidFill>
                <a:effectLst/>
                <a:highlight>
                  <a:srgbClr val="FFFFFF"/>
                </a:highlight>
                <a:latin typeface="Indy Serif"/>
              </a:rPr>
              <a:t>Police are investigating a suspected </a:t>
            </a:r>
            <a:r>
              <a:rPr lang="en-GB" sz="1600" b="0" i="0" u="none" strike="noStrike" dirty="0">
                <a:solidFill>
                  <a:srgbClr val="EC1A2E"/>
                </a:solidFill>
                <a:effectLst/>
                <a:highlight>
                  <a:srgbClr val="FFFFFF"/>
                </a:highlight>
                <a:latin typeface="Indy Serif"/>
                <a:hlinkClick r:id="rId3"/>
              </a:rPr>
              <a:t>hate crime</a:t>
            </a:r>
            <a:r>
              <a:rPr lang="en-GB" sz="1600" b="0" i="0" dirty="0">
                <a:solidFill>
                  <a:srgbClr val="222222"/>
                </a:solidFill>
                <a:effectLst/>
                <a:highlight>
                  <a:srgbClr val="FFFFFF"/>
                </a:highlight>
                <a:latin typeface="Indy Serif"/>
              </a:rPr>
              <a:t> after a man allegedly tried to pull off a Muslim woman’s hijab and spat at her friend.</a:t>
            </a:r>
            <a:endParaRPr lang="en-US" sz="2200" dirty="0"/>
          </a:p>
        </p:txBody>
      </p:sp>
      <p:pic>
        <p:nvPicPr>
          <p:cNvPr id="5" name="Content Placeholder 4" descr="A group of people outside a building&#10;&#10;Description automatically generated">
            <a:hlinkClick r:id="rId4"/>
            <a:extLst>
              <a:ext uri="{FF2B5EF4-FFF2-40B4-BE49-F238E27FC236}">
                <a16:creationId xmlns:a16="http://schemas.microsoft.com/office/drawing/2014/main" id="{C362C7D6-D5DD-E386-CA05-4C82DEB423FA}"/>
              </a:ext>
            </a:extLst>
          </p:cNvPr>
          <p:cNvPicPr>
            <a:picLocks noChangeAspect="1"/>
          </p:cNvPicPr>
          <p:nvPr/>
        </p:nvPicPr>
        <p:blipFill>
          <a:blip r:embed="rId5"/>
          <a:stretch>
            <a:fillRect/>
          </a:stretch>
        </p:blipFill>
        <p:spPr>
          <a:xfrm>
            <a:off x="6099048" y="815519"/>
            <a:ext cx="5458968" cy="5226961"/>
          </a:xfrm>
          <a:prstGeom prst="rect">
            <a:avLst/>
          </a:prstGeom>
        </p:spPr>
      </p:pic>
    </p:spTree>
    <p:extLst>
      <p:ext uri="{BB962C8B-B14F-4D97-AF65-F5344CB8AC3E}">
        <p14:creationId xmlns:p14="http://schemas.microsoft.com/office/powerpoint/2010/main" val="2279576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E0C5-579A-E2BE-95CE-24E669279A3A}"/>
              </a:ext>
            </a:extLst>
          </p:cNvPr>
          <p:cNvSpPr>
            <a:spLocks noGrp="1"/>
          </p:cNvSpPr>
          <p:nvPr>
            <p:ph type="title"/>
          </p:nvPr>
        </p:nvSpPr>
        <p:spPr/>
        <p:txBody>
          <a:bodyPr/>
          <a:lstStyle/>
          <a:p>
            <a:r>
              <a:rPr lang="en-GB" dirty="0"/>
              <a:t>Religious hate crime</a:t>
            </a:r>
          </a:p>
        </p:txBody>
      </p:sp>
      <p:pic>
        <p:nvPicPr>
          <p:cNvPr id="4" name="Online Media 3" title="Hate Hurts Wales - Portrayal of Religious Hate Crime">
            <a:hlinkClick r:id="" action="ppaction://media"/>
            <a:extLst>
              <a:ext uri="{FF2B5EF4-FFF2-40B4-BE49-F238E27FC236}">
                <a16:creationId xmlns:a16="http://schemas.microsoft.com/office/drawing/2014/main" id="{65DF037D-3620-5DCF-FFF9-8CCD913F5130}"/>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75212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0F101-ACD9-67B4-132D-197C8BCCF40A}"/>
              </a:ext>
            </a:extLst>
          </p:cNvPr>
          <p:cNvSpPr>
            <a:spLocks noGrp="1"/>
          </p:cNvSpPr>
          <p:nvPr>
            <p:ph type="title"/>
          </p:nvPr>
        </p:nvSpPr>
        <p:spPr>
          <a:xfrm>
            <a:off x="841248" y="548640"/>
            <a:ext cx="3600860" cy="5431536"/>
          </a:xfrm>
        </p:spPr>
        <p:txBody>
          <a:bodyPr>
            <a:normAutofit/>
          </a:bodyPr>
          <a:lstStyle/>
          <a:p>
            <a:r>
              <a:rPr lang="en-GB" sz="5400"/>
              <a:t>Police recorded hate crime 2022-2023</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01100-80CB-E7C5-3328-07C6B9550E18}"/>
              </a:ext>
            </a:extLst>
          </p:cNvPr>
          <p:cNvSpPr>
            <a:spLocks noGrp="1"/>
          </p:cNvSpPr>
          <p:nvPr>
            <p:ph idx="1"/>
          </p:nvPr>
        </p:nvSpPr>
        <p:spPr>
          <a:xfrm>
            <a:off x="5126418" y="552091"/>
            <a:ext cx="6224335" cy="5431536"/>
          </a:xfrm>
        </p:spPr>
        <p:txBody>
          <a:bodyPr anchor="ctr">
            <a:normAutofit/>
          </a:bodyPr>
          <a:lstStyle/>
          <a:p>
            <a:pPr marL="0" indent="0">
              <a:buNone/>
            </a:pPr>
            <a:r>
              <a:rPr lang="en-GB" sz="2200">
                <a:highlight>
                  <a:srgbClr val="FFFFFF"/>
                </a:highlight>
                <a:latin typeface="GDS Transport"/>
              </a:rPr>
              <a:t>I</a:t>
            </a:r>
            <a:r>
              <a:rPr lang="en-GB" sz="2200" b="0" i="0">
                <a:effectLst/>
                <a:highlight>
                  <a:srgbClr val="FFFFFF"/>
                </a:highlight>
                <a:latin typeface="GDS Transport"/>
              </a:rPr>
              <a:t>n the year ending March 2023, there were 145,214 hate crimes recorded by the police in England and Wales.</a:t>
            </a:r>
          </a:p>
          <a:p>
            <a:endParaRPr lang="en-GB" sz="2200">
              <a:highlight>
                <a:srgbClr val="FFFFFF"/>
              </a:highlight>
              <a:latin typeface="GDS Transport"/>
            </a:endParaRPr>
          </a:p>
          <a:p>
            <a:pPr marL="0" indent="0">
              <a:buNone/>
            </a:pPr>
            <a:r>
              <a:rPr lang="en-GB" sz="2200" b="0" i="0">
                <a:effectLst/>
                <a:highlight>
                  <a:srgbClr val="FFFFFF"/>
                </a:highlight>
                <a:latin typeface="GDS Transport"/>
              </a:rPr>
              <a:t>There were 101,906 race hate crimes, a fall of 6% from the previous year when there were 108,476 offences. </a:t>
            </a:r>
          </a:p>
          <a:p>
            <a:pPr marL="0" indent="0">
              <a:buNone/>
            </a:pPr>
            <a:endParaRPr lang="en-GB" sz="2200"/>
          </a:p>
          <a:p>
            <a:pPr marL="0" indent="0">
              <a:buNone/>
            </a:pPr>
            <a:r>
              <a:rPr lang="en-GB" sz="2200" b="0" i="0">
                <a:effectLst/>
                <a:highlight>
                  <a:srgbClr val="FFFFFF"/>
                </a:highlight>
                <a:latin typeface="GDS Transport"/>
              </a:rPr>
              <a:t>Religious hate crimes decreased by 4%, from 8,602 to 8,241 offences</a:t>
            </a:r>
          </a:p>
          <a:p>
            <a:pPr marL="0" indent="0">
              <a:buNone/>
            </a:pPr>
            <a:endParaRPr lang="en-GB" sz="2200">
              <a:highlight>
                <a:srgbClr val="FFFFFF"/>
              </a:highlight>
              <a:latin typeface="GDS Transport"/>
            </a:endParaRPr>
          </a:p>
          <a:p>
            <a:pPr marL="0" indent="0">
              <a:buNone/>
            </a:pPr>
            <a:r>
              <a:rPr lang="en-GB" sz="2200" b="0" i="0">
                <a:effectLst/>
                <a:highlight>
                  <a:srgbClr val="FFFFFF"/>
                </a:highlight>
                <a:latin typeface="GDS Transport"/>
              </a:rPr>
              <a:t>(Home Office, 2023). </a:t>
            </a:r>
          </a:p>
          <a:p>
            <a:pPr marL="0" indent="0">
              <a:buNone/>
            </a:pPr>
            <a:endParaRPr lang="en-GB" sz="2200"/>
          </a:p>
        </p:txBody>
      </p:sp>
    </p:spTree>
    <p:extLst>
      <p:ext uri="{BB962C8B-B14F-4D97-AF65-F5344CB8AC3E}">
        <p14:creationId xmlns:p14="http://schemas.microsoft.com/office/powerpoint/2010/main" val="3813765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4712F-5AF0-4911-B091-704A0548A660}"/>
              </a:ext>
            </a:extLst>
          </p:cNvPr>
          <p:cNvSpPr>
            <a:spLocks noGrp="1"/>
          </p:cNvSpPr>
          <p:nvPr>
            <p:ph type="title"/>
          </p:nvPr>
        </p:nvSpPr>
        <p:spPr>
          <a:xfrm>
            <a:off x="630936" y="639520"/>
            <a:ext cx="3429000" cy="1719072"/>
          </a:xfrm>
        </p:spPr>
        <p:txBody>
          <a:bodyPr anchor="b">
            <a:normAutofit/>
          </a:bodyPr>
          <a:lstStyle/>
          <a:p>
            <a:r>
              <a:rPr lang="en-GB" sz="5400"/>
              <a:t>Research task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592981-9349-4CF4-947A-D0AA38CE8F97}"/>
              </a:ext>
            </a:extLst>
          </p:cNvPr>
          <p:cNvSpPr>
            <a:spLocks noGrp="1"/>
          </p:cNvSpPr>
          <p:nvPr>
            <p:ph idx="1"/>
          </p:nvPr>
        </p:nvSpPr>
        <p:spPr>
          <a:xfrm>
            <a:off x="630936" y="2807208"/>
            <a:ext cx="5757672" cy="3410712"/>
          </a:xfrm>
        </p:spPr>
        <p:txBody>
          <a:bodyPr anchor="t">
            <a:normAutofit/>
          </a:bodyPr>
          <a:lstStyle/>
          <a:p>
            <a:pPr marL="0" indent="0">
              <a:buNone/>
            </a:pPr>
            <a:r>
              <a:rPr lang="en-GB" sz="2400" dirty="0"/>
              <a:t>Group 1: Crime and Disorder Act 1998</a:t>
            </a:r>
          </a:p>
          <a:p>
            <a:endParaRPr lang="en-GB" sz="2400" dirty="0"/>
          </a:p>
          <a:p>
            <a:pPr marL="0" indent="0">
              <a:buNone/>
            </a:pPr>
            <a:r>
              <a:rPr lang="en-GB" sz="2400" dirty="0"/>
              <a:t>Group 2: Section 66 Sentencing Act 2020</a:t>
            </a:r>
          </a:p>
          <a:p>
            <a:pPr marL="0" indent="0">
              <a:buNone/>
            </a:pPr>
            <a:endParaRPr lang="en-GB" sz="2400" dirty="0"/>
          </a:p>
          <a:p>
            <a:pPr marL="0" indent="0">
              <a:buNone/>
            </a:pPr>
            <a:r>
              <a:rPr lang="en-GB" sz="2400" dirty="0"/>
              <a:t>Group 3: Racial and Religious Hatred Act 2006</a:t>
            </a:r>
          </a:p>
          <a:p>
            <a:endParaRPr lang="en-GB" sz="2200" dirty="0"/>
          </a:p>
        </p:txBody>
      </p:sp>
      <p:pic>
        <p:nvPicPr>
          <p:cNvPr id="5" name="Picture 4">
            <a:extLst>
              <a:ext uri="{FF2B5EF4-FFF2-40B4-BE49-F238E27FC236}">
                <a16:creationId xmlns:a16="http://schemas.microsoft.com/office/drawing/2014/main" id="{96D9EB00-27ED-B173-B5FF-8CDA5AC8E5E5}"/>
              </a:ext>
            </a:extLst>
          </p:cNvPr>
          <p:cNvPicPr>
            <a:picLocks noChangeAspect="1"/>
          </p:cNvPicPr>
          <p:nvPr/>
        </p:nvPicPr>
        <p:blipFill>
          <a:blip r:embed="rId3"/>
          <a:stretch>
            <a:fillRect/>
          </a:stretch>
        </p:blipFill>
        <p:spPr>
          <a:xfrm>
            <a:off x="6473952" y="1685811"/>
            <a:ext cx="5084064" cy="3486378"/>
          </a:xfrm>
          <a:prstGeom prst="rect">
            <a:avLst/>
          </a:prstGeom>
        </p:spPr>
      </p:pic>
    </p:spTree>
    <p:extLst>
      <p:ext uri="{BB962C8B-B14F-4D97-AF65-F5344CB8AC3E}">
        <p14:creationId xmlns:p14="http://schemas.microsoft.com/office/powerpoint/2010/main" val="1267741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7F8B7-7FAA-C448-6C86-FA51BC45AD27}"/>
              </a:ext>
            </a:extLst>
          </p:cNvPr>
          <p:cNvSpPr>
            <a:spLocks noGrp="1"/>
          </p:cNvSpPr>
          <p:nvPr>
            <p:ph type="title"/>
          </p:nvPr>
        </p:nvSpPr>
        <p:spPr/>
        <p:txBody>
          <a:bodyPr/>
          <a:lstStyle/>
          <a:p>
            <a:r>
              <a:rPr lang="en-GB" dirty="0"/>
              <a:t>Crime and Disorder Act 1998</a:t>
            </a:r>
          </a:p>
        </p:txBody>
      </p:sp>
      <p:sp>
        <p:nvSpPr>
          <p:cNvPr id="3" name="Content Placeholder 2">
            <a:extLst>
              <a:ext uri="{FF2B5EF4-FFF2-40B4-BE49-F238E27FC236}">
                <a16:creationId xmlns:a16="http://schemas.microsoft.com/office/drawing/2014/main" id="{0EBC8101-EFF8-66FF-708C-F18F95FE3A01}"/>
              </a:ext>
            </a:extLst>
          </p:cNvPr>
          <p:cNvSpPr>
            <a:spLocks noGrp="1"/>
          </p:cNvSpPr>
          <p:nvPr>
            <p:ph idx="1"/>
          </p:nvPr>
        </p:nvSpPr>
        <p:spPr/>
        <p:txBody>
          <a:bodyPr>
            <a:normAutofit fontScale="85000" lnSpcReduction="20000"/>
          </a:bodyPr>
          <a:lstStyle/>
          <a:p>
            <a:pPr marL="0" indent="0" algn="l">
              <a:buNone/>
            </a:pPr>
            <a:r>
              <a:rPr lang="en-GB" b="0" i="0" dirty="0">
                <a:solidFill>
                  <a:srgbClr val="444444"/>
                </a:solidFill>
                <a:effectLst/>
                <a:highlight>
                  <a:srgbClr val="FFFFFF"/>
                </a:highlight>
                <a:latin typeface="Lato" panose="020F0502020204030203" pitchFamily="34" charset="0"/>
              </a:rPr>
              <a:t>This Act created specific offences of racially aggravated crime, based on offences of wounding, assault, damage, harassment and threatening/abusive behaviour.</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The Act defines "racial group" as a group of persons defined by reference to race, colour, nationality (including citizenship) or ethnic or national origins.</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An amendment (December 2001) extended the scope of the Act by creating new specific religiously aggravated offences. The Act defines "religious group" as a group of persons defined by reference to religious belief or lack of religious belief.</a:t>
            </a:r>
          </a:p>
          <a:p>
            <a:pPr marL="0" indent="0" algn="l">
              <a:buNone/>
            </a:pPr>
            <a:r>
              <a:rPr lang="en-GB" dirty="0"/>
              <a:t>(Crown Prosecution Service, 2022). </a:t>
            </a:r>
            <a:br>
              <a:rPr lang="en-GB" dirty="0"/>
            </a:br>
            <a:endParaRPr lang="en-GB" dirty="0"/>
          </a:p>
        </p:txBody>
      </p:sp>
      <p:pic>
        <p:nvPicPr>
          <p:cNvPr id="5" name="Picture 4">
            <a:extLst>
              <a:ext uri="{FF2B5EF4-FFF2-40B4-BE49-F238E27FC236}">
                <a16:creationId xmlns:a16="http://schemas.microsoft.com/office/drawing/2014/main" id="{1E8AFFE6-7D3F-F544-3408-1E1465A6596C}"/>
              </a:ext>
            </a:extLst>
          </p:cNvPr>
          <p:cNvPicPr>
            <a:picLocks noChangeAspect="1"/>
          </p:cNvPicPr>
          <p:nvPr/>
        </p:nvPicPr>
        <p:blipFill>
          <a:blip r:embed="rId3"/>
          <a:stretch>
            <a:fillRect/>
          </a:stretch>
        </p:blipFill>
        <p:spPr>
          <a:xfrm>
            <a:off x="9003511" y="5254752"/>
            <a:ext cx="2350289" cy="1389126"/>
          </a:xfrm>
          <a:prstGeom prst="rect">
            <a:avLst/>
          </a:prstGeom>
        </p:spPr>
      </p:pic>
    </p:spTree>
    <p:extLst>
      <p:ext uri="{BB962C8B-B14F-4D97-AF65-F5344CB8AC3E}">
        <p14:creationId xmlns:p14="http://schemas.microsoft.com/office/powerpoint/2010/main" val="6639002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432C45-DCB0-2440-6CB7-5429E5AD8281}"/>
              </a:ext>
            </a:extLst>
          </p:cNvPr>
          <p:cNvPicPr>
            <a:picLocks noChangeAspect="1"/>
          </p:cNvPicPr>
          <p:nvPr/>
        </p:nvPicPr>
        <p:blipFill rotWithShape="1">
          <a:blip r:embed="rId3"/>
          <a:srcRect r="18220"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39BF3C-35A0-7AA1-07AC-1BFAF7712B10}"/>
              </a:ext>
            </a:extLst>
          </p:cNvPr>
          <p:cNvSpPr>
            <a:spLocks noGrp="1"/>
          </p:cNvSpPr>
          <p:nvPr>
            <p:ph type="title"/>
          </p:nvPr>
        </p:nvSpPr>
        <p:spPr>
          <a:xfrm>
            <a:off x="838200" y="365125"/>
            <a:ext cx="3822189" cy="1899912"/>
          </a:xfrm>
        </p:spPr>
        <p:txBody>
          <a:bodyPr>
            <a:normAutofit/>
          </a:bodyPr>
          <a:lstStyle/>
          <a:p>
            <a:r>
              <a:rPr lang="en-GB" sz="4000"/>
              <a:t>Definition of a “racial group”</a:t>
            </a:r>
          </a:p>
        </p:txBody>
      </p:sp>
      <p:sp>
        <p:nvSpPr>
          <p:cNvPr id="3" name="Content Placeholder 2">
            <a:extLst>
              <a:ext uri="{FF2B5EF4-FFF2-40B4-BE49-F238E27FC236}">
                <a16:creationId xmlns:a16="http://schemas.microsoft.com/office/drawing/2014/main" id="{BBAAC92C-0443-E415-9E05-1B6A7F405196}"/>
              </a:ext>
            </a:extLst>
          </p:cNvPr>
          <p:cNvSpPr>
            <a:spLocks noGrp="1"/>
          </p:cNvSpPr>
          <p:nvPr>
            <p:ph idx="1"/>
          </p:nvPr>
        </p:nvSpPr>
        <p:spPr>
          <a:xfrm>
            <a:off x="838200" y="2434201"/>
            <a:ext cx="6552062" cy="3742762"/>
          </a:xfrm>
        </p:spPr>
        <p:txBody>
          <a:bodyPr>
            <a:noAutofit/>
          </a:bodyPr>
          <a:lstStyle/>
          <a:p>
            <a:r>
              <a:rPr lang="en-GB" sz="2000" b="0" i="0" dirty="0">
                <a:effectLst/>
                <a:highlight>
                  <a:srgbClr val="FFFFFF"/>
                </a:highlight>
                <a:latin typeface="Lato" panose="020F0502020204030203" pitchFamily="34" charset="0"/>
              </a:rPr>
              <a:t>The Act says a "racial group" means a "group of persons defined by reference to race, colour, nationality (including citizenship) or ethnic or national origins.“</a:t>
            </a:r>
          </a:p>
          <a:p>
            <a:endParaRPr lang="en-GB" sz="2000" dirty="0">
              <a:highlight>
                <a:srgbClr val="FFFFFF"/>
              </a:highlight>
              <a:latin typeface="Lato" panose="020F0502020204030203" pitchFamily="34" charset="0"/>
            </a:endParaRPr>
          </a:p>
          <a:p>
            <a:r>
              <a:rPr lang="en-GB" sz="2000" b="0" i="0" dirty="0">
                <a:effectLst/>
                <a:highlight>
                  <a:srgbClr val="FFFFFF"/>
                </a:highlight>
                <a:latin typeface="Lato" panose="020F0502020204030203" pitchFamily="34" charset="0"/>
              </a:rPr>
              <a:t>The definition is broad, and victims may come within the definition under more than one of the references. Gypsies and some travellers, refugees or asylum seekers or others from less visible minorities would be included within this definition.</a:t>
            </a:r>
            <a:endParaRPr lang="en-GB" sz="2000" dirty="0"/>
          </a:p>
        </p:txBody>
      </p:sp>
    </p:spTree>
    <p:extLst>
      <p:ext uri="{BB962C8B-B14F-4D97-AF65-F5344CB8AC3E}">
        <p14:creationId xmlns:p14="http://schemas.microsoft.com/office/powerpoint/2010/main" val="999229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1EF40-3074-771E-8997-35D2C18F6853}"/>
              </a:ext>
            </a:extLst>
          </p:cNvPr>
          <p:cNvSpPr>
            <a:spLocks noGrp="1"/>
          </p:cNvSpPr>
          <p:nvPr>
            <p:ph type="title"/>
          </p:nvPr>
        </p:nvSpPr>
        <p:spPr>
          <a:xfrm>
            <a:off x="761803" y="350196"/>
            <a:ext cx="4646904" cy="1624520"/>
          </a:xfrm>
        </p:spPr>
        <p:txBody>
          <a:bodyPr anchor="ctr">
            <a:normAutofit/>
          </a:bodyPr>
          <a:lstStyle/>
          <a:p>
            <a:r>
              <a:rPr lang="en-GB" sz="4000"/>
              <a:t>Definition of a “religious group”</a:t>
            </a:r>
          </a:p>
        </p:txBody>
      </p:sp>
      <p:sp>
        <p:nvSpPr>
          <p:cNvPr id="3" name="Content Placeholder 2">
            <a:extLst>
              <a:ext uri="{FF2B5EF4-FFF2-40B4-BE49-F238E27FC236}">
                <a16:creationId xmlns:a16="http://schemas.microsoft.com/office/drawing/2014/main" id="{EF0A6A18-4116-7131-BE16-64A0236C0561}"/>
              </a:ext>
            </a:extLst>
          </p:cNvPr>
          <p:cNvSpPr>
            <a:spLocks noGrp="1"/>
          </p:cNvSpPr>
          <p:nvPr>
            <p:ph idx="1"/>
          </p:nvPr>
        </p:nvSpPr>
        <p:spPr>
          <a:xfrm>
            <a:off x="761802" y="2743200"/>
            <a:ext cx="4646905" cy="3613149"/>
          </a:xfrm>
        </p:spPr>
        <p:txBody>
          <a:bodyPr anchor="ctr">
            <a:normAutofit/>
          </a:bodyPr>
          <a:lstStyle/>
          <a:p>
            <a:r>
              <a:rPr lang="en-GB" sz="2000" b="0" i="0">
                <a:effectLst/>
                <a:highlight>
                  <a:srgbClr val="FFFFFF"/>
                </a:highlight>
                <a:latin typeface="Lato" panose="020F0502020204030203" pitchFamily="34" charset="0"/>
              </a:rPr>
              <a:t>The Act defines a religious group as, "a group of persons defined by reference to religious belief or lack of religious belief.“</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 This includes Muslims, Hindus and Christians, and different sects within a religion. It also includes people who do not hold any religious beliefs at all.</a:t>
            </a:r>
            <a:endParaRPr lang="en-GB" sz="2000"/>
          </a:p>
        </p:txBody>
      </p:sp>
      <p:pic>
        <p:nvPicPr>
          <p:cNvPr id="15" name="Picture 14" descr="A Buddha figurine with a person sitting on the background holding a beaded necklace">
            <a:extLst>
              <a:ext uri="{FF2B5EF4-FFF2-40B4-BE49-F238E27FC236}">
                <a16:creationId xmlns:a16="http://schemas.microsoft.com/office/drawing/2014/main" id="{B3253312-B5FC-BD48-33DB-61F8C2043A2B}"/>
              </a:ext>
            </a:extLst>
          </p:cNvPr>
          <p:cNvPicPr>
            <a:picLocks noChangeAspect="1"/>
          </p:cNvPicPr>
          <p:nvPr/>
        </p:nvPicPr>
        <p:blipFill rotWithShape="1">
          <a:blip r:embed="rId3"/>
          <a:srcRect l="16629" r="16629"/>
          <a:stretch/>
        </p:blipFill>
        <p:spPr>
          <a:xfrm>
            <a:off x="6096000" y="1"/>
            <a:ext cx="6102825" cy="6858000"/>
          </a:xfrm>
          <a:prstGeom prst="rect">
            <a:avLst/>
          </a:prstGeom>
        </p:spPr>
      </p:pic>
    </p:spTree>
    <p:extLst>
      <p:ext uri="{BB962C8B-B14F-4D97-AF65-F5344CB8AC3E}">
        <p14:creationId xmlns:p14="http://schemas.microsoft.com/office/powerpoint/2010/main" val="37403268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51A2-1938-A2F2-D5D3-CB1626D54AB0}"/>
              </a:ext>
            </a:extLst>
          </p:cNvPr>
          <p:cNvSpPr>
            <a:spLocks noGrp="1"/>
          </p:cNvSpPr>
          <p:nvPr>
            <p:ph type="title"/>
          </p:nvPr>
        </p:nvSpPr>
        <p:spPr/>
        <p:txBody>
          <a:bodyPr/>
          <a:lstStyle/>
          <a:p>
            <a:r>
              <a:rPr lang="en-GB" dirty="0"/>
              <a:t>Section 66 Sentencing Act 2020</a:t>
            </a:r>
          </a:p>
        </p:txBody>
      </p:sp>
      <p:graphicFrame>
        <p:nvGraphicFramePr>
          <p:cNvPr id="5" name="Content Placeholder 2">
            <a:extLst>
              <a:ext uri="{FF2B5EF4-FFF2-40B4-BE49-F238E27FC236}">
                <a16:creationId xmlns:a16="http://schemas.microsoft.com/office/drawing/2014/main" id="{0A753443-2BA0-7150-3EB2-BD1BA4EF1711}"/>
              </a:ext>
            </a:extLst>
          </p:cNvPr>
          <p:cNvGraphicFramePr>
            <a:graphicFrameLocks noGrp="1"/>
          </p:cNvGraphicFramePr>
          <p:nvPr>
            <p:ph idx="1"/>
            <p:extLst>
              <p:ext uri="{D42A27DB-BD31-4B8C-83A1-F6EECF244321}">
                <p14:modId xmlns:p14="http://schemas.microsoft.com/office/powerpoint/2010/main" val="17289766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5025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1F496-5B67-78C9-CB3D-0222867AE17F}"/>
              </a:ext>
            </a:extLst>
          </p:cNvPr>
          <p:cNvSpPr>
            <a:spLocks noGrp="1"/>
          </p:cNvSpPr>
          <p:nvPr>
            <p:ph idx="1"/>
          </p:nvPr>
        </p:nvSpPr>
        <p:spPr>
          <a:xfrm>
            <a:off x="838200" y="585216"/>
            <a:ext cx="10515600" cy="5591747"/>
          </a:xfrm>
        </p:spPr>
        <p:txBody>
          <a:bodyPr/>
          <a:lstStyle/>
          <a:p>
            <a:r>
              <a:rPr lang="en-GB" b="0" i="0" dirty="0">
                <a:solidFill>
                  <a:srgbClr val="444444"/>
                </a:solidFill>
                <a:effectLst/>
                <a:highlight>
                  <a:srgbClr val="FFFFFF"/>
                </a:highlight>
                <a:latin typeface="Lato" panose="020F0502020204030203" pitchFamily="34" charset="0"/>
              </a:rPr>
              <a:t>The Racial and Religious Hatred Act 2006 came into force on 1 October 2007.</a:t>
            </a:r>
          </a:p>
          <a:p>
            <a:endParaRPr lang="en-GB" dirty="0">
              <a:solidFill>
                <a:srgbClr val="444444"/>
              </a:solidFill>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It created new offences of stirring up religious hatred</a:t>
            </a:r>
          </a:p>
          <a:p>
            <a:endParaRPr lang="en-GB" dirty="0">
              <a:solidFill>
                <a:srgbClr val="444444"/>
              </a:solidFill>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The offence is committed if a person uses threatening words or behaviour, or displays any written material, which is threatening, if he intends thereby to stir up religious hatred. </a:t>
            </a:r>
          </a:p>
          <a:p>
            <a:endParaRPr lang="en-GB" dirty="0">
              <a:solidFill>
                <a:srgbClr val="444444"/>
              </a:solidFill>
              <a:highlight>
                <a:srgbClr val="FFFFFF"/>
              </a:highlight>
              <a:latin typeface="Lato" panose="020F0502020204030203" pitchFamily="34" charset="0"/>
            </a:endParaRPr>
          </a:p>
          <a:p>
            <a:r>
              <a:rPr lang="en-GB" dirty="0">
                <a:solidFill>
                  <a:srgbClr val="444444"/>
                </a:solidFill>
                <a:highlight>
                  <a:srgbClr val="FFFFFF"/>
                </a:highlight>
                <a:latin typeface="Lato" panose="020F0502020204030203" pitchFamily="34" charset="0"/>
              </a:rPr>
              <a:t>(See further reading within Moodle tile)</a:t>
            </a:r>
            <a:endParaRPr lang="en-GB" dirty="0"/>
          </a:p>
        </p:txBody>
      </p:sp>
      <p:pic>
        <p:nvPicPr>
          <p:cNvPr id="5" name="Picture 4">
            <a:extLst>
              <a:ext uri="{FF2B5EF4-FFF2-40B4-BE49-F238E27FC236}">
                <a16:creationId xmlns:a16="http://schemas.microsoft.com/office/drawing/2014/main" id="{A403BE44-1969-A574-0E38-108E62E3269B}"/>
              </a:ext>
            </a:extLst>
          </p:cNvPr>
          <p:cNvPicPr>
            <a:picLocks noChangeAspect="1"/>
          </p:cNvPicPr>
          <p:nvPr/>
        </p:nvPicPr>
        <p:blipFill>
          <a:blip r:embed="rId3"/>
          <a:stretch>
            <a:fillRect/>
          </a:stretch>
        </p:blipFill>
        <p:spPr>
          <a:xfrm>
            <a:off x="7438453" y="5853684"/>
            <a:ext cx="4581525" cy="838200"/>
          </a:xfrm>
          <a:prstGeom prst="rect">
            <a:avLst/>
          </a:prstGeom>
        </p:spPr>
      </p:pic>
    </p:spTree>
    <p:extLst>
      <p:ext uri="{BB962C8B-B14F-4D97-AF65-F5344CB8AC3E}">
        <p14:creationId xmlns:p14="http://schemas.microsoft.com/office/powerpoint/2010/main" val="570959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AE287-2079-24DE-F2E9-44A7A7E5E25B}"/>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hlinkClick r:id="rId3"/>
              </a:rPr>
              <a:t>Case Example:</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69409-EB48-E4C0-D2DA-6B7937E14DA6}"/>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fontAlgn="base">
              <a:lnSpc>
                <a:spcPct val="90000"/>
              </a:lnSpc>
              <a:spcAft>
                <a:spcPts val="600"/>
              </a:spcAft>
              <a:buFont typeface="Arial" panose="020B0604020202020204" pitchFamily="34" charset="0"/>
              <a:buChar char="•"/>
            </a:pPr>
            <a:r>
              <a:rPr lang="en-US" sz="2200" b="1" i="0" dirty="0">
                <a:effectLst/>
                <a:highlight>
                  <a:srgbClr val="FFFFFF"/>
                </a:highlight>
              </a:rPr>
              <a:t>A far-right activist has been found guilty of inciting racial hatred by running an online library of downloadable anti-immigration stickers.</a:t>
            </a:r>
            <a:endParaRPr lang="en-US" sz="2200" b="0" i="0" dirty="0">
              <a:effectLst/>
              <a:highlight>
                <a:srgbClr val="FFFFFF"/>
              </a:highlight>
            </a:endParaRPr>
          </a:p>
          <a:p>
            <a:pPr indent="-228600" fontAlgn="base">
              <a:lnSpc>
                <a:spcPct val="90000"/>
              </a:lnSpc>
              <a:spcAft>
                <a:spcPts val="600"/>
              </a:spcAft>
              <a:buFont typeface="Arial" panose="020B0604020202020204" pitchFamily="34" charset="0"/>
              <a:buChar char="•"/>
            </a:pPr>
            <a:endParaRPr lang="en-US" sz="2200" b="0" i="0" dirty="0">
              <a:effectLst/>
              <a:highlight>
                <a:srgbClr val="FFFFFF"/>
              </a:highlight>
            </a:endParaRPr>
          </a:p>
        </p:txBody>
      </p:sp>
      <p:pic>
        <p:nvPicPr>
          <p:cNvPr id="5" name="Content Placeholder 4">
            <a:extLst>
              <a:ext uri="{FF2B5EF4-FFF2-40B4-BE49-F238E27FC236}">
                <a16:creationId xmlns:a16="http://schemas.microsoft.com/office/drawing/2014/main" id="{3FBCC8E3-D05C-8B7E-50F1-D74230A2B8BC}"/>
              </a:ext>
            </a:extLst>
          </p:cNvPr>
          <p:cNvPicPr>
            <a:picLocks noGrp="1" noChangeAspect="1"/>
          </p:cNvPicPr>
          <p:nvPr>
            <p:ph idx="1"/>
          </p:nvPr>
        </p:nvPicPr>
        <p:blipFill>
          <a:blip r:embed="rId4"/>
          <a:stretch>
            <a:fillRect/>
          </a:stretch>
        </p:blipFill>
        <p:spPr>
          <a:xfrm>
            <a:off x="6099048" y="1033878"/>
            <a:ext cx="5458968" cy="4790244"/>
          </a:xfrm>
          <a:prstGeom prst="rect">
            <a:avLst/>
          </a:prstGeom>
        </p:spPr>
      </p:pic>
    </p:spTree>
    <p:extLst>
      <p:ext uri="{BB962C8B-B14F-4D97-AF65-F5344CB8AC3E}">
        <p14:creationId xmlns:p14="http://schemas.microsoft.com/office/powerpoint/2010/main" val="2242883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tball ball in goal">
            <a:extLst>
              <a:ext uri="{FF2B5EF4-FFF2-40B4-BE49-F238E27FC236}">
                <a16:creationId xmlns:a16="http://schemas.microsoft.com/office/drawing/2014/main" id="{F51BF574-9AE1-FD1D-4741-A389675E41DA}"/>
              </a:ext>
            </a:extLst>
          </p:cNvPr>
          <p:cNvPicPr>
            <a:picLocks noChangeAspect="1"/>
          </p:cNvPicPr>
          <p:nvPr/>
        </p:nvPicPr>
        <p:blipFill rotWithShape="1">
          <a:blip r:embed="rId3"/>
          <a:srcRect l="15814" r="31527"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C8205-6261-CFB7-8B2A-B4BFC3BB7E35}"/>
              </a:ext>
            </a:extLst>
          </p:cNvPr>
          <p:cNvSpPr>
            <a:spLocks noGrp="1"/>
          </p:cNvSpPr>
          <p:nvPr>
            <p:ph type="title"/>
          </p:nvPr>
        </p:nvSpPr>
        <p:spPr>
          <a:xfrm>
            <a:off x="6115317" y="405685"/>
            <a:ext cx="5464968" cy="1559301"/>
          </a:xfrm>
        </p:spPr>
        <p:txBody>
          <a:bodyPr>
            <a:normAutofit/>
          </a:bodyPr>
          <a:lstStyle/>
          <a:p>
            <a:r>
              <a:rPr lang="en-GB" sz="4000"/>
              <a:t>Section 3 Football Offences Act 1991</a:t>
            </a:r>
          </a:p>
        </p:txBody>
      </p:sp>
      <p:sp>
        <p:nvSpPr>
          <p:cNvPr id="3" name="Content Placeholder 2">
            <a:extLst>
              <a:ext uri="{FF2B5EF4-FFF2-40B4-BE49-F238E27FC236}">
                <a16:creationId xmlns:a16="http://schemas.microsoft.com/office/drawing/2014/main" id="{DDA42C64-BC9E-9544-C42F-66ECB6E2DF29}"/>
              </a:ext>
            </a:extLst>
          </p:cNvPr>
          <p:cNvSpPr>
            <a:spLocks noGrp="1"/>
          </p:cNvSpPr>
          <p:nvPr>
            <p:ph idx="1"/>
          </p:nvPr>
        </p:nvSpPr>
        <p:spPr>
          <a:xfrm>
            <a:off x="6115317" y="2743200"/>
            <a:ext cx="5247340" cy="3496878"/>
          </a:xfrm>
        </p:spPr>
        <p:txBody>
          <a:bodyPr anchor="ctr">
            <a:normAutofit/>
          </a:bodyPr>
          <a:lstStyle/>
          <a:p>
            <a:r>
              <a:rPr lang="en-GB" sz="2000" b="0" i="0">
                <a:effectLst/>
                <a:highlight>
                  <a:srgbClr val="FFFFFF"/>
                </a:highlight>
                <a:latin typeface="Lato" panose="020F0502020204030203" pitchFamily="34" charset="0"/>
              </a:rPr>
              <a:t>An offence under </a:t>
            </a:r>
            <a:r>
              <a:rPr lang="en-GB" sz="2000" b="0" i="0" strike="noStrike">
                <a:effectLst/>
                <a:highlight>
                  <a:srgbClr val="FFFFFF"/>
                </a:highlight>
                <a:latin typeface="Lato" panose="020F0502020204030203" pitchFamily="34" charset="0"/>
                <a:hlinkClick r:id="rId4">
                  <a:extLst>
                    <a:ext uri="{A12FA001-AC4F-418D-AE19-62706E023703}">
                      <ahyp:hlinkClr xmlns:ahyp="http://schemas.microsoft.com/office/drawing/2018/hyperlinkcolor" val="tx"/>
                    </a:ext>
                  </a:extLst>
                </a:hlinkClick>
              </a:rPr>
              <a:t>section 3 Football Offences Act 1991</a:t>
            </a:r>
            <a:r>
              <a:rPr lang="en-GB" sz="2000" b="0" i="0">
                <a:effectLst/>
                <a:highlight>
                  <a:srgbClr val="FFFFFF"/>
                </a:highlight>
                <a:latin typeface="Lato" panose="020F0502020204030203" pitchFamily="34" charset="0"/>
              </a:rPr>
              <a:t> is committed when a group of people, or one person acting alone, chants something of a racialist nature at a designated football match.</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If convicted, the accused person can be fined, and, in addition to any other penalty, banned from attending football matches both in this country and abroad.</a:t>
            </a:r>
            <a:endParaRPr lang="en-GB" sz="2000"/>
          </a:p>
        </p:txBody>
      </p:sp>
    </p:spTree>
    <p:extLst>
      <p:ext uri="{BB962C8B-B14F-4D97-AF65-F5344CB8AC3E}">
        <p14:creationId xmlns:p14="http://schemas.microsoft.com/office/powerpoint/2010/main" val="1393831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4053A76-6E68-E573-6068-B4A62D9FAFC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747B9ED4-021D-9F69-8A6F-EEF5D4C851E6}"/>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hlinkClick r:id="rId3"/>
              </a:rPr>
              <a:t>https://www.bbc.co.uk/sport/football/65666613</a:t>
            </a:r>
            <a:endParaRPr lang="en-US" sz="2000" kern="1200">
              <a:solidFill>
                <a:srgbClr val="FFFFFF"/>
              </a:solidFill>
              <a:latin typeface="+mn-lt"/>
              <a:ea typeface="+mn-ea"/>
              <a:cs typeface="+mn-cs"/>
            </a:endParaRPr>
          </a:p>
        </p:txBody>
      </p:sp>
      <p:pic>
        <p:nvPicPr>
          <p:cNvPr id="5" name="Picture 4">
            <a:extLst>
              <a:ext uri="{FF2B5EF4-FFF2-40B4-BE49-F238E27FC236}">
                <a16:creationId xmlns:a16="http://schemas.microsoft.com/office/drawing/2014/main" id="{D03E002E-28BF-2853-136D-F21ABC2442D4}"/>
              </a:ext>
            </a:extLst>
          </p:cNvPr>
          <p:cNvPicPr>
            <a:picLocks noChangeAspect="1"/>
          </p:cNvPicPr>
          <p:nvPr/>
        </p:nvPicPr>
        <p:blipFill>
          <a:blip r:embed="rId4"/>
          <a:stretch>
            <a:fillRect/>
          </a:stretch>
        </p:blipFill>
        <p:spPr>
          <a:xfrm>
            <a:off x="4806037" y="467208"/>
            <a:ext cx="6618529" cy="5923584"/>
          </a:xfrm>
          <a:prstGeom prst="rect">
            <a:avLst/>
          </a:prstGeom>
        </p:spPr>
      </p:pic>
    </p:spTree>
    <p:extLst>
      <p:ext uri="{BB962C8B-B14F-4D97-AF65-F5344CB8AC3E}">
        <p14:creationId xmlns:p14="http://schemas.microsoft.com/office/powerpoint/2010/main" val="1679066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9D02A48E-41D0-D8C5-7A9A-2A6096073E7D}"/>
              </a:ext>
            </a:extLst>
          </p:cNvPr>
          <p:cNvPicPr>
            <a:picLocks noChangeAspect="1"/>
          </p:cNvPicPr>
          <p:nvPr/>
        </p:nvPicPr>
        <p:blipFill rotWithShape="1">
          <a:blip r:embed="rId3"/>
          <a:srcRect l="28990" r="6122"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9C81E5-85BE-C4D9-BAA8-DCA2AB54AC3D}"/>
              </a:ext>
            </a:extLst>
          </p:cNvPr>
          <p:cNvSpPr>
            <a:spLocks noGrp="1"/>
          </p:cNvSpPr>
          <p:nvPr>
            <p:ph type="title"/>
          </p:nvPr>
        </p:nvSpPr>
        <p:spPr>
          <a:xfrm>
            <a:off x="816366" y="4055729"/>
            <a:ext cx="9902881" cy="1325563"/>
          </a:xfrm>
        </p:spPr>
        <p:txBody>
          <a:bodyPr vert="horz" lIns="91440" tIns="45720" rIns="91440" bIns="45720" rtlCol="0" anchor="b">
            <a:normAutofit/>
          </a:bodyPr>
          <a:lstStyle/>
          <a:p>
            <a:r>
              <a:rPr lang="en-US" sz="4200" dirty="0">
                <a:solidFill>
                  <a:srgbClr val="000000"/>
                </a:solidFill>
              </a:rPr>
              <a:t>Any questions</a:t>
            </a:r>
            <a:br>
              <a:rPr lang="en-US" sz="4200" dirty="0">
                <a:solidFill>
                  <a:srgbClr val="000000"/>
                </a:solidFill>
              </a:rPr>
            </a:br>
            <a:endParaRPr lang="en-US" sz="4200" dirty="0">
              <a:solidFill>
                <a:srgbClr val="000000"/>
              </a:solidFill>
            </a:endParaRPr>
          </a:p>
        </p:txBody>
      </p:sp>
    </p:spTree>
    <p:extLst>
      <p:ext uri="{BB962C8B-B14F-4D97-AF65-F5344CB8AC3E}">
        <p14:creationId xmlns:p14="http://schemas.microsoft.com/office/powerpoint/2010/main" val="642951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TotalTime>
  <Words>1949</Words>
  <Application>Microsoft Office PowerPoint</Application>
  <PresentationFormat>Widescreen</PresentationFormat>
  <Paragraphs>161</Paragraphs>
  <Slides>32</Slides>
  <Notes>21</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Aptos</vt:lpstr>
      <vt:lpstr>Aptos Display</vt:lpstr>
      <vt:lpstr>Arial</vt:lpstr>
      <vt:lpstr>Calibri</vt:lpstr>
      <vt:lpstr>GDS Transport</vt:lpstr>
      <vt:lpstr>Indy Serif</vt:lpstr>
      <vt:lpstr>inherit</vt:lpstr>
      <vt:lpstr>Lato</vt:lpstr>
      <vt:lpstr>ReithSans</vt:lpstr>
      <vt:lpstr>Office Theme</vt:lpstr>
      <vt:lpstr>Hate Crime and Aggravated Offences</vt:lpstr>
      <vt:lpstr>Definitions:  </vt:lpstr>
      <vt:lpstr>What is hostility</vt:lpstr>
      <vt:lpstr>PowerPoint Presentation</vt:lpstr>
      <vt:lpstr>Case examples:  </vt:lpstr>
      <vt:lpstr>PowerPoint Presentation</vt:lpstr>
      <vt:lpstr>PowerPoint Presentation</vt:lpstr>
      <vt:lpstr>PowerPoint Presentation</vt:lpstr>
      <vt:lpstr>PowerPoint Presentation</vt:lpstr>
      <vt:lpstr>PowerPoint Presentation</vt:lpstr>
      <vt:lpstr>What is the impact of hate crime?</vt:lpstr>
      <vt:lpstr>The impact of hate crime: </vt:lpstr>
      <vt:lpstr>Hate Crime Legalisation</vt:lpstr>
      <vt:lpstr>Racist and Religious Crime</vt:lpstr>
      <vt:lpstr>Aims and Objectives</vt:lpstr>
      <vt:lpstr>What is racist and religious hate crime?</vt:lpstr>
      <vt:lpstr>Hate Crime - recap</vt:lpstr>
      <vt:lpstr>PowerPoint Presentation</vt:lpstr>
      <vt:lpstr>PowerPoint Presentation</vt:lpstr>
      <vt:lpstr>PowerPoint Presentation</vt:lpstr>
      <vt:lpstr>Religious hate crime</vt:lpstr>
      <vt:lpstr>Police recorded hate crime 2022-2023</vt:lpstr>
      <vt:lpstr>Research task </vt:lpstr>
      <vt:lpstr>Crime and Disorder Act 1998</vt:lpstr>
      <vt:lpstr>Definition of a “racial group”</vt:lpstr>
      <vt:lpstr>Definition of a “religious group”</vt:lpstr>
      <vt:lpstr>Section 66 Sentencing Act 2020</vt:lpstr>
      <vt:lpstr>PowerPoint Presentation</vt:lpstr>
      <vt:lpstr>Case Example:</vt:lpstr>
      <vt:lpstr>Section 3 Football Offences Act 1991</vt:lpstr>
      <vt:lpstr>Examples: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2</cp:revision>
  <dcterms:created xsi:type="dcterms:W3CDTF">2024-06-28T08:41:20Z</dcterms:created>
  <dcterms:modified xsi:type="dcterms:W3CDTF">2024-07-03T10:19:55Z</dcterms:modified>
</cp:coreProperties>
</file>