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sldIdLst>
    <p:sldId id="256" r:id="rId2"/>
    <p:sldId id="259" r:id="rId3"/>
    <p:sldId id="264" r:id="rId4"/>
    <p:sldId id="272" r:id="rId5"/>
    <p:sldId id="265" r:id="rId6"/>
    <p:sldId id="266" r:id="rId7"/>
    <p:sldId id="267" r:id="rId8"/>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9CBA6F-7149-4911-A378-3770226FCB40}" v="10" dt="2026-08-04T10:14:52.7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5" d="100"/>
          <a:sy n="85" d="100"/>
        </p:scale>
        <p:origin x="74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walankay lydie" userId="7b5743b9c077afef" providerId="LiveId" clId="{AC3C0BAE-5B01-426D-88F0-4D877B0C960C}"/>
    <pc:docChg chg="undo custSel delSld modSld">
      <pc:chgData name="bwalankay lydie" userId="7b5743b9c077afef" providerId="LiveId" clId="{AC3C0BAE-5B01-426D-88F0-4D877B0C960C}" dt="2026-08-04T11:09:38.168" v="1806" actId="20577"/>
      <pc:docMkLst>
        <pc:docMk/>
      </pc:docMkLst>
      <pc:sldChg chg="addSp delSp modSp mod">
        <pc:chgData name="bwalankay lydie" userId="7b5743b9c077afef" providerId="LiveId" clId="{AC3C0BAE-5B01-426D-88F0-4D877B0C960C}" dt="2026-07-29T23:55:08.730" v="1227" actId="20577"/>
        <pc:sldMkLst>
          <pc:docMk/>
          <pc:sldMk cId="0" sldId="259"/>
        </pc:sldMkLst>
        <pc:spChg chg="mod">
          <ac:chgData name="bwalankay lydie" userId="7b5743b9c077afef" providerId="LiveId" clId="{AC3C0BAE-5B01-426D-88F0-4D877B0C960C}" dt="2026-07-29T23:53:27.929" v="1218" actId="14100"/>
          <ac:spMkLst>
            <pc:docMk/>
            <pc:sldMk cId="0" sldId="259"/>
            <ac:spMk id="2" creationId="{00000000-0000-0000-0000-000000000000}"/>
          </ac:spMkLst>
        </pc:spChg>
        <pc:spChg chg="add del mod">
          <ac:chgData name="bwalankay lydie" userId="7b5743b9c077afef" providerId="LiveId" clId="{AC3C0BAE-5B01-426D-88F0-4D877B0C960C}" dt="2026-07-29T23:55:08.730" v="1227" actId="20577"/>
          <ac:spMkLst>
            <pc:docMk/>
            <pc:sldMk cId="0" sldId="259"/>
            <ac:spMk id="4" creationId="{00000000-0000-0000-0000-000000000000}"/>
          </ac:spMkLst>
        </pc:spChg>
      </pc:sldChg>
      <pc:sldChg chg="addSp delSp modSp mod">
        <pc:chgData name="bwalankay lydie" userId="7b5743b9c077afef" providerId="LiveId" clId="{AC3C0BAE-5B01-426D-88F0-4D877B0C960C}" dt="2026-08-04T11:08:35.592" v="1804" actId="20577"/>
        <pc:sldMkLst>
          <pc:docMk/>
          <pc:sldMk cId="0" sldId="264"/>
        </pc:sldMkLst>
        <pc:spChg chg="mod">
          <ac:chgData name="bwalankay lydie" userId="7b5743b9c077afef" providerId="LiveId" clId="{AC3C0BAE-5B01-426D-88F0-4D877B0C960C}" dt="2026-07-30T00:07:12.324" v="1573" actId="14100"/>
          <ac:spMkLst>
            <pc:docMk/>
            <pc:sldMk cId="0" sldId="264"/>
            <ac:spMk id="2" creationId="{00000000-0000-0000-0000-000000000000}"/>
          </ac:spMkLst>
        </pc:spChg>
        <pc:spChg chg="mod">
          <ac:chgData name="bwalankay lydie" userId="7b5743b9c077afef" providerId="LiveId" clId="{AC3C0BAE-5B01-426D-88F0-4D877B0C960C}" dt="2026-07-30T00:20:15.258" v="1595"/>
          <ac:spMkLst>
            <pc:docMk/>
            <pc:sldMk cId="0" sldId="264"/>
            <ac:spMk id="4" creationId="{00000000-0000-0000-0000-000000000000}"/>
          </ac:spMkLst>
        </pc:spChg>
        <pc:spChg chg="mod">
          <ac:chgData name="bwalankay lydie" userId="7b5743b9c077afef" providerId="LiveId" clId="{AC3C0BAE-5B01-426D-88F0-4D877B0C960C}" dt="2026-07-30T00:20:04.983" v="1594" actId="14100"/>
          <ac:spMkLst>
            <pc:docMk/>
            <pc:sldMk cId="0" sldId="264"/>
            <ac:spMk id="5" creationId="{00000000-0000-0000-0000-000000000000}"/>
          </ac:spMkLst>
        </pc:spChg>
        <pc:spChg chg="add del mod">
          <ac:chgData name="bwalankay lydie" userId="7b5743b9c077afef" providerId="LiveId" clId="{AC3C0BAE-5B01-426D-88F0-4D877B0C960C}" dt="2026-08-04T11:08:35.592" v="1804" actId="20577"/>
          <ac:spMkLst>
            <pc:docMk/>
            <pc:sldMk cId="0" sldId="264"/>
            <ac:spMk id="6" creationId="{00000000-0000-0000-0000-000000000000}"/>
          </ac:spMkLst>
        </pc:spChg>
      </pc:sldChg>
      <pc:sldChg chg="modSp mod">
        <pc:chgData name="bwalankay lydie" userId="7b5743b9c077afef" providerId="LiveId" clId="{AC3C0BAE-5B01-426D-88F0-4D877B0C960C}" dt="2026-07-28T16:00:12.224" v="1108" actId="2164"/>
        <pc:sldMkLst>
          <pc:docMk/>
          <pc:sldMk cId="0" sldId="265"/>
        </pc:sldMkLst>
        <pc:graphicFrameChg chg="modGraphic">
          <ac:chgData name="bwalankay lydie" userId="7b5743b9c077afef" providerId="LiveId" clId="{AC3C0BAE-5B01-426D-88F0-4D877B0C960C}" dt="2026-07-28T16:00:12.224" v="1108" actId="2164"/>
          <ac:graphicFrameMkLst>
            <pc:docMk/>
            <pc:sldMk cId="0" sldId="265"/>
            <ac:graphicFrameMk id="11" creationId="{00000000-0000-0000-0000-000000000000}"/>
          </ac:graphicFrameMkLst>
        </pc:graphicFrameChg>
      </pc:sldChg>
      <pc:sldChg chg="modSp mod">
        <pc:chgData name="bwalankay lydie" userId="7b5743b9c077afef" providerId="LiveId" clId="{AC3C0BAE-5B01-426D-88F0-4D877B0C960C}" dt="2026-08-04T11:09:38.168" v="1806" actId="20577"/>
        <pc:sldMkLst>
          <pc:docMk/>
          <pc:sldMk cId="2101939219" sldId="272"/>
        </pc:sldMkLst>
        <pc:spChg chg="mod">
          <ac:chgData name="bwalankay lydie" userId="7b5743b9c077afef" providerId="LiveId" clId="{AC3C0BAE-5B01-426D-88F0-4D877B0C960C}" dt="2026-08-04T11:09:38.168" v="1806" actId="20577"/>
          <ac:spMkLst>
            <pc:docMk/>
            <pc:sldMk cId="2101939219" sldId="272"/>
            <ac:spMk id="6" creationId="{887E28A2-EA18-0F73-38F0-0F79AE4F2D43}"/>
          </ac:spMkLst>
        </pc:spChg>
        <pc:spChg chg="mod">
          <ac:chgData name="bwalankay lydie" userId="7b5743b9c077afef" providerId="LiveId" clId="{AC3C0BAE-5B01-426D-88F0-4D877B0C960C}" dt="2026-07-28T15:15:57.444" v="1092"/>
          <ac:spMkLst>
            <pc:docMk/>
            <pc:sldMk cId="2101939219" sldId="272"/>
            <ac:spMk id="10" creationId="{C54E153D-CD4A-DDB7-B81A-BB043FDE6AF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502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COVER SLIDE
Replace all [Name] and [ID] placeholders with your group members' real names and student ID numbers. Do not change the module title, lecturer name or submission date.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SHARED GROUP SLIDE — any member can present this.
Do not read the bullets word for word. Use them as speaking prompts. Apply all points specifically to the Riverdale case study — do not keep it generic.</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INDIVIDUAL SECTION — Task 5: Staff Training | Tool: Microsoft PowerPoint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B7641-91A7-CAFF-986C-0A90B5749E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7A8E3A-2715-411A-312F-D446DFEE22F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6D72707-8DA3-357E-E2DB-8DA18A7B0BE5}"/>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B199548C-B24B-3E18-A059-B0F5A71795E0}"/>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37693036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GROUP SLIDE — Fill in each row using content from each member's individual section. Keep benefit and limitation to one concise sentence each, with a citation.</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SHARED GROUP SLIDE — ideally delivered together. Replace every red bullet with your group's actual conclusions. Do not be generic — refer directly to Riverdale and the five tools your group evaluated.</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Remove the example formats above and replace with your group's actual reference list. Every source cited with (Author, Year) anywhere in the slides must appear here. References must be in alphabetical order.</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microsoft-office-courses.co.uk/Updeted"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hyperlink" Target="https://www.nhs.uk/services/care-provider/riverdale-care-home/1-57846527"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74320"/>
            <a:ext cx="5486400" cy="1737360"/>
          </a:xfrm>
          <a:prstGeom prst="rect">
            <a:avLst/>
          </a:prstGeom>
          <a:noFill/>
          <a:ln/>
        </p:spPr>
        <p:txBody>
          <a:bodyPr wrap="square" lIns="0" tIns="0" rIns="0" bIns="0" rtlCol="0" anchor="t"/>
          <a:lstStyle/>
          <a:p>
            <a:pPr marL="0" indent="0">
              <a:buNone/>
            </a:pPr>
            <a:r>
              <a:rPr lang="en-US" sz="4000" dirty="0">
                <a:solidFill>
                  <a:srgbClr val="1A1A1A"/>
                </a:solidFill>
                <a:latin typeface="Calibri" pitchFamily="34" charset="0"/>
                <a:ea typeface="Calibri" pitchFamily="34" charset="-122"/>
                <a:cs typeface="Calibri" pitchFamily="34" charset="-120"/>
              </a:rPr>
              <a:t>Digital Skills and Research Methods</a:t>
            </a:r>
            <a:endParaRPr lang="en-US" sz="4000" dirty="0"/>
          </a:p>
          <a:p>
            <a:pPr marL="0" indent="0">
              <a:buNone/>
            </a:pPr>
            <a:r>
              <a:rPr lang="en-US" sz="4000" dirty="0">
                <a:solidFill>
                  <a:srgbClr val="1A1A1A"/>
                </a:solidFill>
                <a:latin typeface="Calibri" pitchFamily="34" charset="0"/>
                <a:ea typeface="Calibri" pitchFamily="34" charset="-122"/>
                <a:cs typeface="Calibri" pitchFamily="34" charset="-120"/>
              </a:rPr>
              <a:t>LCHS4007</a:t>
            </a:r>
            <a:endParaRPr lang="en-US" sz="4000" dirty="0"/>
          </a:p>
        </p:txBody>
      </p:sp>
      <p:sp>
        <p:nvSpPr>
          <p:cNvPr id="3" name="Shape 1"/>
          <p:cNvSpPr/>
          <p:nvPr/>
        </p:nvSpPr>
        <p:spPr>
          <a:xfrm>
            <a:off x="411480" y="2057400"/>
            <a:ext cx="3657600" cy="0"/>
          </a:xfrm>
          <a:prstGeom prst="line">
            <a:avLst/>
          </a:prstGeom>
          <a:noFill/>
          <a:ln w="38100">
            <a:solidFill>
              <a:srgbClr val="C0392B"/>
            </a:solidFill>
            <a:prstDash val="solid"/>
          </a:ln>
        </p:spPr>
        <p:txBody>
          <a:bodyPr/>
          <a:lstStyle/>
          <a:p>
            <a:endParaRPr lang="en-GB"/>
          </a:p>
        </p:txBody>
      </p:sp>
      <p:sp>
        <p:nvSpPr>
          <p:cNvPr id="4" name="Text 2"/>
          <p:cNvSpPr/>
          <p:nvPr/>
        </p:nvSpPr>
        <p:spPr>
          <a:xfrm>
            <a:off x="411480" y="2194560"/>
            <a:ext cx="5669280" cy="1737360"/>
          </a:xfrm>
          <a:prstGeom prst="rect">
            <a:avLst/>
          </a:prstGeom>
          <a:noFill/>
          <a:ln/>
        </p:spPr>
        <p:txBody>
          <a:bodyPr wrap="square" lIns="0" tIns="0" rIns="0" bIns="0" rtlCol="0" anchor="t"/>
          <a:lstStyle/>
          <a:p>
            <a:pPr marL="0" indent="0">
              <a:buNone/>
            </a:pPr>
            <a:r>
              <a:rPr lang="en-US" sz="1600" dirty="0">
                <a:solidFill>
                  <a:srgbClr val="1A1A1A"/>
                </a:solidFill>
                <a:latin typeface="Calibri" pitchFamily="34" charset="0"/>
                <a:ea typeface="Calibri" pitchFamily="34" charset="-122"/>
                <a:cs typeface="Calibri" pitchFamily="34" charset="-120"/>
              </a:rPr>
              <a:t>Component 1: Group Presentation
Programme: Certificate of Higher Education Skills for the Workplace (Health &amp; Social Care)
Lecturer: Ramzi Djemai
Submission: Monday 13th July 2026</a:t>
            </a:r>
            <a:endParaRPr lang="en-US" sz="1600" dirty="0"/>
          </a:p>
        </p:txBody>
      </p:sp>
      <p:sp>
        <p:nvSpPr>
          <p:cNvPr id="6" name="Text 4"/>
          <p:cNvSpPr/>
          <p:nvPr/>
        </p:nvSpPr>
        <p:spPr>
          <a:xfrm>
            <a:off x="548640" y="4114800"/>
            <a:ext cx="8046720" cy="685800"/>
          </a:xfrm>
          <a:prstGeom prst="rect">
            <a:avLst/>
          </a:prstGeom>
          <a:noFill/>
          <a:ln/>
        </p:spPr>
        <p:txBody>
          <a:bodyPr wrap="square" lIns="0" tIns="0" rIns="0" bIns="0" rtlCol="0" anchor="ctr"/>
          <a:lstStyle/>
          <a:p>
            <a:pPr marL="0" indent="0">
              <a:buNone/>
            </a:pPr>
            <a:r>
              <a:rPr lang="en-US" sz="1300" i="1" dirty="0">
                <a:solidFill>
                  <a:srgbClr val="555555"/>
                </a:solidFill>
                <a:latin typeface="Calibri" pitchFamily="34" charset="0"/>
                <a:ea typeface="Calibri" pitchFamily="34" charset="-122"/>
                <a:cs typeface="Calibri" pitchFamily="34" charset="-120"/>
              </a:rPr>
              <a:t>Group Member Names:  Lydie  </a:t>
            </a:r>
            <a:r>
              <a:rPr lang="en-US" sz="1300" i="1" dirty="0" err="1">
                <a:solidFill>
                  <a:srgbClr val="555555"/>
                </a:solidFill>
                <a:latin typeface="Calibri" pitchFamily="34" charset="0"/>
                <a:ea typeface="Calibri" pitchFamily="34" charset="-122"/>
                <a:cs typeface="Calibri" pitchFamily="34" charset="-120"/>
              </a:rPr>
              <a:t>Maluisa</a:t>
            </a:r>
            <a:r>
              <a:rPr lang="en-US" sz="1300" i="1" dirty="0">
                <a:solidFill>
                  <a:srgbClr val="555555"/>
                </a:solidFill>
                <a:latin typeface="Calibri" pitchFamily="34" charset="0"/>
                <a:ea typeface="Calibri" pitchFamily="34" charset="-122"/>
                <a:cs typeface="Calibri" pitchFamily="34" charset="-120"/>
              </a:rPr>
              <a:t>  Bwalankay</a:t>
            </a:r>
            <a:endParaRPr lang="en-US" sz="1300" dirty="0"/>
          </a:p>
          <a:p>
            <a:pPr marL="0" indent="0">
              <a:buNone/>
            </a:pPr>
            <a:r>
              <a:rPr lang="en-US" sz="1300" i="1" dirty="0">
                <a:solidFill>
                  <a:srgbClr val="555555"/>
                </a:solidFill>
                <a:latin typeface="Calibri" pitchFamily="34" charset="0"/>
                <a:ea typeface="Calibri" pitchFamily="34" charset="-122"/>
                <a:cs typeface="Calibri" pitchFamily="34" charset="-120"/>
              </a:rPr>
              <a:t>Student IDs:  2538581</a:t>
            </a: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56333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Introduction: Riverdale Nursing Home</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228677" y="978408"/>
            <a:ext cx="8855362" cy="428314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endParaRPr lang="en-US" sz="1600" dirty="0"/>
          </a:p>
          <a:p>
            <a:pPr marL="285750" indent="-285750">
              <a:buSzPct val="100000"/>
              <a:buFont typeface="Arial" panose="020B0604020202020204" pitchFamily="34" charset="0"/>
              <a:buChar char="•"/>
            </a:pPr>
            <a:r>
              <a:rPr lang="en-US" sz="1600" dirty="0"/>
              <a:t>In the 21</a:t>
            </a:r>
            <a:r>
              <a:rPr lang="en-US" sz="1600" baseline="30000" dirty="0"/>
              <a:t>st</a:t>
            </a:r>
            <a:r>
              <a:rPr lang="en-US" sz="1600" dirty="0"/>
              <a:t> century, technology is touching every aspect of life and various sectors in our society leaving nothing behind (K. Lewis, 2020).Riverdale nursing home is a nursing service specialiased in patients with dementia, physical disabilities and sensory impairment. The patients need 24 hours support in personal care, medication management, mobility and more.</a:t>
            </a:r>
          </a:p>
          <a:p>
            <a:pPr>
              <a:buSzPct val="100000"/>
            </a:pPr>
            <a:r>
              <a:rPr lang="en-US" sz="1600" dirty="0"/>
              <a:t>.</a:t>
            </a:r>
          </a:p>
          <a:p>
            <a:pPr marL="285750" indent="-285750">
              <a:buSzPct val="100000"/>
              <a:buFont typeface="Arial" panose="020B0604020202020204" pitchFamily="34" charset="0"/>
              <a:buChar char="•"/>
            </a:pPr>
            <a:r>
              <a:rPr lang="en-US" sz="1600" dirty="0"/>
              <a:t> To remain competitive, Riverdale introduced Microsoft 365 in the nursing home. But due to the age of the staff(senior carers), most of them are unable to use it and making mistakes . To resolve these issues, the administration need to provide a training  session in Microsoft 365.</a:t>
            </a:r>
          </a:p>
          <a:p>
            <a:pPr marL="285750" indent="-285750">
              <a:buSzPct val="100000"/>
              <a:buFont typeface="Arial" panose="020B0604020202020204" pitchFamily="34" charset="0"/>
              <a:buChar char="•"/>
            </a:pPr>
            <a:endParaRPr lang="en-US" sz="1600" dirty="0"/>
          </a:p>
          <a:p>
            <a:pPr marL="285750" indent="-285750">
              <a:buSzPct val="100000"/>
              <a:buFont typeface="Arial" panose="020B0604020202020204" pitchFamily="34" charset="0"/>
              <a:buChar char="•"/>
            </a:pPr>
            <a:r>
              <a:rPr lang="en-US" sz="1600" dirty="0"/>
              <a:t>According to  Microsoft office courses(2023), PowerPoint is a presentation tool created by Microsoft to help people communicate a specific idea whether in an academic or a professional way.</a:t>
            </a:r>
            <a:r>
              <a:rPr lang="en-US" sz="1600" dirty="0">
                <a:solidFill>
                  <a:schemeClr val="tx1">
                    <a:lumMod val="95000"/>
                    <a:lumOff val="5000"/>
                  </a:schemeClr>
                </a:solidFill>
                <a:latin typeface="Calibri" pitchFamily="34" charset="0"/>
                <a:cs typeface="Calibri" pitchFamily="34" charset="-120"/>
              </a:rPr>
              <a:t> It aligns with adult learning conditions, help to organize complex details caters to diverse learning.</a:t>
            </a:r>
          </a:p>
          <a:p>
            <a:pPr marL="285750" indent="-285750">
              <a:buSzPct val="100000"/>
              <a:buFont typeface="Arial" panose="020B0604020202020204" pitchFamily="34" charset="0"/>
              <a:buChar char="•"/>
            </a:pPr>
            <a:endParaRPr lang="en-US" sz="1600" dirty="0"/>
          </a:p>
          <a:p>
            <a:pPr marL="285750" indent="-285750">
              <a:buSzPct val="100000"/>
              <a:buFont typeface="Arial" panose="020B0604020202020204" pitchFamily="34" charset="0"/>
              <a:buChar char="•"/>
            </a:pPr>
            <a:r>
              <a:rPr lang="en-US" sz="1600" dirty="0"/>
              <a:t>It is important to notify  that Microsoft team can also be used for trainings. But in this case, due to the staff age and difficulties of using technology we will use PowerPoint. </a:t>
            </a:r>
          </a:p>
          <a:p>
            <a:pPr marL="285750" indent="-285750">
              <a:buSzPct val="100000"/>
              <a:buFont typeface="Arial" panose="020B0604020202020204" pitchFamily="34" charset="0"/>
              <a:buChar char="•"/>
            </a:pPr>
            <a:endParaRPr lang="en-US" sz="1600" dirty="0"/>
          </a:p>
          <a:p>
            <a:pPr marL="285750" indent="-285750">
              <a:buSzPct val="100000"/>
              <a:buFont typeface="Arial" panose="020B0604020202020204" pitchFamily="34" charset="0"/>
              <a:buChar char="•"/>
            </a:pPr>
            <a:endParaRPr lang="en-US" sz="1600" dirty="0"/>
          </a:p>
          <a:p>
            <a:pPr marL="285750" indent="-285750">
              <a:buSzPct val="100000"/>
              <a:buFont typeface="Arial" panose="020B0604020202020204" pitchFamily="34" charset="0"/>
              <a:buChar char="•"/>
            </a:pPr>
            <a:endParaRPr lang="en-US"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48088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Task 5: Staff Training</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39"/>
          </a:xfrm>
          <a:prstGeom prst="rect">
            <a:avLst/>
          </a:prstGeom>
          <a:noFill/>
          <a:ln/>
        </p:spPr>
        <p:txBody>
          <a:bodyPr wrap="square" lIns="0" tIns="0" rIns="0" bIns="0" rtlCol="0" anchor="ctr"/>
          <a:lstStyle/>
          <a:p>
            <a:r>
              <a:rPr lang="en-US" sz="1300" i="1">
                <a:solidFill>
                  <a:srgbClr val="555555"/>
                </a:solidFill>
                <a:latin typeface="Calibri" pitchFamily="34" charset="0"/>
                <a:ea typeface="Calibri" pitchFamily="34" charset="-122"/>
                <a:cs typeface="Calibri" pitchFamily="34" charset="-120"/>
              </a:rPr>
              <a:t>Recommended Tool:  Microsoft PowerPoint          Presenter: Lydie M Bwalankay |  [Student 2538581</a:t>
            </a:r>
            <a:endParaRPr lang="en-US" sz="1300" dirty="0"/>
          </a:p>
        </p:txBody>
      </p:sp>
      <p:sp>
        <p:nvSpPr>
          <p:cNvPr id="5" name="Shape 3"/>
          <p:cNvSpPr/>
          <p:nvPr/>
        </p:nvSpPr>
        <p:spPr>
          <a:xfrm>
            <a:off x="411480" y="1371600"/>
            <a:ext cx="8321040" cy="112426"/>
          </a:xfrm>
          <a:prstGeom prst="line">
            <a:avLst/>
          </a:prstGeom>
          <a:noFill/>
          <a:ln w="6350">
            <a:solidFill>
              <a:srgbClr val="CCCCCC"/>
            </a:solidFill>
            <a:prstDash val="solid"/>
          </a:ln>
        </p:spPr>
        <p:txBody>
          <a:bodyPr/>
          <a:lstStyle/>
          <a:p>
            <a:endParaRPr lang="en-GB"/>
          </a:p>
        </p:txBody>
      </p:sp>
      <p:sp>
        <p:nvSpPr>
          <p:cNvPr id="6" name="Text 4"/>
          <p:cNvSpPr/>
          <p:nvPr/>
        </p:nvSpPr>
        <p:spPr>
          <a:xfrm>
            <a:off x="231597" y="1484026"/>
            <a:ext cx="8799975" cy="3659473"/>
          </a:xfrm>
          <a:prstGeom prst="rect">
            <a:avLst/>
          </a:prstGeom>
          <a:noFill/>
          <a:ln/>
        </p:spPr>
        <p:txBody>
          <a:bodyPr wrap="square" lIns="0" tIns="0" rIns="0" bIns="0" rtlCol="0" anchor="t"/>
          <a:lstStyle/>
          <a:p>
            <a:pPr>
              <a:buSzPct val="100000"/>
            </a:pPr>
            <a:r>
              <a:rPr lang="en-US" sz="1600" dirty="0">
                <a:solidFill>
                  <a:schemeClr val="tx1">
                    <a:lumMod val="95000"/>
                    <a:lumOff val="5000"/>
                  </a:schemeClr>
                </a:solidFill>
                <a:latin typeface="Calibri" pitchFamily="34" charset="0"/>
                <a:cs typeface="Calibri" pitchFamily="34" charset="-120"/>
              </a:rPr>
              <a:t>For Dornan, Ascroft , Heathfield et al, training is important at work, because it helps staff to improve their work and build confidence.</a:t>
            </a:r>
          </a:p>
          <a:p>
            <a:pPr marL="285750" indent="-285750">
              <a:buSzPct val="100000"/>
              <a:buFont typeface="Wingdings" panose="05000000000000000000" pitchFamily="2" charset="2"/>
              <a:buChar char="§"/>
            </a:pPr>
            <a:r>
              <a:rPr lang="en-US" sz="1600" dirty="0">
                <a:solidFill>
                  <a:schemeClr val="tx1">
                    <a:lumMod val="95000"/>
                    <a:lumOff val="5000"/>
                  </a:schemeClr>
                </a:solidFill>
                <a:latin typeface="Calibri" pitchFamily="34" charset="0"/>
                <a:cs typeface="Calibri" pitchFamily="34" charset="-120"/>
              </a:rPr>
              <a:t>Provides easy understanding of visual reading map and boost information retention by transforming complex medical data into clear.</a:t>
            </a:r>
          </a:p>
          <a:p>
            <a:pPr marL="285750" indent="-285750">
              <a:buSzPct val="100000"/>
              <a:buFont typeface="Wingdings" panose="05000000000000000000" pitchFamily="2" charset="2"/>
              <a:buChar char="§"/>
            </a:pPr>
            <a:r>
              <a:rPr lang="en-US" sz="1600" dirty="0">
                <a:solidFill>
                  <a:schemeClr val="tx1">
                    <a:lumMod val="95000"/>
                    <a:lumOff val="5000"/>
                  </a:schemeClr>
                </a:solidFill>
                <a:latin typeface="Calibri" pitchFamily="34" charset="0"/>
                <a:cs typeface="Calibri" pitchFamily="34" charset="-120"/>
              </a:rPr>
              <a:t>For example, you were asked to manage daily medication for patients and using electronic MAR chart( Medication Administration Record). As a senior carer it will be difficult to complete it. After the training session and watching  videos, the MAR task will become easy to complete.</a:t>
            </a:r>
          </a:p>
          <a:p>
            <a:pPr marL="285750" indent="-285750">
              <a:buSzPct val="100000"/>
              <a:buFont typeface="Wingdings" panose="05000000000000000000" pitchFamily="2" charset="2"/>
              <a:buChar char="§"/>
            </a:pPr>
            <a:r>
              <a:rPr lang="en-US" sz="1600" dirty="0">
                <a:solidFill>
                  <a:schemeClr val="tx1">
                    <a:lumMod val="95000"/>
                    <a:lumOff val="5000"/>
                  </a:schemeClr>
                </a:solidFill>
                <a:latin typeface="Calibri" pitchFamily="34" charset="0"/>
                <a:cs typeface="Calibri" pitchFamily="34" charset="-120"/>
              </a:rPr>
              <a:t>The benefit of using PowerPoint in this context is to help improve staff digital communication, time saving and data recording.</a:t>
            </a:r>
          </a:p>
          <a:p>
            <a:pPr marL="285750" indent="-285750">
              <a:buSzPct val="100000"/>
              <a:buFont typeface="Wingdings" panose="05000000000000000000" pitchFamily="2" charset="2"/>
              <a:buChar char="§"/>
            </a:pPr>
            <a:r>
              <a:rPr lang="en-US" sz="1600" dirty="0">
                <a:solidFill>
                  <a:schemeClr val="tx1">
                    <a:lumMod val="95000"/>
                    <a:lumOff val="5000"/>
                  </a:schemeClr>
                </a:solidFill>
                <a:latin typeface="Calibri" pitchFamily="34" charset="0"/>
                <a:cs typeface="Calibri" pitchFamily="34" charset="-120"/>
              </a:rPr>
              <a:t>To decrease operational budget by reducing the use of papers, and printing fees for some documents.</a:t>
            </a:r>
          </a:p>
          <a:p>
            <a:pPr marL="285750" indent="-285750">
              <a:buSzPct val="100000"/>
              <a:buFont typeface="Wingdings" panose="05000000000000000000" pitchFamily="2" charset="2"/>
              <a:buChar char="§"/>
            </a:pPr>
            <a:r>
              <a:rPr lang="en-US" sz="1600" dirty="0">
                <a:solidFill>
                  <a:schemeClr val="tx1">
                    <a:lumMod val="95000"/>
                    <a:lumOff val="5000"/>
                  </a:schemeClr>
                </a:solidFill>
                <a:latin typeface="Calibri" pitchFamily="34" charset="0"/>
                <a:cs typeface="Calibri" pitchFamily="34" charset="-120"/>
              </a:rPr>
              <a:t>Decrease training expenses .</a:t>
            </a:r>
          </a:p>
          <a:p>
            <a:pPr marL="285750" indent="-285750">
              <a:buSzPct val="100000"/>
              <a:buFont typeface="Wingdings" panose="05000000000000000000" pitchFamily="2" charset="2"/>
              <a:buChar char="§"/>
            </a:pPr>
            <a:r>
              <a:rPr lang="en-US" sz="1600" dirty="0">
                <a:solidFill>
                  <a:schemeClr val="tx1">
                    <a:lumMod val="95000"/>
                    <a:lumOff val="5000"/>
                  </a:schemeClr>
                </a:solidFill>
                <a:latin typeface="Calibri" pitchFamily="34" charset="0"/>
                <a:cs typeface="Calibri" pitchFamily="34" charset="-120"/>
              </a:rPr>
              <a:t>But it can also be difficult for some staff to understand or have the ability of using technology, unable to access the internet easily ( Microsoft Office courses 2023) and can lead to contract  termination.</a:t>
            </a:r>
          </a:p>
          <a:p>
            <a:pPr marL="285750" indent="-285750">
              <a:buSzPct val="100000"/>
              <a:buFont typeface="Wingdings" panose="05000000000000000000" pitchFamily="2" charset="2"/>
              <a:buChar char="§"/>
            </a:pPr>
            <a:endParaRPr lang="en-US" sz="1600" dirty="0">
              <a:solidFill>
                <a:schemeClr val="tx1">
                  <a:lumMod val="95000"/>
                  <a:lumOff val="5000"/>
                </a:schemeClr>
              </a:solidFill>
              <a:latin typeface="Calibri" pitchFamily="34" charset="0"/>
              <a:cs typeface="Calibri" pitchFamily="34" charset="-120"/>
            </a:endParaRPr>
          </a:p>
          <a:p>
            <a:pPr marL="285750" indent="-285750">
              <a:buSzPct val="100000"/>
              <a:buFont typeface="Wingdings" panose="05000000000000000000" pitchFamily="2" charset="2"/>
              <a:buChar char="§"/>
            </a:pPr>
            <a:endParaRPr lang="en-US" sz="1600" dirty="0">
              <a:solidFill>
                <a:srgbClr val="C0392B"/>
              </a:solidFill>
              <a:latin typeface="Calibri" pitchFamily="34" charset="0"/>
              <a:cs typeface="Calibri" pitchFamily="34" charset="-120"/>
            </a:endParaRPr>
          </a:p>
          <a:p>
            <a:pPr marL="285750" indent="-285750">
              <a:buSzPct val="100000"/>
              <a:buFont typeface="Wingdings" panose="05000000000000000000" pitchFamily="2" charset="2"/>
              <a:buChar char="§"/>
            </a:pPr>
            <a:endParaRPr lang="en-US" sz="1600" dirty="0">
              <a:solidFill>
                <a:schemeClr val="tx1">
                  <a:lumMod val="95000"/>
                  <a:lumOff val="5000"/>
                </a:schemeClr>
              </a:solidFill>
              <a:latin typeface="Calibri" pitchFamily="34" charset="0"/>
              <a:cs typeface="Calibri" pitchFamily="34" charset="-120"/>
            </a:endParaRPr>
          </a:p>
          <a:p>
            <a:pPr>
              <a:buSzPct val="100000"/>
            </a:pPr>
            <a:endParaRPr lang="en-US" sz="1600" dirty="0">
              <a:solidFill>
                <a:schemeClr val="tx1">
                  <a:lumMod val="95000"/>
                  <a:lumOff val="5000"/>
                </a:schemeClr>
              </a:solidFill>
              <a:latin typeface="Calibri" pitchFamily="34" charset="0"/>
              <a:cs typeface="Calibri" pitchFamily="34" charset="-12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9F6D4-058D-E96A-EFEA-05B756EA475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866FA550-B9D1-5C7A-0922-17466277F7AA}"/>
              </a:ext>
            </a:extLst>
          </p:cNvPr>
          <p:cNvSpPr/>
          <p:nvPr/>
        </p:nvSpPr>
        <p:spPr>
          <a:xfrm>
            <a:off x="411481" y="1"/>
            <a:ext cx="8321040" cy="10058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Benefits &amp; Limitations: MS PowerPoint at Riverdale</a:t>
            </a:r>
            <a:endParaRPr lang="en-US" sz="3600" dirty="0"/>
          </a:p>
        </p:txBody>
      </p:sp>
      <p:sp>
        <p:nvSpPr>
          <p:cNvPr id="3" name="Shape 1">
            <a:extLst>
              <a:ext uri="{FF2B5EF4-FFF2-40B4-BE49-F238E27FC236}">
                <a16:creationId xmlns:a16="http://schemas.microsoft.com/office/drawing/2014/main" id="{4FDD4944-F33F-488D-FC93-83785B98FB23}"/>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BCE7422A-C95D-3CF7-EBD5-CACAB562366E}"/>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Benefits</a:t>
            </a:r>
            <a:endParaRPr lang="en-US" sz="1700" dirty="0"/>
          </a:p>
        </p:txBody>
      </p:sp>
      <p:sp>
        <p:nvSpPr>
          <p:cNvPr id="5" name="Shape 3">
            <a:extLst>
              <a:ext uri="{FF2B5EF4-FFF2-40B4-BE49-F238E27FC236}">
                <a16:creationId xmlns:a16="http://schemas.microsoft.com/office/drawing/2014/main" id="{B02867D1-C75D-9383-822A-B5A368C802A1}"/>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887E28A2-EA18-0F73-38F0-0F79AE4F2D43}"/>
              </a:ext>
            </a:extLst>
          </p:cNvPr>
          <p:cNvSpPr/>
          <p:nvPr/>
        </p:nvSpPr>
        <p:spPr>
          <a:xfrm>
            <a:off x="411480" y="1508760"/>
            <a:ext cx="3931920" cy="320040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r>
              <a:rPr lang="en-US" sz="1400" dirty="0"/>
              <a:t>Improve communication skills between trainers and senior carers.</a:t>
            </a:r>
          </a:p>
          <a:p>
            <a:pPr marL="285750" indent="-285750">
              <a:buSzPct val="100000"/>
              <a:buFont typeface="Arial" panose="020B0604020202020204" pitchFamily="34" charset="0"/>
              <a:buChar char="•"/>
            </a:pPr>
            <a:r>
              <a:rPr lang="en-US" sz="1400" dirty="0"/>
              <a:t>Helps to reduce long </a:t>
            </a:r>
            <a:r>
              <a:rPr lang="en-US" sz="1400"/>
              <a:t>texts by </a:t>
            </a:r>
            <a:r>
              <a:rPr lang="en-US" sz="1400" dirty="0"/>
              <a:t>slides.</a:t>
            </a:r>
          </a:p>
          <a:p>
            <a:pPr marL="285750" indent="-285750">
              <a:buSzPct val="100000"/>
              <a:buFont typeface="Arial" panose="020B0604020202020204" pitchFamily="34" charset="0"/>
              <a:buChar char="•"/>
            </a:pPr>
            <a:r>
              <a:rPr lang="en-US" sz="1400" dirty="0"/>
              <a:t>Helps to facilitate  their understanding by using videos, audios, and images.</a:t>
            </a:r>
          </a:p>
          <a:p>
            <a:pPr marL="285750" indent="-285750">
              <a:buSzPct val="100000"/>
              <a:buFont typeface="Arial" panose="020B0604020202020204" pitchFamily="34" charset="0"/>
              <a:buChar char="•"/>
            </a:pPr>
            <a:r>
              <a:rPr lang="en-US" sz="1400" dirty="0"/>
              <a:t>Help to simplify complex information, </a:t>
            </a:r>
          </a:p>
          <a:p>
            <a:pPr marL="285750" indent="-285750">
              <a:buSzPct val="100000"/>
              <a:buFont typeface="Arial" panose="020B0604020202020204" pitchFamily="34" charset="0"/>
              <a:buChar char="•"/>
            </a:pPr>
            <a:r>
              <a:rPr lang="en-US" sz="1400" dirty="0"/>
              <a:t>Help to create eye-catching,</a:t>
            </a:r>
          </a:p>
          <a:p>
            <a:pPr marL="285750" indent="-285750">
              <a:buSzPct val="100000"/>
              <a:buFont typeface="Arial" panose="020B0604020202020204" pitchFamily="34" charset="0"/>
              <a:buChar char="•"/>
            </a:pPr>
            <a:r>
              <a:rPr lang="en-US" sz="1400" dirty="0"/>
              <a:t>Help to improve audience engagement.</a:t>
            </a:r>
          </a:p>
          <a:p>
            <a:pPr marL="285750" indent="-285750">
              <a:buSzPct val="100000"/>
              <a:buFont typeface="Arial" panose="020B0604020202020204" pitchFamily="34" charset="0"/>
              <a:buChar char="•"/>
            </a:pPr>
            <a:r>
              <a:rPr lang="en-US" sz="1400" dirty="0"/>
              <a:t>Avoid mistakes,</a:t>
            </a:r>
          </a:p>
          <a:p>
            <a:pPr marL="285750" indent="-285750">
              <a:buSzPct val="100000"/>
              <a:buFont typeface="Arial" panose="020B0604020202020204" pitchFamily="34" charset="0"/>
              <a:buChar char="•"/>
            </a:pPr>
            <a:r>
              <a:rPr lang="en-US" sz="1400" dirty="0"/>
              <a:t>Keep data safe and clear in order,</a:t>
            </a:r>
          </a:p>
          <a:p>
            <a:pPr marL="285750" indent="-285750">
              <a:buSzPct val="100000"/>
              <a:buFont typeface="Arial" panose="020B0604020202020204" pitchFamily="34" charset="0"/>
              <a:buChar char="•"/>
            </a:pPr>
            <a:r>
              <a:rPr lang="en-US" sz="1400" dirty="0"/>
              <a:t>Facilitate data protection,</a:t>
            </a:r>
          </a:p>
          <a:p>
            <a:pPr marL="285750" indent="-285750">
              <a:buSzPct val="100000"/>
              <a:buFont typeface="Arial" panose="020B0604020202020204" pitchFamily="34" charset="0"/>
              <a:buChar char="•"/>
            </a:pPr>
            <a:r>
              <a:rPr lang="en-US" sz="1400" dirty="0"/>
              <a:t>Improve daily task organization.</a:t>
            </a:r>
          </a:p>
          <a:p>
            <a:pPr marL="285750" indent="-285750">
              <a:buSzPct val="100000"/>
              <a:buFont typeface="Arial" panose="020B0604020202020204" pitchFamily="34" charset="0"/>
              <a:buChar char="•"/>
            </a:pPr>
            <a:endParaRPr lang="en-US" sz="1400" dirty="0"/>
          </a:p>
        </p:txBody>
      </p:sp>
      <p:sp>
        <p:nvSpPr>
          <p:cNvPr id="7" name="Shape 5">
            <a:extLst>
              <a:ext uri="{FF2B5EF4-FFF2-40B4-BE49-F238E27FC236}">
                <a16:creationId xmlns:a16="http://schemas.microsoft.com/office/drawing/2014/main" id="{6AA37FC4-DAFC-1047-161E-3E20DAA97B03}"/>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6B24D6A5-48F9-3744-7113-E03CC9888B6A}"/>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dirty="0">
                <a:solidFill>
                  <a:srgbClr val="1A1A1A"/>
                </a:solidFill>
                <a:latin typeface="Calibri" pitchFamily="34" charset="0"/>
                <a:ea typeface="Calibri" pitchFamily="34" charset="-122"/>
                <a:cs typeface="Calibri" pitchFamily="34" charset="-120"/>
              </a:rPr>
              <a:t>Limitations</a:t>
            </a:r>
            <a:endParaRPr lang="en-US" sz="1700" dirty="0"/>
          </a:p>
        </p:txBody>
      </p:sp>
      <p:sp>
        <p:nvSpPr>
          <p:cNvPr id="9" name="Shape 7">
            <a:extLst>
              <a:ext uri="{FF2B5EF4-FFF2-40B4-BE49-F238E27FC236}">
                <a16:creationId xmlns:a16="http://schemas.microsoft.com/office/drawing/2014/main" id="{2A155B5A-1B04-67DD-86A7-AE06726B5909}"/>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C54E153D-CD4A-DDB7-B81A-BB043FDE6AF7}"/>
              </a:ext>
            </a:extLst>
          </p:cNvPr>
          <p:cNvSpPr/>
          <p:nvPr/>
        </p:nvSpPr>
        <p:spPr>
          <a:xfrm>
            <a:off x="4709160" y="1508760"/>
            <a:ext cx="4023360" cy="3200400"/>
          </a:xfrm>
          <a:prstGeom prst="rect">
            <a:avLst/>
          </a:prstGeom>
          <a:noFill/>
          <a:ln/>
        </p:spPr>
        <p:txBody>
          <a:bodyPr wrap="square" lIns="0" tIns="0" rIns="0" bIns="0" rtlCol="0" anchor="t"/>
          <a:lstStyle/>
          <a:p>
            <a:pPr marL="285750" indent="-285750">
              <a:buSzPct val="100000"/>
              <a:buFont typeface="Arial" panose="020B0604020202020204" pitchFamily="34" charset="0"/>
              <a:buChar char="•"/>
            </a:pPr>
            <a:r>
              <a:rPr lang="en-US" sz="1400" dirty="0"/>
              <a:t>Difficulty for senior carers to understand  the use of technology,</a:t>
            </a:r>
          </a:p>
          <a:p>
            <a:pPr marL="285750" indent="-285750">
              <a:buSzPct val="100000"/>
              <a:buFont typeface="Arial" panose="020B0604020202020204" pitchFamily="34" charset="0"/>
              <a:buChar char="•"/>
            </a:pPr>
            <a:r>
              <a:rPr lang="en-US" sz="1400" dirty="0"/>
              <a:t>Difficult to retain information,</a:t>
            </a:r>
          </a:p>
          <a:p>
            <a:pPr marL="285750" indent="-285750">
              <a:buSzPct val="100000"/>
              <a:buFont typeface="Arial" panose="020B0604020202020204" pitchFamily="34" charset="0"/>
              <a:buChar char="•"/>
            </a:pPr>
            <a:r>
              <a:rPr lang="en-US" sz="1400" dirty="0"/>
              <a:t>Trainer just reading instead of explaining,</a:t>
            </a:r>
          </a:p>
          <a:p>
            <a:pPr marL="285750" indent="-285750">
              <a:buSzPct val="100000"/>
              <a:buFont typeface="Arial" panose="020B0604020202020204" pitchFamily="34" charset="0"/>
              <a:buChar char="•"/>
            </a:pPr>
            <a:r>
              <a:rPr lang="en-US" sz="1400" dirty="0"/>
              <a:t>Confusion when using Microsoft tools</a:t>
            </a:r>
          </a:p>
          <a:p>
            <a:pPr marL="285750" indent="-285750">
              <a:buSzPct val="100000"/>
              <a:buFont typeface="Arial" panose="020B0604020202020204" pitchFamily="34" charset="0"/>
              <a:buChar char="•"/>
            </a:pPr>
            <a:r>
              <a:rPr lang="en-US" sz="1400" dirty="0">
                <a:solidFill>
                  <a:schemeClr val="tx1">
                    <a:lumMod val="95000"/>
                    <a:lumOff val="5000"/>
                  </a:schemeClr>
                </a:solidFill>
                <a:latin typeface="Calibri" pitchFamily="34" charset="0"/>
                <a:cs typeface="Calibri" pitchFamily="34" charset="-120"/>
              </a:rPr>
              <a:t>, unable to finish self-training on time due to lack of internet</a:t>
            </a:r>
            <a:endParaRPr lang="en-US" sz="1400" dirty="0"/>
          </a:p>
          <a:p>
            <a:pPr marL="285750" indent="-285750">
              <a:buSzPct val="100000"/>
              <a:buFont typeface="Arial" panose="020B0604020202020204" pitchFamily="34" charset="0"/>
              <a:buChar char="•"/>
            </a:pPr>
            <a:endParaRPr lang="en-US" sz="1400" dirty="0"/>
          </a:p>
        </p:txBody>
      </p:sp>
    </p:spTree>
    <p:extLst>
      <p:ext uri="{BB962C8B-B14F-4D97-AF65-F5344CB8AC3E}">
        <p14:creationId xmlns:p14="http://schemas.microsoft.com/office/powerpoint/2010/main" val="2101939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Summary: Benefits &amp; Limitations of Recommended Tools</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graphicFrame>
        <p:nvGraphicFramePr>
          <p:cNvPr id="11" name="Table 0"/>
          <p:cNvGraphicFramePr>
            <a:graphicFrameLocks noGrp="1"/>
          </p:cNvGraphicFramePr>
          <p:nvPr>
            <p:extLst>
              <p:ext uri="{D42A27DB-BD31-4B8C-83A1-F6EECF244321}">
                <p14:modId xmlns:p14="http://schemas.microsoft.com/office/powerpoint/2010/main" val="24369465"/>
              </p:ext>
            </p:extLst>
          </p:nvPr>
        </p:nvGraphicFramePr>
        <p:xfrm>
          <a:off x="411480" y="1097280"/>
          <a:ext cx="8321040" cy="1133856"/>
        </p:xfrm>
        <a:graphic>
          <a:graphicData uri="http://schemas.openxmlformats.org/drawingml/2006/table">
            <a:tbl>
              <a:tblPr/>
              <a:tblGrid>
                <a:gridCol w="201168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2468880">
                  <a:extLst>
                    <a:ext uri="{9D8B030D-6E8A-4147-A177-3AD203B41FA5}">
                      <a16:colId xmlns:a16="http://schemas.microsoft.com/office/drawing/2014/main" val="20002"/>
                    </a:ext>
                  </a:extLst>
                </a:gridCol>
                <a:gridCol w="2468880">
                  <a:extLst>
                    <a:ext uri="{9D8B030D-6E8A-4147-A177-3AD203B41FA5}">
                      <a16:colId xmlns:a16="http://schemas.microsoft.com/office/drawing/2014/main" val="20003"/>
                    </a:ext>
                  </a:extLst>
                </a:gridCol>
              </a:tblGrid>
              <a:tr h="566928">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Workplace Task</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MS 365 Tool</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Key Benefit</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dirty="0">
                          <a:solidFill>
                            <a:srgbClr val="FFFFFF"/>
                          </a:solidFill>
                          <a:latin typeface="Calibri" pitchFamily="34" charset="0"/>
                          <a:ea typeface="Calibri" pitchFamily="34" charset="-122"/>
                          <a:cs typeface="Calibri" pitchFamily="34" charset="-120"/>
                        </a:rPr>
                        <a:t>Key Limitation</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extLst>
                  <a:ext uri="{0D108BD9-81ED-4DB2-BD59-A6C34878D82A}">
                    <a16:rowId xmlns:a16="http://schemas.microsoft.com/office/drawing/2014/main" val="10000"/>
                  </a:ext>
                </a:extLst>
              </a:tr>
              <a:tr h="566928">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Staff Training</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pitchFamily="34" charset="-122"/>
                          <a:cs typeface="Calibri" pitchFamily="34" charset="-120"/>
                        </a:rPr>
                        <a:t>PowerPoint</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charset="0"/>
                          <a:cs typeface="Calibri" pitchFamily="34" charset="-120"/>
                        </a:rPr>
                        <a:t>Help to improve staff work and to promote patient well-being.</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dirty="0">
                          <a:solidFill>
                            <a:srgbClr val="1A1A1A"/>
                          </a:solidFill>
                          <a:latin typeface="Calibri" pitchFamily="34" charset="0"/>
                          <a:ea typeface="Calibri" charset="0"/>
                          <a:cs typeface="Calibri" pitchFamily="34" charset="-120"/>
                        </a:rPr>
                        <a:t>Actually ,age can be an obstacle for workers to excel .</a:t>
                      </a:r>
                      <a:endParaRPr lang="en-US" sz="1300" dirty="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Conclusion</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8321040" cy="3474720"/>
          </a:xfrm>
          <a:prstGeom prst="rect">
            <a:avLst/>
          </a:prstGeom>
          <a:noFill/>
          <a:ln/>
        </p:spPr>
        <p:txBody>
          <a:bodyPr wrap="square" lIns="0" tIns="0" rIns="0" bIns="0" rtlCol="0" anchor="t"/>
          <a:lstStyle/>
          <a:p>
            <a:pPr>
              <a:buSzPct val="100000"/>
            </a:pPr>
            <a:r>
              <a:rPr lang="en-US" sz="1700" dirty="0"/>
              <a:t>       </a:t>
            </a:r>
          </a:p>
          <a:p>
            <a:pPr>
              <a:buSzPct val="100000"/>
            </a:pPr>
            <a:r>
              <a:rPr lang="en-US" sz="1700" dirty="0"/>
              <a:t>          In conclusion, schools, workplaces, homes, public places are now linked to technology.  Training people of all ages to have a minimum knowledge in digital skills and  be able to have easy  access to the internet that  will help them improve their skills in the work environment,  to promote safety and wellbeing.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dirty="0">
                <a:solidFill>
                  <a:srgbClr val="1A1A1A"/>
                </a:solidFill>
                <a:latin typeface="Calibri" pitchFamily="34" charset="0"/>
                <a:ea typeface="Calibri" pitchFamily="34" charset="-122"/>
                <a:cs typeface="Calibri" pitchFamily="34" charset="-120"/>
              </a:rPr>
              <a:t>References</a:t>
            </a:r>
            <a:endParaRPr lang="en-US" sz="3600" dirty="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97280"/>
            <a:ext cx="8321040" cy="3840480"/>
          </a:xfrm>
          <a:prstGeom prst="rect">
            <a:avLst/>
          </a:prstGeom>
          <a:noFill/>
          <a:ln/>
        </p:spPr>
        <p:txBody>
          <a:bodyPr wrap="square" lIns="0" tIns="0" rIns="0" bIns="0" rtlCol="0" anchor="t"/>
          <a:lstStyle/>
          <a:p>
            <a:r>
              <a:rPr lang="en-US" sz="1400" dirty="0"/>
              <a:t>    </a:t>
            </a:r>
            <a:r>
              <a:rPr lang="en-GB" sz="1400" dirty="0"/>
              <a:t>Craig, R. and </a:t>
            </a:r>
            <a:r>
              <a:rPr lang="en-GB" sz="1400" dirty="0" err="1"/>
              <a:t>Armernic</a:t>
            </a:r>
            <a:r>
              <a:rPr lang="en-GB" sz="1400" dirty="0"/>
              <a:t>, J. (2006</a:t>
            </a:r>
            <a:r>
              <a:rPr lang="en-GB" sz="1400" i="1" dirty="0"/>
              <a:t>) PowerPoint presentation technology and the dynamics of teaching. Innovation in Higher Education</a:t>
            </a:r>
            <a:r>
              <a:rPr lang="en-GB" sz="1400" dirty="0"/>
              <a:t>, 31: 147–160. </a:t>
            </a:r>
            <a:endParaRPr lang="en-US" sz="1400" dirty="0"/>
          </a:p>
          <a:p>
            <a:pPr marL="0" indent="0">
              <a:buNone/>
            </a:pPr>
            <a:endParaRPr lang="en-US" sz="1400" dirty="0"/>
          </a:p>
          <a:p>
            <a:r>
              <a:rPr lang="en-GB" sz="1400" dirty="0"/>
              <a:t>Dornan T, Ashcroft D, Heathfield H, et al. </a:t>
            </a:r>
            <a:r>
              <a:rPr lang="en-GB" sz="1400" i="1" dirty="0"/>
              <a:t>An </a:t>
            </a:r>
            <a:r>
              <a:rPr lang="en-GB" sz="1400" i="1" dirty="0" err="1"/>
              <a:t>indepth</a:t>
            </a:r>
            <a:r>
              <a:rPr lang="en-GB" sz="1400" i="1" dirty="0"/>
              <a:t> investigation into causes of prescribing errors by foundation trainees in relation to their medical education</a:t>
            </a:r>
            <a:r>
              <a:rPr lang="en-GB" sz="1400" dirty="0"/>
              <a:t>: EQUIP study. London: General Medical Council, 2009:1–215.</a:t>
            </a:r>
          </a:p>
          <a:p>
            <a:endParaRPr lang="en-US" sz="1400" dirty="0"/>
          </a:p>
          <a:p>
            <a:pPr marL="0" indent="0">
              <a:buNone/>
            </a:pPr>
            <a:r>
              <a:rPr lang="en-US" sz="1400" dirty="0">
                <a:solidFill>
                  <a:srgbClr val="555555"/>
                </a:solidFill>
                <a:latin typeface="Calibri" pitchFamily="34" charset="0"/>
                <a:cs typeface="Calibri" pitchFamily="34" charset="-120"/>
              </a:rPr>
              <a:t>Kristy L, </a:t>
            </a:r>
            <a:r>
              <a:rPr lang="en-US" sz="1400" i="1" dirty="0">
                <a:solidFill>
                  <a:srgbClr val="555555"/>
                </a:solidFill>
                <a:latin typeface="Calibri" pitchFamily="34" charset="0"/>
                <a:cs typeface="Calibri" pitchFamily="34" charset="-120"/>
              </a:rPr>
              <a:t>technology in the workplace: Redefining skills for the 21</a:t>
            </a:r>
            <a:r>
              <a:rPr lang="en-US" sz="1400" i="1" baseline="30000" dirty="0">
                <a:solidFill>
                  <a:srgbClr val="555555"/>
                </a:solidFill>
                <a:latin typeface="Calibri" pitchFamily="34" charset="0"/>
                <a:cs typeface="Calibri" pitchFamily="34" charset="-120"/>
              </a:rPr>
              <a:t>st</a:t>
            </a:r>
            <a:r>
              <a:rPr lang="en-US" sz="1400" i="1" dirty="0">
                <a:solidFill>
                  <a:srgbClr val="555555"/>
                </a:solidFill>
                <a:latin typeface="Calibri" pitchFamily="34" charset="0"/>
                <a:cs typeface="Calibri" pitchFamily="34" charset="-120"/>
              </a:rPr>
              <a:t> centur</a:t>
            </a:r>
            <a:r>
              <a:rPr lang="en-US" sz="1400" dirty="0">
                <a:solidFill>
                  <a:srgbClr val="555555"/>
                </a:solidFill>
                <a:latin typeface="Calibri" pitchFamily="34" charset="0"/>
                <a:cs typeface="Calibri" pitchFamily="34" charset="-120"/>
              </a:rPr>
              <a:t>y. January 2020. The Midwestquarterty61(3): 348-355</a:t>
            </a:r>
            <a:endParaRPr lang="en-US" sz="1400" dirty="0"/>
          </a:p>
          <a:p>
            <a:pPr marL="0" indent="0">
              <a:buNone/>
            </a:pPr>
            <a:endParaRPr lang="en-US" sz="1400" dirty="0"/>
          </a:p>
          <a:p>
            <a:pPr marL="0" indent="0">
              <a:buNone/>
            </a:pPr>
            <a:r>
              <a:rPr lang="en-US" sz="1400" dirty="0">
                <a:solidFill>
                  <a:srgbClr val="555555"/>
                </a:solidFill>
                <a:latin typeface="Calibri" pitchFamily="34" charset="0"/>
                <a:ea typeface="Calibri" pitchFamily="34" charset="-122"/>
                <a:cs typeface="Calibri" pitchFamily="34" charset="-120"/>
              </a:rPr>
              <a:t>Website:</a:t>
            </a:r>
          </a:p>
          <a:p>
            <a:pPr marL="0" indent="0">
              <a:buNone/>
            </a:pPr>
            <a:r>
              <a:rPr lang="en-US" sz="1400" dirty="0">
                <a:solidFill>
                  <a:srgbClr val="555555"/>
                </a:solidFill>
                <a:latin typeface="Calibri" pitchFamily="34" charset="0"/>
                <a:ea typeface="Calibri" pitchFamily="34" charset="-122"/>
                <a:cs typeface="Calibri" pitchFamily="34" charset="-120"/>
                <a:hlinkClick r:id="rId3"/>
              </a:rPr>
              <a:t>https://microsoft-office-courses.co.uk/Updeted</a:t>
            </a:r>
            <a:r>
              <a:rPr lang="en-US" sz="1400" dirty="0">
                <a:solidFill>
                  <a:srgbClr val="555555"/>
                </a:solidFill>
                <a:latin typeface="Calibri" pitchFamily="34" charset="0"/>
                <a:ea typeface="Calibri" pitchFamily="34" charset="-122"/>
                <a:cs typeface="Calibri" pitchFamily="34" charset="-120"/>
              </a:rPr>
              <a:t> 2025</a:t>
            </a:r>
          </a:p>
          <a:p>
            <a:pPr marL="0" indent="0">
              <a:buNone/>
            </a:pPr>
            <a:r>
              <a:rPr lang="en-US" sz="1400" dirty="0">
                <a:solidFill>
                  <a:srgbClr val="555555"/>
                </a:solidFill>
                <a:latin typeface="Calibri" pitchFamily="34" charset="0"/>
                <a:ea typeface="Calibri" pitchFamily="34" charset="-122"/>
                <a:cs typeface="Calibri" pitchFamily="34" charset="-120"/>
              </a:rPr>
              <a:t> (accessed 8th July 2026)</a:t>
            </a:r>
            <a:endParaRPr lang="en-US" sz="1400" dirty="0"/>
          </a:p>
          <a:p>
            <a:pPr marL="0" indent="0">
              <a:buNone/>
            </a:pPr>
            <a:r>
              <a:rPr lang="en-US" sz="1400" dirty="0">
                <a:hlinkClick r:id="rId4"/>
              </a:rPr>
              <a:t>https://www.nhs.uk/services/care-provider/riverdale-care-home/1-57846527</a:t>
            </a:r>
            <a:endParaRPr lang="en-US" sz="1400" dirty="0"/>
          </a:p>
          <a:p>
            <a:pPr marL="0" indent="0">
              <a:buNone/>
            </a:pPr>
            <a:r>
              <a:rPr lang="en-US" sz="1400" dirty="0"/>
              <a:t>{</a:t>
            </a:r>
            <a:r>
              <a:rPr lang="en-US" sz="1400" dirty="0" err="1"/>
              <a:t>Acceessed</a:t>
            </a:r>
            <a:r>
              <a:rPr lang="en-US" sz="1400" dirty="0"/>
              <a:t> 8</a:t>
            </a:r>
            <a:r>
              <a:rPr lang="en-US" sz="1400" baseline="30000" dirty="0"/>
              <a:t>th</a:t>
            </a:r>
            <a:r>
              <a:rPr lang="en-US" sz="1400" dirty="0"/>
              <a:t> July 2026)</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5942</TotalTime>
  <Words>1106</Words>
  <Application>Microsoft Office PowerPoint</Application>
  <PresentationFormat>On-screen Show (16:9)</PresentationFormat>
  <Paragraphs>82</Paragraphs>
  <Slides>7</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LCHS4007 Component 1 Group Presentation Template</dc:title>
  <dc:subject>PptxGenJS Presentation</dc:subject>
  <dc:creator>PptxGenJS</dc:creator>
  <cp:lastModifiedBy>Thierry Mundeke Sokomay</cp:lastModifiedBy>
  <cp:revision>13</cp:revision>
  <dcterms:created xsi:type="dcterms:W3CDTF">2026-06-21T15:50:06Z</dcterms:created>
  <dcterms:modified xsi:type="dcterms:W3CDTF">2026-08-04T11:09:47Z</dcterms:modified>
</cp:coreProperties>
</file>