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AB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7" d="100"/>
          <a:sy n="97" d="100"/>
        </p:scale>
        <p:origin x="100" y="5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arnegiedunfermlinetrust.org.uk/"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proctorgallagherinstitute.com/" TargetMode="External"/><Relationship Id="rId5" Type="http://schemas.openxmlformats.org/officeDocument/2006/relationships/hyperlink" Target="https://www.nhs.uk/mental-health/self-help/tips-and-support/mindfulness/" TargetMode="External"/><Relationship Id="rId4" Type="http://schemas.openxmlformats.org/officeDocument/2006/relationships/hyperlink" Target="https://www.cipd.co.uk/knowledge/culture/well-being/factsheet#195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8F83A0F-3234-FFC8-46DB-4321DA9318C6}"/>
              </a:ext>
            </a:extLst>
          </p:cNvPr>
          <p:cNvSpPr/>
          <p:nvPr/>
        </p:nvSpPr>
        <p:spPr>
          <a:xfrm>
            <a:off x="4619" y="4619"/>
            <a:ext cx="12180452" cy="495904"/>
          </a:xfrm>
          <a:prstGeom prst="rect">
            <a:avLst/>
          </a:prstGeom>
          <a:solidFill>
            <a:srgbClr val="C3ABD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dirty="0">
                <a:solidFill>
                  <a:schemeClr val="tx1"/>
                </a:solidFill>
                <a:cs typeface="Calibri"/>
              </a:rPr>
              <a:t>HOW A POSITIVE MINDSET INFLUENCES SUCCESS IN A WORKING ENVIRONMENT</a:t>
            </a:r>
            <a:endParaRPr lang="en-US" dirty="0">
              <a:solidFill>
                <a:schemeClr val="tx1"/>
              </a:solidFill>
              <a:ea typeface="Calibri" panose="020F0502020204030204"/>
              <a:cs typeface="Calibri" panose="020F0502020204030204"/>
            </a:endParaRPr>
          </a:p>
        </p:txBody>
      </p:sp>
      <p:pic>
        <p:nvPicPr>
          <p:cNvPr id="5" name="Picture 5" descr="A picture containing text&#10;&#10;Description automatically generated">
            <a:extLst>
              <a:ext uri="{FF2B5EF4-FFF2-40B4-BE49-F238E27FC236}">
                <a16:creationId xmlns:a16="http://schemas.microsoft.com/office/drawing/2014/main" id="{BE7CC272-429E-780E-5565-5475925BFA07}"/>
              </a:ext>
            </a:extLst>
          </p:cNvPr>
          <p:cNvPicPr>
            <a:picLocks noChangeAspect="1"/>
          </p:cNvPicPr>
          <p:nvPr/>
        </p:nvPicPr>
        <p:blipFill>
          <a:blip r:embed="rId2"/>
          <a:stretch>
            <a:fillRect/>
          </a:stretch>
        </p:blipFill>
        <p:spPr>
          <a:xfrm>
            <a:off x="-4330" y="8948"/>
            <a:ext cx="848729" cy="501100"/>
          </a:xfrm>
          <a:prstGeom prst="rect">
            <a:avLst/>
          </a:prstGeom>
        </p:spPr>
      </p:pic>
      <p:sp>
        <p:nvSpPr>
          <p:cNvPr id="6" name="TextBox 5">
            <a:extLst>
              <a:ext uri="{FF2B5EF4-FFF2-40B4-BE49-F238E27FC236}">
                <a16:creationId xmlns:a16="http://schemas.microsoft.com/office/drawing/2014/main" id="{DC46BF36-6E86-BFCD-E665-BD3B345EFB36}"/>
              </a:ext>
            </a:extLst>
          </p:cNvPr>
          <p:cNvSpPr txBox="1"/>
          <p:nvPr/>
        </p:nvSpPr>
        <p:spPr>
          <a:xfrm>
            <a:off x="9275440" y="-4906"/>
            <a:ext cx="291858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400" dirty="0">
              <a:ea typeface="Calibri"/>
              <a:cs typeface="Calibri"/>
            </a:endParaRPr>
          </a:p>
        </p:txBody>
      </p:sp>
      <p:sp>
        <p:nvSpPr>
          <p:cNvPr id="8" name="TextBox 7">
            <a:extLst>
              <a:ext uri="{FF2B5EF4-FFF2-40B4-BE49-F238E27FC236}">
                <a16:creationId xmlns:a16="http://schemas.microsoft.com/office/drawing/2014/main" id="{87387869-D687-B3C1-2D36-6E899A8BF0DB}"/>
              </a:ext>
            </a:extLst>
          </p:cNvPr>
          <p:cNvSpPr txBox="1"/>
          <p:nvPr/>
        </p:nvSpPr>
        <p:spPr>
          <a:xfrm>
            <a:off x="-53001" y="551133"/>
            <a:ext cx="3783390" cy="2870016"/>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I</a:t>
            </a:r>
            <a:r>
              <a:rPr lang="en-GB" sz="1200" b="1" u="sng" dirty="0">
                <a:cs typeface="Calibri"/>
              </a:rPr>
              <a:t>NTRODUCTION:</a:t>
            </a:r>
          </a:p>
          <a:p>
            <a:r>
              <a:rPr lang="en-GB" sz="1250" dirty="0">
                <a:cs typeface="Calibri"/>
              </a:rPr>
              <a:t>Wellbeing in the workplace has become a growing concern over the years, especially since the COVID-19 pandemic. Organisations have attempted ameliorative intent for short-term amendment of issues, such as offering agile or remote working to employees. However, this research shows that a more preventative intent is needed for employees to adapt for long-term growth. Organisations should attempt to develop the mindset of employees and the organisational benefits section evidences that a more positive mindset of the workforce aids not just employees but also production rates, the organisation as a whole and the economy.</a:t>
            </a:r>
            <a:endParaRPr lang="en-GB" sz="1250" dirty="0">
              <a:ea typeface="Calibri"/>
              <a:cs typeface="Calibri"/>
            </a:endParaRPr>
          </a:p>
        </p:txBody>
      </p:sp>
      <p:sp>
        <p:nvSpPr>
          <p:cNvPr id="9" name="TextBox 8">
            <a:extLst>
              <a:ext uri="{FF2B5EF4-FFF2-40B4-BE49-F238E27FC236}">
                <a16:creationId xmlns:a16="http://schemas.microsoft.com/office/drawing/2014/main" id="{4535AB16-D5ED-7B4F-877C-DF041468C40E}"/>
              </a:ext>
            </a:extLst>
          </p:cNvPr>
          <p:cNvSpPr txBox="1"/>
          <p:nvPr/>
        </p:nvSpPr>
        <p:spPr>
          <a:xfrm>
            <a:off x="-37870" y="3463469"/>
            <a:ext cx="3794936" cy="1846659"/>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a:t>
            </a:r>
            <a:r>
              <a:rPr lang="en-GB" sz="1200" b="1" u="sng" dirty="0">
                <a:cs typeface="Calibri"/>
              </a:rPr>
              <a:t>ESEARCH QUESTIONS:</a:t>
            </a:r>
            <a:endParaRPr lang="en-US" dirty="0">
              <a:cs typeface="Calibri"/>
            </a:endParaRPr>
          </a:p>
          <a:p>
            <a:pPr marL="171450" indent="-171450">
              <a:buFont typeface="Arial"/>
              <a:buChar char="•"/>
            </a:pPr>
            <a:r>
              <a:rPr lang="en-GB" sz="1200" dirty="0">
                <a:cs typeface="Calibri"/>
              </a:rPr>
              <a:t>How can we train our subconscious mind to benefit us?</a:t>
            </a:r>
            <a:endParaRPr lang="en-US" dirty="0">
              <a:cs typeface="Calibri"/>
            </a:endParaRPr>
          </a:p>
          <a:p>
            <a:pPr marL="171450" indent="-171450">
              <a:buFont typeface="Arial"/>
              <a:buChar char="•"/>
            </a:pPr>
            <a:r>
              <a:rPr lang="en-GB" sz="1200" dirty="0">
                <a:cs typeface="Calibri"/>
              </a:rPr>
              <a:t>How will a company and its employees benefit from an improved mindset?</a:t>
            </a:r>
          </a:p>
          <a:p>
            <a:pPr marL="171450" indent="-171450">
              <a:buFont typeface="Arial"/>
              <a:buChar char="•"/>
            </a:pPr>
            <a:r>
              <a:rPr lang="en-GB" sz="1200" dirty="0">
                <a:cs typeface="Calibri"/>
              </a:rPr>
              <a:t>What aspects affect how our subconscious works?</a:t>
            </a:r>
          </a:p>
          <a:p>
            <a:pPr marL="171450" indent="-171450">
              <a:buFont typeface="Arial"/>
              <a:buChar char="•"/>
            </a:pPr>
            <a:r>
              <a:rPr lang="en-GB" sz="1200" dirty="0">
                <a:cs typeface="Calibri"/>
              </a:rPr>
              <a:t>How does society and the working environment feel about practising mindfulness to aid in future positivity?</a:t>
            </a:r>
          </a:p>
          <a:p>
            <a:pPr marL="171450" indent="-171450">
              <a:buFont typeface="Arial"/>
              <a:buChar char="•"/>
            </a:pPr>
            <a:r>
              <a:rPr lang="en-GB" sz="1200" dirty="0">
                <a:cs typeface="Calibri"/>
              </a:rPr>
              <a:t>How can we adapt our lives to incorporate these practises on a mass scale?</a:t>
            </a:r>
          </a:p>
        </p:txBody>
      </p:sp>
      <p:sp>
        <p:nvSpPr>
          <p:cNvPr id="10" name="TextBox 9">
            <a:extLst>
              <a:ext uri="{FF2B5EF4-FFF2-40B4-BE49-F238E27FC236}">
                <a16:creationId xmlns:a16="http://schemas.microsoft.com/office/drawing/2014/main" id="{6163A3AD-EC4A-6C3B-F272-F4A45575C453}"/>
              </a:ext>
            </a:extLst>
          </p:cNvPr>
          <p:cNvSpPr txBox="1"/>
          <p:nvPr/>
        </p:nvSpPr>
        <p:spPr>
          <a:xfrm>
            <a:off x="-8480" y="5310128"/>
            <a:ext cx="3763598" cy="1477328"/>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a:t>
            </a:r>
            <a:r>
              <a:rPr lang="en-GB" sz="1200" b="1" u="sng" dirty="0">
                <a:cs typeface="Calibri"/>
              </a:rPr>
              <a:t>ELEVENT LITERATURE:</a:t>
            </a:r>
            <a:endParaRPr lang="en-GB" dirty="0"/>
          </a:p>
          <a:p>
            <a:pPr marL="285750" indent="-285750">
              <a:buFont typeface="Arial"/>
              <a:buChar char="•"/>
            </a:pPr>
            <a:r>
              <a:rPr lang="en-GB" sz="1200" dirty="0">
                <a:cs typeface="Calibri"/>
              </a:rPr>
              <a:t>CIPD- Wellbeing at work (2021)</a:t>
            </a:r>
          </a:p>
          <a:p>
            <a:pPr marL="285750" indent="-285750">
              <a:buFont typeface="Arial"/>
              <a:buChar char="•"/>
            </a:pPr>
            <a:r>
              <a:rPr lang="en-GB" sz="1200" dirty="0">
                <a:cs typeface="Calibri"/>
              </a:rPr>
              <a:t>Napoleon Hill- Think and grow rich (1937)</a:t>
            </a:r>
          </a:p>
          <a:p>
            <a:pPr marL="285750" indent="-285750">
              <a:buFont typeface="Arial"/>
              <a:buChar char="•"/>
            </a:pPr>
            <a:r>
              <a:rPr lang="en-GB" sz="1200" dirty="0">
                <a:cs typeface="Calibri"/>
              </a:rPr>
              <a:t>Andrew Carnegie- The Carnegie </a:t>
            </a:r>
            <a:r>
              <a:rPr lang="en-GB" sz="1200" dirty="0" err="1">
                <a:cs typeface="Calibri"/>
              </a:rPr>
              <a:t>Dumfermline</a:t>
            </a:r>
            <a:r>
              <a:rPr lang="en-GB" sz="1200" dirty="0">
                <a:cs typeface="Calibri"/>
              </a:rPr>
              <a:t> trust (1903)</a:t>
            </a:r>
          </a:p>
          <a:p>
            <a:pPr marL="285750" indent="-285750">
              <a:buFont typeface="Arial"/>
              <a:buChar char="•"/>
            </a:pPr>
            <a:r>
              <a:rPr lang="en-GB" sz="1200" dirty="0">
                <a:cs typeface="Calibri"/>
              </a:rPr>
              <a:t>Dr Bob Proctor- The Proctor Gallagher Institute (2022)</a:t>
            </a:r>
          </a:p>
        </p:txBody>
      </p:sp>
      <p:sp>
        <p:nvSpPr>
          <p:cNvPr id="12" name="TextBox 11">
            <a:extLst>
              <a:ext uri="{FF2B5EF4-FFF2-40B4-BE49-F238E27FC236}">
                <a16:creationId xmlns:a16="http://schemas.microsoft.com/office/drawing/2014/main" id="{69F91801-97C4-FA25-1D1B-646277E9E1A1}"/>
              </a:ext>
            </a:extLst>
          </p:cNvPr>
          <p:cNvSpPr txBox="1"/>
          <p:nvPr/>
        </p:nvSpPr>
        <p:spPr>
          <a:xfrm>
            <a:off x="3751293" y="528407"/>
            <a:ext cx="3069455" cy="3385542"/>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cs typeface="Calibri"/>
              </a:rPr>
              <a:t>M</a:t>
            </a:r>
            <a:r>
              <a:rPr lang="en-GB" sz="1200" b="1" u="sng" dirty="0">
                <a:cs typeface="Calibri"/>
              </a:rPr>
              <a:t>ETHODOLOGY:</a:t>
            </a:r>
          </a:p>
          <a:p>
            <a:r>
              <a:rPr lang="en-GB" sz="1100" dirty="0">
                <a:cs typeface="Calibri"/>
              </a:rPr>
              <a:t>The methodology section of the research was carried out using the research onion (Saunders et al, 2011). There are 6 layers to the onion which aids the researcher to discover a methodology, this research used the following methodology extracted from the layers of the research onion:</a:t>
            </a:r>
            <a:endParaRPr lang="en-GB" sz="1100" dirty="0">
              <a:ea typeface="Calibri"/>
              <a:cs typeface="Calibri"/>
            </a:endParaRPr>
          </a:p>
          <a:p>
            <a:pPr marL="342900" indent="-342900">
              <a:buAutoNum type="arabicPeriod"/>
            </a:pPr>
            <a:r>
              <a:rPr lang="en-GB" sz="1100" dirty="0">
                <a:cs typeface="Calibri"/>
              </a:rPr>
              <a:t>Philosophy was a pragmatic approach</a:t>
            </a:r>
            <a:endParaRPr lang="en-GB" sz="1100" dirty="0">
              <a:ea typeface="Calibri"/>
              <a:cs typeface="Calibri"/>
            </a:endParaRPr>
          </a:p>
          <a:p>
            <a:pPr marL="342900" indent="-342900">
              <a:buAutoNum type="arabicPeriod"/>
            </a:pPr>
            <a:r>
              <a:rPr lang="en-GB" sz="1100" dirty="0">
                <a:cs typeface="Calibri"/>
              </a:rPr>
              <a:t>The research approach was abductive</a:t>
            </a:r>
            <a:endParaRPr lang="en-GB" sz="1100" dirty="0">
              <a:ea typeface="Calibri"/>
              <a:cs typeface="Calibri"/>
            </a:endParaRPr>
          </a:p>
          <a:p>
            <a:pPr marL="342900" indent="-342900">
              <a:buAutoNum type="arabicPeriod"/>
            </a:pPr>
            <a:r>
              <a:rPr lang="en-GB" sz="1100" dirty="0">
                <a:cs typeface="Calibri"/>
              </a:rPr>
              <a:t>The research choices were a simple mixed method approach</a:t>
            </a:r>
            <a:endParaRPr lang="en-GB" sz="1100" dirty="0">
              <a:ea typeface="Calibri"/>
              <a:cs typeface="Calibri"/>
            </a:endParaRPr>
          </a:p>
          <a:p>
            <a:pPr marL="342900" indent="-342900">
              <a:buAutoNum type="arabicPeriod"/>
            </a:pPr>
            <a:r>
              <a:rPr lang="en-GB" sz="1100" dirty="0">
                <a:cs typeface="Calibri"/>
              </a:rPr>
              <a:t>Surveys and interviews were used to aid the research strategy</a:t>
            </a:r>
            <a:endParaRPr lang="en-GB" sz="1100" dirty="0">
              <a:ea typeface="Calibri"/>
              <a:cs typeface="Calibri"/>
            </a:endParaRPr>
          </a:p>
          <a:p>
            <a:pPr marL="342900" indent="-342900">
              <a:buAutoNum type="arabicPeriod"/>
            </a:pPr>
            <a:r>
              <a:rPr lang="en-GB" sz="1100" dirty="0">
                <a:cs typeface="Calibri"/>
              </a:rPr>
              <a:t>A cross-sectional time horizon was present</a:t>
            </a:r>
            <a:endParaRPr lang="en-GB" sz="1100" dirty="0">
              <a:ea typeface="Calibri"/>
              <a:cs typeface="Calibri"/>
            </a:endParaRPr>
          </a:p>
          <a:p>
            <a:pPr marL="342900" indent="-342900">
              <a:buAutoNum type="arabicPeriod"/>
            </a:pPr>
            <a:r>
              <a:rPr lang="en-GB" sz="1100" dirty="0">
                <a:cs typeface="Calibri"/>
              </a:rPr>
              <a:t>For the data collection and analysis, social media was used to gain participants for the surveys and interviewees were chosen specifically for their range in demographics such as age and gender to avoid sample bias</a:t>
            </a:r>
          </a:p>
        </p:txBody>
      </p:sp>
      <p:sp>
        <p:nvSpPr>
          <p:cNvPr id="13" name="TextBox 12">
            <a:extLst>
              <a:ext uri="{FF2B5EF4-FFF2-40B4-BE49-F238E27FC236}">
                <a16:creationId xmlns:a16="http://schemas.microsoft.com/office/drawing/2014/main" id="{DC0A79E5-FF46-9B68-8AFD-7FE1100BC3B1}"/>
              </a:ext>
            </a:extLst>
          </p:cNvPr>
          <p:cNvSpPr txBox="1"/>
          <p:nvPr/>
        </p:nvSpPr>
        <p:spPr>
          <a:xfrm>
            <a:off x="6822869" y="523031"/>
            <a:ext cx="2683273" cy="4570482"/>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F</a:t>
            </a:r>
            <a:r>
              <a:rPr lang="en-GB" sz="1200" b="1" u="sng" dirty="0">
                <a:cs typeface="Calibri"/>
              </a:rPr>
              <a:t>indings:</a:t>
            </a:r>
          </a:p>
          <a:p>
            <a:r>
              <a:rPr lang="en-GB" sz="1050" dirty="0">
                <a:cs typeface="Calibri"/>
              </a:rPr>
              <a:t>According to the findings, 31-40, 51-60 and 61-70 year olds feel they are more positive than negative, whilst 21-30 year-olds were torn between feeling positive and in a constant state of worry. The majority of 41-50 year-olds say they are consistently stressed. It was the same age ranges that felt more positive about themselves that also stated they were somewhat successful in life, however, the same age ranges all determined their success rates by how happy they are.</a:t>
            </a:r>
          </a:p>
          <a:p>
            <a:r>
              <a:rPr lang="en-GB" sz="1050" dirty="0">
                <a:cs typeface="Calibri"/>
              </a:rPr>
              <a:t>The research also showed that it was mostly females who perceived themselves as successful but since there were more female participants than male, this finding was eliminated from the evidence.</a:t>
            </a:r>
          </a:p>
          <a:p>
            <a:r>
              <a:rPr lang="en-GB" sz="1050" dirty="0">
                <a:cs typeface="Calibri"/>
              </a:rPr>
              <a:t>The research also discovered that 21% of participants felt stressed and worried and the exact same figure of 21% also felt they were not at all successful. This figure may be just a coincidence as it cannot be discovered if it was the exact same individuals who worry that deem themselves not so successful, however,  it can be assumed that the synchronicity between these figures is more than coincidence.</a:t>
            </a:r>
          </a:p>
        </p:txBody>
      </p:sp>
      <p:sp>
        <p:nvSpPr>
          <p:cNvPr id="17" name="TextBox 16">
            <a:extLst>
              <a:ext uri="{FF2B5EF4-FFF2-40B4-BE49-F238E27FC236}">
                <a16:creationId xmlns:a16="http://schemas.microsoft.com/office/drawing/2014/main" id="{F834118B-BCF0-2896-4F50-2FD67F1CEC8B}"/>
              </a:ext>
            </a:extLst>
          </p:cNvPr>
          <p:cNvSpPr txBox="1"/>
          <p:nvPr/>
        </p:nvSpPr>
        <p:spPr>
          <a:xfrm>
            <a:off x="9478297" y="529491"/>
            <a:ext cx="2694819" cy="2019230"/>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C</a:t>
            </a:r>
            <a:r>
              <a:rPr lang="en-GB" sz="1200" b="1" u="sng" dirty="0">
                <a:cs typeface="Calibri"/>
              </a:rPr>
              <a:t>onclusion :</a:t>
            </a:r>
          </a:p>
          <a:p>
            <a:r>
              <a:rPr lang="en-GB" sz="1200" dirty="0">
                <a:cs typeface="Calibri"/>
              </a:rPr>
              <a:t>The analysis does show a connection between those who feel more positive and those who are successful, this finding backs up the research question of the synchronicity between a positive mindset and success. However, further research needs to take place to include a broader range of demographics and perceptions.</a:t>
            </a:r>
          </a:p>
        </p:txBody>
      </p:sp>
      <p:sp>
        <p:nvSpPr>
          <p:cNvPr id="19" name="TextBox 18">
            <a:extLst>
              <a:ext uri="{FF2B5EF4-FFF2-40B4-BE49-F238E27FC236}">
                <a16:creationId xmlns:a16="http://schemas.microsoft.com/office/drawing/2014/main" id="{E323073D-EB74-F2AA-E2DD-02BF318F1292}"/>
              </a:ext>
            </a:extLst>
          </p:cNvPr>
          <p:cNvSpPr txBox="1"/>
          <p:nvPr/>
        </p:nvSpPr>
        <p:spPr>
          <a:xfrm>
            <a:off x="9498996" y="2623687"/>
            <a:ext cx="2694819" cy="4170400"/>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R</a:t>
            </a:r>
            <a:r>
              <a:rPr lang="en-GB" sz="1200" b="1" u="sng" dirty="0">
                <a:cs typeface="Calibri"/>
              </a:rPr>
              <a:t>ecommendations:</a:t>
            </a:r>
          </a:p>
          <a:p>
            <a:pPr marL="228600" indent="-228600">
              <a:buAutoNum type="arabicPeriod"/>
            </a:pPr>
            <a:r>
              <a:rPr lang="en-GB" sz="1150" dirty="0">
                <a:cs typeface="Calibri"/>
              </a:rPr>
              <a:t>Organisations should consider setting aside time to implement a wellbeing strategy that would aid in increased motivation, this plan should be repeated by the workforce on a regular basis.</a:t>
            </a:r>
            <a:endParaRPr lang="en-US" sz="1150">
              <a:ea typeface="+mn-lt"/>
              <a:cs typeface="+mn-lt"/>
            </a:endParaRPr>
          </a:p>
          <a:p>
            <a:pPr marL="228600" indent="-228600">
              <a:buAutoNum type="arabicPeriod"/>
            </a:pPr>
            <a:r>
              <a:rPr lang="en-GB" sz="1150" dirty="0">
                <a:cs typeface="Calibri"/>
              </a:rPr>
              <a:t>Alongside a wellbeing plan, organisations should provide mindfulness practises guided by a professional such as mindfulness-based-stress-reduction, to aid employees in gaining lifelong knowledge on how to implement alternative coping mechanisms into their lives</a:t>
            </a:r>
            <a:endParaRPr lang="en-US" sz="1150">
              <a:ea typeface="+mn-lt"/>
              <a:cs typeface="+mn-lt"/>
            </a:endParaRPr>
          </a:p>
          <a:p>
            <a:pPr marL="228600" indent="-228600">
              <a:buAutoNum type="arabicPeriod"/>
            </a:pPr>
            <a:r>
              <a:rPr lang="en-GB" sz="1150" dirty="0">
                <a:cs typeface="Calibri"/>
              </a:rPr>
              <a:t>The wellbeing and mindfulness plan should be available both face to face and online to appeal to a range of demographics and preferences</a:t>
            </a:r>
            <a:endParaRPr lang="en-GB" sz="1150" dirty="0"/>
          </a:p>
        </p:txBody>
      </p:sp>
      <p:sp>
        <p:nvSpPr>
          <p:cNvPr id="20" name="TextBox 19">
            <a:extLst>
              <a:ext uri="{FF2B5EF4-FFF2-40B4-BE49-F238E27FC236}">
                <a16:creationId xmlns:a16="http://schemas.microsoft.com/office/drawing/2014/main" id="{CF43662C-9031-2378-9D57-207F00882994}"/>
              </a:ext>
            </a:extLst>
          </p:cNvPr>
          <p:cNvSpPr txBox="1"/>
          <p:nvPr/>
        </p:nvSpPr>
        <p:spPr>
          <a:xfrm>
            <a:off x="3763585" y="4067633"/>
            <a:ext cx="3049125" cy="2792131"/>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b="1" u="sng" dirty="0">
                <a:cs typeface="Calibri"/>
              </a:rPr>
              <a:t>References:</a:t>
            </a:r>
          </a:p>
          <a:p>
            <a:pPr marL="171450" indent="-171450">
              <a:buFont typeface="Arial"/>
              <a:buChar char="•"/>
            </a:pPr>
            <a:r>
              <a:rPr lang="en-GB" sz="1000" dirty="0">
                <a:ea typeface="+mn-lt"/>
                <a:cs typeface="+mn-lt"/>
              </a:rPr>
              <a:t>Carnegie, A. (1903). </a:t>
            </a:r>
            <a:r>
              <a:rPr lang="en-GB" sz="1000" i="1" dirty="0">
                <a:ea typeface="+mn-lt"/>
                <a:cs typeface="+mn-lt"/>
              </a:rPr>
              <a:t>The Carnegie Dunfermline trust</a:t>
            </a:r>
            <a:r>
              <a:rPr lang="en-GB" sz="1000" dirty="0">
                <a:ea typeface="+mn-lt"/>
                <a:cs typeface="+mn-lt"/>
              </a:rPr>
              <a:t>, Retrieved from: </a:t>
            </a:r>
            <a:r>
              <a:rPr lang="en-GB" sz="1000" u="sng" dirty="0">
                <a:ea typeface="+mn-lt"/>
                <a:cs typeface="+mn-lt"/>
                <a:hlinkClick r:id="rId3"/>
              </a:rPr>
              <a:t>The Carnegie Trust (carnegiedunfermlinetrust.org.uk)</a:t>
            </a:r>
            <a:endParaRPr lang="en-GB" sz="1000" u="sng">
              <a:ea typeface="+mn-lt"/>
              <a:cs typeface="+mn-lt"/>
            </a:endParaRPr>
          </a:p>
          <a:p>
            <a:pPr marL="171450" indent="-171450">
              <a:buFont typeface="Arial"/>
              <a:buChar char="•"/>
            </a:pPr>
            <a:r>
              <a:rPr lang="en-GB" sz="1000" dirty="0">
                <a:ea typeface="+mn-lt"/>
                <a:cs typeface="+mn-lt"/>
              </a:rPr>
              <a:t>CIPD, (2021). </a:t>
            </a:r>
            <a:r>
              <a:rPr lang="en-GB" sz="1000" i="1" dirty="0">
                <a:ea typeface="+mn-lt"/>
                <a:cs typeface="+mn-lt"/>
              </a:rPr>
              <a:t>Wellbeing at work</a:t>
            </a:r>
            <a:r>
              <a:rPr lang="en-GB" sz="1000" dirty="0">
                <a:ea typeface="+mn-lt"/>
                <a:cs typeface="+mn-lt"/>
              </a:rPr>
              <a:t>, Retrieved from: </a:t>
            </a:r>
            <a:r>
              <a:rPr lang="en-GB" sz="1000" u="sng" dirty="0">
                <a:ea typeface="+mn-lt"/>
                <a:cs typeface="+mn-lt"/>
                <a:hlinkClick r:id="rId4"/>
              </a:rPr>
              <a:t>Wellbeing at Work | Factsheets | CIPD</a:t>
            </a:r>
            <a:endParaRPr lang="en-GB" sz="1000" u="sng">
              <a:ea typeface="+mn-lt"/>
              <a:cs typeface="+mn-lt"/>
            </a:endParaRPr>
          </a:p>
          <a:p>
            <a:pPr marL="171450" indent="-171450">
              <a:buFont typeface="Arial"/>
              <a:buChar char="•"/>
            </a:pPr>
            <a:r>
              <a:rPr lang="en-GB" sz="1000" dirty="0">
                <a:ea typeface="+mn-lt"/>
                <a:cs typeface="+mn-lt"/>
              </a:rPr>
              <a:t>Hill, N. (1937). </a:t>
            </a:r>
            <a:r>
              <a:rPr lang="en-GB" sz="1000" i="1" dirty="0">
                <a:ea typeface="+mn-lt"/>
                <a:cs typeface="+mn-lt"/>
              </a:rPr>
              <a:t>Think and grow rich</a:t>
            </a:r>
            <a:r>
              <a:rPr lang="en-GB" sz="1000" dirty="0">
                <a:ea typeface="+mn-lt"/>
                <a:cs typeface="+mn-lt"/>
              </a:rPr>
              <a:t>, 1</a:t>
            </a:r>
            <a:r>
              <a:rPr lang="en-GB" sz="1000" baseline="30000" dirty="0">
                <a:ea typeface="+mn-lt"/>
                <a:cs typeface="+mn-lt"/>
              </a:rPr>
              <a:t>st</a:t>
            </a:r>
            <a:r>
              <a:rPr lang="en-GB" sz="1000" dirty="0">
                <a:ea typeface="+mn-lt"/>
                <a:cs typeface="+mn-lt"/>
              </a:rPr>
              <a:t> ed, Napoleon Hill Foundation Publications</a:t>
            </a:r>
          </a:p>
          <a:p>
            <a:pPr marL="171450" indent="-171450">
              <a:buFont typeface="Arial"/>
              <a:buChar char="•"/>
            </a:pPr>
            <a:r>
              <a:rPr lang="en-GB" sz="1000" dirty="0">
                <a:ea typeface="+mn-lt"/>
                <a:cs typeface="+mn-lt"/>
              </a:rPr>
              <a:t>NHS. (2018). </a:t>
            </a:r>
            <a:r>
              <a:rPr lang="en-GB" sz="1000" i="1" dirty="0">
                <a:ea typeface="+mn-lt"/>
                <a:cs typeface="+mn-lt"/>
              </a:rPr>
              <a:t>Mindfulness</a:t>
            </a:r>
            <a:r>
              <a:rPr lang="en-GB" sz="1000" dirty="0">
                <a:ea typeface="+mn-lt"/>
                <a:cs typeface="+mn-lt"/>
              </a:rPr>
              <a:t>, Retrieved from: </a:t>
            </a:r>
            <a:r>
              <a:rPr lang="en-GB" sz="1000" u="sng" dirty="0">
                <a:ea typeface="+mn-lt"/>
                <a:cs typeface="+mn-lt"/>
                <a:hlinkClick r:id="rId5"/>
              </a:rPr>
              <a:t>Mindfulness - NHS (www.nhs.uk)</a:t>
            </a:r>
            <a:endParaRPr lang="en-GB" sz="1000">
              <a:ea typeface="+mn-lt"/>
              <a:cs typeface="+mn-lt"/>
            </a:endParaRPr>
          </a:p>
          <a:p>
            <a:pPr marL="171450" indent="-171450">
              <a:buFont typeface="Arial"/>
              <a:buChar char="•"/>
            </a:pPr>
            <a:r>
              <a:rPr lang="en-GB" sz="1000" dirty="0">
                <a:ea typeface="+mn-lt"/>
                <a:cs typeface="+mn-lt"/>
              </a:rPr>
              <a:t>Proctor Gallagher Institute, (2022). </a:t>
            </a:r>
            <a:r>
              <a:rPr lang="en-GB" sz="1000" i="1" dirty="0">
                <a:ea typeface="+mn-lt"/>
                <a:cs typeface="+mn-lt"/>
              </a:rPr>
              <a:t>Tell us what you want, and we will show you how to get it</a:t>
            </a:r>
            <a:r>
              <a:rPr lang="en-GB" sz="1000" dirty="0">
                <a:ea typeface="+mn-lt"/>
                <a:cs typeface="+mn-lt"/>
              </a:rPr>
              <a:t>, Retrieved from: </a:t>
            </a:r>
            <a:r>
              <a:rPr lang="en-GB" sz="1000" u="sng" dirty="0">
                <a:ea typeface="+mn-lt"/>
                <a:cs typeface="+mn-lt"/>
                <a:hlinkClick r:id="rId6"/>
              </a:rPr>
              <a:t>Proctor Gallagher Institute</a:t>
            </a:r>
            <a:endParaRPr lang="en-GB" sz="1000" dirty="0">
              <a:ea typeface="+mn-lt"/>
              <a:cs typeface="+mn-lt"/>
            </a:endParaRPr>
          </a:p>
          <a:p>
            <a:pPr marL="171450" indent="-171450">
              <a:buFont typeface="Arial"/>
              <a:buChar char="•"/>
            </a:pPr>
            <a:r>
              <a:rPr lang="en-GB" sz="1000" dirty="0">
                <a:ea typeface="+mn-lt"/>
                <a:cs typeface="+mn-lt"/>
              </a:rPr>
              <a:t>Saunders, M. Lewis, P. &amp; Thornhill, A. (2011). </a:t>
            </a:r>
            <a:r>
              <a:rPr lang="en-GB" sz="1000" i="1" dirty="0">
                <a:ea typeface="+mn-lt"/>
                <a:cs typeface="+mn-lt"/>
              </a:rPr>
              <a:t>Research methods for business: The research onion</a:t>
            </a:r>
            <a:r>
              <a:rPr lang="en-GB" sz="1000" dirty="0">
                <a:ea typeface="+mn-lt"/>
                <a:cs typeface="+mn-lt"/>
              </a:rPr>
              <a:t>, p160, 6</a:t>
            </a:r>
            <a:r>
              <a:rPr lang="en-GB" sz="1000" baseline="30000" dirty="0">
                <a:ea typeface="+mn-lt"/>
                <a:cs typeface="+mn-lt"/>
              </a:rPr>
              <a:t>th</a:t>
            </a:r>
            <a:r>
              <a:rPr lang="en-GB" sz="1000" dirty="0">
                <a:ea typeface="+mn-lt"/>
                <a:cs typeface="+mn-lt"/>
              </a:rPr>
              <a:t> ed, Pearson publications</a:t>
            </a:r>
          </a:p>
          <a:p>
            <a:endParaRPr lang="en-GB" sz="1000" u="sng" dirty="0">
              <a:ea typeface="+mn-lt"/>
              <a:cs typeface="+mn-lt"/>
            </a:endParaRPr>
          </a:p>
        </p:txBody>
      </p:sp>
      <p:sp>
        <p:nvSpPr>
          <p:cNvPr id="2" name="TextBox 1">
            <a:extLst>
              <a:ext uri="{FF2B5EF4-FFF2-40B4-BE49-F238E27FC236}">
                <a16:creationId xmlns:a16="http://schemas.microsoft.com/office/drawing/2014/main" id="{D1ADE388-89C5-C7C2-EEE9-240F4DED7A2D}"/>
              </a:ext>
            </a:extLst>
          </p:cNvPr>
          <p:cNvSpPr txBox="1"/>
          <p:nvPr/>
        </p:nvSpPr>
        <p:spPr>
          <a:xfrm>
            <a:off x="6815833" y="5101021"/>
            <a:ext cx="2682724"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ea typeface="Calibri"/>
                <a:cs typeface="Calibri"/>
              </a:rPr>
              <a:t>O</a:t>
            </a:r>
            <a:r>
              <a:rPr lang="en-GB" sz="1200" b="1" u="sng" dirty="0">
                <a:ea typeface="Calibri"/>
                <a:cs typeface="Calibri"/>
              </a:rPr>
              <a:t>rganisational benefits:</a:t>
            </a:r>
          </a:p>
          <a:p>
            <a:r>
              <a:rPr lang="en-GB" sz="1100" dirty="0">
                <a:ea typeface="Calibri"/>
                <a:cs typeface="Calibri"/>
              </a:rPr>
              <a:t>According to the NHS (2018) ,the benefits of practising mindfulness in an organisational setting are as follows:</a:t>
            </a:r>
          </a:p>
          <a:p>
            <a:pPr marL="171450" indent="-171450">
              <a:buFont typeface="Arial"/>
              <a:buChar char="•"/>
            </a:pPr>
            <a:r>
              <a:rPr lang="en-GB" sz="1100" dirty="0">
                <a:ea typeface="Calibri"/>
                <a:cs typeface="Calibri"/>
              </a:rPr>
              <a:t>Increased motivation, innovation, production, creativity and positive working relationships</a:t>
            </a:r>
          </a:p>
          <a:p>
            <a:pPr marL="171450" indent="-171450">
              <a:buFont typeface="Arial"/>
              <a:buChar char="•"/>
            </a:pPr>
            <a:r>
              <a:rPr lang="en-GB" sz="1100" dirty="0">
                <a:ea typeface="Calibri"/>
                <a:cs typeface="Calibri"/>
              </a:rPr>
              <a:t>Decrease in depression, sick leave and workplace anxiety</a:t>
            </a:r>
          </a:p>
          <a:p>
            <a:endParaRPr lang="en-GB" sz="1200" dirty="0">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874</Words>
  <Application>Microsoft Office PowerPoint</Application>
  <PresentationFormat>Widescreen</PresentationFormat>
  <Paragraphs>43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Jessica Shore</cp:lastModifiedBy>
  <cp:revision>518</cp:revision>
  <dcterms:created xsi:type="dcterms:W3CDTF">2022-04-14T07:41:40Z</dcterms:created>
  <dcterms:modified xsi:type="dcterms:W3CDTF">2023-02-02T12:39:42Z</dcterms:modified>
</cp:coreProperties>
</file>