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5"/>
  </p:notesMasterIdLst>
  <p:sldIdLst>
    <p:sldId id="256" r:id="rId2"/>
    <p:sldId id="258" r:id="rId3"/>
    <p:sldId id="259" r:id="rId4"/>
    <p:sldId id="276" r:id="rId5"/>
    <p:sldId id="263" r:id="rId6"/>
    <p:sldId id="269" r:id="rId7"/>
    <p:sldId id="270" r:id="rId8"/>
    <p:sldId id="272" r:id="rId9"/>
    <p:sldId id="277" r:id="rId10"/>
    <p:sldId id="266" r:id="rId11"/>
    <p:sldId id="267" r:id="rId12"/>
    <p:sldId id="274"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62255F-7B7E-4105-A95F-1844B4D7610B}" v="273" dt="2024-02-07T22:06:23.8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610" autoAdjust="0"/>
  </p:normalViewPr>
  <p:slideViewPr>
    <p:cSldViewPr snapToGrid="0">
      <p:cViewPr varScale="1">
        <p:scale>
          <a:sx n="56" d="100"/>
          <a:sy n="56" d="100"/>
        </p:scale>
        <p:origin x="106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isa helal" userId="38186d1b2240af8c" providerId="LiveId" clId="{6562255F-7B7E-4105-A95F-1844B4D7610B}"/>
    <pc:docChg chg="undo redo custSel addSld delSld modSld">
      <pc:chgData name="annisa helal" userId="38186d1b2240af8c" providerId="LiveId" clId="{6562255F-7B7E-4105-A95F-1844B4D7610B}" dt="2024-02-08T16:08:11.014" v="1992"/>
      <pc:docMkLst>
        <pc:docMk/>
      </pc:docMkLst>
      <pc:sldChg chg="addSp delSp modSp mod setBg addAnim delAnim">
        <pc:chgData name="annisa helal" userId="38186d1b2240af8c" providerId="LiveId" clId="{6562255F-7B7E-4105-A95F-1844B4D7610B}" dt="2024-02-08T11:01:37.165" v="1980" actId="1076"/>
        <pc:sldMkLst>
          <pc:docMk/>
          <pc:sldMk cId="3132321539" sldId="256"/>
        </pc:sldMkLst>
        <pc:spChg chg="mod">
          <ac:chgData name="annisa helal" userId="38186d1b2240af8c" providerId="LiveId" clId="{6562255F-7B7E-4105-A95F-1844B4D7610B}" dt="2024-02-07T20:01:06.025" v="1529" actId="20577"/>
          <ac:spMkLst>
            <pc:docMk/>
            <pc:sldMk cId="3132321539" sldId="256"/>
            <ac:spMk id="2" creationId="{A8B4AF05-ACA4-4288-A6DF-9B5D75901D7B}"/>
          </ac:spMkLst>
        </pc:spChg>
        <pc:spChg chg="mod">
          <ac:chgData name="annisa helal" userId="38186d1b2240af8c" providerId="LiveId" clId="{6562255F-7B7E-4105-A95F-1844B4D7610B}" dt="2024-02-07T20:01:18.183" v="1530" actId="14100"/>
          <ac:spMkLst>
            <pc:docMk/>
            <pc:sldMk cId="3132321539" sldId="256"/>
            <ac:spMk id="3" creationId="{F8B4D261-C260-4017-AA7F-6A205AD0A20A}"/>
          </ac:spMkLst>
        </pc:spChg>
        <pc:spChg chg="add del">
          <ac:chgData name="annisa helal" userId="38186d1b2240af8c" providerId="LiveId" clId="{6562255F-7B7E-4105-A95F-1844B4D7610B}" dt="2024-02-07T19:50:43.799" v="1298" actId="26606"/>
          <ac:spMkLst>
            <pc:docMk/>
            <pc:sldMk cId="3132321539" sldId="256"/>
            <ac:spMk id="10" creationId="{5A59F003-E00A-43F9-91DC-CC54E3B87466}"/>
          </ac:spMkLst>
        </pc:spChg>
        <pc:spChg chg="add del">
          <ac:chgData name="annisa helal" userId="38186d1b2240af8c" providerId="LiveId" clId="{6562255F-7B7E-4105-A95F-1844B4D7610B}" dt="2024-02-07T19:50:43.799" v="1298" actId="26606"/>
          <ac:spMkLst>
            <pc:docMk/>
            <pc:sldMk cId="3132321539" sldId="256"/>
            <ac:spMk id="12" creationId="{D74A4382-E3AD-430A-9A1F-DFA3E0E77A7D}"/>
          </ac:spMkLst>
        </pc:spChg>
        <pc:spChg chg="add del">
          <ac:chgData name="annisa helal" userId="38186d1b2240af8c" providerId="LiveId" clId="{6562255F-7B7E-4105-A95F-1844B4D7610B}" dt="2024-02-07T19:50:43.799" v="1298" actId="26606"/>
          <ac:spMkLst>
            <pc:docMk/>
            <pc:sldMk cId="3132321539" sldId="256"/>
            <ac:spMk id="14" creationId="{79F40191-0F44-4FD1-82CC-ACB507C14BE6}"/>
          </ac:spMkLst>
        </pc:spChg>
        <pc:spChg chg="add del">
          <ac:chgData name="annisa helal" userId="38186d1b2240af8c" providerId="LiveId" clId="{6562255F-7B7E-4105-A95F-1844B4D7610B}" dt="2024-02-07T19:50:37.811" v="1293" actId="26606"/>
          <ac:spMkLst>
            <pc:docMk/>
            <pc:sldMk cId="3132321539" sldId="256"/>
            <ac:spMk id="19" creationId="{06DA9DF9-31F7-4056-B42E-878CC92417B8}"/>
          </ac:spMkLst>
        </pc:spChg>
        <pc:spChg chg="add del">
          <ac:chgData name="annisa helal" userId="38186d1b2240af8c" providerId="LiveId" clId="{6562255F-7B7E-4105-A95F-1844B4D7610B}" dt="2024-02-07T19:50:43.784" v="1297" actId="26606"/>
          <ac:spMkLst>
            <pc:docMk/>
            <pc:sldMk cId="3132321539" sldId="256"/>
            <ac:spMk id="21" creationId="{9B37791B-B040-4694-BFDC-8DD132D86E8E}"/>
          </ac:spMkLst>
        </pc:spChg>
        <pc:spChg chg="add del">
          <ac:chgData name="annisa helal" userId="38186d1b2240af8c" providerId="LiveId" clId="{6562255F-7B7E-4105-A95F-1844B4D7610B}" dt="2024-02-07T19:50:43.784" v="1297" actId="26606"/>
          <ac:spMkLst>
            <pc:docMk/>
            <pc:sldMk cId="3132321539" sldId="256"/>
            <ac:spMk id="22" creationId="{9C6777B5-64F4-4200-B099-34168B69FE53}"/>
          </ac:spMkLst>
        </pc:spChg>
        <pc:spChg chg="add">
          <ac:chgData name="annisa helal" userId="38186d1b2240af8c" providerId="LiveId" clId="{6562255F-7B7E-4105-A95F-1844B4D7610B}" dt="2024-02-07T19:50:43.799" v="1298" actId="26606"/>
          <ac:spMkLst>
            <pc:docMk/>
            <pc:sldMk cId="3132321539" sldId="256"/>
            <ac:spMk id="27" creationId="{657F69E0-C4B0-4BEC-A689-4F8D877F05D4}"/>
          </ac:spMkLst>
        </pc:spChg>
        <pc:spChg chg="add">
          <ac:chgData name="annisa helal" userId="38186d1b2240af8c" providerId="LiveId" clId="{6562255F-7B7E-4105-A95F-1844B4D7610B}" dt="2024-02-07T19:50:43.799" v="1298" actId="26606"/>
          <ac:spMkLst>
            <pc:docMk/>
            <pc:sldMk cId="3132321539" sldId="256"/>
            <ac:spMk id="28" creationId="{9F6380B4-6A1C-481E-8408-B4E6C75B9B81}"/>
          </ac:spMkLst>
        </pc:spChg>
        <pc:grpChg chg="add del">
          <ac:chgData name="annisa helal" userId="38186d1b2240af8c" providerId="LiveId" clId="{6562255F-7B7E-4105-A95F-1844B4D7610B}" dt="2024-02-07T19:50:43.784" v="1297" actId="26606"/>
          <ac:grpSpMkLst>
            <pc:docMk/>
            <pc:sldMk cId="3132321539" sldId="256"/>
            <ac:grpSpMk id="23" creationId="{4252769E-B9F0-4068-A645-5BBEF16E9C28}"/>
          </ac:grpSpMkLst>
        </pc:grpChg>
        <pc:picChg chg="add mod ord">
          <ac:chgData name="annisa helal" userId="38186d1b2240af8c" providerId="LiveId" clId="{6562255F-7B7E-4105-A95F-1844B4D7610B}" dt="2024-02-08T11:01:37.165" v="1980" actId="1076"/>
          <ac:picMkLst>
            <pc:docMk/>
            <pc:sldMk cId="3132321539" sldId="256"/>
            <ac:picMk id="5" creationId="{95239EFB-A8DD-A871-3C52-55B19C4DF467}"/>
          </ac:picMkLst>
        </pc:picChg>
      </pc:sldChg>
      <pc:sldChg chg="addSp delSp modSp mod">
        <pc:chgData name="annisa helal" userId="38186d1b2240af8c" providerId="LiveId" clId="{6562255F-7B7E-4105-A95F-1844B4D7610B}" dt="2024-02-08T10:07:12.777" v="1875" actId="20577"/>
        <pc:sldMkLst>
          <pc:docMk/>
          <pc:sldMk cId="2901069245" sldId="258"/>
        </pc:sldMkLst>
        <pc:spChg chg="mod">
          <ac:chgData name="annisa helal" userId="38186d1b2240af8c" providerId="LiveId" clId="{6562255F-7B7E-4105-A95F-1844B4D7610B}" dt="2024-02-07T12:51:35.564" v="17" actId="1076"/>
          <ac:spMkLst>
            <pc:docMk/>
            <pc:sldMk cId="2901069245" sldId="258"/>
            <ac:spMk id="2" creationId="{BA55F1A7-22B1-46BA-A1D5-1F95A43439D2}"/>
          </ac:spMkLst>
        </pc:spChg>
        <pc:spChg chg="mod">
          <ac:chgData name="annisa helal" userId="38186d1b2240af8c" providerId="LiveId" clId="{6562255F-7B7E-4105-A95F-1844B4D7610B}" dt="2024-02-08T10:07:12.777" v="1875" actId="20577"/>
          <ac:spMkLst>
            <pc:docMk/>
            <pc:sldMk cId="2901069245" sldId="258"/>
            <ac:spMk id="3" creationId="{9D0A3190-642F-47EF-B928-FD5EB66EF875}"/>
          </ac:spMkLst>
        </pc:spChg>
        <pc:picChg chg="add mod">
          <ac:chgData name="annisa helal" userId="38186d1b2240af8c" providerId="LiveId" clId="{6562255F-7B7E-4105-A95F-1844B4D7610B}" dt="2024-02-07T19:41:42.860" v="1270" actId="1440"/>
          <ac:picMkLst>
            <pc:docMk/>
            <pc:sldMk cId="2901069245" sldId="258"/>
            <ac:picMk id="5" creationId="{CF3D81BF-8A6D-FC41-61E4-1131D65176DB}"/>
          </ac:picMkLst>
        </pc:picChg>
        <pc:picChg chg="del mod">
          <ac:chgData name="annisa helal" userId="38186d1b2240af8c" providerId="LiveId" clId="{6562255F-7B7E-4105-A95F-1844B4D7610B}" dt="2024-02-07T19:40:22.356" v="1256" actId="478"/>
          <ac:picMkLst>
            <pc:docMk/>
            <pc:sldMk cId="2901069245" sldId="258"/>
            <ac:picMk id="2050" creationId="{CA86C520-74EA-4992-8E6F-D7D9C09F086E}"/>
          </ac:picMkLst>
        </pc:picChg>
      </pc:sldChg>
      <pc:sldChg chg="addSp delSp modSp mod">
        <pc:chgData name="annisa helal" userId="38186d1b2240af8c" providerId="LiveId" clId="{6562255F-7B7E-4105-A95F-1844B4D7610B}" dt="2024-02-07T13:24:57.900" v="253" actId="12"/>
        <pc:sldMkLst>
          <pc:docMk/>
          <pc:sldMk cId="3856215863" sldId="259"/>
        </pc:sldMkLst>
        <pc:spChg chg="mod">
          <ac:chgData name="annisa helal" userId="38186d1b2240af8c" providerId="LiveId" clId="{6562255F-7B7E-4105-A95F-1844B4D7610B}" dt="2024-02-07T13:04:58.697" v="87" actId="2711"/>
          <ac:spMkLst>
            <pc:docMk/>
            <pc:sldMk cId="3856215863" sldId="259"/>
            <ac:spMk id="2" creationId="{68BC892A-C8BD-47C9-B7E1-59711F2972ED}"/>
          </ac:spMkLst>
        </pc:spChg>
        <pc:spChg chg="mod">
          <ac:chgData name="annisa helal" userId="38186d1b2240af8c" providerId="LiveId" clId="{6562255F-7B7E-4105-A95F-1844B4D7610B}" dt="2024-02-07T13:24:57.900" v="253" actId="12"/>
          <ac:spMkLst>
            <pc:docMk/>
            <pc:sldMk cId="3856215863" sldId="259"/>
            <ac:spMk id="3" creationId="{4BAE285D-2CF9-4C15-A2FF-80C99FC92882}"/>
          </ac:spMkLst>
        </pc:spChg>
        <pc:picChg chg="add mod">
          <ac:chgData name="annisa helal" userId="38186d1b2240af8c" providerId="LiveId" clId="{6562255F-7B7E-4105-A95F-1844B4D7610B}" dt="2024-02-07T13:23:49.982" v="246" actId="14100"/>
          <ac:picMkLst>
            <pc:docMk/>
            <pc:sldMk cId="3856215863" sldId="259"/>
            <ac:picMk id="4" creationId="{8A0C9DD3-C72D-8B4E-BFF7-7EB3F970F162}"/>
          </ac:picMkLst>
        </pc:picChg>
        <pc:picChg chg="del mod">
          <ac:chgData name="annisa helal" userId="38186d1b2240af8c" providerId="LiveId" clId="{6562255F-7B7E-4105-A95F-1844B4D7610B}" dt="2024-02-07T13:16:23.427" v="152" actId="21"/>
          <ac:picMkLst>
            <pc:docMk/>
            <pc:sldMk cId="3856215863" sldId="259"/>
            <ac:picMk id="3076" creationId="{79D16664-767A-4414-9948-A5D3A7DDACED}"/>
          </ac:picMkLst>
        </pc:picChg>
      </pc:sldChg>
      <pc:sldChg chg="modSp del mod">
        <pc:chgData name="annisa helal" userId="38186d1b2240af8c" providerId="LiveId" clId="{6562255F-7B7E-4105-A95F-1844B4D7610B}" dt="2024-02-07T13:21:13.220" v="237" actId="2696"/>
        <pc:sldMkLst>
          <pc:docMk/>
          <pc:sldMk cId="4222509409" sldId="260"/>
        </pc:sldMkLst>
        <pc:spChg chg="mod">
          <ac:chgData name="annisa helal" userId="38186d1b2240af8c" providerId="LiveId" clId="{6562255F-7B7E-4105-A95F-1844B4D7610B}" dt="2024-02-07T13:08:51.479" v="116" actId="27636"/>
          <ac:spMkLst>
            <pc:docMk/>
            <pc:sldMk cId="4222509409" sldId="260"/>
            <ac:spMk id="3" creationId="{248B680F-1689-4BE5-BA59-753A92C53F26}"/>
          </ac:spMkLst>
        </pc:spChg>
      </pc:sldChg>
      <pc:sldChg chg="delSp modSp add del mod">
        <pc:chgData name="annisa helal" userId="38186d1b2240af8c" providerId="LiveId" clId="{6562255F-7B7E-4105-A95F-1844B4D7610B}" dt="2024-02-08T10:12:39.099" v="1877" actId="14100"/>
        <pc:sldMkLst>
          <pc:docMk/>
          <pc:sldMk cId="3553436329" sldId="263"/>
        </pc:sldMkLst>
        <pc:spChg chg="mod">
          <ac:chgData name="annisa helal" userId="38186d1b2240af8c" providerId="LiveId" clId="{6562255F-7B7E-4105-A95F-1844B4D7610B}" dt="2024-02-07T18:29:33.982" v="834" actId="14100"/>
          <ac:spMkLst>
            <pc:docMk/>
            <pc:sldMk cId="3553436329" sldId="263"/>
            <ac:spMk id="2" creationId="{C562D861-75E0-48F9-862F-6E2C0D7D0201}"/>
          </ac:spMkLst>
        </pc:spChg>
        <pc:spChg chg="mod">
          <ac:chgData name="annisa helal" userId="38186d1b2240af8c" providerId="LiveId" clId="{6562255F-7B7E-4105-A95F-1844B4D7610B}" dt="2024-02-07T18:28:48.415" v="832" actId="1076"/>
          <ac:spMkLst>
            <pc:docMk/>
            <pc:sldMk cId="3553436329" sldId="263"/>
            <ac:spMk id="11" creationId="{95D41896-B8DD-4064-9D04-A9D3445070D3}"/>
          </ac:spMkLst>
        </pc:spChg>
        <pc:graphicFrameChg chg="mod modGraphic">
          <ac:chgData name="annisa helal" userId="38186d1b2240af8c" providerId="LiveId" clId="{6562255F-7B7E-4105-A95F-1844B4D7610B}" dt="2024-02-08T10:12:39.099" v="1877" actId="14100"/>
          <ac:graphicFrameMkLst>
            <pc:docMk/>
            <pc:sldMk cId="3553436329" sldId="263"/>
            <ac:graphicFrameMk id="8" creationId="{5648CD82-D414-4A20-B296-B05FDBA85507}"/>
          </ac:graphicFrameMkLst>
        </pc:graphicFrameChg>
        <pc:graphicFrameChg chg="mod modGraphic">
          <ac:chgData name="annisa helal" userId="38186d1b2240af8c" providerId="LiveId" clId="{6562255F-7B7E-4105-A95F-1844B4D7610B}" dt="2024-02-07T19:01:25.559" v="1050" actId="255"/>
          <ac:graphicFrameMkLst>
            <pc:docMk/>
            <pc:sldMk cId="3553436329" sldId="263"/>
            <ac:graphicFrameMk id="9" creationId="{44B0E532-B756-49A2-AF0D-4112414C1A35}"/>
          </ac:graphicFrameMkLst>
        </pc:graphicFrameChg>
        <pc:graphicFrameChg chg="del mod modGraphic">
          <ac:chgData name="annisa helal" userId="38186d1b2240af8c" providerId="LiveId" clId="{6562255F-7B7E-4105-A95F-1844B4D7610B}" dt="2024-02-07T18:59:43.509" v="1029" actId="21"/>
          <ac:graphicFrameMkLst>
            <pc:docMk/>
            <pc:sldMk cId="3553436329" sldId="263"/>
            <ac:graphicFrameMk id="10" creationId="{AA121ED1-844B-45C3-9A3C-063976A66AB1}"/>
          </ac:graphicFrameMkLst>
        </pc:graphicFrameChg>
      </pc:sldChg>
      <pc:sldChg chg="modSp mod">
        <pc:chgData name="annisa helal" userId="38186d1b2240af8c" providerId="LiveId" clId="{6562255F-7B7E-4105-A95F-1844B4D7610B}" dt="2024-02-08T10:25:37.057" v="1899" actId="20577"/>
        <pc:sldMkLst>
          <pc:docMk/>
          <pc:sldMk cId="1814350535" sldId="266"/>
        </pc:sldMkLst>
        <pc:spChg chg="mod">
          <ac:chgData name="annisa helal" userId="38186d1b2240af8c" providerId="LiveId" clId="{6562255F-7B7E-4105-A95F-1844B4D7610B}" dt="2024-02-08T10:25:37.057" v="1899" actId="20577"/>
          <ac:spMkLst>
            <pc:docMk/>
            <pc:sldMk cId="1814350535" sldId="266"/>
            <ac:spMk id="3" creationId="{C77F100A-7FA2-4D98-81BA-F128F3F42B95}"/>
          </ac:spMkLst>
        </pc:spChg>
      </pc:sldChg>
      <pc:sldChg chg="modSp mod">
        <pc:chgData name="annisa helal" userId="38186d1b2240af8c" providerId="LiveId" clId="{6562255F-7B7E-4105-A95F-1844B4D7610B}" dt="2024-02-07T21:58:08.519" v="1869" actId="114"/>
        <pc:sldMkLst>
          <pc:docMk/>
          <pc:sldMk cId="3879501165" sldId="267"/>
        </pc:sldMkLst>
        <pc:spChg chg="mod">
          <ac:chgData name="annisa helal" userId="38186d1b2240af8c" providerId="LiveId" clId="{6562255F-7B7E-4105-A95F-1844B4D7610B}" dt="2024-02-07T21:02:25.369" v="1730" actId="1076"/>
          <ac:spMkLst>
            <pc:docMk/>
            <pc:sldMk cId="3879501165" sldId="267"/>
            <ac:spMk id="2" creationId="{30925AFF-7A97-4F59-8BA4-D11917B0663D}"/>
          </ac:spMkLst>
        </pc:spChg>
        <pc:spChg chg="mod">
          <ac:chgData name="annisa helal" userId="38186d1b2240af8c" providerId="LiveId" clId="{6562255F-7B7E-4105-A95F-1844B4D7610B}" dt="2024-02-07T21:58:08.519" v="1869" actId="114"/>
          <ac:spMkLst>
            <pc:docMk/>
            <pc:sldMk cId="3879501165" sldId="267"/>
            <ac:spMk id="3" creationId="{A1633136-F86B-42AF-AD2F-2393AD54C605}"/>
          </ac:spMkLst>
        </pc:spChg>
      </pc:sldChg>
      <pc:sldChg chg="delSp modSp del mod">
        <pc:chgData name="annisa helal" userId="38186d1b2240af8c" providerId="LiveId" clId="{6562255F-7B7E-4105-A95F-1844B4D7610B}" dt="2024-02-08T10:33:52.337" v="1978" actId="14100"/>
        <pc:sldMkLst>
          <pc:docMk/>
          <pc:sldMk cId="1468575084" sldId="269"/>
        </pc:sldMkLst>
        <pc:spChg chg="mod">
          <ac:chgData name="annisa helal" userId="38186d1b2240af8c" providerId="LiveId" clId="{6562255F-7B7E-4105-A95F-1844B4D7610B}" dt="2024-02-07T19:13:22.541" v="1233" actId="1076"/>
          <ac:spMkLst>
            <pc:docMk/>
            <pc:sldMk cId="1468575084" sldId="269"/>
            <ac:spMk id="2" creationId="{25397193-4963-8F74-46FF-6EFCFB9500A2}"/>
          </ac:spMkLst>
        </pc:spChg>
        <pc:graphicFrameChg chg="mod modGraphic">
          <ac:chgData name="annisa helal" userId="38186d1b2240af8c" providerId="LiveId" clId="{6562255F-7B7E-4105-A95F-1844B4D7610B}" dt="2024-02-08T10:32:41.049" v="1970" actId="207"/>
          <ac:graphicFrameMkLst>
            <pc:docMk/>
            <pc:sldMk cId="1468575084" sldId="269"/>
            <ac:graphicFrameMk id="4" creationId="{10D29B64-F4C8-485B-9DA1-E1A7AC8CE547}"/>
          </ac:graphicFrameMkLst>
        </pc:graphicFrameChg>
        <pc:graphicFrameChg chg="del mod modGraphic">
          <ac:chgData name="annisa helal" userId="38186d1b2240af8c" providerId="LiveId" clId="{6562255F-7B7E-4105-A95F-1844B4D7610B}" dt="2024-02-07T19:12:34.772" v="1224" actId="21"/>
          <ac:graphicFrameMkLst>
            <pc:docMk/>
            <pc:sldMk cId="1468575084" sldId="269"/>
            <ac:graphicFrameMk id="5" creationId="{39CF9DC0-4B5C-4973-8064-2C4A0CE94C4C}"/>
          </ac:graphicFrameMkLst>
        </pc:graphicFrameChg>
        <pc:graphicFrameChg chg="mod modGraphic">
          <ac:chgData name="annisa helal" userId="38186d1b2240af8c" providerId="LiveId" clId="{6562255F-7B7E-4105-A95F-1844B4D7610B}" dt="2024-02-08T10:33:52.337" v="1978" actId="14100"/>
          <ac:graphicFrameMkLst>
            <pc:docMk/>
            <pc:sldMk cId="1468575084" sldId="269"/>
            <ac:graphicFrameMk id="7" creationId="{A623A22A-6609-4566-B758-810A4F901AE9}"/>
          </ac:graphicFrameMkLst>
        </pc:graphicFrameChg>
      </pc:sldChg>
      <pc:sldChg chg="addSp delSp modSp mod">
        <pc:chgData name="annisa helal" userId="38186d1b2240af8c" providerId="LiveId" clId="{6562255F-7B7E-4105-A95F-1844B4D7610B}" dt="2024-02-07T14:00:55.033" v="409" actId="20577"/>
        <pc:sldMkLst>
          <pc:docMk/>
          <pc:sldMk cId="1488334925" sldId="270"/>
        </pc:sldMkLst>
        <pc:spChg chg="mod">
          <ac:chgData name="annisa helal" userId="38186d1b2240af8c" providerId="LiveId" clId="{6562255F-7B7E-4105-A95F-1844B4D7610B}" dt="2024-02-07T13:53:55.401" v="386" actId="1076"/>
          <ac:spMkLst>
            <pc:docMk/>
            <pc:sldMk cId="1488334925" sldId="270"/>
            <ac:spMk id="2" creationId="{4395A17C-7584-CB9B-3820-282235415ABD}"/>
          </ac:spMkLst>
        </pc:spChg>
        <pc:spChg chg="mod">
          <ac:chgData name="annisa helal" userId="38186d1b2240af8c" providerId="LiveId" clId="{6562255F-7B7E-4105-A95F-1844B4D7610B}" dt="2024-02-07T14:00:55.033" v="409" actId="20577"/>
          <ac:spMkLst>
            <pc:docMk/>
            <pc:sldMk cId="1488334925" sldId="270"/>
            <ac:spMk id="3" creationId="{0892F961-24FA-A70E-5522-15DD22CC55FB}"/>
          </ac:spMkLst>
        </pc:spChg>
        <pc:picChg chg="del mod">
          <ac:chgData name="annisa helal" userId="38186d1b2240af8c" providerId="LiveId" clId="{6562255F-7B7E-4105-A95F-1844B4D7610B}" dt="2024-02-07T13:37:27.673" v="275" actId="21"/>
          <ac:picMkLst>
            <pc:docMk/>
            <pc:sldMk cId="1488334925" sldId="270"/>
            <ac:picMk id="4" creationId="{E3D08CE7-D2BA-4162-BE53-FECE3274F689}"/>
          </ac:picMkLst>
        </pc:picChg>
        <pc:picChg chg="add mod">
          <ac:chgData name="annisa helal" userId="38186d1b2240af8c" providerId="LiveId" clId="{6562255F-7B7E-4105-A95F-1844B4D7610B}" dt="2024-02-07T14:00:38.801" v="408" actId="14100"/>
          <ac:picMkLst>
            <pc:docMk/>
            <pc:sldMk cId="1488334925" sldId="270"/>
            <ac:picMk id="6" creationId="{22E86FE2-97F2-012B-D858-D0640B1C5744}"/>
          </ac:picMkLst>
        </pc:picChg>
      </pc:sldChg>
      <pc:sldChg chg="addSp delSp modSp mod">
        <pc:chgData name="annisa helal" userId="38186d1b2240af8c" providerId="LiveId" clId="{6562255F-7B7E-4105-A95F-1844B4D7610B}" dt="2024-02-07T15:17:25.481" v="584"/>
        <pc:sldMkLst>
          <pc:docMk/>
          <pc:sldMk cId="2493802949" sldId="272"/>
        </pc:sldMkLst>
        <pc:spChg chg="mod">
          <ac:chgData name="annisa helal" userId="38186d1b2240af8c" providerId="LiveId" clId="{6562255F-7B7E-4105-A95F-1844B4D7610B}" dt="2024-02-07T15:01:07.133" v="483" actId="1076"/>
          <ac:spMkLst>
            <pc:docMk/>
            <pc:sldMk cId="2493802949" sldId="272"/>
            <ac:spMk id="2" creationId="{409750A9-ED88-4302-24DA-13C6E367A2C5}"/>
          </ac:spMkLst>
        </pc:spChg>
        <pc:spChg chg="mod">
          <ac:chgData name="annisa helal" userId="38186d1b2240af8c" providerId="LiveId" clId="{6562255F-7B7E-4105-A95F-1844B4D7610B}" dt="2024-02-07T15:17:25.481" v="584"/>
          <ac:spMkLst>
            <pc:docMk/>
            <pc:sldMk cId="2493802949" sldId="272"/>
            <ac:spMk id="3" creationId="{1B3DCFF6-0539-5741-B17E-D7C8B23901B3}"/>
          </ac:spMkLst>
        </pc:spChg>
        <pc:picChg chg="del mod">
          <ac:chgData name="annisa helal" userId="38186d1b2240af8c" providerId="LiveId" clId="{6562255F-7B7E-4105-A95F-1844B4D7610B}" dt="2024-02-07T14:53:48.686" v="428" actId="21"/>
          <ac:picMkLst>
            <pc:docMk/>
            <pc:sldMk cId="2493802949" sldId="272"/>
            <ac:picMk id="4" creationId="{4C1A113E-9C74-4512-B8B2-452472165782}"/>
          </ac:picMkLst>
        </pc:picChg>
        <pc:picChg chg="add mod">
          <ac:chgData name="annisa helal" userId="38186d1b2240af8c" providerId="LiveId" clId="{6562255F-7B7E-4105-A95F-1844B4D7610B}" dt="2024-02-07T15:08:50.854" v="557" actId="14100"/>
          <ac:picMkLst>
            <pc:docMk/>
            <pc:sldMk cId="2493802949" sldId="272"/>
            <ac:picMk id="6" creationId="{C8ADE61D-0283-3A84-2A69-80378E2638A5}"/>
          </ac:picMkLst>
        </pc:picChg>
      </pc:sldChg>
      <pc:sldChg chg="modSp mod">
        <pc:chgData name="annisa helal" userId="38186d1b2240af8c" providerId="LiveId" clId="{6562255F-7B7E-4105-A95F-1844B4D7610B}" dt="2024-02-07T22:09:12.186" v="1870" actId="114"/>
        <pc:sldMkLst>
          <pc:docMk/>
          <pc:sldMk cId="3516180105" sldId="274"/>
        </pc:sldMkLst>
        <pc:spChg chg="mod">
          <ac:chgData name="annisa helal" userId="38186d1b2240af8c" providerId="LiveId" clId="{6562255F-7B7E-4105-A95F-1844B4D7610B}" dt="2024-02-07T22:09:12.186" v="1870" actId="114"/>
          <ac:spMkLst>
            <pc:docMk/>
            <pc:sldMk cId="3516180105" sldId="274"/>
            <ac:spMk id="3" creationId="{30B9BBDA-A48F-3C84-78D6-0761B64C8556}"/>
          </ac:spMkLst>
        </pc:spChg>
      </pc:sldChg>
      <pc:sldChg chg="modSp mod">
        <pc:chgData name="annisa helal" userId="38186d1b2240af8c" providerId="LiveId" clId="{6562255F-7B7E-4105-A95F-1844B4D7610B}" dt="2024-02-07T20:41:44.200" v="1660" actId="114"/>
        <pc:sldMkLst>
          <pc:docMk/>
          <pc:sldMk cId="3599676116" sldId="275"/>
        </pc:sldMkLst>
        <pc:spChg chg="mod">
          <ac:chgData name="annisa helal" userId="38186d1b2240af8c" providerId="LiveId" clId="{6562255F-7B7E-4105-A95F-1844B4D7610B}" dt="2024-02-07T20:41:44.200" v="1660" actId="114"/>
          <ac:spMkLst>
            <pc:docMk/>
            <pc:sldMk cId="3599676116" sldId="275"/>
            <ac:spMk id="3" creationId="{9CD58324-94D7-55E8-05B8-D4C73DD09E15}"/>
          </ac:spMkLst>
        </pc:spChg>
      </pc:sldChg>
      <pc:sldChg chg="addSp delSp modSp new mod modNotesTx">
        <pc:chgData name="annisa helal" userId="38186d1b2240af8c" providerId="LiveId" clId="{6562255F-7B7E-4105-A95F-1844B4D7610B}" dt="2024-02-08T16:08:11.014" v="1992"/>
        <pc:sldMkLst>
          <pc:docMk/>
          <pc:sldMk cId="897708470" sldId="276"/>
        </pc:sldMkLst>
        <pc:spChg chg="mod">
          <ac:chgData name="annisa helal" userId="38186d1b2240af8c" providerId="LiveId" clId="{6562255F-7B7E-4105-A95F-1844B4D7610B}" dt="2024-02-07T13:18:01.913" v="195" actId="20577"/>
          <ac:spMkLst>
            <pc:docMk/>
            <pc:sldMk cId="897708470" sldId="276"/>
            <ac:spMk id="2" creationId="{5818A77B-6208-A534-3D57-7D9FC027F80B}"/>
          </ac:spMkLst>
        </pc:spChg>
        <pc:spChg chg="mod">
          <ac:chgData name="annisa helal" userId="38186d1b2240af8c" providerId="LiveId" clId="{6562255F-7B7E-4105-A95F-1844B4D7610B}" dt="2024-02-07T13:25:29.122" v="254" actId="20577"/>
          <ac:spMkLst>
            <pc:docMk/>
            <pc:sldMk cId="897708470" sldId="276"/>
            <ac:spMk id="3" creationId="{A8B9202D-92DC-0A03-6EA2-9647F3B693AC}"/>
          </ac:spMkLst>
        </pc:spChg>
        <pc:picChg chg="add del mod">
          <ac:chgData name="annisa helal" userId="38186d1b2240af8c" providerId="LiveId" clId="{6562255F-7B7E-4105-A95F-1844B4D7610B}" dt="2024-02-07T19:42:18.114" v="1271" actId="21"/>
          <ac:picMkLst>
            <pc:docMk/>
            <pc:sldMk cId="897708470" sldId="276"/>
            <ac:picMk id="4" creationId="{AD3B165E-FA0D-B0C9-2347-B620B94FD2BA}"/>
          </ac:picMkLst>
        </pc:picChg>
        <pc:picChg chg="add mod">
          <ac:chgData name="annisa helal" userId="38186d1b2240af8c" providerId="LiveId" clId="{6562255F-7B7E-4105-A95F-1844B4D7610B}" dt="2024-02-07T19:43:02.622" v="1279" actId="1440"/>
          <ac:picMkLst>
            <pc:docMk/>
            <pc:sldMk cId="897708470" sldId="276"/>
            <ac:picMk id="6" creationId="{676B9DA1-C7E6-4936-C3CE-131BD9041C59}"/>
          </ac:picMkLst>
        </pc:picChg>
      </pc:sldChg>
      <pc:sldChg chg="addSp modSp new mod">
        <pc:chgData name="annisa helal" userId="38186d1b2240af8c" providerId="LiveId" clId="{6562255F-7B7E-4105-A95F-1844B4D7610B}" dt="2024-02-07T19:52:03.458" v="1301" actId="14100"/>
        <pc:sldMkLst>
          <pc:docMk/>
          <pc:sldMk cId="4094035514" sldId="277"/>
        </pc:sldMkLst>
        <pc:spChg chg="mod">
          <ac:chgData name="annisa helal" userId="38186d1b2240af8c" providerId="LiveId" clId="{6562255F-7B7E-4105-A95F-1844B4D7610B}" dt="2024-02-07T15:15:14.719" v="581" actId="1076"/>
          <ac:spMkLst>
            <pc:docMk/>
            <pc:sldMk cId="4094035514" sldId="277"/>
            <ac:spMk id="2" creationId="{53E0AB56-772F-ED19-0496-F690C25375F6}"/>
          </ac:spMkLst>
        </pc:spChg>
        <pc:spChg chg="mod">
          <ac:chgData name="annisa helal" userId="38186d1b2240af8c" providerId="LiveId" clId="{6562255F-7B7E-4105-A95F-1844B4D7610B}" dt="2024-02-07T15:34:43.291" v="753" actId="313"/>
          <ac:spMkLst>
            <pc:docMk/>
            <pc:sldMk cId="4094035514" sldId="277"/>
            <ac:spMk id="3" creationId="{91CAA89C-EE68-F48E-C18D-43130822DE9D}"/>
          </ac:spMkLst>
        </pc:spChg>
        <pc:picChg chg="add mod">
          <ac:chgData name="annisa helal" userId="38186d1b2240af8c" providerId="LiveId" clId="{6562255F-7B7E-4105-A95F-1844B4D7610B}" dt="2024-02-07T15:31:01.060" v="743" actId="931"/>
          <ac:picMkLst>
            <pc:docMk/>
            <pc:sldMk cId="4094035514" sldId="277"/>
            <ac:picMk id="5" creationId="{0B3B4BB1-AE66-4E3F-6FF8-0B822964DEE2}"/>
          </ac:picMkLst>
        </pc:picChg>
        <pc:picChg chg="add mod">
          <ac:chgData name="annisa helal" userId="38186d1b2240af8c" providerId="LiveId" clId="{6562255F-7B7E-4105-A95F-1844B4D7610B}" dt="2024-02-07T19:52:03.458" v="1301" actId="14100"/>
          <ac:picMkLst>
            <pc:docMk/>
            <pc:sldMk cId="4094035514" sldId="277"/>
            <ac:picMk id="7" creationId="{B570FC76-3A21-2E65-0B62-6191057F2EE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CA8371-AA49-4E2D-91D3-03776F0C95A0}" type="datetimeFigureOut">
              <a:rPr lang="en-US" smtClean="0"/>
              <a:t>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1DADCB-0FC1-40A1-AEC4-9DCA62EA5EA1}" type="slidenum">
              <a:rPr lang="en-US" smtClean="0"/>
              <a:t>‹#›</a:t>
            </a:fld>
            <a:endParaRPr lang="en-US"/>
          </a:p>
        </p:txBody>
      </p:sp>
    </p:spTree>
    <p:extLst>
      <p:ext uri="{BB962C8B-B14F-4D97-AF65-F5344CB8AC3E}">
        <p14:creationId xmlns:p14="http://schemas.microsoft.com/office/powerpoint/2010/main" val="3100487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Meetings, Incentives, Conferences, and Exhibitions (MICE) industry plays a significant role in driving business growth and enabling knowledge sharing globally. However, organising large-scale events comes with a massive environmental footprint. Hence, the following feasibility study aims to assess the viability of implementing sustainable practices in a hypothetical medium-sized corporate event in the MICE industry (An et al. 2021).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proposed event is a one-day sustainability conference for 150 hotel industry professionals to be held at The Ritz London. Titled 'Innovations in Green Hospitality', the conference will bring together hoteliers, suppliers, sustainable solution providers and industry experts to discuss latest trends, technologies and best practices that promote environmental responsibility in hospitality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Tomašević</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 The Ritz London has been chosen as a fitting venue given its prestige in the hotel industry and recent initiatives in sustainability. As a historic luxury hotel pursuing LEED certification, The Ritz London exemplifies how heritage brands integrate green solutions for energy, water and waste efficiencies. Its conference facilities comfortably accommodate the event. The central London location offers convenience for domestic and international delegates.</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uniqueness of this conference lies in developing a sustainability-themed event at a quintessential hospitality icon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Floricic</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2016). It offers a platform to exchange insights on how storied institutions address modern challenges like climate change through innovation. The focus is on scalable and cost-effective green solutions for hospitality. The event will inspire hotels to view sustainability as an opportunity for cutting costs and future-proofing business rather than a burden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Dzhandzhugazova</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2016).</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021DADCB-0FC1-40A1-AEC4-9DCA62EA5EA1}" type="slidenum">
              <a:rPr lang="en-US" smtClean="0"/>
              <a:t>2</a:t>
            </a:fld>
            <a:endParaRPr lang="en-US"/>
          </a:p>
        </p:txBody>
      </p:sp>
    </p:spTree>
    <p:extLst>
      <p:ext uri="{BB962C8B-B14F-4D97-AF65-F5344CB8AC3E}">
        <p14:creationId xmlns:p14="http://schemas.microsoft.com/office/powerpoint/2010/main" val="4073081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target audience for this event comprises hospitality professionals seeking to integrate sustainability in their organisations. It incorporates hotel owners, general managers, facilities managers, procurement heads and sustainability lead from hotel chains and independent properties across the spectrum - luxury, upscale, mid-market and budget segments, also echoed in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Floričić</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 Related experts like sustainability consultants, architects, suppliers of eco-solutions and industry associations form the secondary target segment.</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 sustainability becoming mainstream, 88% of affluent travellers now prefer green hotels as per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Modica</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 more or less 70% are also willing to pay extra for environment-friendly stays. The hospitality sector contributes to around 1% of global emissions (Han, 2021). With rising stakeholder pressure, regulations and climate change risks, hotels are actively exploring ways to reduce their carbon footprint through energy efficiency, water conservation, waste management and responsible sourcing (Han, 2021). As a result, the following conference will counter the growing demand for practical green solutions for hospitality players.</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021DADCB-0FC1-40A1-AEC4-9DCA62EA5EA1}" type="slidenum">
              <a:rPr lang="en-US" smtClean="0"/>
              <a:t>3</a:t>
            </a:fld>
            <a:endParaRPr lang="en-US"/>
          </a:p>
        </p:txBody>
      </p:sp>
    </p:spTree>
    <p:extLst>
      <p:ext uri="{BB962C8B-B14F-4D97-AF65-F5344CB8AC3E}">
        <p14:creationId xmlns:p14="http://schemas.microsoft.com/office/powerpoint/2010/main" val="2960167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LOGISTICS: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Furthermore, parking arrangements will be made with the hotel for delegates along with information on public transport access. Signages will direct attendees. Staff will be briefed for efficient waste management and recycling</a:t>
            </a:r>
            <a:endParaRPr lang="en-GB" dirty="0"/>
          </a:p>
        </p:txBody>
      </p:sp>
      <p:sp>
        <p:nvSpPr>
          <p:cNvPr id="4" name="Slide Number Placeholder 3"/>
          <p:cNvSpPr>
            <a:spLocks noGrp="1"/>
          </p:cNvSpPr>
          <p:nvPr>
            <p:ph type="sldNum" sz="quarter" idx="5"/>
          </p:nvPr>
        </p:nvSpPr>
        <p:spPr/>
        <p:txBody>
          <a:bodyPr/>
          <a:lstStyle/>
          <a:p>
            <a:fld id="{021DADCB-0FC1-40A1-AEC4-9DCA62EA5EA1}" type="slidenum">
              <a:rPr lang="en-US" smtClean="0"/>
              <a:t>4</a:t>
            </a:fld>
            <a:endParaRPr lang="en-US"/>
          </a:p>
        </p:txBody>
      </p:sp>
    </p:spTree>
    <p:extLst>
      <p:ext uri="{BB962C8B-B14F-4D97-AF65-F5344CB8AC3E}">
        <p14:creationId xmlns:p14="http://schemas.microsoft.com/office/powerpoint/2010/main" val="257072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venue booking for our sustainable event at The Ritz London encompasses the exclusive rental of the conference hall for a full day, from 9am to 9pm, costing £10,000. This fee ensures access to the elegantly appointed space, complete with essential furnishings like tables and chairs, and arranged to meet our specific event requirements, ensuring a conducive environment for our sustainability-themed conference.</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Catering services have been thoughtfully curated to reflect our commitment to sustainability, with a total allocation of £9,750. Starting with breakfast, a sumptuous spread awaits our 150 attendees, featuring organic pastries, freshly sourced local fruits, a variety of juices, fair-trade coffee, and herbal teas, all for £15 per person, amounting to £2,250. Lunch, priced at £30 per person, will elevate the dining experience to £4,500 with a buffet rich in sustainable choices, including an array of vegetarian and vegan dishes, responsibly sourced fish and meats, seasonal vegetables, and a selection of salads and desserts designed to cater to all dietary needs. The day will be rounded off with a high tea costing £3,000, where attendees can unwind with eco-friendly teas and coffee, accompanied by organic mini sandwiches, scones, and pastries, all at £20 per person.</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0"/>
              </a:spcAft>
              <a:buNone/>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transport logistics have been carefully arranged, with £1,000 allocated to the hiring of eco-friendly buses. This service will ensure our guests travel in comfort from the nearest metro stations to The Ritz London, promoting our sustainability goal by encouraging them to use public transport. </a:t>
            </a:r>
            <a:endParaRPr lang="en-US" dirty="0"/>
          </a:p>
          <a:p>
            <a:endParaRPr lang="en-US" dirty="0"/>
          </a:p>
        </p:txBody>
      </p:sp>
      <p:sp>
        <p:nvSpPr>
          <p:cNvPr id="4" name="Slide Number Placeholder 3"/>
          <p:cNvSpPr>
            <a:spLocks noGrp="1"/>
          </p:cNvSpPr>
          <p:nvPr>
            <p:ph type="sldNum" sz="quarter" idx="5"/>
          </p:nvPr>
        </p:nvSpPr>
        <p:spPr/>
        <p:txBody>
          <a:bodyPr/>
          <a:lstStyle/>
          <a:p>
            <a:fld id="{021DADCB-0FC1-40A1-AEC4-9DCA62EA5EA1}" type="slidenum">
              <a:rPr lang="en-US" smtClean="0"/>
              <a:t>5</a:t>
            </a:fld>
            <a:endParaRPr lang="en-US"/>
          </a:p>
        </p:txBody>
      </p:sp>
    </p:spTree>
    <p:extLst>
      <p:ext uri="{BB962C8B-B14F-4D97-AF65-F5344CB8AC3E}">
        <p14:creationId xmlns:p14="http://schemas.microsoft.com/office/powerpoint/2010/main" val="2751207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GB" sz="1200" dirty="0">
                <a:solidFill>
                  <a:srgbClr val="000000"/>
                </a:solidFill>
                <a:latin typeface="Times New Roman" panose="02020603050405020304" pitchFamily="18" charset="0"/>
                <a:cs typeface="Times New Roman" panose="02020603050405020304" pitchFamily="18" charset="0"/>
              </a:rPr>
              <a:t>In accordance with our sustainable philosophy, certificates of attendance will be digitally designed and distributed, costing a reasonable £200, to avoid the use of paper. Further, £2,000 has been allocated to the purchase of quality audio-visual materials and internet services, which will enable speakers and attendees to enjoy a smooth presentation. Moreover, event staff are essential to the success of the event and include 2 event planners/coordinators, 4 technical support staff for audio-visual and IT needs, 6 catering staff members, and 2 security personnel, costing £3,000. This team will work together to provide an outstanding event experience.</a:t>
            </a:r>
          </a:p>
          <a:p>
            <a:pPr algn="just">
              <a:lnSpc>
                <a:spcPct val="100000"/>
              </a:lnSpc>
            </a:pPr>
            <a:r>
              <a:rPr lang="en-GB" sz="1200" dirty="0">
                <a:solidFill>
                  <a:srgbClr val="000000"/>
                </a:solidFill>
                <a:latin typeface="Times New Roman" panose="02020603050405020304" pitchFamily="18" charset="0"/>
                <a:cs typeface="Times New Roman" panose="02020603050405020304" pitchFamily="18" charset="0"/>
              </a:rPr>
              <a:t>A contingency fund of £800 has been set aside to cater to any unexpected costs that arise such as last-minute supplies, emergency repairs, and other staffing needs that may crop up to ensure the event goes smoothly. With respect to revenue, attendee contributions are projected to yield £45,000, with a registration fee of £300 per participant. This fee allows for participation in all sessions of the event, catering, and transportation services, which constitutes considerable value while preserving the accessibility of the event. Furthermore, £20,000 will come in as grants and sponsorships from NGOs and other organisations that are passionate about the sustainability of the hospitality industry. These funds are allocated to particular aspects of the event such as subsidising the catering costs, covering the speaker fees, or increasing the sustainability measures.</a:t>
            </a:r>
          </a:p>
          <a:p>
            <a:pPr algn="just">
              <a:lnSpc>
                <a:spcPct val="100000"/>
              </a:lnSpc>
            </a:pPr>
            <a:r>
              <a:rPr lang="en-GB" sz="1200" dirty="0">
                <a:solidFill>
                  <a:srgbClr val="000000"/>
                </a:solidFill>
                <a:latin typeface="Times New Roman" panose="02020603050405020304" pitchFamily="18" charset="0"/>
                <a:cs typeface="Times New Roman" panose="02020603050405020304" pitchFamily="18" charset="0"/>
              </a:rPr>
              <a:t>With total revenues projected at £65,000 against expenses of £59,750, our event is poised to conclude with a surplus of £5,250. This profit not only underscores the financial viability of our initiative but also allows us to consider reinvesting in future sustainability projects, setting aside funds for contingencies, or making charitable donations to causes aligned with our sustainability goals, further solidifying our commitment to making a positive impact.</a:t>
            </a:r>
          </a:p>
          <a:p>
            <a:endParaRPr lang="en-GB" sz="1200" dirty="0"/>
          </a:p>
          <a:p>
            <a:endParaRPr lang="en-US" dirty="0"/>
          </a:p>
        </p:txBody>
      </p:sp>
      <p:sp>
        <p:nvSpPr>
          <p:cNvPr id="4" name="Slide Number Placeholder 3"/>
          <p:cNvSpPr>
            <a:spLocks noGrp="1"/>
          </p:cNvSpPr>
          <p:nvPr>
            <p:ph type="sldNum" sz="quarter" idx="5"/>
          </p:nvPr>
        </p:nvSpPr>
        <p:spPr/>
        <p:txBody>
          <a:bodyPr/>
          <a:lstStyle/>
          <a:p>
            <a:fld id="{021DADCB-0FC1-40A1-AEC4-9DCA62EA5EA1}" type="slidenum">
              <a:rPr lang="en-US" smtClean="0"/>
              <a:t>6</a:t>
            </a:fld>
            <a:endParaRPr lang="en-US"/>
          </a:p>
        </p:txBody>
      </p:sp>
    </p:spTree>
    <p:extLst>
      <p:ext uri="{BB962C8B-B14F-4D97-AF65-F5344CB8AC3E}">
        <p14:creationId xmlns:p14="http://schemas.microsoft.com/office/powerpoint/2010/main" val="2780364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panose="02020603050405020304" pitchFamily="18" charset="0"/>
                <a:cs typeface="Times New Roman" panose="02020603050405020304" pitchFamily="18" charset="0"/>
              </a:rPr>
              <a:t>The sustainability conference, which is being proposed, has a number of critical strengths on its side. The theme has a unique focus on sustainability within the European luxury and heritage hospitality sector, an important niche not covered by the current events. The given theme is amplified by the prestigious venue of The Ritz London that is an iconic hospitality brand chasing sustainability certification themselves. In the face of climate change and heightened stakeholder expectations, hoteliers are in need of concrete solutions to control environmental footprints. This event addresses an unmet market need (Hussain et al. 2020). In addition, the heritage hospitality sector has been less inclined to adopt sustainability than the other hotel groups. On the other hand, tightening regulations, investors’ pressure and consumers’ demand compel these storied brands to adopt environmental responsibility. This event gives them an opportunity to learn from leaders and peers on the best way to make a smooth transition and still retain the luxury philosophy (Hussain et al. 2020). The fact that the high-profile venue shows that even old hospitality brands can become greener.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panose="02020603050405020304" pitchFamily="18" charset="0"/>
                <a:cs typeface="Times New Roman" panose="02020603050405020304" pitchFamily="18" charset="0"/>
              </a:rPr>
              <a:t>There are also some weaknesses to consider. The competition is high from established conferences like Green Lodging Trends that attracts broader hospitality audiences. As a new event, there is a dependency on external sponsorships and partnerships to fund the operations and marketing. Initial delegate participation will be limited until the brand gains recognition. The luxury venue also carries the risk of higher costs (Abdou et al. 2020). Since sustainability is still an evolving trend in heritage hotels, participant turnout for a first-time event remains uncertain. There will be budget limitations for delegates from smaller independent properties. Driving registrations will require aggressive marketing to showcase the tangible value proposition.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panose="02020603050405020304" pitchFamily="18" charset="0"/>
                <a:cs typeface="Times New Roman" panose="02020603050405020304" pitchFamily="18" charset="0"/>
              </a:rPr>
              <a:t>Several promising opportunities can be leveraged to overcome the weaknesses. The event offers excellent networking for professionals eager to integrate sustainability along with showcasing eco-solutions. If executed well, it has strong potential to become an annual flagship conference for the niche heritage hospitality market. Rising profitability drivers for sustainability will likely fuel interest and registrations over time (</a:t>
            </a:r>
            <a:r>
              <a:rPr lang="en-GB" sz="1200" dirty="0" err="1">
                <a:solidFill>
                  <a:srgbClr val="000000"/>
                </a:solidFill>
                <a:latin typeface="Times New Roman" panose="02020603050405020304" pitchFamily="18" charset="0"/>
                <a:cs typeface="Times New Roman" panose="02020603050405020304" pitchFamily="18" charset="0"/>
              </a:rPr>
              <a:t>Abualigah</a:t>
            </a:r>
            <a:r>
              <a:rPr lang="en-GB" sz="1200" dirty="0">
                <a:solidFill>
                  <a:srgbClr val="000000"/>
                </a:solidFill>
                <a:latin typeface="Times New Roman" panose="02020603050405020304" pitchFamily="18" charset="0"/>
                <a:cs typeface="Times New Roman" panose="02020603050405020304" pitchFamily="18" charset="0"/>
              </a:rPr>
              <a:t> et al. 2023). As sustainability becomes mainstream, the event can expand into a two-day format with workshops, site visits and a broader agenda (</a:t>
            </a:r>
            <a:r>
              <a:rPr lang="en-GB" sz="1200" dirty="0" err="1">
                <a:solidFill>
                  <a:srgbClr val="000000"/>
                </a:solidFill>
                <a:latin typeface="Times New Roman" panose="02020603050405020304" pitchFamily="18" charset="0"/>
                <a:cs typeface="Times New Roman" panose="02020603050405020304" pitchFamily="18" charset="0"/>
              </a:rPr>
              <a:t>Abualigah</a:t>
            </a:r>
            <a:r>
              <a:rPr lang="en-GB" sz="1200" dirty="0">
                <a:solidFill>
                  <a:srgbClr val="000000"/>
                </a:solidFill>
                <a:latin typeface="Times New Roman" panose="02020603050405020304" pitchFamily="18" charset="0"/>
                <a:cs typeface="Times New Roman" panose="02020603050405020304" pitchFamily="18" charset="0"/>
              </a:rPr>
              <a:t> et al. 2023). There is scope for a hybrid model with virtual participation to increase reach. Providing actionable takeaways will encourage repeat attendance. Partnerships with affiliated associations can aid promotion.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panose="02020603050405020304" pitchFamily="18" charset="0"/>
                <a:cs typeface="Times New Roman" panose="02020603050405020304" pitchFamily="18" charset="0"/>
              </a:rPr>
              <a:t>Possible threats need mitigation planning. Conflicts with other events could affect the attendance. The first event will result in unplanned costs and budget overrun. Even after the pandemic, in-person conferences remain uncertain. Attendee registrations and sponsorship funding might be affected by economic downturns. It is also initially challenging to get speakers and sponsors for a new event (Yousaf et al. 2021). In order for this first edition conference to be a success there is need to plan carefully around dates, budgets and marketing. Building resilience will be done by planning for contingencies for variable participation and expenditure scenarios (Yousaf et al. 2021). </a:t>
            </a:r>
          </a:p>
          <a:p>
            <a:endParaRPr lang="en-US" dirty="0"/>
          </a:p>
        </p:txBody>
      </p:sp>
      <p:sp>
        <p:nvSpPr>
          <p:cNvPr id="4" name="Slide Number Placeholder 3"/>
          <p:cNvSpPr>
            <a:spLocks noGrp="1"/>
          </p:cNvSpPr>
          <p:nvPr>
            <p:ph type="sldNum" sz="quarter" idx="5"/>
          </p:nvPr>
        </p:nvSpPr>
        <p:spPr/>
        <p:txBody>
          <a:bodyPr/>
          <a:lstStyle/>
          <a:p>
            <a:fld id="{021DADCB-0FC1-40A1-AEC4-9DCA62EA5EA1}" type="slidenum">
              <a:rPr lang="en-US" smtClean="0"/>
              <a:t>7</a:t>
            </a:fld>
            <a:endParaRPr lang="en-US"/>
          </a:p>
        </p:txBody>
      </p:sp>
    </p:spTree>
    <p:extLst>
      <p:ext uri="{BB962C8B-B14F-4D97-AF65-F5344CB8AC3E}">
        <p14:creationId xmlns:p14="http://schemas.microsoft.com/office/powerpoint/2010/main" val="1502464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Government regulations on sustainability reporting, emissions, and waste disposal are becoming stricter. Initiatives such as the EU Taxonomy and Carbon Border Adjustment Mechanism will force hospitality players to adopt environment-friendly solutions. Supportive policies such as subsidies for renewables can hasten adoption. Furthermore, keeping compliant will involve changes in operations (George, 2021). Hence, it increases the desire for the conference as hoteliers look for enlightenment on how to navigate the intricate policy environment. Nevertheless, policy changes to sustainability mandates with new administrations influence the stakeholder priorities.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post-pandemic recovery, however, remains fragile in the face of high inflation and increasing interest rates. Participation will also be hindered by cost pressures, in particular from the smaller independent hotels which operate under budget constraints. Corporate budgets for conferences could be slashed. Securing sponsorships will be challenging. On the other hand, sustainability is becoming a driver of profitability (</a:t>
            </a:r>
            <a:r>
              <a:rPr lang="en-GB" sz="1200" dirty="0" err="1"/>
              <a:t>Dalirazar</a:t>
            </a:r>
            <a:r>
              <a:rPr lang="en-GB" sz="1200" dirty="0"/>
              <a:t> et al. 2023). Eco-efficiency reduces costs on energy, water and waste, allowing green hotels to charge premium pricing. The conference provides a high-value ROI with expert insights and peer learning on the latest solutions. However, an economic recession could still curb participation appetite (</a:t>
            </a:r>
            <a:r>
              <a:rPr lang="en-GB" sz="1200" dirty="0" err="1"/>
              <a:t>Dalirazar</a:t>
            </a:r>
            <a:r>
              <a:rPr lang="en-GB" sz="1200" dirty="0"/>
              <a:t> et al. 2023). Flexible pricing and hybrid alternatives will help mitigate this risk.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Consumers are increasingly placing importance on sustainability. According to Capobianco et al. (2021), majority of travellers want green stays. Millennials and Gen Z in particular favour ethical brands. Luxury travellers look for experiences reflecting their values. Mass awareness campaigns are also driving sustainability's appeal. However, transforming social sentiment into action still requires marketing push and tangible initiatives from hotels. The conference enables showcasing commitments.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Technology is enabling innovative sustainability solutions – energy optimisation, water recycling, IoT-powered automation, AI for forecasting demand, and reducing waste. Hybrid event technology using virtual platforms and live streaming can expand participation (Fitchuk, 2021). Likewise, dependence on technology also increases vulnerability to cyber risks and technical glitches that could disrupt events. Having redundancy plans are crucial and data security will remain paramount (Fitchuk,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Relevant legal aspects include compliance with health and safety, fire safety, food safety, and accessibility regulations for events. Sustainability introduces new requirements around responsible sourcing, organic waste disposal, energy reporting and GHG accounting. Venues will require liability insurance (Roy et al. 2021). Non-compliance risks reputational damage and penalties.</a:t>
            </a:r>
          </a:p>
          <a:p>
            <a:r>
              <a:rPr lang="en-GB" sz="1200" dirty="0">
                <a:solidFill>
                  <a:srgbClr val="000000"/>
                </a:solidFill>
                <a:latin typeface="Times New Roman" panose="02020603050405020304" pitchFamily="18" charset="0"/>
              </a:rPr>
              <a:t>As a sustainability conference, the event is required to control its own footprint through measures like digital collaterals, recycled materials for conference kits, sustainable </a:t>
            </a:r>
            <a:r>
              <a:rPr lang="en-GB" sz="1200" dirty="0" err="1">
                <a:solidFill>
                  <a:srgbClr val="000000"/>
                </a:solidFill>
                <a:latin typeface="Times New Roman" panose="02020603050405020304" pitchFamily="18" charset="0"/>
              </a:rPr>
              <a:t>F&amp;B</a:t>
            </a:r>
            <a:r>
              <a:rPr lang="en-GB" sz="1200" dirty="0">
                <a:solidFill>
                  <a:srgbClr val="000000"/>
                </a:solidFill>
                <a:latin typeface="Times New Roman" panose="02020603050405020304" pitchFamily="18" charset="0"/>
              </a:rPr>
              <a:t> without plastics, carbon offsetting delegate travel, optimal waste management. Hence, it will require co-ordination with the venue (Nayak et al. 2020). Likewise, the enhanced environmental image will be impactful. Failing to walk the talk carries reputation risks.</a:t>
            </a:r>
            <a:endParaRPr lang="en-US" dirty="0"/>
          </a:p>
        </p:txBody>
      </p:sp>
      <p:sp>
        <p:nvSpPr>
          <p:cNvPr id="4" name="Slide Number Placeholder 3"/>
          <p:cNvSpPr>
            <a:spLocks noGrp="1"/>
          </p:cNvSpPr>
          <p:nvPr>
            <p:ph type="sldNum" sz="quarter" idx="5"/>
          </p:nvPr>
        </p:nvSpPr>
        <p:spPr/>
        <p:txBody>
          <a:bodyPr/>
          <a:lstStyle/>
          <a:p>
            <a:fld id="{021DADCB-0FC1-40A1-AEC4-9DCA62EA5EA1}" type="slidenum">
              <a:rPr lang="en-US" smtClean="0"/>
              <a:t>8</a:t>
            </a:fld>
            <a:endParaRPr lang="en-US"/>
          </a:p>
        </p:txBody>
      </p:sp>
    </p:spTree>
    <p:extLst>
      <p:ext uri="{BB962C8B-B14F-4D97-AF65-F5344CB8AC3E}">
        <p14:creationId xmlns:p14="http://schemas.microsoft.com/office/powerpoint/2010/main" val="4287606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1E73E-D8B1-973D-751E-D5946AC93E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B3B7D0-D47E-04A4-AA81-755D09D57D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32E896-1B93-859F-EDC5-8EE89B2B902A}"/>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5" name="Footer Placeholder 4">
            <a:extLst>
              <a:ext uri="{FF2B5EF4-FFF2-40B4-BE49-F238E27FC236}">
                <a16:creationId xmlns:a16="http://schemas.microsoft.com/office/drawing/2014/main" id="{A7BDE120-0526-9DE7-55E5-A6C611AA68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84AF5B-D75E-ABC7-6605-38E48A7ED989}"/>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120966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7E544-B470-2631-63D7-F4F83099AA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AC5CC8-5D6E-3CA5-264B-7D3987C5A9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64DF68-C0E3-9924-41B6-DFBF9FF029A7}"/>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5" name="Footer Placeholder 4">
            <a:extLst>
              <a:ext uri="{FF2B5EF4-FFF2-40B4-BE49-F238E27FC236}">
                <a16:creationId xmlns:a16="http://schemas.microsoft.com/office/drawing/2014/main" id="{0EBBA724-787C-C2B5-6960-9A33B003A3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1A334B-3DDC-0174-14B2-3ED48199DFFC}"/>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849864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ADD0C-EA3B-8AF8-1100-05A686CC6B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FB5811-42B6-B642-A280-B4345475D1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06903B-01C3-CB3D-0083-A811421DC6BA}"/>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5" name="Footer Placeholder 4">
            <a:extLst>
              <a:ext uri="{FF2B5EF4-FFF2-40B4-BE49-F238E27FC236}">
                <a16:creationId xmlns:a16="http://schemas.microsoft.com/office/drawing/2014/main" id="{13D38EFB-ED52-1EB1-061B-8816C90469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5A900F-5D73-9C08-7EB9-7D53D6D277A0}"/>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2279740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E40D6-D57D-03BE-3733-0BE0ADA0C2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924670-56D1-6562-3590-20B70DBD97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D70A20C-52DE-1C63-B6C8-1E10782502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C1B8DB-69A6-9578-710D-BDC526A6789F}"/>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6" name="Footer Placeholder 5">
            <a:extLst>
              <a:ext uri="{FF2B5EF4-FFF2-40B4-BE49-F238E27FC236}">
                <a16:creationId xmlns:a16="http://schemas.microsoft.com/office/drawing/2014/main" id="{CC1E97D5-6D69-235F-F42A-292A001F86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92DC92-E236-7A59-6EC1-C9AABA7FEC16}"/>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3522578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9BF29-4FAE-D2FB-3B55-6DB2C2DDA1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39C1DC-A3AD-AB41-91E8-CA945B0DDB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9F0865-C701-9E8F-3BF3-1DF22107B7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86D484-0593-A8B1-E6A5-C199CAB8D6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2CD1F0-26F2-0BC7-1178-558DACDE6C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DF03D8-2AE6-0C7A-BD9C-2BFE41E2734C}"/>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8" name="Footer Placeholder 7">
            <a:extLst>
              <a:ext uri="{FF2B5EF4-FFF2-40B4-BE49-F238E27FC236}">
                <a16:creationId xmlns:a16="http://schemas.microsoft.com/office/drawing/2014/main" id="{EEB12ACB-56B6-58A5-15AE-A81331F830E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0A159CE-62D0-F7CA-2042-CC4B31585A00}"/>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1472411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A96AC-7871-7533-CF26-9A31E3DCA8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F9311B-19DF-0729-C9AE-21F3AF9A97E0}"/>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4" name="Footer Placeholder 3">
            <a:extLst>
              <a:ext uri="{FF2B5EF4-FFF2-40B4-BE49-F238E27FC236}">
                <a16:creationId xmlns:a16="http://schemas.microsoft.com/office/drawing/2014/main" id="{CF8D20B5-3969-B8C8-0F69-61C4D82B2D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D9E481-271A-0361-FF41-1E3BE7913D69}"/>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950270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0EBB06-708D-F8E8-CFFF-5DC7C1311B0E}"/>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3" name="Footer Placeholder 2">
            <a:extLst>
              <a:ext uri="{FF2B5EF4-FFF2-40B4-BE49-F238E27FC236}">
                <a16:creationId xmlns:a16="http://schemas.microsoft.com/office/drawing/2014/main" id="{EBCF1AE9-CC93-6CE4-032D-2371C1B5D01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4EF70D-4D88-C177-5A69-A475C7077CF5}"/>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2138825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B1A1-8161-D19E-D105-6DD1EBB13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AB2DC1-E8B5-9012-9E17-555578964C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B95D89-F785-7D9B-7F09-4354A5CDF7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BD54FB-1068-CA29-6D16-63CA15A5D414}"/>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6" name="Footer Placeholder 5">
            <a:extLst>
              <a:ext uri="{FF2B5EF4-FFF2-40B4-BE49-F238E27FC236}">
                <a16:creationId xmlns:a16="http://schemas.microsoft.com/office/drawing/2014/main" id="{AD8157B9-5BC0-EA7F-228A-A31E16C558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30CEA2-D359-71C7-9547-FEC5D401E874}"/>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1098866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A2223-55E0-F35D-0B24-84B48564C4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293F61-82F1-C8E0-DB01-B766D74AE2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FB8400-AE8D-0565-B20E-73F5FCF44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1A9BD8-8AF2-1BE5-38B2-91CBC0B3BC13}"/>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6" name="Footer Placeholder 5">
            <a:extLst>
              <a:ext uri="{FF2B5EF4-FFF2-40B4-BE49-F238E27FC236}">
                <a16:creationId xmlns:a16="http://schemas.microsoft.com/office/drawing/2014/main" id="{8787F835-AB74-EF59-799F-C3E234475C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04AEAB-01AF-D8EE-43BE-4752DF839A32}"/>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265907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06ED8-BA45-CD97-3684-EBA19AEF97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19B91B-20A5-C9C5-BEB4-F1CBCB7C4F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EA9DAA-A26E-AF19-224D-3ADA0DAC0D8E}"/>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5" name="Footer Placeholder 4">
            <a:extLst>
              <a:ext uri="{FF2B5EF4-FFF2-40B4-BE49-F238E27FC236}">
                <a16:creationId xmlns:a16="http://schemas.microsoft.com/office/drawing/2014/main" id="{172E98CE-DE4E-DD2D-8D77-B5A3AE268A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56E544-93B4-62AF-A896-60D31A39178C}"/>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1361083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0BA1B2-1179-124C-B704-176A2DB204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5E6068-31FE-C083-01DE-3B400BEF78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803B7B-E067-8203-D2DE-C9BB85E607B7}"/>
              </a:ext>
            </a:extLst>
          </p:cNvPr>
          <p:cNvSpPr>
            <a:spLocks noGrp="1"/>
          </p:cNvSpPr>
          <p:nvPr>
            <p:ph type="dt" sz="half" idx="10"/>
          </p:nvPr>
        </p:nvSpPr>
        <p:spPr/>
        <p:txBody>
          <a:bodyPr/>
          <a:lstStyle/>
          <a:p>
            <a:fld id="{388847DC-A125-45F4-A47B-E3BC6F342572}" type="datetimeFigureOut">
              <a:rPr lang="en-US" smtClean="0"/>
              <a:t>2/8/2024</a:t>
            </a:fld>
            <a:endParaRPr lang="en-US"/>
          </a:p>
        </p:txBody>
      </p:sp>
      <p:sp>
        <p:nvSpPr>
          <p:cNvPr id="5" name="Footer Placeholder 4">
            <a:extLst>
              <a:ext uri="{FF2B5EF4-FFF2-40B4-BE49-F238E27FC236}">
                <a16:creationId xmlns:a16="http://schemas.microsoft.com/office/drawing/2014/main" id="{CEC568BC-9109-4FFA-A9D4-8ECBF00DDE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0DC77B-C47C-7521-6876-08F3CA5DA95D}"/>
              </a:ext>
            </a:extLst>
          </p:cNvPr>
          <p:cNvSpPr>
            <a:spLocks noGrp="1"/>
          </p:cNvSpPr>
          <p:nvPr>
            <p:ph type="sldNum" sz="quarter" idx="12"/>
          </p:nvPr>
        </p:nvSpPr>
        <p:spPr/>
        <p:txBody>
          <a:bodyPr/>
          <a:lstStyle/>
          <a:p>
            <a:fld id="{D8EA6813-82AF-49F3-8F20-4F2164563F84}" type="slidenum">
              <a:rPr lang="en-US" smtClean="0"/>
              <a:t>‹#›</a:t>
            </a:fld>
            <a:endParaRPr lang="en-US"/>
          </a:p>
        </p:txBody>
      </p:sp>
    </p:spTree>
    <p:extLst>
      <p:ext uri="{BB962C8B-B14F-4D97-AF65-F5344CB8AC3E}">
        <p14:creationId xmlns:p14="http://schemas.microsoft.com/office/powerpoint/2010/main" val="1138533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3E8D99-ACBD-491D-281A-6FFF93E9FB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E8496E-7115-D135-4DB9-A4EE39E179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C934E-5AAE-B1F7-08DE-FA47DF56CD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8847DC-A125-45F4-A47B-E3BC6F342572}" type="datetimeFigureOut">
              <a:rPr lang="en-US" smtClean="0"/>
              <a:t>2/8/2024</a:t>
            </a:fld>
            <a:endParaRPr lang="en-US"/>
          </a:p>
        </p:txBody>
      </p:sp>
      <p:sp>
        <p:nvSpPr>
          <p:cNvPr id="5" name="Footer Placeholder 4">
            <a:extLst>
              <a:ext uri="{FF2B5EF4-FFF2-40B4-BE49-F238E27FC236}">
                <a16:creationId xmlns:a16="http://schemas.microsoft.com/office/drawing/2014/main" id="{2829B665-A744-F831-44CC-BC4DF343A1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BF46BC-8B0B-D8F5-9C07-E840B3249B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EA6813-82AF-49F3-8F20-4F2164563F84}" type="slidenum">
              <a:rPr lang="en-US" smtClean="0"/>
              <a:t>‹#›</a:t>
            </a:fld>
            <a:endParaRPr lang="en-US"/>
          </a:p>
        </p:txBody>
      </p:sp>
    </p:spTree>
    <p:extLst>
      <p:ext uri="{BB962C8B-B14F-4D97-AF65-F5344CB8AC3E}">
        <p14:creationId xmlns:p14="http://schemas.microsoft.com/office/powerpoint/2010/main" val="50892054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reenhospitality.io/conference-progra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theritzlondon.com/about-the-ritz/green-polic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theritzlondon.com/2016/01/25/the-ritz-london-achieves-a-gold-certificate-from-green-touris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lass globe in the grass&#10;&#10;Description automatically generated">
            <a:extLst>
              <a:ext uri="{FF2B5EF4-FFF2-40B4-BE49-F238E27FC236}">
                <a16:creationId xmlns:a16="http://schemas.microsoft.com/office/drawing/2014/main" id="{95239EFB-A8DD-A871-3C52-55B19C4DF467}"/>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r="14689" b="1"/>
          <a:stretch/>
        </p:blipFill>
        <p:spPr>
          <a:xfrm>
            <a:off x="91460" y="10"/>
            <a:ext cx="12188930" cy="6857990"/>
          </a:xfrm>
          <a:prstGeom prst="rect">
            <a:avLst/>
          </a:prstGeom>
        </p:spPr>
      </p:pic>
      <p:sp>
        <p:nvSpPr>
          <p:cNvPr id="2" name="Title 1">
            <a:extLst>
              <a:ext uri="{FF2B5EF4-FFF2-40B4-BE49-F238E27FC236}">
                <a16:creationId xmlns:a16="http://schemas.microsoft.com/office/drawing/2014/main" id="{A8B4AF05-ACA4-4288-A6DF-9B5D75901D7B}"/>
              </a:ext>
            </a:extLst>
          </p:cNvPr>
          <p:cNvSpPr>
            <a:spLocks noGrp="1"/>
          </p:cNvSpPr>
          <p:nvPr>
            <p:ph type="ctrTitle"/>
          </p:nvPr>
        </p:nvSpPr>
        <p:spPr>
          <a:xfrm>
            <a:off x="777240" y="422852"/>
            <a:ext cx="11029950" cy="2302060"/>
          </a:xfrm>
        </p:spPr>
        <p:txBody>
          <a:bodyPr>
            <a:normAutofit fontScale="90000"/>
          </a:bodyPr>
          <a:lstStyle/>
          <a:p>
            <a:r>
              <a:rPr lang="en-GB" sz="4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Feasibility Study of a Sustainable Event </a:t>
            </a:r>
            <a:r>
              <a:rPr lang="en-GB" sz="44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“Green hospitality and its Innovation”</a:t>
            </a:r>
            <a:r>
              <a:rPr lang="en-GB" sz="4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The Ritz London</a:t>
            </a:r>
            <a:br>
              <a:rPr lang="en-US" sz="5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5100" dirty="0">
              <a:solidFill>
                <a:schemeClr val="bg1"/>
              </a:solidFill>
            </a:endParaRPr>
          </a:p>
        </p:txBody>
      </p:sp>
      <p:sp>
        <p:nvSpPr>
          <p:cNvPr id="3" name="Subtitle 2">
            <a:extLst>
              <a:ext uri="{FF2B5EF4-FFF2-40B4-BE49-F238E27FC236}">
                <a16:creationId xmlns:a16="http://schemas.microsoft.com/office/drawing/2014/main" id="{F8B4D261-C260-4017-AA7F-6A205AD0A20A}"/>
              </a:ext>
            </a:extLst>
          </p:cNvPr>
          <p:cNvSpPr>
            <a:spLocks noGrp="1"/>
          </p:cNvSpPr>
          <p:nvPr>
            <p:ph type="subTitle" idx="1"/>
          </p:nvPr>
        </p:nvSpPr>
        <p:spPr>
          <a:xfrm>
            <a:off x="1527048" y="2640330"/>
            <a:ext cx="9887712" cy="3495294"/>
          </a:xfrm>
        </p:spPr>
        <p:txBody>
          <a:bodyPr>
            <a:normAutofit/>
          </a:bodyPr>
          <a:lstStyle/>
          <a:p>
            <a:r>
              <a:rPr lang="en-US" dirty="0">
                <a:solidFill>
                  <a:schemeClr val="bg1"/>
                </a:solidFill>
              </a:rPr>
              <a:t>ANNISA SATHI</a:t>
            </a:r>
          </a:p>
          <a:p>
            <a:r>
              <a:rPr lang="en-US" dirty="0">
                <a:solidFill>
                  <a:schemeClr val="bg1"/>
                </a:solidFill>
              </a:rPr>
              <a:t>STUDENT NUMBER- 2119261</a:t>
            </a:r>
          </a:p>
          <a:p>
            <a:r>
              <a:rPr lang="en-US" dirty="0">
                <a:solidFill>
                  <a:schemeClr val="bg1"/>
                </a:solidFill>
              </a:rPr>
              <a:t>MODULE TITLE: International Meeting Management</a:t>
            </a:r>
          </a:p>
          <a:p>
            <a:r>
              <a:rPr lang="en-US" dirty="0">
                <a:solidFill>
                  <a:schemeClr val="bg1"/>
                </a:solidFill>
              </a:rPr>
              <a:t>MODULE CODE: BMI6007</a:t>
            </a:r>
          </a:p>
          <a:p>
            <a:r>
              <a:rPr lang="en-US" dirty="0">
                <a:solidFill>
                  <a:schemeClr val="bg1"/>
                </a:solidFill>
              </a:rPr>
              <a:t>MODULE LECTURER: Philippa Fitzgerald</a:t>
            </a:r>
          </a:p>
          <a:p>
            <a:endParaRPr lang="en-US" dirty="0">
              <a:solidFill>
                <a:schemeClr val="bg1"/>
              </a:solidFill>
            </a:endParaRPr>
          </a:p>
        </p:txBody>
      </p:sp>
      <p:sp>
        <p:nvSpPr>
          <p:cNvPr id="28"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23215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5F1A7-22B1-46BA-A1D5-1F95A43439D2}"/>
              </a:ext>
            </a:extLst>
          </p:cNvPr>
          <p:cNvSpPr>
            <a:spLocks noGrp="1"/>
          </p:cNvSpPr>
          <p:nvPr>
            <p:ph type="title"/>
          </p:nvPr>
        </p:nvSpPr>
        <p:spPr>
          <a:xfrm>
            <a:off x="3990340" y="16792"/>
            <a:ext cx="4211320" cy="423145"/>
          </a:xfrm>
        </p:spPr>
        <p:txBody>
          <a:bodyPr>
            <a:normAutofit fontScale="90000"/>
          </a:bodyPr>
          <a:lstStyle/>
          <a:p>
            <a:r>
              <a:rPr lang="en-GB" dirty="0">
                <a:solidFill>
                  <a:srgbClr val="000000"/>
                </a:solidFill>
                <a:latin typeface="Times New Roman" panose="02020603050405020304" pitchFamily="18" charset="0"/>
              </a:rPr>
              <a:t>Event Overview</a:t>
            </a:r>
            <a:endParaRPr lang="en-US" dirty="0">
              <a:solidFill>
                <a:srgbClr val="000000"/>
              </a:solidFill>
              <a:latin typeface="Times New Roman" panose="02020603050405020304" pitchFamily="18" charset="0"/>
            </a:endParaRPr>
          </a:p>
        </p:txBody>
      </p:sp>
      <p:sp>
        <p:nvSpPr>
          <p:cNvPr id="3" name="Content Placeholder 2">
            <a:extLst>
              <a:ext uri="{FF2B5EF4-FFF2-40B4-BE49-F238E27FC236}">
                <a16:creationId xmlns:a16="http://schemas.microsoft.com/office/drawing/2014/main" id="{9D0A3190-642F-47EF-B928-FD5EB66EF875}"/>
              </a:ext>
            </a:extLst>
          </p:cNvPr>
          <p:cNvSpPr>
            <a:spLocks noGrp="1"/>
          </p:cNvSpPr>
          <p:nvPr>
            <p:ph idx="1"/>
          </p:nvPr>
        </p:nvSpPr>
        <p:spPr>
          <a:xfrm>
            <a:off x="310962" y="651510"/>
            <a:ext cx="8078658" cy="5978125"/>
          </a:xfrm>
        </p:spPr>
        <p:txBody>
          <a:bodyPr>
            <a:noAutofit/>
          </a:bodyPr>
          <a:lstStyle/>
          <a:p>
            <a:pPr algn="just"/>
            <a:r>
              <a:rPr lang="en-GB" sz="2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Introduction of MICE</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 Meetings, Incentives, Conferences, and Exhibitions (MICE) industry plays a significant role in driving business growth and enabling knowledge sharing globally. However, organizing large-scale events comes with a massive environmental footprint. Hence, the following feasibility study aims to assess the viability of implementing sustainable practices in a hypothetical medium-sized corporate event in the MICE industry (An et al. 2021). </a:t>
            </a:r>
          </a:p>
          <a:p>
            <a:pPr algn="just"/>
            <a:endParaRPr lang="en-GB" sz="2000" b="1"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r>
              <a:rPr lang="en-GB" sz="2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Ritz London Hotel for Chosen Event</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 proposed event is a one-day sustainability conference for 150 hotel industry professionals to be held at The Ritz London. The title has been chosen as 'Green Hospitality and Its Innovations’. </a:t>
            </a: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T</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he conference will bring together hoteliers, suppliers, sustainable solution providers, and industry experts to discuss the latest trends, technologies, and best practices that promote environmental responsibility in hospitality, (</a:t>
            </a:r>
            <a:r>
              <a:rPr lang="en-GB" sz="2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Tomašević</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2018). </a:t>
            </a:r>
          </a:p>
          <a:p>
            <a:pPr algn="just"/>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event will inspire hotels to view sustainability as an opportunity for cutting costs and future-proofing business rather than a burden (</a:t>
            </a:r>
            <a:r>
              <a:rPr lang="en-GB" sz="2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Dzhandzhugazova</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et al. 2016).</a:t>
            </a:r>
          </a:p>
        </p:txBody>
      </p:sp>
      <p:pic>
        <p:nvPicPr>
          <p:cNvPr id="5" name="Picture 4" descr="A person standing in front of a screen with a plant growing out of his neck&#10;&#10;Description automatically generated">
            <a:extLst>
              <a:ext uri="{FF2B5EF4-FFF2-40B4-BE49-F238E27FC236}">
                <a16:creationId xmlns:a16="http://schemas.microsoft.com/office/drawing/2014/main" id="{CF3D81BF-8A6D-FC41-61E4-1131D65176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02016" y="439937"/>
            <a:ext cx="3769994" cy="5978124"/>
          </a:xfrm>
          <a:prstGeom prst="rect">
            <a:avLst/>
          </a:prstGeom>
          <a:ln>
            <a:noFill/>
          </a:ln>
          <a:effectLst>
            <a:softEdge rad="112500"/>
          </a:effectLst>
        </p:spPr>
      </p:pic>
    </p:spTree>
    <p:extLst>
      <p:ext uri="{BB962C8B-B14F-4D97-AF65-F5344CB8AC3E}">
        <p14:creationId xmlns:p14="http://schemas.microsoft.com/office/powerpoint/2010/main" val="2901069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C892A-C8BD-47C9-B7E1-59711F2972ED}"/>
              </a:ext>
            </a:extLst>
          </p:cNvPr>
          <p:cNvSpPr>
            <a:spLocks noGrp="1"/>
          </p:cNvSpPr>
          <p:nvPr>
            <p:ph type="title"/>
          </p:nvPr>
        </p:nvSpPr>
        <p:spPr>
          <a:xfrm>
            <a:off x="118110" y="-8089"/>
            <a:ext cx="8321040" cy="377825"/>
          </a:xfrm>
        </p:spPr>
        <p:txBody>
          <a:bodyPr>
            <a:normAutofit fontScale="90000"/>
          </a:bodyPr>
          <a:lstStyle/>
          <a:p>
            <a:r>
              <a:rPr lang="en-GB" sz="2800" b="1" dirty="0">
                <a:solidFill>
                  <a:srgbClr val="000000"/>
                </a:solidFill>
                <a:latin typeface="Amasis MT Pro Black" panose="02040A04050005020304" pitchFamily="18" charset="0"/>
              </a:rPr>
              <a:t>Situational Analysis and Research</a:t>
            </a:r>
            <a:endParaRPr lang="en-US" sz="2800" b="1" dirty="0">
              <a:solidFill>
                <a:srgbClr val="000000"/>
              </a:solidFill>
              <a:latin typeface="Amasis MT Pro Black" panose="02040A04050005020304" pitchFamily="18" charset="0"/>
            </a:endParaRPr>
          </a:p>
        </p:txBody>
      </p:sp>
      <p:sp>
        <p:nvSpPr>
          <p:cNvPr id="3" name="Content Placeholder 2">
            <a:extLst>
              <a:ext uri="{FF2B5EF4-FFF2-40B4-BE49-F238E27FC236}">
                <a16:creationId xmlns:a16="http://schemas.microsoft.com/office/drawing/2014/main" id="{4BAE285D-2CF9-4C15-A2FF-80C99FC92882}"/>
              </a:ext>
            </a:extLst>
          </p:cNvPr>
          <p:cNvSpPr>
            <a:spLocks noGrp="1"/>
          </p:cNvSpPr>
          <p:nvPr>
            <p:ph idx="1"/>
          </p:nvPr>
        </p:nvSpPr>
        <p:spPr>
          <a:xfrm>
            <a:off x="178191" y="491490"/>
            <a:ext cx="12013809" cy="6286500"/>
          </a:xfrm>
        </p:spPr>
        <p:txBody>
          <a:bodyPr>
            <a:normAutofit fontScale="92500" lnSpcReduction="20000"/>
          </a:bodyPr>
          <a:lstStyle/>
          <a:p>
            <a:pPr marL="0" marR="0" algn="just">
              <a:lnSpc>
                <a:spcPct val="150000"/>
              </a:lnSpc>
              <a:spcBef>
                <a:spcPts val="0"/>
              </a:spcBef>
              <a:spcAft>
                <a:spcPts val="0"/>
              </a:spcAft>
            </a:pPr>
            <a:r>
              <a:rPr lang="en-GB" sz="2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Target Market</a:t>
            </a:r>
          </a:p>
          <a:p>
            <a:pPr marL="0" marR="0" indent="0" algn="just">
              <a:lnSpc>
                <a:spcPct val="150000"/>
              </a:lnSpc>
              <a:spcBef>
                <a:spcPts val="0"/>
              </a:spcBef>
              <a:spcAft>
                <a:spcPts val="0"/>
              </a:spcAft>
              <a:buNone/>
            </a:pP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target audience for this event comprises hospitality professionals seeking to integrate sustainability into their organisations (</a:t>
            </a:r>
            <a:r>
              <a:rPr lang="en-GB" sz="2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Floričić</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 </a:t>
            </a:r>
            <a:endParaRPr lang="en-US" sz="2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0"/>
              </a:spcAft>
            </a:pPr>
            <a:r>
              <a:rPr lang="en-GB" sz="2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Demand Analysis</a:t>
            </a:r>
          </a:p>
          <a:p>
            <a:pPr marL="0" marR="0" indent="0" algn="just">
              <a:lnSpc>
                <a:spcPct val="150000"/>
              </a:lnSpc>
              <a:spcBef>
                <a:spcPts val="0"/>
              </a:spcBef>
              <a:spcAft>
                <a:spcPts val="0"/>
              </a:spcAft>
              <a:buNone/>
            </a:pP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With sustainability becoming mainstream, 88% of affluent travellers now prefer green hotels as per </a:t>
            </a:r>
            <a:r>
              <a:rPr lang="en-GB" sz="2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Modica</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et al. (2020), more or less 70% are also willing to pay extra for environment-friendly stays. The hospitality sector contributes to around 1% of global emissions (Han, 2021).</a:t>
            </a:r>
          </a:p>
          <a:p>
            <a:pPr marR="0" algn="just">
              <a:lnSpc>
                <a:spcPct val="150000"/>
              </a:lnSpc>
              <a:spcBef>
                <a:spcPts val="0"/>
              </a:spcBef>
              <a:spcAft>
                <a:spcPts val="0"/>
              </a:spcAft>
            </a:pPr>
            <a:r>
              <a:rPr lang="en-GB" sz="2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Supply Overview</a:t>
            </a:r>
          </a:p>
          <a:p>
            <a:pPr marL="0" marR="0" indent="0" algn="just">
              <a:lnSpc>
                <a:spcPct val="150000"/>
              </a:lnSpc>
              <a:spcBef>
                <a:spcPts val="0"/>
              </a:spcBef>
              <a:spcAft>
                <a:spcPts val="0"/>
              </a:spcAft>
              <a:buNone/>
            </a:pPr>
            <a:r>
              <a:rPr lang="en-GB" sz="2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Currently, only a handful of niche sustainability conferences focus specifically on the hotel industry. Key players are Green Lodging Trends Conference, Responsible Hospitality and Sustainable Hospitality Alliance events (Teng et al. 2019). </a:t>
            </a:r>
          </a:p>
          <a:p>
            <a:pPr marR="0" algn="just">
              <a:lnSpc>
                <a:spcPct val="150000"/>
              </a:lnSpc>
              <a:spcBef>
                <a:spcPts val="0"/>
              </a:spcBef>
              <a:spcAft>
                <a:spcPts val="0"/>
              </a:spcAft>
            </a:pPr>
            <a:r>
              <a:rPr lang="en-GB" sz="2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Competitor Analysis</a:t>
            </a:r>
          </a:p>
          <a:p>
            <a:pPr marL="0" marR="0" indent="0" algn="just">
              <a:lnSpc>
                <a:spcPct val="150000"/>
              </a:lnSpc>
              <a:spcBef>
                <a:spcPts val="0"/>
              </a:spcBef>
              <a:spcAft>
                <a:spcPts val="0"/>
              </a:spcAft>
              <a:buNone/>
            </a:pPr>
            <a:r>
              <a:rPr lang="en-GB" sz="2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Green Conference is our closest competitor. However, it has a broader audience and covers basic sustainability concepts. Our event offers richer content tailored for European luxury brands (Conference Program, 2023). </a:t>
            </a:r>
          </a:p>
          <a:p>
            <a:pPr marL="0" marR="0" indent="0" algn="just">
              <a:lnSpc>
                <a:spcPct val="150000"/>
              </a:lnSpc>
              <a:spcBef>
                <a:spcPts val="0"/>
              </a:spcBef>
              <a:spcAft>
                <a:spcPts val="0"/>
              </a:spcAft>
              <a:buNone/>
            </a:pPr>
            <a:endParaRPr lang="en-US"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2" descr="Insights on the Benefits of Applying for a Job in the Hospitality Sector -  California Lodging Investment Conference">
            <a:extLst>
              <a:ext uri="{FF2B5EF4-FFF2-40B4-BE49-F238E27FC236}">
                <a16:creationId xmlns:a16="http://schemas.microsoft.com/office/drawing/2014/main" id="{8A0C9DD3-C72D-8B4E-BFF7-7EB3F970F162}"/>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8421933" y="80010"/>
            <a:ext cx="3698947" cy="6697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6215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8A77B-6208-A534-3D57-7D9FC027F80B}"/>
              </a:ext>
            </a:extLst>
          </p:cNvPr>
          <p:cNvSpPr>
            <a:spLocks noGrp="1"/>
          </p:cNvSpPr>
          <p:nvPr>
            <p:ph type="title"/>
          </p:nvPr>
        </p:nvSpPr>
        <p:spPr>
          <a:xfrm>
            <a:off x="182880" y="0"/>
            <a:ext cx="6374130" cy="514985"/>
          </a:xfrm>
        </p:spPr>
        <p:txBody>
          <a:bodyPr>
            <a:noAutofit/>
          </a:bodyPr>
          <a:lstStyle/>
          <a:p>
            <a:r>
              <a:rPr lang="en-GB" sz="2800" b="1" dirty="0">
                <a:latin typeface="Amasis MT Pro Black" panose="02040A04050005020304" pitchFamily="18" charset="0"/>
              </a:rPr>
              <a:t>Operational Factors</a:t>
            </a:r>
          </a:p>
        </p:txBody>
      </p:sp>
      <p:sp>
        <p:nvSpPr>
          <p:cNvPr id="3" name="Content Placeholder 2">
            <a:extLst>
              <a:ext uri="{FF2B5EF4-FFF2-40B4-BE49-F238E27FC236}">
                <a16:creationId xmlns:a16="http://schemas.microsoft.com/office/drawing/2014/main" id="{A8B9202D-92DC-0A03-6EA2-9647F3B693AC}"/>
              </a:ext>
            </a:extLst>
          </p:cNvPr>
          <p:cNvSpPr>
            <a:spLocks noGrp="1"/>
          </p:cNvSpPr>
          <p:nvPr>
            <p:ph idx="1"/>
          </p:nvPr>
        </p:nvSpPr>
        <p:spPr>
          <a:xfrm>
            <a:off x="198120" y="560070"/>
            <a:ext cx="7871460" cy="6297930"/>
          </a:xfrm>
        </p:spPr>
        <p:txBody>
          <a:bodyPr>
            <a:normAutofit/>
          </a:bodyPr>
          <a:lstStyle/>
          <a:p>
            <a:r>
              <a:rPr lang="en-GB" sz="2000" b="1" i="1" dirty="0">
                <a:latin typeface="Arial" panose="020B0604020202020204" pitchFamily="34" charset="0"/>
                <a:cs typeface="Arial" panose="020B0604020202020204" pitchFamily="34" charset="0"/>
              </a:rPr>
              <a:t>Venue Suitability</a:t>
            </a:r>
          </a:p>
          <a:p>
            <a:pPr marL="0" indent="0">
              <a:buNone/>
            </a:pPr>
            <a:r>
              <a:rPr lang="en-GB" sz="2000" dirty="0">
                <a:latin typeface="Arial" panose="020B0604020202020204" pitchFamily="34" charset="0"/>
                <a:cs typeface="Arial" panose="020B0604020202020204" pitchFamily="34" charset="0"/>
              </a:rPr>
              <a:t>The Ritz London offers a fitting venue for this sustainability event. Its Imperial Suite can accommodate up to 150 guests in banquet style, suitable for our conference. The elegant pillar-free room features large windows allowing abundant natural light. State-of-the-art audiovisual facilities, free high-speed </a:t>
            </a:r>
            <a:r>
              <a:rPr lang="en-GB" sz="2000" dirty="0" err="1">
                <a:latin typeface="Arial" panose="020B0604020202020204" pitchFamily="34" charset="0"/>
                <a:cs typeface="Arial" panose="020B0604020202020204" pitchFamily="34" charset="0"/>
              </a:rPr>
              <a:t>WiFi</a:t>
            </a:r>
            <a:r>
              <a:rPr lang="en-GB" sz="2000" dirty="0">
                <a:latin typeface="Arial" panose="020B0604020202020204" pitchFamily="34" charset="0"/>
                <a:cs typeface="Arial" panose="020B0604020202020204" pitchFamily="34" charset="0"/>
              </a:rPr>
              <a:t>, and built-In screens provide excellent tech infrastructure for presentations (Green Policy, 2023). </a:t>
            </a:r>
          </a:p>
          <a:p>
            <a:r>
              <a:rPr lang="en-GB" sz="2000" b="1" i="1" dirty="0">
                <a:latin typeface="Arial" panose="020B0604020202020204" pitchFamily="34" charset="0"/>
                <a:cs typeface="Arial" panose="020B0604020202020204" pitchFamily="34" charset="0"/>
              </a:rPr>
              <a:t>Required Skills and Resources</a:t>
            </a:r>
          </a:p>
          <a:p>
            <a:pPr marL="0" indent="0">
              <a:buNone/>
            </a:pPr>
            <a:r>
              <a:rPr lang="en-GB" sz="2000" dirty="0">
                <a:latin typeface="Arial" panose="020B0604020202020204" pitchFamily="34" charset="0"/>
                <a:cs typeface="Arial" panose="020B0604020202020204" pitchFamily="34" charset="0"/>
              </a:rPr>
              <a:t>A professional conference organiser will handle logistics like registrations, invitations, PR, branding, and payments. The Ritz's event team will coordinate onsite facilities, F&amp;B, A/V, and seating. Caterers with expertise in sustainable menus will be contracted (Press Release, 2017). </a:t>
            </a:r>
          </a:p>
          <a:p>
            <a:pPr marL="0" indent="0">
              <a:buNone/>
            </a:pPr>
            <a:r>
              <a:rPr lang="en-GB" sz="2000" b="1" i="1" dirty="0">
                <a:latin typeface="Arial" panose="020B0604020202020204" pitchFamily="34" charset="0"/>
                <a:cs typeface="Arial" panose="020B0604020202020204" pitchFamily="34" charset="0"/>
              </a:rPr>
              <a:t>Logistics Planning</a:t>
            </a:r>
          </a:p>
          <a:p>
            <a:pPr marL="0" indent="0">
              <a:buNone/>
            </a:pPr>
            <a:r>
              <a:rPr lang="en-GB" sz="2000" dirty="0">
                <a:latin typeface="Arial" panose="020B0604020202020204" pitchFamily="34" charset="0"/>
                <a:cs typeface="Arial" panose="020B0604020202020204" pitchFamily="34" charset="0"/>
              </a:rPr>
              <a:t>The Imperial Suite will be set up in banquet style with round tables facing the stage and an A/V console. Natural lighting will control energy use. Microphones, projectors, and screens will be placed appropriately. Moreover, buffet stations are planned for meals with compostable serving ware (</a:t>
            </a:r>
            <a:r>
              <a:rPr lang="en-GB" sz="2000" dirty="0" err="1">
                <a:latin typeface="Arial" panose="020B0604020202020204" pitchFamily="34" charset="0"/>
                <a:cs typeface="Arial" panose="020B0604020202020204" pitchFamily="34" charset="0"/>
              </a:rPr>
              <a:t>Mercade</a:t>
            </a:r>
            <a:r>
              <a:rPr lang="en-GB" sz="2000" dirty="0">
                <a:latin typeface="Arial" panose="020B0604020202020204" pitchFamily="34" charset="0"/>
                <a:cs typeface="Arial" panose="020B0604020202020204" pitchFamily="34" charset="0"/>
              </a:rPr>
              <a:t> Mele et al. 2019). </a:t>
            </a:r>
          </a:p>
        </p:txBody>
      </p:sp>
      <p:pic>
        <p:nvPicPr>
          <p:cNvPr id="6" name="Picture 5" descr="A chalkboard with light bulbs and a diagram on it&#10;&#10;Description automatically generated">
            <a:extLst>
              <a:ext uri="{FF2B5EF4-FFF2-40B4-BE49-F238E27FC236}">
                <a16:creationId xmlns:a16="http://schemas.microsoft.com/office/drawing/2014/main" id="{676B9DA1-C7E6-4936-C3CE-131BD9041C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2450" y="0"/>
            <a:ext cx="4416269" cy="6858000"/>
          </a:xfrm>
          <a:prstGeom prst="rect">
            <a:avLst/>
          </a:prstGeom>
          <a:ln>
            <a:noFill/>
          </a:ln>
          <a:effectLst>
            <a:softEdge rad="112500"/>
          </a:effectLst>
        </p:spPr>
      </p:pic>
    </p:spTree>
    <p:extLst>
      <p:ext uri="{BB962C8B-B14F-4D97-AF65-F5344CB8AC3E}">
        <p14:creationId xmlns:p14="http://schemas.microsoft.com/office/powerpoint/2010/main" val="897708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D861-75E0-48F9-862F-6E2C0D7D0201}"/>
              </a:ext>
            </a:extLst>
          </p:cNvPr>
          <p:cNvSpPr>
            <a:spLocks noGrp="1"/>
          </p:cNvSpPr>
          <p:nvPr>
            <p:ph type="title"/>
          </p:nvPr>
        </p:nvSpPr>
        <p:spPr>
          <a:xfrm>
            <a:off x="5118100" y="33412"/>
            <a:ext cx="3202940" cy="488315"/>
          </a:xfrm>
        </p:spPr>
        <p:txBody>
          <a:bodyPr>
            <a:normAutofit/>
          </a:bodyPr>
          <a:lstStyle/>
          <a:p>
            <a:r>
              <a:rPr lang="en-US" sz="2400" b="1" dirty="0">
                <a:latin typeface="Amasis MT Pro Black" panose="02040A04050005020304" pitchFamily="18" charset="0"/>
              </a:rPr>
              <a:t>Financial Factors</a:t>
            </a:r>
          </a:p>
        </p:txBody>
      </p:sp>
      <p:graphicFrame>
        <p:nvGraphicFramePr>
          <p:cNvPr id="8" name="Content Placeholder 7">
            <a:extLst>
              <a:ext uri="{FF2B5EF4-FFF2-40B4-BE49-F238E27FC236}">
                <a16:creationId xmlns:a16="http://schemas.microsoft.com/office/drawing/2014/main" id="{5648CD82-D414-4A20-B296-B05FDBA85507}"/>
              </a:ext>
            </a:extLst>
          </p:cNvPr>
          <p:cNvGraphicFramePr>
            <a:graphicFrameLocks noGrp="1"/>
          </p:cNvGraphicFramePr>
          <p:nvPr>
            <p:ph idx="1"/>
            <p:extLst>
              <p:ext uri="{D42A27DB-BD31-4B8C-83A1-F6EECF244321}">
                <p14:modId xmlns:p14="http://schemas.microsoft.com/office/powerpoint/2010/main" val="1668503457"/>
              </p:ext>
            </p:extLst>
          </p:nvPr>
        </p:nvGraphicFramePr>
        <p:xfrm>
          <a:off x="7726680" y="521726"/>
          <a:ext cx="4355487" cy="6187684"/>
        </p:xfrm>
        <a:graphic>
          <a:graphicData uri="http://schemas.openxmlformats.org/drawingml/2006/table">
            <a:tbl>
              <a:tblPr firstRow="1" firstCol="1" bandRow="1">
                <a:tableStyleId>{5C22544A-7EE6-4342-B048-85BDC9FD1C3A}</a:tableStyleId>
              </a:tblPr>
              <a:tblGrid>
                <a:gridCol w="1451829">
                  <a:extLst>
                    <a:ext uri="{9D8B030D-6E8A-4147-A177-3AD203B41FA5}">
                      <a16:colId xmlns:a16="http://schemas.microsoft.com/office/drawing/2014/main" val="2998622098"/>
                    </a:ext>
                  </a:extLst>
                </a:gridCol>
                <a:gridCol w="2009418">
                  <a:extLst>
                    <a:ext uri="{9D8B030D-6E8A-4147-A177-3AD203B41FA5}">
                      <a16:colId xmlns:a16="http://schemas.microsoft.com/office/drawing/2014/main" val="4243136125"/>
                    </a:ext>
                  </a:extLst>
                </a:gridCol>
                <a:gridCol w="894240">
                  <a:extLst>
                    <a:ext uri="{9D8B030D-6E8A-4147-A177-3AD203B41FA5}">
                      <a16:colId xmlns:a16="http://schemas.microsoft.com/office/drawing/2014/main" val="2349562299"/>
                    </a:ext>
                  </a:extLst>
                </a:gridCol>
              </a:tblGrid>
              <a:tr h="1339428">
                <a:tc>
                  <a:txBody>
                    <a:bodyPr/>
                    <a:lstStyle/>
                    <a:p>
                      <a:pPr marL="0" marR="0" indent="0" algn="ctr">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Item</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Description</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800">
                          <a:effectLst/>
                          <a:latin typeface="Arial" panose="020B0604020202020204" pitchFamily="34" charset="0"/>
                          <a:cs typeface="Arial" panose="020B0604020202020204" pitchFamily="34" charset="0"/>
                        </a:rPr>
                        <a:t>Cost (£)</a:t>
                      </a:r>
                      <a:endParaRPr lang="en-US" sz="1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3038956699"/>
                  </a:ext>
                </a:extLst>
              </a:tr>
              <a:tr h="4848256">
                <a:tc>
                  <a:txBody>
                    <a:bodyPr/>
                    <a:lstStyle/>
                    <a:p>
                      <a:pPr marL="0" marR="0" indent="0" algn="ctr">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Venue Rental</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Exclusive rental of the conference hall at The Ritz London for a full day (9am-9pm). Includes essential furnishings and arrangement as per event requirements.</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35*150=5250</a:t>
                      </a:r>
                    </a:p>
                  </a:txBody>
                  <a:tcPr marL="9525" marR="9525" marT="9525" marB="9525" anchor="b"/>
                </a:tc>
                <a:extLst>
                  <a:ext uri="{0D108BD9-81ED-4DB2-BD59-A6C34878D82A}">
                    <a16:rowId xmlns:a16="http://schemas.microsoft.com/office/drawing/2014/main" val="1228381502"/>
                  </a:ext>
                </a:extLst>
              </a:tr>
            </a:tbl>
          </a:graphicData>
        </a:graphic>
      </p:graphicFrame>
      <p:graphicFrame>
        <p:nvGraphicFramePr>
          <p:cNvPr id="9" name="Table 8">
            <a:extLst>
              <a:ext uri="{FF2B5EF4-FFF2-40B4-BE49-F238E27FC236}">
                <a16:creationId xmlns:a16="http://schemas.microsoft.com/office/drawing/2014/main" id="{44B0E532-B756-49A2-AF0D-4112414C1A35}"/>
              </a:ext>
            </a:extLst>
          </p:cNvPr>
          <p:cNvGraphicFramePr>
            <a:graphicFrameLocks noGrp="1"/>
          </p:cNvGraphicFramePr>
          <p:nvPr>
            <p:extLst>
              <p:ext uri="{D42A27DB-BD31-4B8C-83A1-F6EECF244321}">
                <p14:modId xmlns:p14="http://schemas.microsoft.com/office/powerpoint/2010/main" val="2007142636"/>
              </p:ext>
            </p:extLst>
          </p:nvPr>
        </p:nvGraphicFramePr>
        <p:xfrm>
          <a:off x="-2" y="521726"/>
          <a:ext cx="7543802" cy="6400664"/>
        </p:xfrm>
        <a:graphic>
          <a:graphicData uri="http://schemas.openxmlformats.org/drawingml/2006/table">
            <a:tbl>
              <a:tblPr firstRow="1" firstCol="1" bandRow="1">
                <a:tableStyleId>{5C22544A-7EE6-4342-B048-85BDC9FD1C3A}</a:tableStyleId>
              </a:tblPr>
              <a:tblGrid>
                <a:gridCol w="1885951">
                  <a:extLst>
                    <a:ext uri="{9D8B030D-6E8A-4147-A177-3AD203B41FA5}">
                      <a16:colId xmlns:a16="http://schemas.microsoft.com/office/drawing/2014/main" val="1175656127"/>
                    </a:ext>
                  </a:extLst>
                </a:gridCol>
                <a:gridCol w="3531871">
                  <a:extLst>
                    <a:ext uri="{9D8B030D-6E8A-4147-A177-3AD203B41FA5}">
                      <a16:colId xmlns:a16="http://schemas.microsoft.com/office/drawing/2014/main" val="4006423124"/>
                    </a:ext>
                  </a:extLst>
                </a:gridCol>
                <a:gridCol w="1200150">
                  <a:extLst>
                    <a:ext uri="{9D8B030D-6E8A-4147-A177-3AD203B41FA5}">
                      <a16:colId xmlns:a16="http://schemas.microsoft.com/office/drawing/2014/main" val="3969418051"/>
                    </a:ext>
                  </a:extLst>
                </a:gridCol>
                <a:gridCol w="925830">
                  <a:extLst>
                    <a:ext uri="{9D8B030D-6E8A-4147-A177-3AD203B41FA5}">
                      <a16:colId xmlns:a16="http://schemas.microsoft.com/office/drawing/2014/main" val="1749562518"/>
                    </a:ext>
                  </a:extLst>
                </a:gridCol>
              </a:tblGrid>
              <a:tr h="732474">
                <a:tc>
                  <a:txBody>
                    <a:bodyPr/>
                    <a:lstStyle/>
                    <a:p>
                      <a:pPr marL="0" marR="0" indent="0" algn="ctr">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Meal</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Description</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Cost per Person (£)</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Total Cost (£)</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1726119231"/>
                  </a:ext>
                </a:extLst>
              </a:tr>
              <a:tr h="1187447">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Breakfast</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Organic pastries, local fruits, juices, fair-trade coffee, and herbal teas.</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15</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a:effectLst/>
                          <a:latin typeface="Arial" panose="020B0604020202020204" pitchFamily="34" charset="0"/>
                          <a:cs typeface="Arial" panose="020B0604020202020204" pitchFamily="34" charset="0"/>
                        </a:rPr>
                        <a:t>2,250</a:t>
                      </a:r>
                      <a:endParaRPr lang="en-US" sz="1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2878250201"/>
                  </a:ext>
                </a:extLst>
              </a:tr>
              <a:tr h="2238740">
                <a:tc>
                  <a:txBody>
                    <a:bodyPr/>
                    <a:lstStyle/>
                    <a:p>
                      <a:pPr marL="0" marR="0" indent="0" algn="l">
                        <a:lnSpc>
                          <a:spcPct val="150000"/>
                        </a:lnSpc>
                        <a:spcBef>
                          <a:spcPts val="0"/>
                        </a:spcBef>
                        <a:spcAft>
                          <a:spcPts val="0"/>
                        </a:spcAft>
                      </a:pPr>
                      <a:r>
                        <a:rPr lang="en-US" sz="1800">
                          <a:effectLst/>
                          <a:latin typeface="Arial" panose="020B0604020202020204" pitchFamily="34" charset="0"/>
                          <a:cs typeface="Arial" panose="020B0604020202020204" pitchFamily="34" charset="0"/>
                        </a:rPr>
                        <a:t>Lunch</a:t>
                      </a:r>
                      <a:endParaRPr lang="en-US" sz="1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Buffet with vegetarian and vegan dishes, responsibly sourced fish and meats, seasonal vegetables, and a selection of salads and desserts.</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30</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4,500</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1420975508"/>
                  </a:ext>
                </a:extLst>
              </a:tr>
              <a:tr h="1788294">
                <a:tc>
                  <a:txBody>
                    <a:bodyPr/>
                    <a:lstStyle/>
                    <a:p>
                      <a:pPr marL="0" marR="0" indent="0" algn="l">
                        <a:lnSpc>
                          <a:spcPct val="150000"/>
                        </a:lnSpc>
                        <a:spcBef>
                          <a:spcPts val="0"/>
                        </a:spcBef>
                        <a:spcAft>
                          <a:spcPts val="0"/>
                        </a:spcAft>
                      </a:pPr>
                      <a:r>
                        <a:rPr lang="en-US" sz="1800">
                          <a:effectLst/>
                          <a:latin typeface="Arial" panose="020B0604020202020204" pitchFamily="34" charset="0"/>
                          <a:cs typeface="Arial" panose="020B0604020202020204" pitchFamily="34" charset="0"/>
                        </a:rPr>
                        <a:t>High Tea</a:t>
                      </a:r>
                      <a:endParaRPr lang="en-US" sz="1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Eco-friendly teas and coffee with organic mini sandwiches, scones, and pastries.</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20</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3,000</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279473105"/>
                  </a:ext>
                </a:extLst>
              </a:tr>
              <a:tr h="355907">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Total</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a:lnSpc>
                          <a:spcPct val="107000"/>
                        </a:lnSpc>
                      </a:pPr>
                      <a:endParaRPr lang="en-US" sz="1800" dirty="0">
                        <a:effectLst/>
                        <a:latin typeface="Arial" panose="020B0604020202020204" pitchFamily="34" charset="0"/>
                        <a:cs typeface="Arial" panose="020B0604020202020204" pitchFamily="34" charset="0"/>
                      </a:endParaRPr>
                    </a:p>
                  </a:txBody>
                  <a:tcPr marL="9525" marR="9525" marT="9525" marB="9525" anchor="b"/>
                </a:tc>
                <a:tc>
                  <a:txBody>
                    <a:bodyPr/>
                    <a:lstStyle/>
                    <a:p>
                      <a:pPr>
                        <a:lnSpc>
                          <a:spcPct val="107000"/>
                        </a:lnSpc>
                      </a:pPr>
                      <a:endParaRPr lang="en-US" sz="1800" dirty="0">
                        <a:effectLst/>
                        <a:latin typeface="Arial" panose="020B060402020202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800" dirty="0">
                          <a:effectLst/>
                          <a:latin typeface="Arial" panose="020B0604020202020204" pitchFamily="34" charset="0"/>
                          <a:cs typeface="Arial" panose="020B0604020202020204" pitchFamily="34" charset="0"/>
                        </a:rPr>
                        <a:t>9,750</a:t>
                      </a:r>
                      <a:endPar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2923042446"/>
                  </a:ext>
                </a:extLst>
              </a:tr>
            </a:tbl>
          </a:graphicData>
        </a:graphic>
      </p:graphicFrame>
      <p:sp>
        <p:nvSpPr>
          <p:cNvPr id="11" name="Rectangle 2">
            <a:extLst>
              <a:ext uri="{FF2B5EF4-FFF2-40B4-BE49-F238E27FC236}">
                <a16:creationId xmlns:a16="http://schemas.microsoft.com/office/drawing/2014/main" id="{95D41896-B8DD-4064-9D04-A9D3445070D3}"/>
              </a:ext>
            </a:extLst>
          </p:cNvPr>
          <p:cNvSpPr>
            <a:spLocks noChangeArrowheads="1"/>
          </p:cNvSpPr>
          <p:nvPr/>
        </p:nvSpPr>
        <p:spPr bwMode="auto">
          <a:xfrm>
            <a:off x="4043680" y="-66040"/>
            <a:ext cx="4871720" cy="754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553436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97193-4963-8F74-46FF-6EFCFB9500A2}"/>
              </a:ext>
            </a:extLst>
          </p:cNvPr>
          <p:cNvSpPr>
            <a:spLocks noGrp="1"/>
          </p:cNvSpPr>
          <p:nvPr>
            <p:ph type="title"/>
          </p:nvPr>
        </p:nvSpPr>
        <p:spPr>
          <a:xfrm>
            <a:off x="4454085" y="0"/>
            <a:ext cx="4751070" cy="475300"/>
          </a:xfrm>
        </p:spPr>
        <p:txBody>
          <a:bodyPr>
            <a:noAutofit/>
          </a:bodyPr>
          <a:lstStyle/>
          <a:p>
            <a:r>
              <a:rPr lang="en-GB" sz="2800" dirty="0">
                <a:latin typeface="Amasis MT Pro Black" panose="02040A04050005020304" pitchFamily="18" charset="0"/>
              </a:rPr>
              <a:t>Financial Factors</a:t>
            </a:r>
          </a:p>
        </p:txBody>
      </p:sp>
      <p:graphicFrame>
        <p:nvGraphicFramePr>
          <p:cNvPr id="4" name="Content Placeholder 3">
            <a:extLst>
              <a:ext uri="{FF2B5EF4-FFF2-40B4-BE49-F238E27FC236}">
                <a16:creationId xmlns:a16="http://schemas.microsoft.com/office/drawing/2014/main" id="{10D29B64-F4C8-485B-9DA1-E1A7AC8CE547}"/>
              </a:ext>
            </a:extLst>
          </p:cNvPr>
          <p:cNvGraphicFramePr>
            <a:graphicFrameLocks noGrp="1"/>
          </p:cNvGraphicFramePr>
          <p:nvPr>
            <p:ph idx="1"/>
            <p:extLst>
              <p:ext uri="{D42A27DB-BD31-4B8C-83A1-F6EECF244321}">
                <p14:modId xmlns:p14="http://schemas.microsoft.com/office/powerpoint/2010/main" val="4654593"/>
              </p:ext>
            </p:extLst>
          </p:nvPr>
        </p:nvGraphicFramePr>
        <p:xfrm>
          <a:off x="422910" y="475300"/>
          <a:ext cx="7212330" cy="6162510"/>
        </p:xfrm>
        <a:graphic>
          <a:graphicData uri="http://schemas.openxmlformats.org/drawingml/2006/table">
            <a:tbl>
              <a:tblPr firstRow="1" firstCol="1" bandRow="1">
                <a:tableStyleId>{5C22544A-7EE6-4342-B048-85BDC9FD1C3A}</a:tableStyleId>
              </a:tblPr>
              <a:tblGrid>
                <a:gridCol w="2404110">
                  <a:extLst>
                    <a:ext uri="{9D8B030D-6E8A-4147-A177-3AD203B41FA5}">
                      <a16:colId xmlns:a16="http://schemas.microsoft.com/office/drawing/2014/main" val="3618391783"/>
                    </a:ext>
                  </a:extLst>
                </a:gridCol>
                <a:gridCol w="3396167">
                  <a:extLst>
                    <a:ext uri="{9D8B030D-6E8A-4147-A177-3AD203B41FA5}">
                      <a16:colId xmlns:a16="http://schemas.microsoft.com/office/drawing/2014/main" val="3471055501"/>
                    </a:ext>
                  </a:extLst>
                </a:gridCol>
                <a:gridCol w="1412053">
                  <a:extLst>
                    <a:ext uri="{9D8B030D-6E8A-4147-A177-3AD203B41FA5}">
                      <a16:colId xmlns:a16="http://schemas.microsoft.com/office/drawing/2014/main" val="2116256864"/>
                    </a:ext>
                  </a:extLst>
                </a:gridCol>
              </a:tblGrid>
              <a:tr h="364227">
                <a:tc>
                  <a:txBody>
                    <a:bodyPr/>
                    <a:lstStyle/>
                    <a:p>
                      <a:pPr marL="0" marR="0" indent="0" algn="ctr">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Item</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600">
                          <a:effectLst/>
                          <a:latin typeface="Arial" panose="020B0604020202020204" pitchFamily="34" charset="0"/>
                          <a:cs typeface="Arial" panose="020B0604020202020204" pitchFamily="34" charset="0"/>
                        </a:rPr>
                        <a:t>Description</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Cost (£)</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100144133"/>
                  </a:ext>
                </a:extLst>
              </a:tr>
              <a:tr h="1125965">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Digital Certificates</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Designing and distributing digital certificates of attendance to avoid paper use.</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200</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3661718780"/>
                  </a:ext>
                </a:extLst>
              </a:tr>
              <a:tr h="953565">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Audio-Visual &amp; Internet</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Quality audio-visual materials and internet services for smooth presentations.</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1500</a:t>
                      </a:r>
                    </a:p>
                  </a:txBody>
                  <a:tcPr marL="9525" marR="9525" marT="9525" marB="9525" anchor="b"/>
                </a:tc>
                <a:extLst>
                  <a:ext uri="{0D108BD9-81ED-4DB2-BD59-A6C34878D82A}">
                    <a16:rowId xmlns:a16="http://schemas.microsoft.com/office/drawing/2014/main" val="2666541295"/>
                  </a:ext>
                </a:extLst>
              </a:tr>
              <a:tr h="1125965">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Event Staff</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2 event planners/coordinators, 4 technical support, 6 catering staff, and 2 security personnel.</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2500</a:t>
                      </a:r>
                    </a:p>
                  </a:txBody>
                  <a:tcPr marL="9525" marR="9525" marT="9525" marB="9525" anchor="b"/>
                </a:tc>
                <a:extLst>
                  <a:ext uri="{0D108BD9-81ED-4DB2-BD59-A6C34878D82A}">
                    <a16:rowId xmlns:a16="http://schemas.microsoft.com/office/drawing/2014/main" val="1975143354"/>
                  </a:ext>
                </a:extLst>
              </a:tr>
              <a:tr h="579440">
                <a:tc>
                  <a:txBody>
                    <a:bodyPr/>
                    <a:lstStyle/>
                    <a:p>
                      <a:pPr marL="0" marR="0" indent="0" algn="l">
                        <a:lnSpc>
                          <a:spcPct val="150000"/>
                        </a:lnSpc>
                        <a:spcBef>
                          <a:spcPts val="0"/>
                        </a:spcBef>
                        <a:spcAft>
                          <a:spcPts val="0"/>
                        </a:spcAft>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Speaker honorarium</a:t>
                      </a: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For the whole day of the event</a:t>
                      </a: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500</a:t>
                      </a:r>
                    </a:p>
                  </a:txBody>
                  <a:tcPr marL="9525" marR="9525" marT="9525" marB="9525" anchor="b"/>
                </a:tc>
                <a:extLst>
                  <a:ext uri="{0D108BD9-81ED-4DB2-BD59-A6C34878D82A}">
                    <a16:rowId xmlns:a16="http://schemas.microsoft.com/office/drawing/2014/main" val="1366754012"/>
                  </a:ext>
                </a:extLst>
              </a:tr>
              <a:tr h="1155060">
                <a:tc>
                  <a:txBody>
                    <a:bodyPr/>
                    <a:lstStyle/>
                    <a:p>
                      <a:pPr marL="0" marR="0" indent="0" algn="l">
                        <a:lnSpc>
                          <a:spcPct val="150000"/>
                        </a:lnSpc>
                        <a:spcBef>
                          <a:spcPts val="0"/>
                        </a:spcBef>
                        <a:spcAft>
                          <a:spcPts val="0"/>
                        </a:spcAft>
                      </a:pPr>
                      <a:r>
                        <a:rPr lang="en-US" sz="1600">
                          <a:effectLst/>
                          <a:latin typeface="Arial" panose="020B0604020202020204" pitchFamily="34" charset="0"/>
                          <a:cs typeface="Arial" panose="020B0604020202020204" pitchFamily="34" charset="0"/>
                        </a:rPr>
                        <a:t>Contingency Fund</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Set aside for unexpected costs such as last-minute supplies, emergency repairs, and staffing needs.</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800</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3801717440"/>
                  </a:ext>
                </a:extLst>
              </a:tr>
              <a:tr h="740735">
                <a:tc>
                  <a:txBody>
                    <a:bodyPr/>
                    <a:lstStyle/>
                    <a:p>
                      <a:pPr marL="0" marR="0" indent="0" algn="l">
                        <a:lnSpc>
                          <a:spcPct val="150000"/>
                        </a:lnSpc>
                        <a:spcBef>
                          <a:spcPts val="0"/>
                        </a:spcBef>
                        <a:spcAft>
                          <a:spcPts val="0"/>
                        </a:spcAft>
                      </a:pPr>
                      <a:r>
                        <a:rPr lang="en-US" sz="1600">
                          <a:effectLst/>
                          <a:latin typeface="Arial" panose="020B0604020202020204" pitchFamily="34" charset="0"/>
                          <a:cs typeface="Arial" panose="020B0604020202020204" pitchFamily="34" charset="0"/>
                        </a:rPr>
                        <a:t>Total Other Event Costs</a:t>
                      </a:r>
                      <a:endParaRPr lang="en-US" sz="16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a:lnSpc>
                          <a:spcPct val="107000"/>
                        </a:lnSpc>
                      </a:pPr>
                      <a:endParaRPr lang="en-US" sz="1600" dirty="0">
                        <a:effectLst/>
                        <a:latin typeface="Arial" panose="020B060402020202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5,500</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3625244138"/>
                  </a:ext>
                </a:extLst>
              </a:tr>
            </a:tbl>
          </a:graphicData>
        </a:graphic>
      </p:graphicFrame>
      <p:graphicFrame>
        <p:nvGraphicFramePr>
          <p:cNvPr id="7" name="Table 6">
            <a:extLst>
              <a:ext uri="{FF2B5EF4-FFF2-40B4-BE49-F238E27FC236}">
                <a16:creationId xmlns:a16="http://schemas.microsoft.com/office/drawing/2014/main" id="{A623A22A-6609-4566-B758-810A4F901AE9}"/>
              </a:ext>
            </a:extLst>
          </p:cNvPr>
          <p:cNvGraphicFramePr>
            <a:graphicFrameLocks noGrp="1"/>
          </p:cNvGraphicFramePr>
          <p:nvPr>
            <p:extLst>
              <p:ext uri="{D42A27DB-BD31-4B8C-83A1-F6EECF244321}">
                <p14:modId xmlns:p14="http://schemas.microsoft.com/office/powerpoint/2010/main" val="2272992120"/>
              </p:ext>
            </p:extLst>
          </p:nvPr>
        </p:nvGraphicFramePr>
        <p:xfrm>
          <a:off x="7852410" y="475300"/>
          <a:ext cx="4023360" cy="6246454"/>
        </p:xfrm>
        <a:graphic>
          <a:graphicData uri="http://schemas.openxmlformats.org/drawingml/2006/table">
            <a:tbl>
              <a:tblPr firstRow="1" firstCol="1" bandRow="1">
                <a:tableStyleId>{5C22544A-7EE6-4342-B048-85BDC9FD1C3A}</a:tableStyleId>
              </a:tblPr>
              <a:tblGrid>
                <a:gridCol w="2428494">
                  <a:extLst>
                    <a:ext uri="{9D8B030D-6E8A-4147-A177-3AD203B41FA5}">
                      <a16:colId xmlns:a16="http://schemas.microsoft.com/office/drawing/2014/main" val="1301612855"/>
                    </a:ext>
                  </a:extLst>
                </a:gridCol>
                <a:gridCol w="1594866">
                  <a:extLst>
                    <a:ext uri="{9D8B030D-6E8A-4147-A177-3AD203B41FA5}">
                      <a16:colId xmlns:a16="http://schemas.microsoft.com/office/drawing/2014/main" val="2027297132"/>
                    </a:ext>
                  </a:extLst>
                </a:gridCol>
              </a:tblGrid>
              <a:tr h="615469">
                <a:tc>
                  <a:txBody>
                    <a:bodyPr/>
                    <a:lstStyle/>
                    <a:p>
                      <a:pPr marL="0" marR="0" indent="0" algn="ctr">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Description</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ctr">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Amount (£)</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extLst>
                  <a:ext uri="{0D108BD9-81ED-4DB2-BD59-A6C34878D82A}">
                    <a16:rowId xmlns:a16="http://schemas.microsoft.com/office/drawing/2014/main" val="2754492442"/>
                  </a:ext>
                </a:extLst>
              </a:tr>
              <a:tr h="867986">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Registration Fees </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50*150= 7500</a:t>
                      </a:r>
                    </a:p>
                  </a:txBody>
                  <a:tcPr marL="9525" marR="9525" marT="9525" marB="9525" anchor="b"/>
                </a:tc>
                <a:extLst>
                  <a:ext uri="{0D108BD9-81ED-4DB2-BD59-A6C34878D82A}">
                    <a16:rowId xmlns:a16="http://schemas.microsoft.com/office/drawing/2014/main" val="3692866875"/>
                  </a:ext>
                </a:extLst>
              </a:tr>
              <a:tr h="2084454">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Sponsors (</a:t>
                      </a:r>
                      <a:r>
                        <a:rPr lang="en-US" sz="1600" dirty="0" err="1">
                          <a:effectLst/>
                          <a:latin typeface="Arial" panose="020B0604020202020204" pitchFamily="34" charset="0"/>
                          <a:cs typeface="Arial" panose="020B0604020202020204" pitchFamily="34" charset="0"/>
                        </a:rPr>
                        <a:t>Hellow</a:t>
                      </a:r>
                      <a:r>
                        <a:rPr lang="en-US" sz="1600" dirty="0">
                          <a:effectLst/>
                          <a:latin typeface="Arial" panose="020B0604020202020204" pitchFamily="34" charset="0"/>
                          <a:cs typeface="Arial" panose="020B0604020202020204" pitchFamily="34" charset="0"/>
                        </a:rPr>
                        <a:t> fresh organic </a:t>
                      </a:r>
                      <a:r>
                        <a:rPr lang="en-US" sz="1600" dirty="0" err="1">
                          <a:effectLst/>
                          <a:latin typeface="Arial" panose="020B0604020202020204" pitchFamily="34" charset="0"/>
                          <a:cs typeface="Arial" panose="020B0604020202020204" pitchFamily="34" charset="0"/>
                        </a:rPr>
                        <a:t>food+Think</a:t>
                      </a:r>
                      <a:r>
                        <a:rPr lang="en-US" sz="1600" dirty="0">
                          <a:effectLst/>
                          <a:latin typeface="Arial" panose="020B0604020202020204" pitchFamily="34" charset="0"/>
                          <a:cs typeface="Arial" panose="020B0604020202020204" pitchFamily="34" charset="0"/>
                        </a:rPr>
                        <a:t> Green .</a:t>
                      </a:r>
                      <a:r>
                        <a:rPr lang="en-US" sz="1600" dirty="0" err="1">
                          <a:effectLst/>
                          <a:latin typeface="Arial" panose="020B0604020202020204" pitchFamily="34" charset="0"/>
                          <a:cs typeface="Arial" panose="020B0604020202020204" pitchFamily="34" charset="0"/>
                        </a:rPr>
                        <a:t>Co.Uk</a:t>
                      </a:r>
                      <a:r>
                        <a:rPr lang="en-US" sz="1600" dirty="0">
                          <a:effectLst/>
                          <a:latin typeface="Arial" panose="020B0604020202020204" pitchFamily="34" charset="0"/>
                          <a:cs typeface="Arial" panose="020B0604020202020204" pitchFamily="34" charset="0"/>
                        </a:rPr>
                        <a:t>+ Siera Solar Energy Group+ </a:t>
                      </a:r>
                      <a:r>
                        <a:rPr lang="en-US" sz="1600" dirty="0" err="1">
                          <a:effectLst/>
                          <a:latin typeface="Arial" panose="020B0604020202020204" pitchFamily="34" charset="0"/>
                          <a:cs typeface="Arial" panose="020B0604020202020204" pitchFamily="34" charset="0"/>
                        </a:rPr>
                        <a:t>Mindfullness</a:t>
                      </a:r>
                      <a:r>
                        <a:rPr lang="en-US" sz="1600" dirty="0">
                          <a:effectLst/>
                          <a:latin typeface="Arial" panose="020B0604020202020204" pitchFamily="34" charset="0"/>
                          <a:cs typeface="Arial" panose="020B0604020202020204" pitchFamily="34" charset="0"/>
                        </a:rPr>
                        <a:t> paper cup ltd)</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 3000+5000+7000+2000=17000</a:t>
                      </a:r>
                    </a:p>
                  </a:txBody>
                  <a:tcPr marL="9525" marR="9525" marT="9525" marB="9525" anchor="b"/>
                </a:tc>
                <a:extLst>
                  <a:ext uri="{0D108BD9-81ED-4DB2-BD59-A6C34878D82A}">
                    <a16:rowId xmlns:a16="http://schemas.microsoft.com/office/drawing/2014/main" val="2934720332"/>
                  </a:ext>
                </a:extLst>
              </a:tr>
              <a:tr h="864867">
                <a:tc>
                  <a:txBody>
                    <a:bodyPr/>
                    <a:lstStyle/>
                    <a:p>
                      <a:pPr marL="0" marR="0" indent="0" algn="l">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Total Revenues</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24500</a:t>
                      </a:r>
                    </a:p>
                  </a:txBody>
                  <a:tcPr marL="9525" marR="9525" marT="9525" marB="9525" anchor="b"/>
                </a:tc>
                <a:extLst>
                  <a:ext uri="{0D108BD9-81ED-4DB2-BD59-A6C34878D82A}">
                    <a16:rowId xmlns:a16="http://schemas.microsoft.com/office/drawing/2014/main" val="222398062"/>
                  </a:ext>
                </a:extLst>
              </a:tr>
              <a:tr h="86486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sz="1600" dirty="0">
                          <a:effectLst/>
                          <a:latin typeface="Arial" panose="020B0604020202020204" pitchFamily="34" charset="0"/>
                          <a:cs typeface="Arial" panose="020B0604020202020204" pitchFamily="34" charset="0"/>
                        </a:rPr>
                        <a:t>Total Expenses</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0" indent="0" algn="l">
                        <a:lnSpc>
                          <a:spcPct val="150000"/>
                        </a:lnSpc>
                        <a:spcBef>
                          <a:spcPts val="0"/>
                        </a:spcBef>
                        <a:spcAft>
                          <a:spcPts val="0"/>
                        </a:spcAft>
                      </a:pP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20500</a:t>
                      </a:r>
                    </a:p>
                  </a:txBody>
                  <a:tcPr marL="9525" marR="9525" marT="9525" marB="9525" anchor="b"/>
                </a:tc>
                <a:extLst>
                  <a:ext uri="{0D108BD9-81ED-4DB2-BD59-A6C34878D82A}">
                    <a16:rowId xmlns:a16="http://schemas.microsoft.com/office/drawing/2014/main" val="840869843"/>
                  </a:ext>
                </a:extLst>
              </a:tr>
              <a:tr h="86486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sz="1600" dirty="0">
                          <a:effectLst/>
                          <a:latin typeface="Arial" panose="020B0604020202020204" pitchFamily="34" charset="0"/>
                          <a:cs typeface="Arial" panose="020B0604020202020204" pitchFamily="34" charset="0"/>
                        </a:rPr>
                        <a:t>Net Profit</a:t>
                      </a: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0" indent="0" algn="l">
                        <a:lnSpc>
                          <a:spcPct val="150000"/>
                        </a:lnSpc>
                        <a:spcBef>
                          <a:spcPts val="0"/>
                        </a:spcBef>
                        <a:spcAft>
                          <a:spcPts val="0"/>
                        </a:spcAft>
                      </a:pPr>
                      <a:endPar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b"/>
                </a:tc>
                <a:tc>
                  <a:txBody>
                    <a:bodyPr/>
                    <a:lstStyle/>
                    <a:p>
                      <a:pPr marL="0" marR="0" indent="0" algn="l">
                        <a:lnSpc>
                          <a:spcPct val="150000"/>
                        </a:lnSpc>
                        <a:spcBef>
                          <a:spcPts val="0"/>
                        </a:spcBef>
                        <a:spcAft>
                          <a:spcPts val="0"/>
                        </a:spcAft>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4000</a:t>
                      </a:r>
                    </a:p>
                  </a:txBody>
                  <a:tcPr marL="9525" marR="9525" marT="9525" marB="9525" anchor="b"/>
                </a:tc>
                <a:extLst>
                  <a:ext uri="{0D108BD9-81ED-4DB2-BD59-A6C34878D82A}">
                    <a16:rowId xmlns:a16="http://schemas.microsoft.com/office/drawing/2014/main" val="1807699601"/>
                  </a:ext>
                </a:extLst>
              </a:tr>
            </a:tbl>
          </a:graphicData>
        </a:graphic>
      </p:graphicFrame>
    </p:spTree>
    <p:extLst>
      <p:ext uri="{BB962C8B-B14F-4D97-AF65-F5344CB8AC3E}">
        <p14:creationId xmlns:p14="http://schemas.microsoft.com/office/powerpoint/2010/main" val="1468575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5A17C-7584-CB9B-3820-282235415ABD}"/>
              </a:ext>
            </a:extLst>
          </p:cNvPr>
          <p:cNvSpPr>
            <a:spLocks noGrp="1"/>
          </p:cNvSpPr>
          <p:nvPr>
            <p:ph type="title"/>
          </p:nvPr>
        </p:nvSpPr>
        <p:spPr>
          <a:xfrm>
            <a:off x="4052986" y="0"/>
            <a:ext cx="2189480" cy="440054"/>
          </a:xfrm>
        </p:spPr>
        <p:txBody>
          <a:bodyPr>
            <a:normAutofit fontScale="90000"/>
          </a:bodyPr>
          <a:lstStyle/>
          <a:p>
            <a:pPr algn="ctr"/>
            <a:r>
              <a:rPr lang="en-GB" sz="2400" b="1" dirty="0">
                <a:latin typeface="Times New Roman" panose="02020603050405020304" pitchFamily="18" charset="0"/>
                <a:cs typeface="Times New Roman" panose="02020603050405020304" pitchFamily="18" charset="0"/>
              </a:rPr>
              <a:t>SWOT Analysis</a:t>
            </a:r>
          </a:p>
        </p:txBody>
      </p:sp>
      <p:sp>
        <p:nvSpPr>
          <p:cNvPr id="3" name="Content Placeholder 2">
            <a:extLst>
              <a:ext uri="{FF2B5EF4-FFF2-40B4-BE49-F238E27FC236}">
                <a16:creationId xmlns:a16="http://schemas.microsoft.com/office/drawing/2014/main" id="{0892F961-24FA-A70E-5522-15DD22CC55FB}"/>
              </a:ext>
            </a:extLst>
          </p:cNvPr>
          <p:cNvSpPr>
            <a:spLocks noGrp="1"/>
          </p:cNvSpPr>
          <p:nvPr>
            <p:ph idx="1"/>
          </p:nvPr>
        </p:nvSpPr>
        <p:spPr>
          <a:xfrm>
            <a:off x="13116" y="220027"/>
            <a:ext cx="12458700" cy="6469380"/>
          </a:xfrm>
        </p:spPr>
        <p:txBody>
          <a:bodyPr>
            <a:normAutofit fontScale="77500" lnSpcReduction="20000"/>
          </a:bodyPr>
          <a:lstStyle/>
          <a:p>
            <a:pPr marL="0" indent="0" algn="just">
              <a:lnSpc>
                <a:spcPct val="100000"/>
              </a:lnSpc>
              <a:buNone/>
            </a:pPr>
            <a:r>
              <a:rPr lang="en-GB" sz="2400" b="1" dirty="0">
                <a:solidFill>
                  <a:srgbClr val="000000"/>
                </a:solidFill>
                <a:latin typeface="Arial" panose="020B0604020202020204" pitchFamily="34" charset="0"/>
                <a:cs typeface="Arial" panose="020B0604020202020204" pitchFamily="34" charset="0"/>
              </a:rPr>
              <a:t>Strengths</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theme has a unique focus on sustainability within the European luxury and heritage hospitality sector</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event addresses an unmet market need </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high-profile venue shows that even old hospitality brands can become greener, (Hussain et al. 2020). </a:t>
            </a:r>
          </a:p>
          <a:p>
            <a:pPr marL="0" indent="0" algn="just">
              <a:lnSpc>
                <a:spcPct val="100000"/>
              </a:lnSpc>
              <a:buNone/>
            </a:pPr>
            <a:r>
              <a:rPr lang="en-GB" sz="2400" b="1" dirty="0">
                <a:solidFill>
                  <a:srgbClr val="000000"/>
                </a:solidFill>
                <a:latin typeface="Arial" panose="020B0604020202020204" pitchFamily="34" charset="0"/>
                <a:cs typeface="Arial" panose="020B0604020202020204" pitchFamily="34" charset="0"/>
              </a:rPr>
              <a:t>Weaknesses</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 competition is high from established conferences</a:t>
            </a:r>
          </a:p>
          <a:p>
            <a:pPr algn="just">
              <a:lnSpc>
                <a:spcPct val="100000"/>
              </a:lnSpc>
            </a:pPr>
            <a:r>
              <a:rPr lang="en-GB" sz="2400" dirty="0">
                <a:solidFill>
                  <a:srgbClr val="000000"/>
                </a:solidFill>
                <a:latin typeface="Arial" panose="020B0604020202020204" pitchFamily="34" charset="0"/>
                <a:cs typeface="Arial" panose="020B0604020202020204" pitchFamily="34" charset="0"/>
              </a:rPr>
              <a:t>There is a dependency on external sponsorships and partnerships </a:t>
            </a:r>
          </a:p>
          <a:p>
            <a:pPr algn="just">
              <a:lnSpc>
                <a:spcPct val="100000"/>
              </a:lnSpc>
            </a:pPr>
            <a:r>
              <a:rPr lang="en-GB" sz="2400" dirty="0">
                <a:solidFill>
                  <a:srgbClr val="000000"/>
                </a:solidFill>
                <a:latin typeface="Arial" panose="020B0604020202020204" pitchFamily="34" charset="0"/>
                <a:cs typeface="Arial" panose="020B0604020202020204" pitchFamily="34" charset="0"/>
              </a:rPr>
              <a:t>The luxury venue also carries the risk of higher costs, (Abdou et al. 2020).</a:t>
            </a:r>
          </a:p>
          <a:p>
            <a:pPr marL="0" indent="0" algn="just">
              <a:lnSpc>
                <a:spcPct val="100000"/>
              </a:lnSpc>
              <a:buNone/>
            </a:pPr>
            <a:r>
              <a:rPr lang="en-GB" sz="2400" b="1" dirty="0">
                <a:solidFill>
                  <a:srgbClr val="000000"/>
                </a:solidFill>
                <a:latin typeface="Arial" panose="020B0604020202020204" pitchFamily="34" charset="0"/>
                <a:cs typeface="Arial" panose="020B0604020202020204" pitchFamily="34" charset="0"/>
              </a:rPr>
              <a:t>Opportunities</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excellent networking for professionals eager to integrate sustainability along with showcasing eco-solutions. </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it has strong potential to become an annual flagship conference for the niche heritage hospitality market. </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Rising profitability drivers for sustainability will likely fuel interest and registrations over time</a:t>
            </a:r>
          </a:p>
          <a:p>
            <a:pPr algn="just">
              <a:lnSpc>
                <a:spcPct val="100000"/>
              </a:lnSpc>
            </a:pPr>
            <a:r>
              <a:rPr lang="en-GB" sz="2400" dirty="0">
                <a:solidFill>
                  <a:srgbClr val="000000"/>
                </a:solidFill>
                <a:latin typeface="Arial" panose="020B0604020202020204" pitchFamily="34" charset="0"/>
                <a:cs typeface="Arial" panose="020B0604020202020204" pitchFamily="34" charset="0"/>
              </a:rPr>
              <a:t>Partnerships with affiliated associations can aid promotion ,(</a:t>
            </a:r>
            <a:r>
              <a:rPr lang="en-GB" sz="2400" dirty="0" err="1">
                <a:solidFill>
                  <a:srgbClr val="000000"/>
                </a:solidFill>
                <a:latin typeface="Arial" panose="020B0604020202020204" pitchFamily="34" charset="0"/>
                <a:cs typeface="Arial" panose="020B0604020202020204" pitchFamily="34" charset="0"/>
              </a:rPr>
              <a:t>Abualigah</a:t>
            </a:r>
            <a:r>
              <a:rPr lang="en-GB" sz="2400" dirty="0">
                <a:solidFill>
                  <a:srgbClr val="000000"/>
                </a:solidFill>
                <a:latin typeface="Arial" panose="020B0604020202020204" pitchFamily="34" charset="0"/>
                <a:cs typeface="Arial" panose="020B0604020202020204" pitchFamily="34" charset="0"/>
              </a:rPr>
              <a:t> et al. 2023). </a:t>
            </a:r>
          </a:p>
          <a:p>
            <a:pPr marL="0" indent="0" algn="just">
              <a:lnSpc>
                <a:spcPct val="100000"/>
              </a:lnSpc>
              <a:buNone/>
            </a:pPr>
            <a:r>
              <a:rPr lang="en-GB" sz="2400" b="1" dirty="0">
                <a:solidFill>
                  <a:srgbClr val="000000"/>
                </a:solidFill>
                <a:latin typeface="Arial" panose="020B0604020202020204" pitchFamily="34" charset="0"/>
                <a:cs typeface="Arial" panose="020B0604020202020204" pitchFamily="34" charset="0"/>
              </a:rPr>
              <a:t>Threats</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Conflicts with other events could affect the attendance. </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 first event will result in unplanned costs and budget overrun. </a:t>
            </a:r>
          </a:p>
          <a:p>
            <a:pPr algn="just">
              <a:lnSpc>
                <a:spcPct val="100000"/>
              </a:lnSpc>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Attendee registrations and sponsorship funding might be affected by economic downturns, (Yousaf et al. 2021) .</a:t>
            </a:r>
            <a:endParaRPr lang="en-GB" sz="2400" dirty="0">
              <a:solidFill>
                <a:srgbClr val="000000"/>
              </a:solidFill>
              <a:latin typeface="Arial" panose="020B0604020202020204" pitchFamily="34" charset="0"/>
              <a:cs typeface="Arial" panose="020B0604020202020204" pitchFamily="34" charset="0"/>
            </a:endParaRPr>
          </a:p>
          <a:p>
            <a:pPr algn="just">
              <a:lnSpc>
                <a:spcPct val="100000"/>
              </a:lnSpc>
            </a:pPr>
            <a:endParaRPr lang="en-GB" sz="2000" dirty="0">
              <a:solidFill>
                <a:srgbClr val="000000"/>
              </a:solidFill>
              <a:latin typeface="Times New Roman" panose="02020603050405020304" pitchFamily="18" charset="0"/>
              <a:cs typeface="Times New Roman" panose="02020603050405020304" pitchFamily="18" charset="0"/>
            </a:endParaRPr>
          </a:p>
        </p:txBody>
      </p:sp>
      <p:pic>
        <p:nvPicPr>
          <p:cNvPr id="6" name="Picture 5" descr="A diagram of swot analysis&#10;&#10;Description automatically generated">
            <a:extLst>
              <a:ext uri="{FF2B5EF4-FFF2-40B4-BE49-F238E27FC236}">
                <a16:creationId xmlns:a16="http://schemas.microsoft.com/office/drawing/2014/main" id="{22E86FE2-97F2-012B-D858-D0640B1C574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8263889" y="1565910"/>
            <a:ext cx="3928111" cy="1863090"/>
          </a:xfrm>
          <a:prstGeom prst="rect">
            <a:avLst/>
          </a:prstGeom>
        </p:spPr>
      </p:pic>
    </p:spTree>
    <p:extLst>
      <p:ext uri="{BB962C8B-B14F-4D97-AF65-F5344CB8AC3E}">
        <p14:creationId xmlns:p14="http://schemas.microsoft.com/office/powerpoint/2010/main" val="1488334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750A9-ED88-4302-24DA-13C6E367A2C5}"/>
              </a:ext>
            </a:extLst>
          </p:cNvPr>
          <p:cNvSpPr>
            <a:spLocks noGrp="1"/>
          </p:cNvSpPr>
          <p:nvPr>
            <p:ph type="title"/>
          </p:nvPr>
        </p:nvSpPr>
        <p:spPr>
          <a:xfrm>
            <a:off x="3337560" y="102235"/>
            <a:ext cx="4194810" cy="549275"/>
          </a:xfrm>
        </p:spPr>
        <p:txBody>
          <a:bodyPr>
            <a:normAutofit/>
          </a:bodyPr>
          <a:lstStyle/>
          <a:p>
            <a:pPr algn="ctr"/>
            <a:r>
              <a:rPr lang="en-GB" sz="2800" b="1" dirty="0">
                <a:latin typeface="Times New Roman" panose="02020603050405020304" pitchFamily="18" charset="0"/>
                <a:cs typeface="Times New Roman" panose="02020603050405020304" pitchFamily="18" charset="0"/>
              </a:rPr>
              <a:t>PESTLE Analysis</a:t>
            </a:r>
          </a:p>
        </p:txBody>
      </p:sp>
      <p:sp>
        <p:nvSpPr>
          <p:cNvPr id="3" name="Content Placeholder 2">
            <a:extLst>
              <a:ext uri="{FF2B5EF4-FFF2-40B4-BE49-F238E27FC236}">
                <a16:creationId xmlns:a16="http://schemas.microsoft.com/office/drawing/2014/main" id="{1B3DCFF6-0539-5741-B17E-D7C8B23901B3}"/>
              </a:ext>
            </a:extLst>
          </p:cNvPr>
          <p:cNvSpPr>
            <a:spLocks noGrp="1"/>
          </p:cNvSpPr>
          <p:nvPr>
            <p:ph idx="1"/>
          </p:nvPr>
        </p:nvSpPr>
        <p:spPr>
          <a:xfrm>
            <a:off x="0" y="335280"/>
            <a:ext cx="12192000" cy="6522720"/>
          </a:xfrm>
        </p:spPr>
        <p:txBody>
          <a:bodyPr>
            <a:normAutofit/>
          </a:bodyPr>
          <a:lstStyle/>
          <a:p>
            <a:pPr marL="0" indent="0">
              <a:buNone/>
            </a:pPr>
            <a:r>
              <a:rPr lang="en-GB" sz="2000" b="1" dirty="0">
                <a:latin typeface="Arial" panose="020B0604020202020204" pitchFamily="34" charset="0"/>
                <a:cs typeface="Arial" panose="020B0604020202020204" pitchFamily="34" charset="0"/>
              </a:rPr>
              <a:t>Political</a:t>
            </a:r>
          </a:p>
          <a:p>
            <a:pPr algn="just"/>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Government regulations on sustainability becoming stricter. </a:t>
            </a:r>
          </a:p>
          <a:p>
            <a:pPr algn="just"/>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Initiatives like the EU Taxonomy and the Carbon Border Adjustment Mechanism will force hospitality players to adopt the environment</a:t>
            </a:r>
            <a:r>
              <a:rPr lang="en-GB" sz="2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algn="just"/>
            <a:r>
              <a:rPr lang="en-GB" sz="2000" dirty="0">
                <a:latin typeface="Arial" panose="020B0604020202020204" pitchFamily="34" charset="0"/>
                <a:cs typeface="Arial" panose="020B0604020202020204" pitchFamily="34" charset="0"/>
              </a:rPr>
              <a:t>subsidies for renewables can hasten adoption.</a:t>
            </a:r>
          </a:p>
          <a:p>
            <a:pPr algn="just"/>
            <a:r>
              <a:rPr lang="en-GB" sz="2000" dirty="0">
                <a:latin typeface="Arial" panose="020B0604020202020204" pitchFamily="34" charset="0"/>
                <a:cs typeface="Arial" panose="020B0604020202020204" pitchFamily="34" charset="0"/>
              </a:rPr>
              <a:t>keeping compliant will involve changes in operations (George, 2021).</a:t>
            </a:r>
          </a:p>
          <a:p>
            <a:pPr marL="0" indent="0">
              <a:buNone/>
            </a:pPr>
            <a:r>
              <a:rPr lang="en-GB" sz="2000" b="1" dirty="0">
                <a:latin typeface="Arial" panose="020B0604020202020204" pitchFamily="34" charset="0"/>
                <a:cs typeface="Arial" panose="020B0604020202020204" pitchFamily="34" charset="0"/>
              </a:rPr>
              <a:t>Economic</a:t>
            </a:r>
          </a:p>
          <a:p>
            <a:pPr algn="just"/>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post-pandemic recovery, however, remains fragile. </a:t>
            </a:r>
          </a:p>
          <a:p>
            <a:pPr algn="just"/>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Participation will also be hindered by cost pressures, </a:t>
            </a:r>
          </a:p>
          <a:p>
            <a:pPr algn="just"/>
            <a:r>
              <a:rPr lang="en-GB" sz="2000" dirty="0">
                <a:latin typeface="Arial" panose="020B0604020202020204" pitchFamily="34" charset="0"/>
                <a:cs typeface="Arial" panose="020B0604020202020204" pitchFamily="34" charset="0"/>
              </a:rPr>
              <a:t>The conference provides a high-value ROI with expert insights and peer learning on the latest solutions, (</a:t>
            </a:r>
            <a:r>
              <a:rPr lang="en-GB" sz="2000" dirty="0" err="1">
                <a:latin typeface="Arial" panose="020B0604020202020204" pitchFamily="34" charset="0"/>
                <a:cs typeface="Arial" panose="020B0604020202020204" pitchFamily="34" charset="0"/>
              </a:rPr>
              <a:t>Dalirazar</a:t>
            </a:r>
            <a:r>
              <a:rPr lang="en-GB" sz="2000" dirty="0">
                <a:latin typeface="Arial" panose="020B0604020202020204" pitchFamily="34" charset="0"/>
                <a:cs typeface="Arial" panose="020B0604020202020204" pitchFamily="34" charset="0"/>
              </a:rPr>
              <a:t> et al. 2023). </a:t>
            </a:r>
          </a:p>
          <a:p>
            <a:pPr marL="0" indent="0">
              <a:buNone/>
            </a:pPr>
            <a:r>
              <a:rPr lang="en-GB" sz="2000" b="1" dirty="0">
                <a:latin typeface="Arial" panose="020B0604020202020204" pitchFamily="34" charset="0"/>
                <a:cs typeface="Arial" panose="020B0604020202020204" pitchFamily="34" charset="0"/>
              </a:rPr>
              <a:t>Social</a:t>
            </a:r>
          </a:p>
          <a:p>
            <a:pPr algn="just"/>
            <a:r>
              <a:rPr lang="it-IT" sz="2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According</a:t>
            </a:r>
            <a:r>
              <a:rPr lang="it-IT"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to Capobianco et al. (2021), </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Consumers are increasingly placing importance on sustainability. </a:t>
            </a:r>
          </a:p>
          <a:p>
            <a:pPr algn="just"/>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majority of </a:t>
            </a:r>
            <a:r>
              <a:rPr lang="en-GB" sz="2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travelers</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want green stays. </a:t>
            </a:r>
          </a:p>
          <a:p>
            <a:pPr algn="just"/>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Millennials and Gen Z in particular favour ethical brands.</a:t>
            </a:r>
          </a:p>
          <a:p>
            <a:pPr algn="just"/>
            <a:r>
              <a:rPr lang="en-GB" sz="2000" dirty="0">
                <a:latin typeface="Arial" panose="020B0604020202020204" pitchFamily="34" charset="0"/>
                <a:cs typeface="Arial" panose="020B0604020202020204" pitchFamily="34" charset="0"/>
              </a:rPr>
              <a:t>Mass awareness campaigns are also driving sustainability's appeal</a:t>
            </a:r>
          </a:p>
          <a:p>
            <a:pPr marL="0" indent="0">
              <a:buNone/>
            </a:pPr>
            <a:endParaRPr lang="en-GB" sz="2000" dirty="0"/>
          </a:p>
          <a:p>
            <a:endParaRPr lang="en-GB" dirty="0"/>
          </a:p>
        </p:txBody>
      </p:sp>
      <p:pic>
        <p:nvPicPr>
          <p:cNvPr id="6" name="Picture 5" descr="A light bulb with different colored circles&#10;&#10;Description automatically generated">
            <a:extLst>
              <a:ext uri="{FF2B5EF4-FFF2-40B4-BE49-F238E27FC236}">
                <a16:creationId xmlns:a16="http://schemas.microsoft.com/office/drawing/2014/main" id="{C8ADE61D-0283-3A84-2A69-80378E2638A5}"/>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8048625" y="1123950"/>
            <a:ext cx="3777721" cy="5516880"/>
          </a:xfrm>
          <a:prstGeom prst="rect">
            <a:avLst/>
          </a:prstGeom>
        </p:spPr>
      </p:pic>
    </p:spTree>
    <p:extLst>
      <p:ext uri="{BB962C8B-B14F-4D97-AF65-F5344CB8AC3E}">
        <p14:creationId xmlns:p14="http://schemas.microsoft.com/office/powerpoint/2010/main" val="2493802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AB56-772F-ED19-0496-F690C25375F6}"/>
              </a:ext>
            </a:extLst>
          </p:cNvPr>
          <p:cNvSpPr>
            <a:spLocks noGrp="1"/>
          </p:cNvSpPr>
          <p:nvPr>
            <p:ph type="title"/>
          </p:nvPr>
        </p:nvSpPr>
        <p:spPr>
          <a:xfrm>
            <a:off x="3764280" y="0"/>
            <a:ext cx="3916680" cy="423545"/>
          </a:xfrm>
        </p:spPr>
        <p:txBody>
          <a:bodyPr>
            <a:normAutofit fontScale="90000"/>
          </a:bodyPr>
          <a:lstStyle/>
          <a:p>
            <a:r>
              <a:rPr lang="en-GB" sz="3200" dirty="0">
                <a:latin typeface="Amasis MT Pro Black" panose="02040A04050005020304" pitchFamily="18" charset="0"/>
              </a:rPr>
              <a:t>PESTLE Analysis</a:t>
            </a:r>
          </a:p>
        </p:txBody>
      </p:sp>
      <p:sp>
        <p:nvSpPr>
          <p:cNvPr id="3" name="Content Placeholder 2">
            <a:extLst>
              <a:ext uri="{FF2B5EF4-FFF2-40B4-BE49-F238E27FC236}">
                <a16:creationId xmlns:a16="http://schemas.microsoft.com/office/drawing/2014/main" id="{91CAA89C-EE68-F48E-C18D-43130822DE9D}"/>
              </a:ext>
            </a:extLst>
          </p:cNvPr>
          <p:cNvSpPr>
            <a:spLocks noGrp="1"/>
          </p:cNvSpPr>
          <p:nvPr>
            <p:ph idx="1"/>
          </p:nvPr>
        </p:nvSpPr>
        <p:spPr>
          <a:xfrm>
            <a:off x="152400" y="285750"/>
            <a:ext cx="8911590" cy="6790055"/>
          </a:xfrm>
        </p:spPr>
        <p:txBody>
          <a:bodyPr>
            <a:normAutofit/>
          </a:bodyPr>
          <a:lstStyle/>
          <a:p>
            <a:pPr marL="0" indent="0">
              <a:buNone/>
            </a:pPr>
            <a:r>
              <a:rPr lang="en-GB" sz="2000" b="1" dirty="0">
                <a:latin typeface="Arial" panose="020B0604020202020204" pitchFamily="34" charset="0"/>
                <a:cs typeface="Arial" panose="020B0604020202020204" pitchFamily="34" charset="0"/>
              </a:rPr>
              <a:t>Technological</a:t>
            </a:r>
          </a:p>
          <a:p>
            <a:r>
              <a:rPr lang="en-GB" sz="2000" dirty="0">
                <a:latin typeface="Arial" panose="020B0604020202020204" pitchFamily="34" charset="0"/>
                <a:cs typeface="Arial" panose="020B0604020202020204" pitchFamily="34" charset="0"/>
              </a:rPr>
              <a:t>energy optimization, water recycling, IoT-powered automation, AI for forecasting demand, and reducing waste.</a:t>
            </a:r>
          </a:p>
          <a:p>
            <a:r>
              <a:rPr lang="en-GB" sz="2000" dirty="0">
                <a:latin typeface="Arial" panose="020B0604020202020204" pitchFamily="34" charset="0"/>
                <a:cs typeface="Arial" panose="020B0604020202020204" pitchFamily="34" charset="0"/>
              </a:rPr>
              <a:t>Hybrid event technology using virtual platforms and live streaming can expand participation</a:t>
            </a:r>
          </a:p>
          <a:p>
            <a:r>
              <a:rPr lang="en-GB" sz="2000" dirty="0">
                <a:latin typeface="Arial" panose="020B0604020202020204" pitchFamily="34" charset="0"/>
                <a:cs typeface="Arial" panose="020B0604020202020204" pitchFamily="34" charset="0"/>
              </a:rPr>
              <a:t>Having redundancy plans is crucial and data security will remain vital (Fitchuk, 2021).</a:t>
            </a:r>
          </a:p>
          <a:p>
            <a:pPr marL="0" indent="0">
              <a:buNone/>
            </a:pPr>
            <a:r>
              <a:rPr lang="en-GB" sz="2000" b="1" dirty="0">
                <a:latin typeface="Arial" panose="020B0604020202020204" pitchFamily="34" charset="0"/>
                <a:cs typeface="Arial" panose="020B0604020202020204" pitchFamily="34" charset="0"/>
              </a:rPr>
              <a:t>Legal</a:t>
            </a:r>
          </a:p>
          <a:p>
            <a:r>
              <a:rPr lang="en-GB" sz="2000" dirty="0">
                <a:latin typeface="Arial" panose="020B0604020202020204" pitchFamily="34" charset="0"/>
                <a:cs typeface="Arial" panose="020B0604020202020204" pitchFamily="34" charset="0"/>
              </a:rPr>
              <a:t>legal aspects include compliance with health and safety, fire safety, food safety, and accessibility regulations for events.</a:t>
            </a:r>
          </a:p>
          <a:p>
            <a:r>
              <a:rPr lang="en-GB" sz="2000" dirty="0">
                <a:latin typeface="Arial" panose="020B0604020202020204" pitchFamily="34" charset="0"/>
                <a:cs typeface="Arial" panose="020B0604020202020204" pitchFamily="34" charset="0"/>
              </a:rPr>
              <a:t>introduces new requirements around responsible sourcing, organic waste disposal, energy reporting, and GHG accounting.</a:t>
            </a:r>
          </a:p>
          <a:p>
            <a:r>
              <a:rPr lang="en-GB" sz="2000" dirty="0">
                <a:latin typeface="Arial" panose="020B0604020202020204" pitchFamily="34" charset="0"/>
                <a:cs typeface="Arial" panose="020B0604020202020204" pitchFamily="34" charset="0"/>
              </a:rPr>
              <a:t>Venues will require liability insurance (Roy et al. 2021). </a:t>
            </a:r>
          </a:p>
          <a:p>
            <a:pPr marL="0" indent="0">
              <a:buNone/>
            </a:pPr>
            <a:r>
              <a:rPr lang="en-GB" sz="2000" b="1" dirty="0">
                <a:latin typeface="Arial" panose="020B0604020202020204" pitchFamily="34" charset="0"/>
                <a:cs typeface="Arial" panose="020B0604020202020204" pitchFamily="34" charset="0"/>
              </a:rPr>
              <a:t>Environmental</a:t>
            </a:r>
          </a:p>
          <a:p>
            <a:r>
              <a:rPr lang="en-GB" sz="2000" dirty="0">
                <a:latin typeface="Arial" panose="020B0604020202020204" pitchFamily="34" charset="0"/>
                <a:cs typeface="Arial" panose="020B0604020202020204" pitchFamily="34" charset="0"/>
              </a:rPr>
              <a:t>the event is required to control its own footprint through measures like digital collaterals, recycled materials for conference kits, sustainable F&amp;B without plastics, carbon offsetting delegate travel, and optimal waste management.</a:t>
            </a:r>
          </a:p>
          <a:p>
            <a:r>
              <a:rPr lang="en-GB" sz="2000" dirty="0">
                <a:latin typeface="Arial" panose="020B0604020202020204" pitchFamily="34" charset="0"/>
                <a:cs typeface="Arial" panose="020B0604020202020204" pitchFamily="34" charset="0"/>
              </a:rPr>
              <a:t>Hence, it will require coordination with the venue (Nayak et al. 2020). </a:t>
            </a:r>
          </a:p>
        </p:txBody>
      </p:sp>
      <p:pic>
        <p:nvPicPr>
          <p:cNvPr id="7" name="Picture 6" descr="A green leaf on a circuit board&#10;&#10;Description automatically generated">
            <a:extLst>
              <a:ext uri="{FF2B5EF4-FFF2-40B4-BE49-F238E27FC236}">
                <a16:creationId xmlns:a16="http://schemas.microsoft.com/office/drawing/2014/main" id="{B570FC76-3A21-2E65-0B62-6191057F2E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70620" y="285750"/>
            <a:ext cx="3421380" cy="6286500"/>
          </a:xfrm>
          <a:prstGeom prst="rect">
            <a:avLst/>
          </a:prstGeom>
          <a:ln>
            <a:noFill/>
          </a:ln>
          <a:effectLst>
            <a:softEdge rad="112500"/>
          </a:effectLst>
        </p:spPr>
      </p:pic>
    </p:spTree>
    <p:extLst>
      <p:ext uri="{BB962C8B-B14F-4D97-AF65-F5344CB8AC3E}">
        <p14:creationId xmlns:p14="http://schemas.microsoft.com/office/powerpoint/2010/main" val="4094035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7F100A-7FA2-4D98-81BA-F128F3F42B95}"/>
              </a:ext>
            </a:extLst>
          </p:cNvPr>
          <p:cNvSpPr>
            <a:spLocks noGrp="1"/>
          </p:cNvSpPr>
          <p:nvPr>
            <p:ph idx="1"/>
          </p:nvPr>
        </p:nvSpPr>
        <p:spPr>
          <a:xfrm>
            <a:off x="400050" y="845820"/>
            <a:ext cx="11567160" cy="5736995"/>
          </a:xfrm>
        </p:spPr>
        <p:txBody>
          <a:bodyPr>
            <a:normAutofit/>
          </a:bodyPr>
          <a:lstStyle/>
          <a:p>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summarise, this feasibility study articulates that the proposed sustainability conference for the </a:t>
            </a: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UK</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hospitality sector presents a viable and valuable opportunity. The market analysis revealed a strong demand for sustainability solutions among hoteliers driven by rising regulations, consumer preference, and profitability benefits. The niche focus on luxury and heritage brands offers differentiation from competing events. While some risks exist as a first-time event, the unique positioning and rising priority for sustainability outweigh the challenges. Moreover, effective planning to attract sponsors, delegates, and speakers remains critical for success. </a:t>
            </a:r>
            <a:endParaRPr lang="en-US"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prestigious venue, focused agenda, and exemplary organization can establish this as a premier annual conference. Hence, extensive planning for logistics, budgeting, marketing, and risk management will be pivotal. Given the strategic value proposition and appetite among target groups, the proposed event recommends proceeding with organizing the inaugural edition of this conference at The Ritz London in 2024. </a:t>
            </a:r>
            <a:endParaRPr lang="en-US"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5" name="Title 4">
            <a:extLst>
              <a:ext uri="{FF2B5EF4-FFF2-40B4-BE49-F238E27FC236}">
                <a16:creationId xmlns:a16="http://schemas.microsoft.com/office/drawing/2014/main" id="{244A6373-9B04-405A-AFE0-3704971BEE80}"/>
              </a:ext>
            </a:extLst>
          </p:cNvPr>
          <p:cNvSpPr>
            <a:spLocks noGrp="1"/>
          </p:cNvSpPr>
          <p:nvPr>
            <p:ph type="title"/>
          </p:nvPr>
        </p:nvSpPr>
        <p:spPr>
          <a:xfrm>
            <a:off x="838200" y="275184"/>
            <a:ext cx="10515600" cy="1325563"/>
          </a:xfrm>
        </p:spPr>
        <p:txBody>
          <a:bodyPr/>
          <a:lstStyle/>
          <a:p>
            <a:pPr algn="ct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Conclusion</a:t>
            </a:r>
            <a:b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spTree>
    <p:extLst>
      <p:ext uri="{BB962C8B-B14F-4D97-AF65-F5344CB8AC3E}">
        <p14:creationId xmlns:p14="http://schemas.microsoft.com/office/powerpoint/2010/main" val="1814350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5AFF-7A97-4F59-8BA4-D11917B0663D}"/>
              </a:ext>
            </a:extLst>
          </p:cNvPr>
          <p:cNvSpPr>
            <a:spLocks noGrp="1"/>
          </p:cNvSpPr>
          <p:nvPr>
            <p:ph type="title"/>
          </p:nvPr>
        </p:nvSpPr>
        <p:spPr>
          <a:xfrm>
            <a:off x="838200" y="111760"/>
            <a:ext cx="10515600" cy="478155"/>
          </a:xfrm>
        </p:spPr>
        <p:txBody>
          <a:bodyPr>
            <a:normAutofit fontScale="90000"/>
          </a:bodyPr>
          <a:lstStyle/>
          <a:p>
            <a:pPr algn="ctr"/>
            <a:r>
              <a:rPr lang="en-US" dirty="0">
                <a:solidFill>
                  <a:srgbClr val="000000"/>
                </a:solidFill>
                <a:latin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1633136-F86B-42AF-AD2F-2393AD54C605}"/>
              </a:ext>
            </a:extLst>
          </p:cNvPr>
          <p:cNvSpPr>
            <a:spLocks noGrp="1"/>
          </p:cNvSpPr>
          <p:nvPr>
            <p:ph idx="1"/>
          </p:nvPr>
        </p:nvSpPr>
        <p:spPr>
          <a:xfrm>
            <a:off x="213360" y="845820"/>
            <a:ext cx="11816080" cy="5900420"/>
          </a:xfrm>
        </p:spPr>
        <p:txBody>
          <a:bodyPr>
            <a:normAutofit fontScale="92500" lnSpcReduction="10000"/>
          </a:bodyPr>
          <a:lstStyle/>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Abdou, A. H., Hassan, T. H., &amp; El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Dief</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 M. (2020). A description of green hotel practices and their role in achieving sustainable development.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Sustainability</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12</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(22), 9624.</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Abualigah</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Koburtay</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Bourini</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Badar</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 &amp;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Gerged</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M. (2023). Towards sustainable development in the hospitality sector: Does green human resource management stimulate green creativity? A moderated mediation model.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Business Strategy and the Environment</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32</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(6), 3217-3232.</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An, J., Kim, H., &amp;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Hur</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 (2021). Keeping the competitive edge of a convention and exhibition center in MICE Environment: identification of event attributes for long-run success.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Sustainability</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13</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(9), 5030.</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Capobianco, N., Basile, V.,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Loia</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F., &amp;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Vona</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 (2021). Toward a sustainable decommissioning of offshore platforms in the oil and gas industry: A PESTLE analysis.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Sustainability</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13</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(11), 6266.</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Conference Program</a:t>
            </a:r>
            <a:r>
              <a:rPr lang="en-US" sz="18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(2023): </a:t>
            </a:r>
            <a:r>
              <a:rPr lang="en-US" sz="1800" i="1" dirty="0">
                <a:solidFill>
                  <a:srgbClr val="000000"/>
                </a:solidFill>
                <a:latin typeface="Arial" panose="020B0604020202020204" pitchFamily="34" charset="0"/>
                <a:ea typeface="Calibri" panose="020F0502020204030204" pitchFamily="34" charset="0"/>
                <a:cs typeface="Arial" panose="020B0604020202020204" pitchFamily="34" charset="0"/>
              </a:rPr>
              <a:t>Hospitality Agenda 2030, Green Hospitality</a:t>
            </a:r>
            <a:r>
              <a:rPr lang="en-US" sz="18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Retrieved from  </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https://www.greenhospitality.io/conference-program</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05 Jan 2024</a:t>
            </a:r>
          </a:p>
          <a:p>
            <a:pPr algn="just">
              <a:lnSpc>
                <a:spcPct val="150000"/>
              </a:lnSpc>
              <a:spcBef>
                <a:spcPts val="0"/>
              </a:spcBef>
            </a:pPr>
            <a:r>
              <a:rPr lang="en-US" sz="18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Dalirazar</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 &amp; Sabzi, Z. (2023). Strategic analysis of barriers and solutions to development of sustainable buildings      using PESTLE technique.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Journal of Construction Management</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23</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(1), 167-181.</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Dzhandzhugazova</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 A.,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Blinova</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 A.,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Orlova</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 N., &amp; Romanova, M. M. (2016). Innovations in hospitality industry.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Journal of Environmental and Science Education</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11</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(17), 10387-10400.</a:t>
            </a:r>
          </a:p>
          <a:p>
            <a:endParaRPr lang="en-US" dirty="0"/>
          </a:p>
        </p:txBody>
      </p:sp>
    </p:spTree>
    <p:extLst>
      <p:ext uri="{BB962C8B-B14F-4D97-AF65-F5344CB8AC3E}">
        <p14:creationId xmlns:p14="http://schemas.microsoft.com/office/powerpoint/2010/main" val="3879501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B9BBDA-A48F-3C84-78D6-0761B64C8556}"/>
              </a:ext>
            </a:extLst>
          </p:cNvPr>
          <p:cNvSpPr>
            <a:spLocks noGrp="1"/>
          </p:cNvSpPr>
          <p:nvPr>
            <p:ph idx="1"/>
          </p:nvPr>
        </p:nvSpPr>
        <p:spPr>
          <a:xfrm>
            <a:off x="-80010" y="0"/>
            <a:ext cx="12272010" cy="6755130"/>
          </a:xfrm>
        </p:spPr>
        <p:txBody>
          <a:bodyPr>
            <a:normAutofit fontScale="70000" lnSpcReduction="20000"/>
          </a:bodyPr>
          <a:lstStyle/>
          <a:p>
            <a:pPr marL="457200" indent="-457200">
              <a:lnSpc>
                <a:spcPct val="170000"/>
              </a:lnSpc>
              <a:spcBef>
                <a:spcPts val="0"/>
              </a:spcBef>
            </a:pPr>
            <a:r>
              <a:rPr lang="en-GB" sz="2600" dirty="0">
                <a:solidFill>
                  <a:srgbClr val="000000"/>
                </a:solidFill>
                <a:latin typeface="Arial" panose="020B0604020202020204" pitchFamily="34" charset="0"/>
                <a:cs typeface="Arial" panose="020B0604020202020204" pitchFamily="34" charset="0"/>
              </a:rPr>
              <a:t>Fitchuk, C. (2021). </a:t>
            </a:r>
            <a:r>
              <a:rPr lang="en-GB" sz="2600" i="1" dirty="0">
                <a:solidFill>
                  <a:srgbClr val="000000"/>
                </a:solidFill>
                <a:latin typeface="Arial" panose="020B0604020202020204" pitchFamily="34" charset="0"/>
                <a:cs typeface="Arial" panose="020B0604020202020204" pitchFamily="34" charset="0"/>
              </a:rPr>
              <a:t>Creating a Sustainable Business Strategy for a SME.</a:t>
            </a:r>
          </a:p>
          <a:p>
            <a:pPr marL="457200" indent="-457200">
              <a:lnSpc>
                <a:spcPct val="170000"/>
              </a:lnSpc>
              <a:spcBef>
                <a:spcPts val="0"/>
              </a:spcBef>
            </a:pPr>
            <a:r>
              <a:rPr lang="en-GB" sz="2600" dirty="0" err="1">
                <a:solidFill>
                  <a:srgbClr val="000000"/>
                </a:solidFill>
                <a:latin typeface="Arial" panose="020B0604020202020204" pitchFamily="34" charset="0"/>
                <a:cs typeface="Arial" panose="020B0604020202020204" pitchFamily="34" charset="0"/>
              </a:rPr>
              <a:t>Floričić</a:t>
            </a:r>
            <a:r>
              <a:rPr lang="en-GB" sz="2600" dirty="0">
                <a:solidFill>
                  <a:srgbClr val="000000"/>
                </a:solidFill>
                <a:latin typeface="Arial" panose="020B0604020202020204" pitchFamily="34" charset="0"/>
                <a:cs typeface="Arial" panose="020B0604020202020204" pitchFamily="34" charset="0"/>
              </a:rPr>
              <a:t>, T. (2020). Sustainable solutions in the hospitality industry and competitiveness context of “green hotels</a:t>
            </a:r>
            <a:r>
              <a:rPr lang="en-GB" sz="2600" i="1" dirty="0">
                <a:solidFill>
                  <a:srgbClr val="000000"/>
                </a:solidFill>
                <a:latin typeface="Arial" panose="020B0604020202020204" pitchFamily="34" charset="0"/>
                <a:cs typeface="Arial" panose="020B0604020202020204" pitchFamily="34" charset="0"/>
              </a:rPr>
              <a:t>”. Civil Engineering Journal, </a:t>
            </a:r>
            <a:r>
              <a:rPr lang="en-GB" sz="2600" dirty="0">
                <a:solidFill>
                  <a:srgbClr val="000000"/>
                </a:solidFill>
                <a:latin typeface="Arial" panose="020B0604020202020204" pitchFamily="34" charset="0"/>
                <a:cs typeface="Arial" panose="020B0604020202020204" pitchFamily="34" charset="0"/>
              </a:rPr>
              <a:t>6(6), 1104-1113.</a:t>
            </a:r>
          </a:p>
          <a:p>
            <a:pPr marL="457200" indent="-457200">
              <a:lnSpc>
                <a:spcPct val="170000"/>
              </a:lnSpc>
              <a:spcBef>
                <a:spcPts val="0"/>
              </a:spcBef>
            </a:pPr>
            <a:r>
              <a:rPr lang="en-GB" sz="2600" dirty="0">
                <a:solidFill>
                  <a:srgbClr val="000000"/>
                </a:solidFill>
                <a:latin typeface="Arial" panose="020B0604020202020204" pitchFamily="34" charset="0"/>
                <a:cs typeface="Arial" panose="020B0604020202020204" pitchFamily="34" charset="0"/>
              </a:rPr>
              <a:t>George, R. (2021). The Tourism and Hospitality Marketing Environment. In Marketing Tourism and Hospitality: Concepts and Cases (pp. 183-219</a:t>
            </a:r>
            <a:r>
              <a:rPr lang="en-GB" sz="2600" i="1" dirty="0">
                <a:solidFill>
                  <a:srgbClr val="000000"/>
                </a:solidFill>
                <a:latin typeface="Arial" panose="020B0604020202020204" pitchFamily="34" charset="0"/>
                <a:cs typeface="Arial" panose="020B0604020202020204" pitchFamily="34" charset="0"/>
              </a:rPr>
              <a:t>). Cham: Springer International Publishing</a:t>
            </a:r>
            <a:r>
              <a:rPr lang="en-GB" sz="2600" dirty="0">
                <a:solidFill>
                  <a:srgbClr val="000000"/>
                </a:solidFill>
                <a:latin typeface="Arial" panose="020B0604020202020204" pitchFamily="34" charset="0"/>
                <a:cs typeface="Arial" panose="020B0604020202020204" pitchFamily="34" charset="0"/>
              </a:rPr>
              <a:t>.</a:t>
            </a:r>
          </a:p>
          <a:p>
            <a:pPr marL="457200" indent="-457200">
              <a:lnSpc>
                <a:spcPct val="170000"/>
              </a:lnSpc>
              <a:spcBef>
                <a:spcPts val="0"/>
              </a:spcBef>
            </a:pPr>
            <a:r>
              <a:rPr lang="en-GB" sz="2600" dirty="0">
                <a:solidFill>
                  <a:srgbClr val="000000"/>
                </a:solidFill>
                <a:latin typeface="Arial" panose="020B0604020202020204" pitchFamily="34" charset="0"/>
                <a:cs typeface="Arial" panose="020B0604020202020204" pitchFamily="34" charset="0"/>
              </a:rPr>
              <a:t>The Ritz London. (2023). Green Policy: </a:t>
            </a:r>
            <a:r>
              <a:rPr lang="en-GB" sz="2600" i="1" dirty="0">
                <a:solidFill>
                  <a:srgbClr val="000000"/>
                </a:solidFill>
                <a:latin typeface="Arial" panose="020B0604020202020204" pitchFamily="34" charset="0"/>
                <a:cs typeface="Arial" panose="020B0604020202020204" pitchFamily="34" charset="0"/>
              </a:rPr>
              <a:t>Our Hotel Sustainability Efforts:  </a:t>
            </a:r>
            <a:r>
              <a:rPr lang="en-GB" sz="2600" dirty="0">
                <a:solidFill>
                  <a:srgbClr val="000000"/>
                </a:solidFill>
                <a:latin typeface="Arial" panose="020B0604020202020204" pitchFamily="34" charset="0"/>
                <a:cs typeface="Arial" panose="020B0604020202020204" pitchFamily="34" charset="0"/>
              </a:rPr>
              <a:t>Retrieved from </a:t>
            </a:r>
            <a:r>
              <a:rPr lang="en-GB" sz="2600" dirty="0">
                <a:solidFill>
                  <a:srgbClr val="000000"/>
                </a:solidFill>
                <a:latin typeface="Arial" panose="020B0604020202020204" pitchFamily="34" charset="0"/>
                <a:cs typeface="Arial" panose="020B0604020202020204" pitchFamily="34" charset="0"/>
                <a:hlinkClick r:id="rId2"/>
              </a:rPr>
              <a:t>https://www.theritzlondon.com/about-the-ritz/green-policy/</a:t>
            </a:r>
            <a:r>
              <a:rPr lang="en-GB" sz="2600" dirty="0">
                <a:solidFill>
                  <a:srgbClr val="000000"/>
                </a:solidFill>
                <a:latin typeface="Arial" panose="020B0604020202020204" pitchFamily="34" charset="0"/>
                <a:cs typeface="Arial" panose="020B0604020202020204" pitchFamily="34" charset="0"/>
              </a:rPr>
              <a:t> Accessed on: 3 Jan 2024</a:t>
            </a:r>
          </a:p>
          <a:p>
            <a:pPr marL="457200" indent="-457200">
              <a:lnSpc>
                <a:spcPct val="170000"/>
              </a:lnSpc>
              <a:spcBef>
                <a:spcPts val="0"/>
              </a:spcBef>
            </a:pPr>
            <a:r>
              <a:rPr lang="en-GB" sz="2600" dirty="0">
                <a:solidFill>
                  <a:srgbClr val="000000"/>
                </a:solidFill>
                <a:latin typeface="Arial" panose="020B0604020202020204" pitchFamily="34" charset="0"/>
                <a:cs typeface="Arial" panose="020B0604020202020204" pitchFamily="34" charset="0"/>
              </a:rPr>
              <a:t>Han, H. (2021). Consumer </a:t>
            </a:r>
            <a:r>
              <a:rPr lang="en-GB" sz="2600" dirty="0" err="1">
                <a:solidFill>
                  <a:srgbClr val="000000"/>
                </a:solidFill>
                <a:latin typeface="Arial" panose="020B0604020202020204" pitchFamily="34" charset="0"/>
                <a:cs typeface="Arial" panose="020B0604020202020204" pitchFamily="34" charset="0"/>
              </a:rPr>
              <a:t>behavior</a:t>
            </a:r>
            <a:r>
              <a:rPr lang="en-GB" sz="2600" dirty="0">
                <a:solidFill>
                  <a:srgbClr val="000000"/>
                </a:solidFill>
                <a:latin typeface="Arial" panose="020B0604020202020204" pitchFamily="34" charset="0"/>
                <a:cs typeface="Arial" panose="020B0604020202020204" pitchFamily="34" charset="0"/>
              </a:rPr>
              <a:t> and environmental sustainability in tourism and hospitality: A review of theories, concepts, and latest research. </a:t>
            </a:r>
            <a:r>
              <a:rPr lang="en-GB" sz="2600" i="1" dirty="0">
                <a:solidFill>
                  <a:srgbClr val="000000"/>
                </a:solidFill>
                <a:latin typeface="Arial" panose="020B0604020202020204" pitchFamily="34" charset="0"/>
                <a:cs typeface="Arial" panose="020B0604020202020204" pitchFamily="34" charset="0"/>
              </a:rPr>
              <a:t>Journal of Sustainable Tourism</a:t>
            </a:r>
            <a:r>
              <a:rPr lang="en-GB" sz="2600" dirty="0">
                <a:solidFill>
                  <a:srgbClr val="000000"/>
                </a:solidFill>
                <a:latin typeface="Arial" panose="020B0604020202020204" pitchFamily="34" charset="0"/>
                <a:cs typeface="Arial" panose="020B0604020202020204" pitchFamily="34" charset="0"/>
              </a:rPr>
              <a:t>, 29(7), 1021-1042</a:t>
            </a:r>
          </a:p>
          <a:p>
            <a:pPr>
              <a:lnSpc>
                <a:spcPct val="170000"/>
              </a:lnSpc>
              <a:spcBef>
                <a:spcPts val="0"/>
              </a:spcBef>
            </a:pPr>
            <a:r>
              <a:rPr lang="en-GB" sz="2600" dirty="0">
                <a:solidFill>
                  <a:srgbClr val="000000"/>
                </a:solidFill>
                <a:latin typeface="Arial" panose="020B0604020202020204" pitchFamily="34" charset="0"/>
                <a:cs typeface="Arial" panose="020B0604020202020204" pitchFamily="34" charset="0"/>
              </a:rPr>
              <a:t>   Hussain, I., Mu, S., Mohiuddin, M., Danish, R. Q., &amp; Sair, S. A. (2020). Effects of sustainable brand equity and marketing innovation on market performance in hospitality industry: Mediating effects of sustainable competitive advantage. </a:t>
            </a:r>
            <a:r>
              <a:rPr lang="en-GB" sz="2600" i="1" dirty="0">
                <a:solidFill>
                  <a:srgbClr val="000000"/>
                </a:solidFill>
                <a:latin typeface="Arial" panose="020B0604020202020204" pitchFamily="34" charset="0"/>
                <a:cs typeface="Arial" panose="020B0604020202020204" pitchFamily="34" charset="0"/>
              </a:rPr>
              <a:t>Sustainability</a:t>
            </a:r>
            <a:r>
              <a:rPr lang="en-GB" sz="2600" dirty="0">
                <a:solidFill>
                  <a:srgbClr val="000000"/>
                </a:solidFill>
                <a:latin typeface="Arial" panose="020B0604020202020204" pitchFamily="34" charset="0"/>
                <a:cs typeface="Arial" panose="020B0604020202020204" pitchFamily="34" charset="0"/>
              </a:rPr>
              <a:t>, 12(7), 2939.</a:t>
            </a:r>
          </a:p>
          <a:p>
            <a:pPr marL="457200" indent="-457200">
              <a:lnSpc>
                <a:spcPct val="170000"/>
              </a:lnSpc>
              <a:spcBef>
                <a:spcPts val="0"/>
              </a:spcBef>
            </a:pPr>
            <a:r>
              <a:rPr lang="en-GB" sz="2600" dirty="0" err="1">
                <a:solidFill>
                  <a:srgbClr val="000000"/>
                </a:solidFill>
                <a:latin typeface="Arial" panose="020B0604020202020204" pitchFamily="34" charset="0"/>
                <a:cs typeface="Arial" panose="020B0604020202020204" pitchFamily="34" charset="0"/>
              </a:rPr>
              <a:t>Mercade</a:t>
            </a:r>
            <a:r>
              <a:rPr lang="en-GB" sz="2600" dirty="0">
                <a:solidFill>
                  <a:srgbClr val="000000"/>
                </a:solidFill>
                <a:latin typeface="Arial" panose="020B0604020202020204" pitchFamily="34" charset="0"/>
                <a:cs typeface="Arial" panose="020B0604020202020204" pitchFamily="34" charset="0"/>
              </a:rPr>
              <a:t> Mele, P., Molina Gomez, J., &amp; </a:t>
            </a:r>
            <a:r>
              <a:rPr lang="en-GB" sz="2600" dirty="0" err="1">
                <a:solidFill>
                  <a:srgbClr val="000000"/>
                </a:solidFill>
                <a:latin typeface="Arial" panose="020B0604020202020204" pitchFamily="34" charset="0"/>
                <a:cs typeface="Arial" panose="020B0604020202020204" pitchFamily="34" charset="0"/>
              </a:rPr>
              <a:t>Garay</a:t>
            </a:r>
            <a:r>
              <a:rPr lang="en-GB" sz="2600" dirty="0">
                <a:solidFill>
                  <a:srgbClr val="000000"/>
                </a:solidFill>
                <a:latin typeface="Arial" panose="020B0604020202020204" pitchFamily="34" charset="0"/>
                <a:cs typeface="Arial" panose="020B0604020202020204" pitchFamily="34" charset="0"/>
              </a:rPr>
              <a:t>, L. (2019). To green or not to green: The influence of green marketing on consumer behaviour in the hotel industry. </a:t>
            </a:r>
            <a:r>
              <a:rPr lang="en-GB" sz="2600" i="1" dirty="0">
                <a:solidFill>
                  <a:srgbClr val="000000"/>
                </a:solidFill>
                <a:latin typeface="Arial" panose="020B0604020202020204" pitchFamily="34" charset="0"/>
                <a:cs typeface="Arial" panose="020B0604020202020204" pitchFamily="34" charset="0"/>
              </a:rPr>
              <a:t>Sustainability, </a:t>
            </a:r>
            <a:r>
              <a:rPr lang="en-GB" sz="2600" dirty="0">
                <a:solidFill>
                  <a:srgbClr val="000000"/>
                </a:solidFill>
                <a:latin typeface="Arial" panose="020B0604020202020204" pitchFamily="34" charset="0"/>
                <a:cs typeface="Arial" panose="020B0604020202020204" pitchFamily="34" charset="0"/>
              </a:rPr>
              <a:t>11(17), 4623.</a:t>
            </a:r>
          </a:p>
          <a:p>
            <a:pPr marL="457200" indent="-457200">
              <a:lnSpc>
                <a:spcPct val="170000"/>
              </a:lnSpc>
              <a:spcBef>
                <a:spcPts val="0"/>
              </a:spcBef>
            </a:pPr>
            <a:r>
              <a:rPr lang="en-GB" sz="2600" dirty="0" err="1">
                <a:solidFill>
                  <a:srgbClr val="000000"/>
                </a:solidFill>
                <a:latin typeface="Arial" panose="020B0604020202020204" pitchFamily="34" charset="0"/>
                <a:cs typeface="Arial" panose="020B0604020202020204" pitchFamily="34" charset="0"/>
              </a:rPr>
              <a:t>Modica</a:t>
            </a:r>
            <a:r>
              <a:rPr lang="en-GB" sz="2600" dirty="0">
                <a:solidFill>
                  <a:srgbClr val="000000"/>
                </a:solidFill>
                <a:latin typeface="Arial" panose="020B0604020202020204" pitchFamily="34" charset="0"/>
                <a:cs typeface="Arial" panose="020B0604020202020204" pitchFamily="34" charset="0"/>
              </a:rPr>
              <a:t>, P. D., </a:t>
            </a:r>
            <a:r>
              <a:rPr lang="en-GB" sz="2600" dirty="0" err="1">
                <a:solidFill>
                  <a:srgbClr val="000000"/>
                </a:solidFill>
                <a:latin typeface="Arial" panose="020B0604020202020204" pitchFamily="34" charset="0"/>
                <a:cs typeface="Arial" panose="020B0604020202020204" pitchFamily="34" charset="0"/>
              </a:rPr>
              <a:t>Altinay</a:t>
            </a:r>
            <a:r>
              <a:rPr lang="en-GB" sz="2600" dirty="0">
                <a:solidFill>
                  <a:srgbClr val="000000"/>
                </a:solidFill>
                <a:latin typeface="Arial" panose="020B0604020202020204" pitchFamily="34" charset="0"/>
                <a:cs typeface="Arial" panose="020B0604020202020204" pitchFamily="34" charset="0"/>
              </a:rPr>
              <a:t>, L., </a:t>
            </a:r>
            <a:r>
              <a:rPr lang="en-GB" sz="2600" dirty="0" err="1">
                <a:solidFill>
                  <a:srgbClr val="000000"/>
                </a:solidFill>
                <a:latin typeface="Arial" panose="020B0604020202020204" pitchFamily="34" charset="0"/>
                <a:cs typeface="Arial" panose="020B0604020202020204" pitchFamily="34" charset="0"/>
              </a:rPr>
              <a:t>Farmaki</a:t>
            </a:r>
            <a:r>
              <a:rPr lang="en-GB" sz="2600" dirty="0">
                <a:solidFill>
                  <a:srgbClr val="000000"/>
                </a:solidFill>
                <a:latin typeface="Arial" panose="020B0604020202020204" pitchFamily="34" charset="0"/>
                <a:cs typeface="Arial" panose="020B0604020202020204" pitchFamily="34" charset="0"/>
              </a:rPr>
              <a:t>, A., </a:t>
            </a:r>
            <a:r>
              <a:rPr lang="en-GB" sz="2600" dirty="0" err="1">
                <a:solidFill>
                  <a:srgbClr val="000000"/>
                </a:solidFill>
                <a:latin typeface="Arial" panose="020B0604020202020204" pitchFamily="34" charset="0"/>
                <a:cs typeface="Arial" panose="020B0604020202020204" pitchFamily="34" charset="0"/>
              </a:rPr>
              <a:t>Gursoy</a:t>
            </a:r>
            <a:r>
              <a:rPr lang="en-GB" sz="2600" dirty="0">
                <a:solidFill>
                  <a:srgbClr val="000000"/>
                </a:solidFill>
                <a:latin typeface="Arial" panose="020B0604020202020204" pitchFamily="34" charset="0"/>
                <a:cs typeface="Arial" panose="020B0604020202020204" pitchFamily="34" charset="0"/>
              </a:rPr>
              <a:t>, D., &amp; Zenga, M. (2020). Consumer perceptions towards sustainable supply chain practices in the hospitality industry. </a:t>
            </a:r>
            <a:r>
              <a:rPr lang="en-GB" sz="2600" i="1" dirty="0">
                <a:solidFill>
                  <a:srgbClr val="000000"/>
                </a:solidFill>
                <a:latin typeface="Arial" panose="020B0604020202020204" pitchFamily="34" charset="0"/>
                <a:cs typeface="Arial" panose="020B0604020202020204" pitchFamily="34" charset="0"/>
              </a:rPr>
              <a:t>Current Issues in Tourism</a:t>
            </a:r>
            <a:r>
              <a:rPr lang="en-GB" sz="2600" dirty="0">
                <a:solidFill>
                  <a:srgbClr val="000000"/>
                </a:solidFill>
                <a:latin typeface="Arial" panose="020B0604020202020204" pitchFamily="34" charset="0"/>
                <a:cs typeface="Arial" panose="020B0604020202020204" pitchFamily="34" charset="0"/>
              </a:rPr>
              <a:t>, 23(3), 358-375</a:t>
            </a:r>
            <a:r>
              <a:rPr lang="en-GB" sz="2300" dirty="0">
                <a:solidFill>
                  <a:srgbClr val="000000"/>
                </a:solidFill>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516180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D58324-94D7-55E8-05B8-D4C73DD09E15}"/>
              </a:ext>
            </a:extLst>
          </p:cNvPr>
          <p:cNvSpPr>
            <a:spLocks noGrp="1"/>
          </p:cNvSpPr>
          <p:nvPr>
            <p:ph idx="1"/>
          </p:nvPr>
        </p:nvSpPr>
        <p:spPr>
          <a:xfrm>
            <a:off x="251460" y="251460"/>
            <a:ext cx="11430000" cy="6446520"/>
          </a:xfrm>
        </p:spPr>
        <p:txBody>
          <a:bodyPr>
            <a:normAutofit fontScale="62500" lnSpcReduction="20000"/>
          </a:bodyPr>
          <a:lstStyle/>
          <a:p>
            <a:pPr marL="457200" indent="-457200" algn="just">
              <a:lnSpc>
                <a:spcPct val="170000"/>
              </a:lnSpc>
              <a:spcBef>
                <a:spcPts val="0"/>
              </a:spcBef>
            </a:pPr>
            <a:r>
              <a:rPr lang="en-GB" sz="2900" dirty="0">
                <a:solidFill>
                  <a:srgbClr val="000000"/>
                </a:solidFill>
                <a:latin typeface="Arial" panose="020B0604020202020204" pitchFamily="34" charset="0"/>
                <a:cs typeface="Arial" panose="020B0604020202020204" pitchFamily="34" charset="0"/>
              </a:rPr>
              <a:t>Nayak, P. and </a:t>
            </a:r>
            <a:r>
              <a:rPr lang="en-GB" sz="2900" dirty="0" err="1">
                <a:solidFill>
                  <a:srgbClr val="000000"/>
                </a:solidFill>
                <a:latin typeface="Arial" panose="020B0604020202020204" pitchFamily="34" charset="0"/>
                <a:cs typeface="Arial" panose="020B0604020202020204" pitchFamily="34" charset="0"/>
              </a:rPr>
              <a:t>Kayarkatte</a:t>
            </a:r>
            <a:r>
              <a:rPr lang="en-GB" sz="2900" dirty="0">
                <a:solidFill>
                  <a:srgbClr val="000000"/>
                </a:solidFill>
                <a:latin typeface="Arial" panose="020B0604020202020204" pitchFamily="34" charset="0"/>
                <a:cs typeface="Arial" panose="020B0604020202020204" pitchFamily="34" charset="0"/>
              </a:rPr>
              <a:t>, N. (2020). Sustainability Study of Green Buildings in India-Through Pestle and </a:t>
            </a:r>
            <a:r>
              <a:rPr lang="en-GB" sz="2900" dirty="0" err="1">
                <a:solidFill>
                  <a:srgbClr val="000000"/>
                </a:solidFill>
                <a:latin typeface="Arial" panose="020B0604020202020204" pitchFamily="34" charset="0"/>
                <a:cs typeface="Arial" panose="020B0604020202020204" pitchFamily="34" charset="0"/>
              </a:rPr>
              <a:t>Swoc</a:t>
            </a:r>
            <a:r>
              <a:rPr lang="en-GB" sz="2900" dirty="0">
                <a:solidFill>
                  <a:srgbClr val="000000"/>
                </a:solidFill>
                <a:latin typeface="Arial" panose="020B0604020202020204" pitchFamily="34" charset="0"/>
                <a:cs typeface="Arial" panose="020B0604020202020204" pitchFamily="34" charset="0"/>
              </a:rPr>
              <a:t> Analysis.</a:t>
            </a:r>
            <a:r>
              <a:rPr lang="en-GB" sz="2900" i="1" dirty="0">
                <a:solidFill>
                  <a:srgbClr val="000000"/>
                </a:solidFill>
                <a:latin typeface="Arial" panose="020B0604020202020204" pitchFamily="34" charset="0"/>
                <a:cs typeface="Arial" panose="020B0604020202020204" pitchFamily="34" charset="0"/>
              </a:rPr>
              <a:t> International journal of business management and allied science</a:t>
            </a:r>
            <a:r>
              <a:rPr lang="en-GB" sz="2900" dirty="0">
                <a:solidFill>
                  <a:srgbClr val="000000"/>
                </a:solidFill>
                <a:latin typeface="Arial" panose="020B0604020202020204" pitchFamily="34" charset="0"/>
                <a:cs typeface="Arial" panose="020B0604020202020204" pitchFamily="34" charset="0"/>
              </a:rPr>
              <a:t>.</a:t>
            </a:r>
          </a:p>
          <a:p>
            <a:pPr marL="457200" indent="-457200" algn="just">
              <a:lnSpc>
                <a:spcPct val="170000"/>
              </a:lnSpc>
              <a:spcBef>
                <a:spcPts val="0"/>
              </a:spcBef>
            </a:pPr>
            <a:r>
              <a:rPr lang="en-GB" sz="2900" dirty="0">
                <a:solidFill>
                  <a:srgbClr val="000000"/>
                </a:solidFill>
                <a:latin typeface="Arial" panose="020B0604020202020204" pitchFamily="34" charset="0"/>
                <a:cs typeface="Arial" panose="020B0604020202020204" pitchFamily="34" charset="0"/>
              </a:rPr>
              <a:t>Press Releases. (2017). </a:t>
            </a:r>
            <a:r>
              <a:rPr lang="en-GB" sz="2900" i="1" dirty="0">
                <a:solidFill>
                  <a:srgbClr val="000000"/>
                </a:solidFill>
                <a:latin typeface="Arial" panose="020B0604020202020204" pitchFamily="34" charset="0"/>
                <a:cs typeface="Arial" panose="020B0604020202020204" pitchFamily="34" charset="0"/>
              </a:rPr>
              <a:t>The Ritz London Achieves Golden Certificate</a:t>
            </a:r>
            <a:r>
              <a:rPr lang="en-GB" sz="2900" dirty="0">
                <a:solidFill>
                  <a:srgbClr val="000000"/>
                </a:solidFill>
                <a:latin typeface="Arial" panose="020B0604020202020204" pitchFamily="34" charset="0"/>
                <a:cs typeface="Arial" panose="020B0604020202020204" pitchFamily="34" charset="0"/>
              </a:rPr>
              <a:t>. Retrieved from </a:t>
            </a:r>
            <a:r>
              <a:rPr lang="en-GB" sz="2900" dirty="0">
                <a:solidFill>
                  <a:srgbClr val="000000"/>
                </a:solidFill>
                <a:latin typeface="Arial" panose="020B0604020202020204" pitchFamily="34" charset="0"/>
                <a:cs typeface="Arial" panose="020B0604020202020204" pitchFamily="34" charset="0"/>
                <a:hlinkClick r:id="rId2"/>
              </a:rPr>
              <a:t>https://www.theritzlondon.com/2016/01/25/the-ritz-london-achieves-a-gold-certificate-from-green-tourism/</a:t>
            </a:r>
            <a:r>
              <a:rPr lang="en-GB" sz="2900" dirty="0">
                <a:solidFill>
                  <a:srgbClr val="000000"/>
                </a:solidFill>
                <a:latin typeface="Arial" panose="020B0604020202020204" pitchFamily="34" charset="0"/>
                <a:cs typeface="Arial" panose="020B0604020202020204" pitchFamily="34" charset="0"/>
              </a:rPr>
              <a:t> Accessed on: 5 Jan 2024</a:t>
            </a:r>
          </a:p>
          <a:p>
            <a:pPr marL="457200" indent="-457200" algn="just">
              <a:lnSpc>
                <a:spcPct val="170000"/>
              </a:lnSpc>
              <a:spcBef>
                <a:spcPts val="0"/>
              </a:spcBef>
            </a:pPr>
            <a:r>
              <a:rPr lang="en-GB" sz="2900" dirty="0">
                <a:solidFill>
                  <a:srgbClr val="000000"/>
                </a:solidFill>
                <a:latin typeface="Arial" panose="020B0604020202020204" pitchFamily="34" charset="0"/>
                <a:cs typeface="Arial" panose="020B0604020202020204" pitchFamily="34" charset="0"/>
              </a:rPr>
              <a:t>Roy, M., &amp; Chowdhury, S. (2021). Ecotourism and hospitality in Bangladesh: the application of PESTEL analysis and determining the internal factors. </a:t>
            </a:r>
            <a:r>
              <a:rPr lang="en-GB" sz="2900" i="1" dirty="0">
                <a:solidFill>
                  <a:srgbClr val="000000"/>
                </a:solidFill>
                <a:latin typeface="Arial" panose="020B0604020202020204" pitchFamily="34" charset="0"/>
                <a:cs typeface="Arial" panose="020B0604020202020204" pitchFamily="34" charset="0"/>
              </a:rPr>
              <a:t>Tourism Products and Services in Bangladesh: Concept Analysis and Development Suggestions, </a:t>
            </a:r>
            <a:r>
              <a:rPr lang="en-GB" sz="2900" dirty="0">
                <a:solidFill>
                  <a:srgbClr val="000000"/>
                </a:solidFill>
                <a:latin typeface="Arial" panose="020B0604020202020204" pitchFamily="34" charset="0"/>
                <a:cs typeface="Arial" panose="020B0604020202020204" pitchFamily="34" charset="0"/>
              </a:rPr>
              <a:t>181-215.</a:t>
            </a:r>
          </a:p>
          <a:p>
            <a:pPr marL="457200" indent="-457200" algn="just">
              <a:lnSpc>
                <a:spcPct val="170000"/>
              </a:lnSpc>
              <a:spcBef>
                <a:spcPts val="0"/>
              </a:spcBef>
            </a:pPr>
            <a:r>
              <a:rPr lang="en-GB" sz="2900" dirty="0">
                <a:solidFill>
                  <a:srgbClr val="000000"/>
                </a:solidFill>
                <a:latin typeface="Arial" panose="020B0604020202020204" pitchFamily="34" charset="0"/>
                <a:cs typeface="Arial" panose="020B0604020202020204" pitchFamily="34" charset="0"/>
              </a:rPr>
              <a:t>Teng, Y. M., &amp; Wu, K. S. (2019). Sustainability development in hospitality: The effect of perceived value on customers’ green restaurant </a:t>
            </a:r>
            <a:r>
              <a:rPr lang="en-GB" sz="2900" dirty="0" err="1">
                <a:solidFill>
                  <a:srgbClr val="000000"/>
                </a:solidFill>
                <a:latin typeface="Arial" panose="020B0604020202020204" pitchFamily="34" charset="0"/>
                <a:cs typeface="Arial" panose="020B0604020202020204" pitchFamily="34" charset="0"/>
              </a:rPr>
              <a:t>behavioral</a:t>
            </a:r>
            <a:r>
              <a:rPr lang="en-GB" sz="2900" dirty="0">
                <a:solidFill>
                  <a:srgbClr val="000000"/>
                </a:solidFill>
                <a:latin typeface="Arial" panose="020B0604020202020204" pitchFamily="34" charset="0"/>
                <a:cs typeface="Arial" panose="020B0604020202020204" pitchFamily="34" charset="0"/>
              </a:rPr>
              <a:t> intention. </a:t>
            </a:r>
            <a:r>
              <a:rPr lang="en-GB" sz="2900" i="1" dirty="0">
                <a:solidFill>
                  <a:srgbClr val="000000"/>
                </a:solidFill>
                <a:latin typeface="Arial" panose="020B0604020202020204" pitchFamily="34" charset="0"/>
                <a:cs typeface="Arial" panose="020B0604020202020204" pitchFamily="34" charset="0"/>
              </a:rPr>
              <a:t>Sustainability</a:t>
            </a:r>
            <a:r>
              <a:rPr lang="en-GB" sz="2900" dirty="0">
                <a:solidFill>
                  <a:srgbClr val="000000"/>
                </a:solidFill>
                <a:latin typeface="Arial" panose="020B0604020202020204" pitchFamily="34" charset="0"/>
                <a:cs typeface="Arial" panose="020B0604020202020204" pitchFamily="34" charset="0"/>
              </a:rPr>
              <a:t>, 11(7), 1987.</a:t>
            </a:r>
          </a:p>
          <a:p>
            <a:pPr marL="457200" indent="-457200" algn="just">
              <a:lnSpc>
                <a:spcPct val="170000"/>
              </a:lnSpc>
              <a:spcBef>
                <a:spcPts val="0"/>
              </a:spcBef>
            </a:pPr>
            <a:r>
              <a:rPr lang="en-GB" sz="2900" dirty="0" err="1">
                <a:solidFill>
                  <a:srgbClr val="000000"/>
                </a:solidFill>
                <a:latin typeface="Arial" panose="020B0604020202020204" pitchFamily="34" charset="0"/>
                <a:cs typeface="Arial" panose="020B0604020202020204" pitchFamily="34" charset="0"/>
              </a:rPr>
              <a:t>Tomašević</a:t>
            </a:r>
            <a:r>
              <a:rPr lang="en-GB" sz="2900" dirty="0">
                <a:solidFill>
                  <a:srgbClr val="000000"/>
                </a:solidFill>
                <a:latin typeface="Arial" panose="020B0604020202020204" pitchFamily="34" charset="0"/>
                <a:cs typeface="Arial" panose="020B0604020202020204" pitchFamily="34" charset="0"/>
              </a:rPr>
              <a:t>, A. (2018). Luxury Hotels. </a:t>
            </a:r>
            <a:r>
              <a:rPr lang="en-GB" sz="2900" i="1" dirty="0">
                <a:solidFill>
                  <a:srgbClr val="000000"/>
                </a:solidFill>
                <a:latin typeface="Arial" panose="020B0604020202020204" pitchFamily="34" charset="0"/>
                <a:cs typeface="Arial" panose="020B0604020202020204" pitchFamily="34" charset="0"/>
              </a:rPr>
              <a:t>In Quality services and experiences in hospitality and tourism (Vol. 9, pp. 195-211)</a:t>
            </a:r>
            <a:r>
              <a:rPr lang="en-GB" sz="2900" dirty="0">
                <a:solidFill>
                  <a:srgbClr val="000000"/>
                </a:solidFill>
                <a:latin typeface="Arial" panose="020B0604020202020204" pitchFamily="34" charset="0"/>
                <a:cs typeface="Arial" panose="020B0604020202020204" pitchFamily="34" charset="0"/>
              </a:rPr>
              <a:t>. Emerald Publishing Limited.</a:t>
            </a:r>
          </a:p>
          <a:p>
            <a:pPr marL="457200" indent="-457200" algn="just">
              <a:lnSpc>
                <a:spcPct val="170000"/>
              </a:lnSpc>
              <a:spcBef>
                <a:spcPts val="0"/>
              </a:spcBef>
            </a:pPr>
            <a:r>
              <a:rPr lang="en-GB" sz="2900" dirty="0">
                <a:solidFill>
                  <a:srgbClr val="000000"/>
                </a:solidFill>
                <a:latin typeface="Arial" panose="020B0604020202020204" pitchFamily="34" charset="0"/>
                <a:cs typeface="Arial" panose="020B0604020202020204" pitchFamily="34" charset="0"/>
              </a:rPr>
              <a:t>Yousaf, Z., </a:t>
            </a:r>
            <a:r>
              <a:rPr lang="en-GB" sz="2900" dirty="0" err="1">
                <a:solidFill>
                  <a:srgbClr val="000000"/>
                </a:solidFill>
                <a:latin typeface="Arial" panose="020B0604020202020204" pitchFamily="34" charset="0"/>
                <a:cs typeface="Arial" panose="020B0604020202020204" pitchFamily="34" charset="0"/>
              </a:rPr>
              <a:t>Radulescu</a:t>
            </a:r>
            <a:r>
              <a:rPr lang="en-GB" sz="2900" dirty="0">
                <a:solidFill>
                  <a:srgbClr val="000000"/>
                </a:solidFill>
                <a:latin typeface="Arial" panose="020B0604020202020204" pitchFamily="34" charset="0"/>
                <a:cs typeface="Arial" panose="020B0604020202020204" pitchFamily="34" charset="0"/>
              </a:rPr>
              <a:t>, M., </a:t>
            </a:r>
            <a:r>
              <a:rPr lang="en-GB" sz="2900" dirty="0" err="1">
                <a:solidFill>
                  <a:srgbClr val="000000"/>
                </a:solidFill>
                <a:latin typeface="Arial" panose="020B0604020202020204" pitchFamily="34" charset="0"/>
                <a:cs typeface="Arial" panose="020B0604020202020204" pitchFamily="34" charset="0"/>
              </a:rPr>
              <a:t>Sinisi</a:t>
            </a:r>
            <a:r>
              <a:rPr lang="en-GB" sz="2900" dirty="0">
                <a:solidFill>
                  <a:srgbClr val="000000"/>
                </a:solidFill>
                <a:latin typeface="Arial" panose="020B0604020202020204" pitchFamily="34" charset="0"/>
                <a:cs typeface="Arial" panose="020B0604020202020204" pitchFamily="34" charset="0"/>
              </a:rPr>
              <a:t>, C. I., </a:t>
            </a:r>
            <a:r>
              <a:rPr lang="en-GB" sz="2900" dirty="0" err="1">
                <a:solidFill>
                  <a:srgbClr val="000000"/>
                </a:solidFill>
                <a:latin typeface="Arial" panose="020B0604020202020204" pitchFamily="34" charset="0"/>
                <a:cs typeface="Arial" panose="020B0604020202020204" pitchFamily="34" charset="0"/>
              </a:rPr>
              <a:t>Serbanescu</a:t>
            </a:r>
            <a:r>
              <a:rPr lang="en-GB" sz="2900" dirty="0">
                <a:solidFill>
                  <a:srgbClr val="000000"/>
                </a:solidFill>
                <a:latin typeface="Arial" panose="020B0604020202020204" pitchFamily="34" charset="0"/>
                <a:cs typeface="Arial" panose="020B0604020202020204" pitchFamily="34" charset="0"/>
              </a:rPr>
              <a:t>, L., &amp; </a:t>
            </a:r>
            <a:r>
              <a:rPr lang="en-GB" sz="2900" dirty="0" err="1">
                <a:solidFill>
                  <a:srgbClr val="000000"/>
                </a:solidFill>
                <a:latin typeface="Arial" panose="020B0604020202020204" pitchFamily="34" charset="0"/>
                <a:cs typeface="Arial" panose="020B0604020202020204" pitchFamily="34" charset="0"/>
              </a:rPr>
              <a:t>Paunescu</a:t>
            </a:r>
            <a:r>
              <a:rPr lang="en-GB" sz="2900" dirty="0">
                <a:solidFill>
                  <a:srgbClr val="000000"/>
                </a:solidFill>
                <a:latin typeface="Arial" panose="020B0604020202020204" pitchFamily="34" charset="0"/>
                <a:cs typeface="Arial" panose="020B0604020202020204" pitchFamily="34" charset="0"/>
              </a:rPr>
              <a:t>, L. M. (2021). Harmonization of green motives and green business strategies towards sustainable development of hospitality and tourism industry: Green environmental policies.</a:t>
            </a:r>
            <a:r>
              <a:rPr lang="en-GB" sz="2900" i="1" dirty="0">
                <a:solidFill>
                  <a:srgbClr val="000000"/>
                </a:solidFill>
                <a:latin typeface="Arial" panose="020B0604020202020204" pitchFamily="34" charset="0"/>
                <a:cs typeface="Arial" panose="020B0604020202020204" pitchFamily="34" charset="0"/>
              </a:rPr>
              <a:t> Sustainability</a:t>
            </a:r>
            <a:r>
              <a:rPr lang="en-GB" sz="2900" dirty="0">
                <a:solidFill>
                  <a:srgbClr val="000000"/>
                </a:solidFill>
                <a:latin typeface="Arial" panose="020B0604020202020204" pitchFamily="34" charset="0"/>
                <a:cs typeface="Arial" panose="020B0604020202020204" pitchFamily="34" charset="0"/>
              </a:rPr>
              <a:t>, 13(12), 6592.</a:t>
            </a:r>
          </a:p>
          <a:p>
            <a:endParaRPr lang="en-GB" dirty="0"/>
          </a:p>
        </p:txBody>
      </p:sp>
    </p:spTree>
    <p:extLst>
      <p:ext uri="{BB962C8B-B14F-4D97-AF65-F5344CB8AC3E}">
        <p14:creationId xmlns:p14="http://schemas.microsoft.com/office/powerpoint/2010/main" val="3599676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4536</Words>
  <Application>Microsoft Office PowerPoint</Application>
  <PresentationFormat>Widescreen</PresentationFormat>
  <Paragraphs>185</Paragraphs>
  <Slides>13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Amasis MT Pro Black</vt:lpstr>
      <vt:lpstr>Arial</vt:lpstr>
      <vt:lpstr>Calibri</vt:lpstr>
      <vt:lpstr>Calibri Light</vt:lpstr>
      <vt:lpstr>Times New Roman</vt:lpstr>
      <vt:lpstr>Office Theme</vt:lpstr>
      <vt:lpstr>Feasibility Study of a Sustainable Event “Green hospitality and its Innovation” at The Ritz London </vt:lpstr>
      <vt:lpstr>Event Overview</vt:lpstr>
      <vt:lpstr>Situational Analysis and Research</vt:lpstr>
      <vt:lpstr>Operational Factors</vt:lpstr>
      <vt:lpstr>Financial Factors</vt:lpstr>
      <vt:lpstr>Financial Factors</vt:lpstr>
      <vt:lpstr>SWOT Analysis</vt:lpstr>
      <vt:lpstr>PESTLE Analysis</vt:lpstr>
      <vt:lpstr>PESTLE Analysis</vt:lpstr>
      <vt:lpstr>Conclusion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 7</dc:creator>
  <cp:lastModifiedBy>annisa helal</cp:lastModifiedBy>
  <cp:revision>39</cp:revision>
  <dcterms:created xsi:type="dcterms:W3CDTF">2024-01-28T14:35:01Z</dcterms:created>
  <dcterms:modified xsi:type="dcterms:W3CDTF">2024-02-08T16:08:39Z</dcterms:modified>
</cp:coreProperties>
</file>