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556" autoAdjust="0"/>
    <p:restoredTop sz="93447" autoAdjust="0"/>
  </p:normalViewPr>
  <p:slideViewPr>
    <p:cSldViewPr snapToGrid="0">
      <p:cViewPr varScale="1">
        <p:scale>
          <a:sx n="63" d="100"/>
          <a:sy n="63" d="100"/>
        </p:scale>
        <p:origin x="4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0AE7D1-840E-4895-8E52-04916C94480D}" type="datetimeFigureOut">
              <a:rPr lang="en-GB" smtClean="0"/>
              <a:t>19/03/2026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39647C-1954-4EE3-AC45-F7C46C7D058D}" type="slidenum">
              <a:rPr lang="en-GB" smtClean="0"/>
              <a:t>‹#›</a:t>
            </a:fld>
            <a:endParaRPr lang="en-GB"/>
          </a:p>
        </p:txBody>
      </p:sp>
    </p:spTree>
    <p:extLst>
      <p:ext uri="{BB962C8B-B14F-4D97-AF65-F5344CB8AC3E}">
        <p14:creationId xmlns:p14="http://schemas.microsoft.com/office/powerpoint/2010/main" val="311010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hf.org.uk/informationsupport/risk-factors/diabetes#:~:text=type%202%20diabetes-,Diabetes%20and%20your%20heart,likely%20to%20have%20a%20stroke"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theguardian.com/society/2025/may/14/almost-a-third-of-deaths-from-heart-disease-in-england-occur-in-diabetes-patients-report-finds"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39647C-1954-4EE3-AC45-F7C46C7D058D}" type="slidenum">
              <a:rPr lang="en-GB" smtClean="0"/>
              <a:t>2</a:t>
            </a:fld>
            <a:endParaRPr lang="en-GB"/>
          </a:p>
        </p:txBody>
      </p:sp>
    </p:spTree>
    <p:extLst>
      <p:ext uri="{BB962C8B-B14F-4D97-AF65-F5344CB8AC3E}">
        <p14:creationId xmlns:p14="http://schemas.microsoft.com/office/powerpoint/2010/main" val="2714898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presentation will reflect on a fictional individual dealing with Type 2 Diabetes and Cardiovascular disease. It will demonstrate knowledge and understanding of body functioning along with examining how functioning of the system of the body gets affected by the disease condition. The presentation will further develop person’s Care Plan, underpinned by key risk factors for their health based on the lifestyle along with the risk factors for their disease/disorder too. Lastly, it will provide in the Care Plan evidence-based recommendations for the care routine.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3</a:t>
            </a:fld>
            <a:endParaRPr lang="en-GB"/>
          </a:p>
        </p:txBody>
      </p:sp>
    </p:spTree>
    <p:extLst>
      <p:ext uri="{BB962C8B-B14F-4D97-AF65-F5344CB8AC3E}">
        <p14:creationId xmlns:p14="http://schemas.microsoft.com/office/powerpoint/2010/main" val="274180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reference to UK and clinical implications, high blood sugar serves as the “sticky” element in the blood as mentioned by British Heart Foundation (BHF), thus, disrupting arteries and making easily giving the fat an ability to get accumulated (BHF, 2026). It is highly considered that the main reason for lower link amputation and blindness is because of diabetes because of destruction to small vessels.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4</a:t>
            </a:fld>
            <a:endParaRPr lang="en-GB"/>
          </a:p>
        </p:txBody>
      </p:sp>
    </p:spTree>
    <p:extLst>
      <p:ext uri="{BB962C8B-B14F-4D97-AF65-F5344CB8AC3E}">
        <p14:creationId xmlns:p14="http://schemas.microsoft.com/office/powerpoint/2010/main" val="3276275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i="1" kern="1200" dirty="0">
                <a:solidFill>
                  <a:schemeClr val="tx1"/>
                </a:solidFill>
                <a:effectLst/>
                <a:latin typeface="+mn-lt"/>
                <a:ea typeface="+mn-ea"/>
                <a:cs typeface="+mn-cs"/>
              </a:rPr>
              <a:t>Anatomy and physiology of cardiovascular system</a:t>
            </a:r>
            <a:r>
              <a:rPr lang="en-GB"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responsibility of the arteries is to deliver blood that gets oxygenated under high pressure and having elastic walls becomes helpful for them in adjusting to changes within blood pressure. Endothelium is the single layer of cells that lines every blood vessel, further it is highly proactive metabolic organ that have entire control over vascular tone, coagulation and inflammation (Chaudhry, Miao, and </a:t>
            </a:r>
            <a:r>
              <a:rPr lang="en-GB" sz="1200" kern="1200" dirty="0" err="1">
                <a:solidFill>
                  <a:schemeClr val="tx1"/>
                </a:solidFill>
                <a:effectLst/>
                <a:latin typeface="+mn-lt"/>
                <a:ea typeface="+mn-ea"/>
                <a:cs typeface="+mn-cs"/>
              </a:rPr>
              <a:t>Rehman</a:t>
            </a:r>
            <a:r>
              <a:rPr lang="en-GB" sz="1200" kern="1200" dirty="0">
                <a:solidFill>
                  <a:schemeClr val="tx1"/>
                </a:solidFill>
                <a:effectLst/>
                <a:latin typeface="+mn-lt"/>
                <a:ea typeface="+mn-ea"/>
                <a:cs typeface="+mn-cs"/>
              </a:rPr>
              <a:t>, 2022).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5</a:t>
            </a:fld>
            <a:endParaRPr lang="en-GB"/>
          </a:p>
        </p:txBody>
      </p:sp>
    </p:spTree>
    <p:extLst>
      <p:ext uri="{BB962C8B-B14F-4D97-AF65-F5344CB8AC3E}">
        <p14:creationId xmlns:p14="http://schemas.microsoft.com/office/powerpoint/2010/main" val="2694283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i="1" kern="1200" dirty="0">
                <a:solidFill>
                  <a:schemeClr val="tx1"/>
                </a:solidFill>
                <a:effectLst/>
                <a:latin typeface="+mn-lt"/>
                <a:ea typeface="+mn-ea"/>
                <a:cs typeface="+mn-cs"/>
              </a:rPr>
              <a:t>Pathophysiology of Type 2 Diabetes related cardiovascular disease</a:t>
            </a:r>
            <a:r>
              <a:rPr lang="en-GB" sz="1200" kern="1200" dirty="0">
                <a:solidFill>
                  <a:schemeClr val="tx1"/>
                </a:solidFill>
                <a:effectLst/>
                <a:latin typeface="+mn-lt"/>
                <a:ea typeface="+mn-ea"/>
                <a:cs typeface="+mn-cs"/>
              </a:rPr>
              <a:t>- The production of reactive oxygen species gets triggered by the high blood glucose, which is leading to inflammation and oxidative stress. This further causes decreased nitric oxide, atherogenesis and advanced glycation end products. Other than this, T2DM direct influences heart muscles along with independent of coronary artery disease, the condition which is referred to as diabetic cardiomyopathy (Siam, and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6</a:t>
            </a:fld>
            <a:endParaRPr lang="en-GB"/>
          </a:p>
        </p:txBody>
      </p:sp>
    </p:spTree>
    <p:extLst>
      <p:ext uri="{BB962C8B-B14F-4D97-AF65-F5344CB8AC3E}">
        <p14:creationId xmlns:p14="http://schemas.microsoft.com/office/powerpoint/2010/main" val="1576222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Hyperglycaemia (high blood glucose) and insulin resistance is the main origin where endothelium also known as artery lining gets damaged.  This further also drives to augmented atherosclerosis, which is build-up of plaques (fatty deposits) that causes rigidness, stiffness and narrowness of the arteries. In the UK, accelerated atherosclerosis substantially maximises coronary artery diseases risk, thus resulting in two-to-four fold greater risk of heart attack. Other than this, the muscle of the heart itself gets impacted directly from Type 2 Diabetes, independent of coronary artery disease (Mir, Dar, and </a:t>
            </a:r>
            <a:r>
              <a:rPr lang="en-GB" sz="1200" kern="1200" dirty="0" err="1">
                <a:solidFill>
                  <a:schemeClr val="tx1"/>
                </a:solidFill>
                <a:effectLst/>
                <a:latin typeface="+mn-lt"/>
                <a:ea typeface="+mn-ea"/>
                <a:cs typeface="+mn-cs"/>
              </a:rPr>
              <a:t>Qadir</a:t>
            </a:r>
            <a:r>
              <a:rPr lang="en-GB" sz="1200" kern="1200" dirty="0">
                <a:solidFill>
                  <a:schemeClr val="tx1"/>
                </a:solidFill>
                <a:effectLst/>
                <a:latin typeface="+mn-lt"/>
                <a:ea typeface="+mn-ea"/>
                <a:cs typeface="+mn-cs"/>
              </a:rPr>
              <a:t>, 2024).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7</a:t>
            </a:fld>
            <a:endParaRPr lang="en-GB"/>
          </a:p>
        </p:txBody>
      </p:sp>
    </p:spTree>
    <p:extLst>
      <p:ext uri="{BB962C8B-B14F-4D97-AF65-F5344CB8AC3E}">
        <p14:creationId xmlns:p14="http://schemas.microsoft.com/office/powerpoint/2010/main" val="1606853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T2D is also the reason for development of hypercoagulable state where there are more active platelets, further driving to higher thrombus formation rates, increasing the chances that a plaque rupture might foster to a stroke or an acute heart attack (Batten, </a:t>
            </a:r>
            <a:r>
              <a:rPr lang="en-GB" sz="1200" kern="1200" dirty="0" err="1">
                <a:solidFill>
                  <a:schemeClr val="tx1"/>
                </a:solidFill>
                <a:effectLst/>
                <a:latin typeface="+mn-lt"/>
                <a:ea typeface="+mn-ea"/>
                <a:cs typeface="+mn-cs"/>
              </a:rPr>
              <a:t>Sathyapalan</a:t>
            </a:r>
            <a:r>
              <a:rPr lang="en-GB" sz="1200" kern="1200" dirty="0">
                <a:solidFill>
                  <a:schemeClr val="tx1"/>
                </a:solidFill>
                <a:effectLst/>
                <a:latin typeface="+mn-lt"/>
                <a:ea typeface="+mn-ea"/>
                <a:cs typeface="+mn-cs"/>
              </a:rPr>
              <a:t>, and Palmer, 2023). If the nerves that control heart gets damaged, it might cause resting tachycardia along with impaired reserve of cardiac flow, thus maximising the risk related to sudden death through cardiac. Apart from this, loss of nitric oxide is categorised by endothelial, leaves the blood vessels within a restricted form, which is the main reason of causing hypertension within the individuals.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8</a:t>
            </a:fld>
            <a:endParaRPr lang="en-GB"/>
          </a:p>
        </p:txBody>
      </p:sp>
    </p:spTree>
    <p:extLst>
      <p:ext uri="{BB962C8B-B14F-4D97-AF65-F5344CB8AC3E}">
        <p14:creationId xmlns:p14="http://schemas.microsoft.com/office/powerpoint/2010/main" val="293721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i="1" kern="1200" dirty="0">
                <a:solidFill>
                  <a:schemeClr val="tx1"/>
                </a:solidFill>
                <a:effectLst/>
                <a:latin typeface="+mn-lt"/>
                <a:ea typeface="+mn-ea"/>
                <a:cs typeface="+mn-cs"/>
              </a:rPr>
              <a:t>Key risk factors related to lifestyle and disease</a:t>
            </a:r>
            <a:r>
              <a:rPr lang="en-GB" sz="1200" kern="1200" dirty="0">
                <a:solidFill>
                  <a:schemeClr val="tx1"/>
                </a:solidFill>
                <a:effectLst/>
                <a:latin typeface="+mn-lt"/>
                <a:ea typeface="+mn-ea"/>
                <a:cs typeface="+mn-cs"/>
              </a:rPr>
              <a:t>- The major risk can be considered as sedentary lifestyle as elongated sitting for more than 8 hours at work along with having limited structured physical activity correlated directly with insulin resistance. Having BMI ranging 31 is reflected as obese with visceral or central obesity, and this particular fat and its accumulation is outlined as the leading driver of CVD, T2D as well as metabolic syndrome. Having high consumption of sugary teas, refined carbohydrates and food that has been processed is also an unhealthy dietary habit, which also include fruits, fibre and vegetables intake.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9</a:t>
            </a:fld>
            <a:endParaRPr lang="en-GB"/>
          </a:p>
        </p:txBody>
      </p:sp>
    </p:spTree>
    <p:extLst>
      <p:ext uri="{BB962C8B-B14F-4D97-AF65-F5344CB8AC3E}">
        <p14:creationId xmlns:p14="http://schemas.microsoft.com/office/powerpoint/2010/main" val="28752648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Here, the goals will be to handle and manage lower blood pressure along with blood glucose, pledge smoking termination and decrease cholesterol to prevent further events relevant to cardiovascular disease.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10</a:t>
            </a:fld>
            <a:endParaRPr lang="en-GB"/>
          </a:p>
        </p:txBody>
      </p:sp>
    </p:spTree>
    <p:extLst>
      <p:ext uri="{BB962C8B-B14F-4D97-AF65-F5344CB8AC3E}">
        <p14:creationId xmlns:p14="http://schemas.microsoft.com/office/powerpoint/2010/main" val="1288473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main focus can be on declining the higher risk relevant to mortality and further vascular events via rigorous risk (Global Cardiovascular Risk Consortium, 2023).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Care routine and management</a:t>
            </a:r>
            <a:r>
              <a:rPr lang="en-GB" sz="1200" kern="1200" dirty="0">
                <a:solidFill>
                  <a:schemeClr val="tx1"/>
                </a:solidFill>
                <a:effectLst/>
                <a:latin typeface="+mn-lt"/>
                <a:ea typeface="+mn-ea"/>
                <a:cs typeface="+mn-cs"/>
              </a:rPr>
              <a:t>- The care plan could be beneficial in providing the patient with structured and organised education at the time of diagnosis along with yearly reinforcement, further offering advise based on smoking cessation, healthy eating and limiting consumption of alcohol.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11</a:t>
            </a:fld>
            <a:endParaRPr lang="en-GB"/>
          </a:p>
        </p:txBody>
      </p:sp>
    </p:spTree>
    <p:extLst>
      <p:ext uri="{BB962C8B-B14F-4D97-AF65-F5344CB8AC3E}">
        <p14:creationId xmlns:p14="http://schemas.microsoft.com/office/powerpoint/2010/main" val="6280781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i="1" kern="1200" dirty="0">
                <a:solidFill>
                  <a:schemeClr val="tx1"/>
                </a:solidFill>
                <a:effectLst/>
                <a:latin typeface="+mn-lt"/>
                <a:ea typeface="+mn-ea"/>
                <a:cs typeface="+mn-cs"/>
              </a:rPr>
              <a:t>Monitoring and investigation</a:t>
            </a:r>
            <a:r>
              <a:rPr lang="en-GB" sz="1200" kern="1200" dirty="0">
                <a:solidFill>
                  <a:schemeClr val="tx1"/>
                </a:solidFill>
                <a:effectLst/>
                <a:latin typeface="+mn-lt"/>
                <a:ea typeface="+mn-ea"/>
                <a:cs typeface="+mn-cs"/>
              </a:rPr>
              <a:t>- For evaluating renal and cardiovascular risk, the plan could have annual checks for BMI or weight, albuminuria and functioning of renal (</a:t>
            </a:r>
            <a:r>
              <a:rPr lang="en-GB" sz="1200" kern="1200" dirty="0" err="1">
                <a:solidFill>
                  <a:schemeClr val="tx1"/>
                </a:solidFill>
                <a:effectLst/>
                <a:latin typeface="+mn-lt"/>
                <a:ea typeface="+mn-ea"/>
                <a:cs typeface="+mn-cs"/>
              </a:rPr>
              <a:t>Ruilope</a:t>
            </a:r>
            <a:r>
              <a:rPr lang="en-GB" sz="1200" kern="1200" dirty="0">
                <a:solidFill>
                  <a:schemeClr val="tx1"/>
                </a:solidFill>
                <a:effectLst/>
                <a:latin typeface="+mn-lt"/>
                <a:ea typeface="+mn-ea"/>
                <a:cs typeface="+mn-cs"/>
              </a:rPr>
              <a:t>, and et al. 2023).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Care planning and coordination</a:t>
            </a:r>
            <a:r>
              <a:rPr lang="en-GB" sz="1200" kern="1200" dirty="0">
                <a:solidFill>
                  <a:schemeClr val="tx1"/>
                </a:solidFill>
                <a:effectLst/>
                <a:latin typeface="+mn-lt"/>
                <a:ea typeface="+mn-ea"/>
                <a:cs typeface="+mn-cs"/>
              </a:rPr>
              <a:t>- Other than this, the patient’s care plan can also cover yearly review for all 8 main NICE procedures, including BP, HbA1c, Renal, Cholesterol, Smoking, Foot and Eye.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12</a:t>
            </a:fld>
            <a:endParaRPr lang="en-GB"/>
          </a:p>
        </p:txBody>
      </p:sp>
    </p:spTree>
    <p:extLst>
      <p:ext uri="{BB962C8B-B14F-4D97-AF65-F5344CB8AC3E}">
        <p14:creationId xmlns:p14="http://schemas.microsoft.com/office/powerpoint/2010/main" val="5896215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i="1" kern="1200" dirty="0">
                <a:solidFill>
                  <a:schemeClr val="tx1"/>
                </a:solidFill>
                <a:effectLst/>
                <a:latin typeface="+mn-lt"/>
                <a:ea typeface="+mn-ea"/>
                <a:cs typeface="+mn-cs"/>
              </a:rPr>
              <a:t>Communication strategies</a:t>
            </a:r>
            <a:r>
              <a:rPr lang="en-GB" sz="1200" kern="1200" dirty="0">
                <a:solidFill>
                  <a:schemeClr val="tx1"/>
                </a:solidFill>
                <a:effectLst/>
                <a:latin typeface="+mn-lt"/>
                <a:ea typeface="+mn-ea"/>
                <a:cs typeface="+mn-cs"/>
              </a:rPr>
              <a:t>- The patient must be proactively listened to and aske regarding the emotional impact of handling chronic condition, thereby normalising the challenges faced by the patient along with providing appropriate support.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Ethical considerations</a:t>
            </a:r>
            <a:r>
              <a:rPr lang="en-GB" sz="1200" kern="1200" dirty="0">
                <a:solidFill>
                  <a:schemeClr val="tx1"/>
                </a:solidFill>
                <a:effectLst/>
                <a:latin typeface="+mn-lt"/>
                <a:ea typeface="+mn-ea"/>
                <a:cs typeface="+mn-cs"/>
              </a:rPr>
              <a:t>- It can also make sure that the care is easily accessible to the patient having visual impairments, disabilities or issue regrading literacy, thus offering interpretation services as per the requirement.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13</a:t>
            </a:fld>
            <a:endParaRPr lang="en-GB"/>
          </a:p>
        </p:txBody>
      </p:sp>
    </p:spTree>
    <p:extLst>
      <p:ext uri="{BB962C8B-B14F-4D97-AF65-F5344CB8AC3E}">
        <p14:creationId xmlns:p14="http://schemas.microsoft.com/office/powerpoint/2010/main" val="3113517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analysed that cardiovascular disease along with Type 2 Diabetes within the UK function as a phenomenon called as “common soil”. The presentation outlined person care plan based on areas including smoking, diet, activity, type 2 diabetes, cardiovascular disease, monitoring and mental health. Based on the care plan, it provided recommendation based on care routine and management, monitoring and investigation, care planning and coordination, communication strategies and ethical considerations.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14</a:t>
            </a:fld>
            <a:endParaRPr lang="en-GB"/>
          </a:p>
        </p:txBody>
      </p:sp>
    </p:spTree>
    <p:extLst>
      <p:ext uri="{BB962C8B-B14F-4D97-AF65-F5344CB8AC3E}">
        <p14:creationId xmlns:p14="http://schemas.microsoft.com/office/powerpoint/2010/main" val="13073985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Gonzalez Ramirez, G. and </a:t>
            </a:r>
            <a:r>
              <a:rPr lang="en-GB" sz="1200" kern="1200" dirty="0" err="1">
                <a:solidFill>
                  <a:schemeClr val="tx1"/>
                </a:solidFill>
                <a:effectLst/>
                <a:latin typeface="+mn-lt"/>
                <a:ea typeface="+mn-ea"/>
                <a:cs typeface="+mn-cs"/>
              </a:rPr>
              <a:t>Bolaños</a:t>
            </a:r>
            <a:r>
              <a:rPr lang="en-GB" sz="1200" kern="1200" dirty="0">
                <a:solidFill>
                  <a:schemeClr val="tx1"/>
                </a:solidFill>
                <a:effectLst/>
                <a:latin typeface="+mn-lt"/>
                <a:ea typeface="+mn-ea"/>
                <a:cs typeface="+mn-cs"/>
              </a:rPr>
              <a:t> Muñoz, L., (2023). Relationship of sedentary lifestyle with obesity and comorbidities. In </a:t>
            </a:r>
            <a:r>
              <a:rPr lang="en-GB" sz="1200" i="1" kern="1200" dirty="0">
                <a:solidFill>
                  <a:schemeClr val="tx1"/>
                </a:solidFill>
                <a:effectLst/>
                <a:latin typeface="+mn-lt"/>
                <a:ea typeface="+mn-ea"/>
                <a:cs typeface="+mn-cs"/>
              </a:rPr>
              <a:t>Physical Activity and bariatric surgery</a:t>
            </a:r>
            <a:r>
              <a:rPr lang="en-GB" sz="1200" kern="1200" dirty="0">
                <a:solidFill>
                  <a:schemeClr val="tx1"/>
                </a:solidFill>
                <a:effectLst/>
                <a:latin typeface="+mn-lt"/>
                <a:ea typeface="+mn-ea"/>
                <a:cs typeface="+mn-cs"/>
              </a:rPr>
              <a:t> (pp. 3-16). Cham: Springer International Publishing.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Lee, V., (2023). Introduction to the dietary management of obesity in adults. </a:t>
            </a:r>
            <a:r>
              <a:rPr lang="en-GB" sz="1200" i="1" kern="1200" dirty="0">
                <a:solidFill>
                  <a:schemeClr val="tx1"/>
                </a:solidFill>
                <a:effectLst/>
                <a:latin typeface="+mn-lt"/>
                <a:ea typeface="+mn-ea"/>
                <a:cs typeface="+mn-cs"/>
              </a:rPr>
              <a:t>Clinical Medicine</a:t>
            </a:r>
            <a:r>
              <a:rPr lang="en-GB" sz="1200" kern="1200" dirty="0">
                <a:solidFill>
                  <a:schemeClr val="tx1"/>
                </a:solidFill>
                <a:effectLst/>
                <a:latin typeface="+mn-lt"/>
                <a:ea typeface="+mn-ea"/>
                <a:cs typeface="+mn-cs"/>
              </a:rPr>
              <a:t>, 23(4), pp.304-310.</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 C.X., and et.al, (2022). Cardiovascular disease in type 2 diabetes mellitus: progress toward personalized management. </a:t>
            </a:r>
            <a:r>
              <a:rPr lang="en-GB" sz="1200" i="1" kern="1200" dirty="0">
                <a:solidFill>
                  <a:schemeClr val="tx1"/>
                </a:solidFill>
                <a:effectLst/>
                <a:latin typeface="+mn-lt"/>
                <a:ea typeface="+mn-ea"/>
                <a:cs typeface="+mn-cs"/>
              </a:rPr>
              <a:t>Cardiovascular </a:t>
            </a:r>
            <a:r>
              <a:rPr lang="en-GB" sz="1200" i="1" kern="1200" dirty="0" err="1">
                <a:solidFill>
                  <a:schemeClr val="tx1"/>
                </a:solidFill>
                <a:effectLst/>
                <a:latin typeface="+mn-lt"/>
                <a:ea typeface="+mn-ea"/>
                <a:cs typeface="+mn-cs"/>
              </a:rPr>
              <a:t>diabetology</a:t>
            </a:r>
            <a:r>
              <a:rPr lang="en-GB" sz="1200" kern="1200" dirty="0">
                <a:solidFill>
                  <a:schemeClr val="tx1"/>
                </a:solidFill>
                <a:effectLst/>
                <a:latin typeface="+mn-lt"/>
                <a:ea typeface="+mn-ea"/>
                <a:cs typeface="+mn-cs"/>
              </a:rPr>
              <a:t>, 21(1), p.74.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Mir, M.A., Dar, M.A. and </a:t>
            </a:r>
            <a:r>
              <a:rPr lang="en-GB" sz="1200" kern="1200" dirty="0" err="1">
                <a:solidFill>
                  <a:schemeClr val="tx1"/>
                </a:solidFill>
                <a:effectLst/>
                <a:latin typeface="+mn-lt"/>
                <a:ea typeface="+mn-ea"/>
                <a:cs typeface="+mn-cs"/>
              </a:rPr>
              <a:t>Qadir</a:t>
            </a:r>
            <a:r>
              <a:rPr lang="en-GB" sz="1200" kern="1200" dirty="0">
                <a:solidFill>
                  <a:schemeClr val="tx1"/>
                </a:solidFill>
                <a:effectLst/>
                <a:latin typeface="+mn-lt"/>
                <a:ea typeface="+mn-ea"/>
                <a:cs typeface="+mn-cs"/>
              </a:rPr>
              <a:t>, A., (2024). Exploring the landscape of coronary artery disease: a comprehensive review. </a:t>
            </a:r>
            <a:r>
              <a:rPr lang="en-GB" sz="1200" i="1" kern="1200" dirty="0">
                <a:solidFill>
                  <a:schemeClr val="tx1"/>
                </a:solidFill>
                <a:effectLst/>
                <a:latin typeface="+mn-lt"/>
                <a:ea typeface="+mn-ea"/>
                <a:cs typeface="+mn-cs"/>
              </a:rPr>
              <a:t>Am. J. Biomed. Pharm</a:t>
            </a:r>
            <a:r>
              <a:rPr lang="en-GB" sz="1200" kern="1200" dirty="0">
                <a:solidFill>
                  <a:schemeClr val="tx1"/>
                </a:solidFill>
                <a:effectLst/>
                <a:latin typeface="+mn-lt"/>
                <a:ea typeface="+mn-ea"/>
                <a:cs typeface="+mn-cs"/>
              </a:rPr>
              <a:t>, 1, pp.9-22.</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Przezak</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Bielka</a:t>
            </a:r>
            <a:r>
              <a:rPr lang="en-GB" sz="1200" kern="1200" dirty="0">
                <a:solidFill>
                  <a:schemeClr val="tx1"/>
                </a:solidFill>
                <a:effectLst/>
                <a:latin typeface="+mn-lt"/>
                <a:ea typeface="+mn-ea"/>
                <a:cs typeface="+mn-cs"/>
              </a:rPr>
              <a:t>, W. and </a:t>
            </a:r>
            <a:r>
              <a:rPr lang="en-GB" sz="1200" kern="1200" dirty="0" err="1">
                <a:solidFill>
                  <a:schemeClr val="tx1"/>
                </a:solidFill>
                <a:effectLst/>
                <a:latin typeface="+mn-lt"/>
                <a:ea typeface="+mn-ea"/>
                <a:cs typeface="+mn-cs"/>
              </a:rPr>
              <a:t>Pawlik</a:t>
            </a:r>
            <a:r>
              <a:rPr lang="en-GB" sz="1200" kern="1200" dirty="0">
                <a:solidFill>
                  <a:schemeClr val="tx1"/>
                </a:solidFill>
                <a:effectLst/>
                <a:latin typeface="+mn-lt"/>
                <a:ea typeface="+mn-ea"/>
                <a:cs typeface="+mn-cs"/>
              </a:rPr>
              <a:t>, A., (2022). Hypertension and type 2 diabetes—the novel treatment possibilities. </a:t>
            </a:r>
            <a:r>
              <a:rPr lang="en-GB" sz="1200" i="1" kern="1200" dirty="0">
                <a:solidFill>
                  <a:schemeClr val="tx1"/>
                </a:solidFill>
                <a:effectLst/>
                <a:latin typeface="+mn-lt"/>
                <a:ea typeface="+mn-ea"/>
                <a:cs typeface="+mn-cs"/>
              </a:rPr>
              <a:t>International journal of molecular sciences</a:t>
            </a:r>
            <a:r>
              <a:rPr lang="en-GB" sz="1200" kern="1200" dirty="0">
                <a:solidFill>
                  <a:schemeClr val="tx1"/>
                </a:solidFill>
                <a:effectLst/>
                <a:latin typeface="+mn-lt"/>
                <a:ea typeface="+mn-ea"/>
                <a:cs typeface="+mn-cs"/>
              </a:rPr>
              <a:t>, 23(12), p.6500.</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Ruilope</a:t>
            </a:r>
            <a:r>
              <a:rPr lang="en-GB" sz="1200" kern="1200" dirty="0">
                <a:solidFill>
                  <a:schemeClr val="tx1"/>
                </a:solidFill>
                <a:effectLst/>
                <a:latin typeface="+mn-lt"/>
                <a:ea typeface="+mn-ea"/>
                <a:cs typeface="+mn-cs"/>
              </a:rPr>
              <a:t>, L.M., and et.al, (2023). Prevention of </a:t>
            </a:r>
            <a:r>
              <a:rPr lang="en-GB" sz="1200" kern="1200" dirty="0" err="1">
                <a:solidFill>
                  <a:schemeClr val="tx1"/>
                </a:solidFill>
                <a:effectLst/>
                <a:latin typeface="+mn-lt"/>
                <a:ea typeface="+mn-ea"/>
                <a:cs typeface="+mn-cs"/>
              </a:rPr>
              <a:t>cardiorenal</a:t>
            </a:r>
            <a:r>
              <a:rPr lang="en-GB" sz="1200" kern="1200" dirty="0">
                <a:solidFill>
                  <a:schemeClr val="tx1"/>
                </a:solidFill>
                <a:effectLst/>
                <a:latin typeface="+mn-lt"/>
                <a:ea typeface="+mn-ea"/>
                <a:cs typeface="+mn-cs"/>
              </a:rPr>
              <a:t> damage: importance of albuminuria. </a:t>
            </a:r>
            <a:r>
              <a:rPr lang="en-GB" sz="1200" i="1" kern="1200" dirty="0">
                <a:solidFill>
                  <a:schemeClr val="tx1"/>
                </a:solidFill>
                <a:effectLst/>
                <a:latin typeface="+mn-lt"/>
                <a:ea typeface="+mn-ea"/>
                <a:cs typeface="+mn-cs"/>
              </a:rPr>
              <a:t>European Heart Journal</a:t>
            </a:r>
            <a:r>
              <a:rPr lang="en-GB" sz="1200" kern="1200" dirty="0">
                <a:solidFill>
                  <a:schemeClr val="tx1"/>
                </a:solidFill>
                <a:effectLst/>
                <a:latin typeface="+mn-lt"/>
                <a:ea typeface="+mn-ea"/>
                <a:cs typeface="+mn-cs"/>
              </a:rPr>
              <a:t>, 44(13), pp.1112-1123.</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Siam, N.H., and et.al, (2024). Diabetes mellitus and cardiovascular disease: exploring epidemiology, pathophysiology, and treatment strategies. </a:t>
            </a:r>
            <a:r>
              <a:rPr lang="en-GB" sz="1200" i="1" kern="1200" dirty="0">
                <a:solidFill>
                  <a:schemeClr val="tx1"/>
                </a:solidFill>
                <a:effectLst/>
                <a:latin typeface="+mn-lt"/>
                <a:ea typeface="+mn-ea"/>
                <a:cs typeface="+mn-cs"/>
              </a:rPr>
              <a:t>Reviews in Cardiovascular Medicine</a:t>
            </a:r>
            <a:r>
              <a:rPr lang="en-GB" sz="1200" kern="1200" dirty="0">
                <a:solidFill>
                  <a:schemeClr val="tx1"/>
                </a:solidFill>
                <a:effectLst/>
                <a:latin typeface="+mn-lt"/>
                <a:ea typeface="+mn-ea"/>
                <a:cs typeface="+mn-cs"/>
              </a:rPr>
              <a:t>, 25(12), p.436.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Sood</a:t>
            </a:r>
            <a:r>
              <a:rPr lang="en-GB" sz="1200" kern="1200" dirty="0">
                <a:solidFill>
                  <a:schemeClr val="tx1"/>
                </a:solidFill>
                <a:effectLst/>
                <a:latin typeface="+mn-lt"/>
                <a:ea typeface="+mn-ea"/>
                <a:cs typeface="+mn-cs"/>
              </a:rPr>
              <a:t>, E., and et.al, (2023). Normalize-ask-pause-connect: A clinical approach to address the emotional health of </a:t>
            </a:r>
            <a:r>
              <a:rPr lang="en-GB" sz="1200" kern="1200" dirty="0" err="1">
                <a:solidFill>
                  <a:schemeClr val="tx1"/>
                </a:solidFill>
                <a:effectLst/>
                <a:latin typeface="+mn-lt"/>
                <a:ea typeface="+mn-ea"/>
                <a:cs typeface="+mn-cs"/>
              </a:rPr>
              <a:t>pediatric</a:t>
            </a:r>
            <a:r>
              <a:rPr lang="en-GB" sz="1200" kern="1200" dirty="0">
                <a:solidFill>
                  <a:schemeClr val="tx1"/>
                </a:solidFill>
                <a:effectLst/>
                <a:latin typeface="+mn-lt"/>
                <a:ea typeface="+mn-ea"/>
                <a:cs typeface="+mn-cs"/>
              </a:rPr>
              <a:t> patients with chronic conditions and their families. </a:t>
            </a:r>
            <a:r>
              <a:rPr lang="en-GB" sz="1200" i="1" kern="1200" dirty="0">
                <a:solidFill>
                  <a:schemeClr val="tx1"/>
                </a:solidFill>
                <a:effectLst/>
                <a:latin typeface="+mn-lt"/>
                <a:ea typeface="+mn-ea"/>
                <a:cs typeface="+mn-cs"/>
              </a:rPr>
              <a:t>The Journal of </a:t>
            </a:r>
            <a:r>
              <a:rPr lang="en-GB" sz="1200" i="1" kern="1200" dirty="0" err="1">
                <a:solidFill>
                  <a:schemeClr val="tx1"/>
                </a:solidFill>
                <a:effectLst/>
                <a:latin typeface="+mn-lt"/>
                <a:ea typeface="+mn-ea"/>
                <a:cs typeface="+mn-cs"/>
              </a:rPr>
              <a:t>Pediatrics</a:t>
            </a:r>
            <a:r>
              <a:rPr lang="en-GB" sz="1200" kern="1200" dirty="0">
                <a:solidFill>
                  <a:schemeClr val="tx1"/>
                </a:solidFill>
                <a:effectLst/>
                <a:latin typeface="+mn-lt"/>
                <a:ea typeface="+mn-ea"/>
                <a:cs typeface="+mn-cs"/>
              </a:rPr>
              <a:t>, 255, pp.247-252.</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Zhang, P.H., and et.al, (2025). Interaction between mitochondrial oxidative stress and myocardial fibrosis in the context of diabetes. </a:t>
            </a:r>
            <a:r>
              <a:rPr lang="en-GB" sz="1200" i="1" kern="1200" dirty="0">
                <a:solidFill>
                  <a:schemeClr val="tx1"/>
                </a:solidFill>
                <a:effectLst/>
                <a:latin typeface="+mn-lt"/>
                <a:ea typeface="+mn-ea"/>
                <a:cs typeface="+mn-cs"/>
              </a:rPr>
              <a:t>Frontiers in Endocrinology</a:t>
            </a:r>
            <a:r>
              <a:rPr lang="en-GB" sz="1200" kern="1200" dirty="0">
                <a:solidFill>
                  <a:schemeClr val="tx1"/>
                </a:solidFill>
                <a:effectLst/>
                <a:latin typeface="+mn-lt"/>
                <a:ea typeface="+mn-ea"/>
                <a:cs typeface="+mn-cs"/>
              </a:rPr>
              <a:t>, 16, p.1596436.</a:t>
            </a:r>
            <a:endParaRPr lang="en-IN"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Online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BHF, (2026). </a:t>
            </a:r>
            <a:r>
              <a:rPr lang="en-GB" sz="1200" i="1" kern="1200" dirty="0">
                <a:solidFill>
                  <a:schemeClr val="tx1"/>
                </a:solidFill>
                <a:effectLst/>
                <a:latin typeface="+mn-lt"/>
                <a:ea typeface="+mn-ea"/>
                <a:cs typeface="+mn-cs"/>
              </a:rPr>
              <a:t>Diabetes - causes, symptoms &amp; treatments</a:t>
            </a:r>
            <a:r>
              <a:rPr lang="en-GB" sz="1200" kern="1200" dirty="0">
                <a:solidFill>
                  <a:schemeClr val="tx1"/>
                </a:solidFill>
                <a:effectLst/>
                <a:latin typeface="+mn-lt"/>
                <a:ea typeface="+mn-ea"/>
                <a:cs typeface="+mn-cs"/>
              </a:rPr>
              <a:t>. Accessed through &lt; </a:t>
            </a:r>
            <a:r>
              <a:rPr lang="en-GB" sz="1200" u="sng" kern="1200" dirty="0">
                <a:solidFill>
                  <a:schemeClr val="tx1"/>
                </a:solidFill>
                <a:effectLst/>
                <a:latin typeface="+mn-lt"/>
                <a:ea typeface="+mn-ea"/>
                <a:cs typeface="+mn-cs"/>
                <a:hlinkClick r:id="rId3"/>
              </a:rPr>
              <a:t>https://www.bhf.org.uk/informationsupport/risk-factors/diabetes#:~:text=type%202%20diabetes-,Diabetes%20and%20your%20heart,likely%20to%20have%20a%20stroke</a:t>
            </a:r>
            <a:r>
              <a:rPr lang="en-GB" sz="1200" kern="1200" dirty="0">
                <a:solidFill>
                  <a:schemeClr val="tx1"/>
                </a:solidFill>
                <a:effectLst/>
                <a:latin typeface="+mn-lt"/>
                <a:ea typeface="+mn-ea"/>
                <a:cs typeface="+mn-cs"/>
              </a:rPr>
              <a:t>&gt; [Accessed on:13</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Guardian, (2025). </a:t>
            </a:r>
            <a:r>
              <a:rPr lang="en-GB" sz="1200" i="1" kern="1200" dirty="0">
                <a:solidFill>
                  <a:schemeClr val="tx1"/>
                </a:solidFill>
                <a:effectLst/>
                <a:latin typeface="+mn-lt"/>
                <a:ea typeface="+mn-ea"/>
                <a:cs typeface="+mn-cs"/>
              </a:rPr>
              <a:t>Almost a third of deaths from heart disease in England occur in diabetes patients</a:t>
            </a:r>
            <a:r>
              <a:rPr lang="en-GB" sz="1200" kern="1200" dirty="0">
                <a:solidFill>
                  <a:schemeClr val="tx1"/>
                </a:solidFill>
                <a:effectLst/>
                <a:latin typeface="+mn-lt"/>
                <a:ea typeface="+mn-ea"/>
                <a:cs typeface="+mn-cs"/>
              </a:rPr>
              <a:t>. Accessed through &lt; </a:t>
            </a:r>
            <a:r>
              <a:rPr lang="en-GB" sz="1200" u="sng" kern="1200" dirty="0">
                <a:solidFill>
                  <a:schemeClr val="tx1"/>
                </a:solidFill>
                <a:effectLst/>
                <a:latin typeface="+mn-lt"/>
                <a:ea typeface="+mn-ea"/>
                <a:cs typeface="+mn-cs"/>
                <a:hlinkClick r:id="rId4"/>
              </a:rPr>
              <a:t>https://www.theguardian.com/society/2025/may/14/almost-a-third-of-deaths-from-heart-disease-in-england-occur-in-diabetes-patients-report-finds</a:t>
            </a:r>
            <a:r>
              <a:rPr lang="en-GB" sz="1200" kern="1200" dirty="0">
                <a:solidFill>
                  <a:schemeClr val="tx1"/>
                </a:solidFill>
                <a:effectLst/>
                <a:latin typeface="+mn-lt"/>
                <a:ea typeface="+mn-ea"/>
                <a:cs typeface="+mn-cs"/>
              </a:rPr>
              <a:t>&gt; [Accessed on:13</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March 2026].</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15</a:t>
            </a:fld>
            <a:endParaRPr lang="en-GB"/>
          </a:p>
        </p:txBody>
      </p:sp>
    </p:spTree>
    <p:extLst>
      <p:ext uri="{BB962C8B-B14F-4D97-AF65-F5344CB8AC3E}">
        <p14:creationId xmlns:p14="http://schemas.microsoft.com/office/powerpoint/2010/main" val="2312482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639647C-1954-4EE3-AC45-F7C46C7D058D}" type="slidenum">
              <a:rPr lang="en-GB" smtClean="0"/>
              <a:t>16</a:t>
            </a:fld>
            <a:endParaRPr lang="en-GB"/>
          </a:p>
        </p:txBody>
      </p:sp>
    </p:spTree>
    <p:extLst>
      <p:ext uri="{BB962C8B-B14F-4D97-AF65-F5344CB8AC3E}">
        <p14:creationId xmlns:p14="http://schemas.microsoft.com/office/powerpoint/2010/main" val="3615794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E891156-C64D-4BA8-B60C-FBCAA5D14685}" type="datetimeFigureOut">
              <a:rPr lang="en-GB" smtClean="0"/>
              <a:t>19/03/2026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A24D86BE-51E0-41DF-8E69-3BCA3AA42675}" type="slidenum">
              <a:rPr lang="en-GB" smtClean="0"/>
              <a:t>‹#›</a:t>
            </a:fld>
            <a:endParaRPr lang="en-GB"/>
          </a:p>
        </p:txBody>
      </p:sp>
    </p:spTree>
    <p:extLst>
      <p:ext uri="{BB962C8B-B14F-4D97-AF65-F5344CB8AC3E}">
        <p14:creationId xmlns:p14="http://schemas.microsoft.com/office/powerpoint/2010/main" val="1294166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891156-C64D-4BA8-B60C-FBCAA5D14685}"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D86BE-51E0-41DF-8E69-3BCA3AA42675}" type="slidenum">
              <a:rPr lang="en-GB" smtClean="0"/>
              <a:t>‹#›</a:t>
            </a:fld>
            <a:endParaRPr lang="en-GB"/>
          </a:p>
        </p:txBody>
      </p:sp>
    </p:spTree>
    <p:extLst>
      <p:ext uri="{BB962C8B-B14F-4D97-AF65-F5344CB8AC3E}">
        <p14:creationId xmlns:p14="http://schemas.microsoft.com/office/powerpoint/2010/main" val="990680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891156-C64D-4BA8-B60C-FBCAA5D14685}"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D86BE-51E0-41DF-8E69-3BCA3AA42675}" type="slidenum">
              <a:rPr lang="en-GB" smtClean="0"/>
              <a:t>‹#›</a:t>
            </a:fld>
            <a:endParaRPr lang="en-GB"/>
          </a:p>
        </p:txBody>
      </p:sp>
    </p:spTree>
    <p:extLst>
      <p:ext uri="{BB962C8B-B14F-4D97-AF65-F5344CB8AC3E}">
        <p14:creationId xmlns:p14="http://schemas.microsoft.com/office/powerpoint/2010/main" val="2223581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891156-C64D-4BA8-B60C-FBCAA5D14685}" type="datetimeFigureOut">
              <a:rPr lang="en-GB" smtClean="0"/>
              <a:t>19/03/2026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4D86BE-51E0-41DF-8E69-3BCA3AA42675}" type="slidenum">
              <a:rPr lang="en-GB" smtClean="0"/>
              <a:t>‹#›</a:t>
            </a:fld>
            <a:endParaRPr lang="en-GB"/>
          </a:p>
        </p:txBody>
      </p:sp>
    </p:spTree>
    <p:extLst>
      <p:ext uri="{BB962C8B-B14F-4D97-AF65-F5344CB8AC3E}">
        <p14:creationId xmlns:p14="http://schemas.microsoft.com/office/powerpoint/2010/main" val="4277016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891156-C64D-4BA8-B60C-FBCAA5D14685}" type="datetimeFigureOut">
              <a:rPr lang="en-GB" smtClean="0"/>
              <a:t>19/03/2026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4D86BE-51E0-41DF-8E69-3BCA3AA42675}" type="slidenum">
              <a:rPr lang="en-GB" smtClean="0"/>
              <a:t>‹#›</a:t>
            </a:fld>
            <a:endParaRPr lang="en-GB"/>
          </a:p>
        </p:txBody>
      </p:sp>
    </p:spTree>
    <p:extLst>
      <p:ext uri="{BB962C8B-B14F-4D97-AF65-F5344CB8AC3E}">
        <p14:creationId xmlns:p14="http://schemas.microsoft.com/office/powerpoint/2010/main" val="2642029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891156-C64D-4BA8-B60C-FBCAA5D14685}" type="datetimeFigureOut">
              <a:rPr lang="en-GB" smtClean="0"/>
              <a:t>19/03/2026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4D86BE-51E0-41DF-8E69-3BCA3AA42675}" type="slidenum">
              <a:rPr lang="en-GB" smtClean="0"/>
              <a:t>‹#›</a:t>
            </a:fld>
            <a:endParaRPr lang="en-GB"/>
          </a:p>
        </p:txBody>
      </p:sp>
    </p:spTree>
    <p:extLst>
      <p:ext uri="{BB962C8B-B14F-4D97-AF65-F5344CB8AC3E}">
        <p14:creationId xmlns:p14="http://schemas.microsoft.com/office/powerpoint/2010/main" val="40521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891156-C64D-4BA8-B60C-FBCAA5D14685}" type="datetimeFigureOut">
              <a:rPr lang="en-GB" smtClean="0"/>
              <a:t>19/03/2026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4D86BE-51E0-41DF-8E69-3BCA3AA42675}" type="slidenum">
              <a:rPr lang="en-GB" smtClean="0"/>
              <a:t>‹#›</a:t>
            </a:fld>
            <a:endParaRPr lang="en-GB"/>
          </a:p>
        </p:txBody>
      </p:sp>
    </p:spTree>
    <p:extLst>
      <p:ext uri="{BB962C8B-B14F-4D97-AF65-F5344CB8AC3E}">
        <p14:creationId xmlns:p14="http://schemas.microsoft.com/office/powerpoint/2010/main" val="1097247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BE891156-C64D-4BA8-B60C-FBCAA5D14685}" type="datetimeFigureOut">
              <a:rPr lang="en-GB" smtClean="0"/>
              <a:t>19/03/2026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24D86BE-51E0-41DF-8E69-3BCA3AA42675}" type="slidenum">
              <a:rPr lang="en-GB" smtClean="0"/>
              <a:t>‹#›</a:t>
            </a:fld>
            <a:endParaRPr lang="en-GB"/>
          </a:p>
        </p:txBody>
      </p:sp>
    </p:spTree>
    <p:extLst>
      <p:ext uri="{BB962C8B-B14F-4D97-AF65-F5344CB8AC3E}">
        <p14:creationId xmlns:p14="http://schemas.microsoft.com/office/powerpoint/2010/main" val="255356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E891156-C64D-4BA8-B60C-FBCAA5D14685}" type="datetimeFigureOut">
              <a:rPr lang="en-GB" smtClean="0"/>
              <a:t>19/03/2026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A24D86BE-51E0-41DF-8E69-3BCA3AA42675}" type="slidenum">
              <a:rPr lang="en-GB" smtClean="0"/>
              <a:t>‹#›</a:t>
            </a:fld>
            <a:endParaRPr lang="en-GB"/>
          </a:p>
        </p:txBody>
      </p:sp>
    </p:spTree>
    <p:extLst>
      <p:ext uri="{BB962C8B-B14F-4D97-AF65-F5344CB8AC3E}">
        <p14:creationId xmlns:p14="http://schemas.microsoft.com/office/powerpoint/2010/main" val="209843174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891156-C64D-4BA8-B60C-FBCAA5D14685}"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D86BE-51E0-41DF-8E69-3BCA3AA42675}" type="slidenum">
              <a:rPr lang="en-GB" smtClean="0"/>
              <a:t>‹#›</a:t>
            </a:fld>
            <a:endParaRPr lang="en-GB"/>
          </a:p>
        </p:txBody>
      </p:sp>
    </p:spTree>
    <p:extLst>
      <p:ext uri="{BB962C8B-B14F-4D97-AF65-F5344CB8AC3E}">
        <p14:creationId xmlns:p14="http://schemas.microsoft.com/office/powerpoint/2010/main" val="2937579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891156-C64D-4BA8-B60C-FBCAA5D14685}"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D86BE-51E0-41DF-8E69-3BCA3AA42675}" type="slidenum">
              <a:rPr lang="en-GB" smtClean="0"/>
              <a:t>‹#›</a:t>
            </a:fld>
            <a:endParaRPr lang="en-GB"/>
          </a:p>
        </p:txBody>
      </p:sp>
    </p:spTree>
    <p:extLst>
      <p:ext uri="{BB962C8B-B14F-4D97-AF65-F5344CB8AC3E}">
        <p14:creationId xmlns:p14="http://schemas.microsoft.com/office/powerpoint/2010/main" val="4155872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BE891156-C64D-4BA8-B60C-FBCAA5D14685}" type="datetimeFigureOut">
              <a:rPr lang="en-GB" smtClean="0"/>
              <a:t>19/03/2026</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A24D86BE-51E0-41DF-8E69-3BCA3AA42675}" type="slidenum">
              <a:rPr lang="en-GB" smtClean="0"/>
              <a:t>‹#›</a:t>
            </a:fld>
            <a:endParaRPr lang="en-GB"/>
          </a:p>
        </p:txBody>
      </p:sp>
    </p:spTree>
    <p:extLst>
      <p:ext uri="{BB962C8B-B14F-4D97-AF65-F5344CB8AC3E}">
        <p14:creationId xmlns:p14="http://schemas.microsoft.com/office/powerpoint/2010/main" val="2694651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418012"/>
            <a:ext cx="10782300" cy="2247053"/>
          </a:xfrm>
        </p:spPr>
        <p:txBody>
          <a:bodyPr/>
          <a:lstStyle/>
          <a:p>
            <a:pPr algn="ctr"/>
            <a:r>
              <a:rPr lang="en-GB" sz="6000" b="1" dirty="0">
                <a:latin typeface="Times New Roman" panose="02020603050405020304" pitchFamily="18" charset="0"/>
                <a:cs typeface="Times New Roman" panose="02020603050405020304" pitchFamily="18" charset="0"/>
              </a:rPr>
              <a:t>INTRODUCTION TO PHYSIOLOGY</a:t>
            </a:r>
            <a:endParaRPr lang="en-GB" sz="6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4"/>
          <a:srcRect l="-1829" t="-20408" r="1829" b="20408"/>
          <a:stretch/>
        </p:blipFill>
        <p:spPr>
          <a:xfrm>
            <a:off x="3696788" y="3017520"/>
            <a:ext cx="5120640" cy="3422468"/>
          </a:xfrm>
          <a:prstGeom prst="rect">
            <a:avLst/>
          </a:prstGeom>
        </p:spPr>
      </p:pic>
      <p:sp>
        <p:nvSpPr>
          <p:cNvPr id="3" name="TextBox 2">
            <a:extLst>
              <a:ext uri="{FF2B5EF4-FFF2-40B4-BE49-F238E27FC236}">
                <a16:creationId xmlns:a16="http://schemas.microsoft.com/office/drawing/2014/main" id="{4632425F-021E-C006-6003-69B9E41FC6A1}"/>
              </a:ext>
            </a:extLst>
          </p:cNvPr>
          <p:cNvSpPr txBox="1"/>
          <p:nvPr/>
        </p:nvSpPr>
        <p:spPr>
          <a:xfrm>
            <a:off x="2225040" y="2841292"/>
            <a:ext cx="6756400" cy="923330"/>
          </a:xfrm>
          <a:prstGeom prst="rect">
            <a:avLst/>
          </a:prstGeom>
          <a:noFill/>
        </p:spPr>
        <p:txBody>
          <a:bodyPr wrap="square" rtlCol="0">
            <a:spAutoFit/>
          </a:bodyPr>
          <a:lstStyle/>
          <a:p>
            <a:r>
              <a:rPr lang="en-GB" dirty="0"/>
              <a:t>Name: Halima Yasin</a:t>
            </a:r>
          </a:p>
          <a:p>
            <a:r>
              <a:rPr lang="en-GB" dirty="0"/>
              <a:t>Student number: 2422668</a:t>
            </a:r>
          </a:p>
          <a:p>
            <a:endParaRPr lang="en-GB" dirty="0"/>
          </a:p>
        </p:txBody>
      </p:sp>
      <p:pic>
        <p:nvPicPr>
          <p:cNvPr id="6" name="Physiology">
            <a:hlinkClick r:id="" action="ppaction://media"/>
            <a:extLst>
              <a:ext uri="{FF2B5EF4-FFF2-40B4-BE49-F238E27FC236}">
                <a16:creationId xmlns:a16="http://schemas.microsoft.com/office/drawing/2014/main" id="{E7F4ADF1-1E94-61D0-2D3B-CBFC9AC5FED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194436" y="3940850"/>
            <a:ext cx="2517504" cy="2517504"/>
          </a:xfrm>
          <a:prstGeom prst="rect">
            <a:avLst/>
          </a:prstGeom>
        </p:spPr>
      </p:pic>
    </p:spTree>
    <p:extLst>
      <p:ext uri="{BB962C8B-B14F-4D97-AF65-F5344CB8AC3E}">
        <p14:creationId xmlns:p14="http://schemas.microsoft.com/office/powerpoint/2010/main" val="3780286312"/>
      </p:ext>
    </p:extLst>
  </p:cSld>
  <p:clrMapOvr>
    <a:masterClrMapping/>
  </p:clrMapOvr>
  <mc:AlternateContent xmlns:mc="http://schemas.openxmlformats.org/markup-compatibility/2006">
    <mc:Choice xmlns:p14="http://schemas.microsoft.com/office/powerpoint/2010/main" Requires="p14">
      <p:transition spd="slow" p14:dur="2000" advTm="810400"/>
    </mc:Choice>
    <mc:Fallback>
      <p:transition spd="slow" advTm="810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971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solidFill>
                  <a:schemeClr val="tx1"/>
                </a:solidFill>
                <a:latin typeface="Times New Roman" panose="02020603050405020304" pitchFamily="18" charset="0"/>
                <a:cs typeface="Times New Roman" panose="02020603050405020304" pitchFamily="18" charset="0"/>
              </a:rPr>
              <a:t>Table of Contents</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1460500" y="2555946"/>
            <a:ext cx="5359400"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Introduction</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Understanding and knowledge of body functioning</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Functioning of the system of the body</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Person’s Care Plan</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Care Plan evidence-based recommendations</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Conclusion</a:t>
            </a:r>
          </a:p>
          <a:p>
            <a:pPr marR="0" lvl="0" algn="just" defTabSz="914400" rtl="0" eaLnBrk="0" fontAlgn="base" latinLnBrk="0" hangingPunct="0">
              <a:lnSpc>
                <a:spcPct val="150000"/>
              </a:lnSpc>
              <a:spcBef>
                <a:spcPct val="0"/>
              </a:spcBef>
              <a:spcAft>
                <a:spcPct val="0"/>
              </a:spcAft>
              <a:buClrTx/>
              <a:buSzTx/>
              <a:buFont typeface="Wingdings" panose="05000000000000000000" pitchFamily="2" charset="2"/>
              <a:buChar char="Ø"/>
              <a:tabLst>
                <a:tab pos="5937250" algn="r"/>
              </a:tabLst>
            </a:pPr>
            <a:r>
              <a:rPr kumimoji="0" lang="en-GB" altLang="en-US" sz="1600" b="0" i="0"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References</a:t>
            </a:r>
            <a:endParaRPr kumimoji="0" lang="en-GB" altLang="en-US" sz="1600" b="0" i="0" strike="noStrike" cap="none" normalizeH="0" baseline="0" dirty="0">
              <a:ln>
                <a:noFill/>
              </a:ln>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84397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512147"/>
          </a:xfrm>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Introduction</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6657" y="2351318"/>
            <a:ext cx="5201630" cy="3766185"/>
          </a:xfrm>
        </p:spPr>
        <p:txBody>
          <a:bodyPr>
            <a:normAutofit/>
          </a:bodyPr>
          <a:lstStyle/>
          <a:p>
            <a:pPr lvl="0" algn="just">
              <a:lnSpc>
                <a:spcPct val="150000"/>
              </a:lnSpc>
            </a:pPr>
            <a:r>
              <a:rPr lang="en-GB" sz="1800" dirty="0">
                <a:latin typeface="Ariel"/>
                <a:cs typeface="Times New Roman" panose="02020603050405020304" pitchFamily="18" charset="0"/>
              </a:rPr>
              <a:t>Physiology is the scientific study of the normal mechanisms and functions of living organisms, including physical and chemical processes, from cells to whole body systems (</a:t>
            </a:r>
            <a:r>
              <a:rPr lang="en-GB" sz="1800" dirty="0" err="1">
                <a:latin typeface="Ariel"/>
                <a:cs typeface="Times New Roman" panose="02020603050405020304" pitchFamily="18" charset="0"/>
              </a:rPr>
              <a:t>Ahirwar</a:t>
            </a:r>
            <a:r>
              <a:rPr lang="en-GB" sz="1800" dirty="0">
                <a:latin typeface="Ariel"/>
                <a:cs typeface="Times New Roman" panose="02020603050405020304" pitchFamily="18" charset="0"/>
              </a:rPr>
              <a:t> and Meena, 2025). </a:t>
            </a:r>
            <a:endParaRPr lang="en-IN" sz="1800" dirty="0">
              <a:latin typeface="Ariel"/>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850777" y="2351318"/>
            <a:ext cx="3579222" cy="3161208"/>
          </a:xfrm>
          <a:prstGeom prst="rect">
            <a:avLst/>
          </a:prstGeom>
        </p:spPr>
      </p:pic>
    </p:spTree>
    <p:extLst>
      <p:ext uri="{BB962C8B-B14F-4D97-AF65-F5344CB8AC3E}">
        <p14:creationId xmlns:p14="http://schemas.microsoft.com/office/powerpoint/2010/main" val="220621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Understanding and knowledge of body functioning</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57224" y="2249716"/>
            <a:ext cx="6285847" cy="3766185"/>
          </a:xfrm>
        </p:spPr>
        <p:txBody>
          <a:bodyPr>
            <a:normAutofit/>
          </a:bodyPr>
          <a:lstStyle/>
          <a:p>
            <a:pPr lvl="0" algn="just">
              <a:lnSpc>
                <a:spcPct val="150000"/>
              </a:lnSpc>
            </a:pPr>
            <a:r>
              <a:rPr lang="en-GB" sz="1600" dirty="0">
                <a:latin typeface="Ariel"/>
                <a:cs typeface="Times New Roman" panose="02020603050405020304" pitchFamily="18" charset="0"/>
              </a:rPr>
              <a:t>Type 2 Diabetes (T2DM) and Cardiovascular Disease (CVD) are closely interconnected, sharing common underlying mechanisms often referred to as a “common soil”, involving metabolic dysfunction that affects the heart and vascular system (Ma et al., 2022). </a:t>
            </a:r>
            <a:endParaRPr lang="en-IN" sz="1600" dirty="0">
              <a:latin typeface="Ariel"/>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444592" y="2168436"/>
            <a:ext cx="2985407" cy="2835592"/>
          </a:xfrm>
          <a:prstGeom prst="rect">
            <a:avLst/>
          </a:prstGeom>
        </p:spPr>
      </p:pic>
    </p:spTree>
    <p:extLst>
      <p:ext uri="{BB962C8B-B14F-4D97-AF65-F5344CB8AC3E}">
        <p14:creationId xmlns:p14="http://schemas.microsoft.com/office/powerpoint/2010/main" val="3408437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Continue… </a:t>
            </a:r>
          </a:p>
        </p:txBody>
      </p:sp>
      <p:sp>
        <p:nvSpPr>
          <p:cNvPr id="3" name="Content Placeholder 2"/>
          <p:cNvSpPr>
            <a:spLocks noGrp="1"/>
          </p:cNvSpPr>
          <p:nvPr>
            <p:ph idx="1"/>
          </p:nvPr>
        </p:nvSpPr>
        <p:spPr>
          <a:xfrm>
            <a:off x="676657" y="2155373"/>
            <a:ext cx="5606578" cy="3766185"/>
          </a:xfrm>
        </p:spPr>
        <p:txBody>
          <a:bodyPr>
            <a:normAutofit/>
          </a:bodyPr>
          <a:lstStyle/>
          <a:p>
            <a:pPr lvl="0" algn="just">
              <a:lnSpc>
                <a:spcPct val="150000"/>
              </a:lnSpc>
            </a:pPr>
            <a:r>
              <a:rPr lang="en-GB" sz="1600" b="1" i="1" dirty="0">
                <a:latin typeface="Ariel"/>
                <a:cs typeface="Times New Roman" panose="02020603050405020304" pitchFamily="18" charset="0"/>
              </a:rPr>
              <a:t>Anatomy and physiology of cardiovascular system</a:t>
            </a:r>
            <a:r>
              <a:rPr lang="en-GB" sz="1600" dirty="0">
                <a:latin typeface="Ariel"/>
                <a:cs typeface="Times New Roman" panose="02020603050405020304" pitchFamily="18" charset="0"/>
              </a:rPr>
              <a:t>- The cardiovascular system consists of the heart, arteries, veins, capillaries, and blood. Its main function is to transport oxygen, nutrients, and hormones to tissues, while removing metabolic waste products such as carbon dioxide and urea (</a:t>
            </a:r>
            <a:r>
              <a:rPr lang="en-GB" sz="1600" dirty="0" err="1">
                <a:latin typeface="Ariel"/>
                <a:cs typeface="Times New Roman" panose="02020603050405020304" pitchFamily="18" charset="0"/>
              </a:rPr>
              <a:t>Giusmin</a:t>
            </a:r>
            <a:r>
              <a:rPr lang="en-GB" sz="1600" dirty="0">
                <a:latin typeface="Ariel"/>
                <a:cs typeface="Times New Roman" panose="02020603050405020304" pitchFamily="18" charset="0"/>
              </a:rPr>
              <a:t>, 2025).  </a:t>
            </a:r>
            <a:endParaRPr lang="en-IN" sz="1600" dirty="0">
              <a:latin typeface="Ariel"/>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007531" y="2155373"/>
            <a:ext cx="2806610" cy="2428875"/>
          </a:xfrm>
          <a:prstGeom prst="rect">
            <a:avLst/>
          </a:prstGeom>
        </p:spPr>
      </p:pic>
    </p:spTree>
    <p:extLst>
      <p:ext uri="{BB962C8B-B14F-4D97-AF65-F5344CB8AC3E}">
        <p14:creationId xmlns:p14="http://schemas.microsoft.com/office/powerpoint/2010/main" val="3494089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Continue… </a:t>
            </a:r>
            <a:endParaRPr lang="en-GB" sz="4000" dirty="0"/>
          </a:p>
        </p:txBody>
      </p:sp>
      <p:sp>
        <p:nvSpPr>
          <p:cNvPr id="3" name="Content Placeholder 2"/>
          <p:cNvSpPr>
            <a:spLocks noGrp="1"/>
          </p:cNvSpPr>
          <p:nvPr>
            <p:ph idx="1"/>
          </p:nvPr>
        </p:nvSpPr>
        <p:spPr>
          <a:xfrm>
            <a:off x="676656" y="2468880"/>
            <a:ext cx="6168281" cy="3766185"/>
          </a:xfrm>
        </p:spPr>
        <p:txBody>
          <a:bodyPr>
            <a:normAutofit/>
          </a:bodyPr>
          <a:lstStyle/>
          <a:p>
            <a:pPr lvl="0" algn="just">
              <a:lnSpc>
                <a:spcPct val="150000"/>
              </a:lnSpc>
            </a:pPr>
            <a:r>
              <a:rPr lang="en-GB" sz="1600" b="1" i="1" dirty="0">
                <a:latin typeface="Ariel"/>
                <a:cs typeface="Times New Roman" panose="02020603050405020304" pitchFamily="18" charset="0"/>
              </a:rPr>
              <a:t>Pathophysiology of Type 2 Diabetes related cardiovascular disease</a:t>
            </a:r>
            <a:r>
              <a:rPr lang="en-GB" sz="1600" dirty="0">
                <a:latin typeface="Ariel"/>
                <a:cs typeface="Times New Roman" panose="02020603050405020304" pitchFamily="18" charset="0"/>
              </a:rPr>
              <a:t>- In Type 2 Diabetes, chronic hyperglycaemia and insulin resistance impair the body’s ability to respond to insulin, leading to functional and structural changes in the cardiovascular system (</a:t>
            </a:r>
            <a:r>
              <a:rPr lang="en-GB" sz="1600" dirty="0" err="1">
                <a:latin typeface="Ariel"/>
                <a:cs typeface="Times New Roman" panose="02020603050405020304" pitchFamily="18" charset="0"/>
              </a:rPr>
              <a:t>Przezak</a:t>
            </a:r>
            <a:r>
              <a:rPr lang="en-GB" sz="1600" dirty="0">
                <a:latin typeface="Ariel"/>
                <a:cs typeface="Times New Roman" panose="02020603050405020304" pitchFamily="18" charset="0"/>
              </a:rPr>
              <a:t>, Bielka, and Pawlik, 2022).</a:t>
            </a:r>
            <a:endParaRPr lang="en-IN" sz="1600" dirty="0">
              <a:latin typeface="Ariel"/>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38161" y="2651759"/>
            <a:ext cx="3042421" cy="2939823"/>
          </a:xfrm>
          <a:prstGeom prst="rect">
            <a:avLst/>
          </a:prstGeom>
        </p:spPr>
      </p:pic>
    </p:spTree>
    <p:extLst>
      <p:ext uri="{BB962C8B-B14F-4D97-AF65-F5344CB8AC3E}">
        <p14:creationId xmlns:p14="http://schemas.microsoft.com/office/powerpoint/2010/main" val="428953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Functioning of the system of the body</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6656" y="2142310"/>
            <a:ext cx="6129093" cy="3766185"/>
          </a:xfrm>
        </p:spPr>
        <p:txBody>
          <a:bodyPr>
            <a:normAutofit/>
          </a:bodyPr>
          <a:lstStyle/>
          <a:p>
            <a:pPr lvl="0" algn="just">
              <a:lnSpc>
                <a:spcPct val="150000"/>
              </a:lnSpc>
            </a:pPr>
            <a:r>
              <a:rPr lang="en-GB" sz="1600" dirty="0">
                <a:latin typeface="Ariel"/>
                <a:cs typeface="Times New Roman" panose="02020603050405020304" pitchFamily="18" charset="0"/>
              </a:rPr>
              <a:t>Cardiovascular disease along with Type 2 Diabetes within the UK function as a phenomenon called as “common soil”, where diabetes serves as an antagonistic and independent accelerator of vascular damage. </a:t>
            </a:r>
          </a:p>
          <a:p>
            <a:pPr lvl="0" algn="just">
              <a:lnSpc>
                <a:spcPct val="150000"/>
              </a:lnSpc>
            </a:pPr>
            <a:r>
              <a:rPr lang="en-GB" sz="1600" dirty="0">
                <a:latin typeface="Ariel"/>
                <a:cs typeface="Times New Roman" panose="02020603050405020304" pitchFamily="18" charset="0"/>
              </a:rPr>
              <a:t>Approximately 29% of deaths in England related to cardiovascular disease are associated with diabetes, and this figure has increased over time (British Heart Foundation, 2023).  </a:t>
            </a:r>
            <a:endParaRPr lang="en-IN" sz="1600" dirty="0">
              <a:latin typeface="Ariel"/>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994468" y="2484303"/>
            <a:ext cx="3099435" cy="2680016"/>
          </a:xfrm>
          <a:prstGeom prst="rect">
            <a:avLst/>
          </a:prstGeom>
        </p:spPr>
      </p:pic>
    </p:spTree>
    <p:extLst>
      <p:ext uri="{BB962C8B-B14F-4D97-AF65-F5344CB8AC3E}">
        <p14:creationId xmlns:p14="http://schemas.microsoft.com/office/powerpoint/2010/main" val="1214619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394581"/>
          </a:xfrm>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Continue… </a:t>
            </a:r>
            <a:endParaRPr lang="en-GB" sz="4000" dirty="0"/>
          </a:p>
        </p:txBody>
      </p:sp>
      <p:sp>
        <p:nvSpPr>
          <p:cNvPr id="3" name="Content Placeholder 2"/>
          <p:cNvSpPr>
            <a:spLocks noGrp="1"/>
          </p:cNvSpPr>
          <p:nvPr>
            <p:ph idx="1"/>
          </p:nvPr>
        </p:nvSpPr>
        <p:spPr>
          <a:xfrm>
            <a:off x="676656" y="2207625"/>
            <a:ext cx="6599355" cy="3766185"/>
          </a:xfrm>
        </p:spPr>
        <p:txBody>
          <a:bodyPr>
            <a:normAutofit/>
          </a:bodyPr>
          <a:lstStyle/>
          <a:p>
            <a:pPr lvl="0" algn="just">
              <a:lnSpc>
                <a:spcPct val="150000"/>
              </a:lnSpc>
            </a:pPr>
            <a:r>
              <a:rPr lang="en-GB" sz="1600" dirty="0">
                <a:latin typeface="Ariel"/>
                <a:cs typeface="Times New Roman" panose="02020603050405020304" pitchFamily="18" charset="0"/>
              </a:rPr>
              <a:t>Chronic hyperglycaemia and increased fatty acid accumulation contribute to metabolic imbalance, leading to cellular damage, apoptosis, and myocardial fibrosis (Zhang et al., 2025). </a:t>
            </a:r>
          </a:p>
          <a:p>
            <a:pPr lvl="0" algn="just">
              <a:lnSpc>
                <a:spcPct val="150000"/>
              </a:lnSpc>
            </a:pPr>
            <a:r>
              <a:rPr lang="en-GB" sz="1600" dirty="0">
                <a:latin typeface="Ariel"/>
                <a:cs typeface="Times New Roman" panose="02020603050405020304" pitchFamily="18" charset="0"/>
              </a:rPr>
              <a:t>Further resulting in deceased efficiency in pumping along with cardiac remodelling, manifesting as heart failure that is mostly first and primary manifestation of complication related to cardiovascular. </a:t>
            </a:r>
            <a:endParaRPr lang="en-IN" sz="1600" dirty="0">
              <a:latin typeface="Ariel"/>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886699" y="2429691"/>
            <a:ext cx="3543300" cy="2526029"/>
          </a:xfrm>
          <a:prstGeom prst="rect">
            <a:avLst/>
          </a:prstGeom>
        </p:spPr>
      </p:pic>
    </p:spTree>
    <p:extLst>
      <p:ext uri="{BB962C8B-B14F-4D97-AF65-F5344CB8AC3E}">
        <p14:creationId xmlns:p14="http://schemas.microsoft.com/office/powerpoint/2010/main" val="3442636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Care Plan for the Patient</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62001" y="1735668"/>
            <a:ext cx="5828647" cy="4622799"/>
          </a:xfrm>
        </p:spPr>
        <p:txBody>
          <a:bodyPr>
            <a:noAutofit/>
          </a:bodyPr>
          <a:lstStyle/>
          <a:p>
            <a:pPr lvl="0" algn="just">
              <a:lnSpc>
                <a:spcPct val="150000"/>
              </a:lnSpc>
            </a:pPr>
            <a:r>
              <a:rPr lang="en-GB" sz="1600" b="1" dirty="0">
                <a:latin typeface="Ariel"/>
                <a:cs typeface="Times New Roman" panose="02020603050405020304" pitchFamily="18" charset="0"/>
              </a:rPr>
              <a:t>Fictional Patient Profile</a:t>
            </a:r>
          </a:p>
          <a:p>
            <a:pPr lvl="0" algn="just">
              <a:lnSpc>
                <a:spcPct val="120000"/>
              </a:lnSpc>
              <a:buFont typeface="Arial" panose="020B0604020202020204" pitchFamily="34" charset="0"/>
              <a:buChar char="•"/>
            </a:pPr>
            <a:r>
              <a:rPr lang="en-GB" sz="1600" b="1" dirty="0">
                <a:latin typeface="Ariel"/>
                <a:cs typeface="Times New Roman" panose="02020603050405020304" pitchFamily="18" charset="0"/>
              </a:rPr>
              <a:t> </a:t>
            </a:r>
            <a:r>
              <a:rPr lang="en-GB" sz="1400" dirty="0">
                <a:latin typeface="Ariel"/>
                <a:cs typeface="Times New Roman" panose="02020603050405020304" pitchFamily="18" charset="0"/>
              </a:rPr>
              <a:t>55-year-old male</a:t>
            </a:r>
          </a:p>
          <a:p>
            <a:pPr lvl="0" algn="just">
              <a:lnSpc>
                <a:spcPct val="120000"/>
              </a:lnSpc>
              <a:buFont typeface="Arial" panose="020B0604020202020204" pitchFamily="34" charset="0"/>
              <a:buChar char="•"/>
            </a:pPr>
            <a:r>
              <a:rPr lang="en-GB" sz="1400" b="1" dirty="0">
                <a:latin typeface="Ariel"/>
                <a:cs typeface="Times New Roman" panose="02020603050405020304" pitchFamily="18" charset="0"/>
              </a:rPr>
              <a:t> </a:t>
            </a:r>
            <a:r>
              <a:rPr lang="en-GB" sz="1400" dirty="0">
                <a:latin typeface="Ariel"/>
                <a:cs typeface="Times New Roman" panose="02020603050405020304" pitchFamily="18" charset="0"/>
              </a:rPr>
              <a:t>BMI of 31 (classified as obese)</a:t>
            </a:r>
          </a:p>
          <a:p>
            <a:pPr lvl="0" algn="just">
              <a:lnSpc>
                <a:spcPct val="120000"/>
              </a:lnSpc>
              <a:buFont typeface="Arial" panose="020B0604020202020204" pitchFamily="34" charset="0"/>
              <a:buChar char="•"/>
            </a:pPr>
            <a:r>
              <a:rPr lang="en-GB" sz="1400" b="1" dirty="0">
                <a:latin typeface="Ariel"/>
                <a:cs typeface="Times New Roman" panose="02020603050405020304" pitchFamily="18" charset="0"/>
              </a:rPr>
              <a:t> </a:t>
            </a:r>
            <a:r>
              <a:rPr lang="en-GB" sz="1400" dirty="0">
                <a:latin typeface="Ariel"/>
                <a:cs typeface="Times New Roman" panose="02020603050405020304" pitchFamily="18" charset="0"/>
              </a:rPr>
              <a:t>Sedentary office worker</a:t>
            </a:r>
          </a:p>
          <a:p>
            <a:pPr lvl="0" algn="just">
              <a:lnSpc>
                <a:spcPct val="120000"/>
              </a:lnSpc>
              <a:buFont typeface="Arial" panose="020B0604020202020204" pitchFamily="34" charset="0"/>
              <a:buChar char="•"/>
            </a:pPr>
            <a:r>
              <a:rPr lang="en-GB" sz="1400" dirty="0">
                <a:latin typeface="Ariel"/>
                <a:cs typeface="Times New Roman" panose="02020603050405020304" pitchFamily="18" charset="0"/>
              </a:rPr>
              <a:t>Diagnosed with Type 2 Diabetes</a:t>
            </a:r>
          </a:p>
          <a:p>
            <a:pPr lvl="0" algn="just">
              <a:lnSpc>
                <a:spcPct val="120000"/>
              </a:lnSpc>
              <a:buFont typeface="Arial" panose="020B0604020202020204" pitchFamily="34" charset="0"/>
              <a:buChar char="•"/>
            </a:pPr>
            <a:r>
              <a:rPr lang="en-GB" sz="1400" b="1" dirty="0">
                <a:latin typeface="Ariel"/>
                <a:cs typeface="Times New Roman" panose="02020603050405020304" pitchFamily="18" charset="0"/>
              </a:rPr>
              <a:t> </a:t>
            </a:r>
            <a:r>
              <a:rPr lang="en-GB" sz="1400" dirty="0">
                <a:latin typeface="Ariel"/>
                <a:cs typeface="Times New Roman" panose="02020603050405020304" pitchFamily="18" charset="0"/>
              </a:rPr>
              <a:t>Smokes 10 cigarettes per day</a:t>
            </a:r>
          </a:p>
          <a:p>
            <a:pPr lvl="0" algn="just">
              <a:lnSpc>
                <a:spcPct val="120000"/>
              </a:lnSpc>
              <a:buFont typeface="Arial" panose="020B0604020202020204" pitchFamily="34" charset="0"/>
              <a:buChar char="•"/>
            </a:pPr>
            <a:r>
              <a:rPr lang="en-GB" sz="1400" b="1" dirty="0">
                <a:latin typeface="Ariel"/>
                <a:cs typeface="Times New Roman" panose="02020603050405020304" pitchFamily="18" charset="0"/>
              </a:rPr>
              <a:t> </a:t>
            </a:r>
            <a:r>
              <a:rPr lang="en-GB" sz="1400" dirty="0">
                <a:latin typeface="Ariel"/>
                <a:cs typeface="Times New Roman" panose="02020603050405020304" pitchFamily="18" charset="0"/>
              </a:rPr>
              <a:t>Has hypertension</a:t>
            </a:r>
          </a:p>
          <a:p>
            <a:pPr lvl="0" algn="just">
              <a:lnSpc>
                <a:spcPct val="150000"/>
              </a:lnSpc>
            </a:pPr>
            <a:r>
              <a:rPr lang="en-GB" sz="1400" b="1" i="1" dirty="0">
                <a:latin typeface="Times New Roman" panose="02020603050405020304" pitchFamily="18" charset="0"/>
                <a:cs typeface="Times New Roman" panose="02020603050405020304" pitchFamily="18" charset="0"/>
              </a:rPr>
              <a:t>Key risk factors related to lifestyle and disease</a:t>
            </a:r>
            <a:r>
              <a:rPr lang="en-GB" sz="1400" dirty="0">
                <a:latin typeface="Times New Roman" panose="02020603050405020304" pitchFamily="18" charset="0"/>
                <a:cs typeface="Times New Roman" panose="02020603050405020304" pitchFamily="18" charset="0"/>
              </a:rPr>
              <a:t>- The patient is at high risk due to a combination of lifestyle and clinical factors, including obesity, poor diet, smoking and physical inactivity. These factors significantly increase the risk of both Type 2 Diabetes and cardiovascular disease (Gonzalez Ramirez and Bola</a:t>
            </a:r>
            <a:r>
              <a:rPr lang="en-GB" sz="1400" dirty="0">
                <a:latin typeface="Ariel"/>
              </a:rPr>
              <a:t>ños Muñoz, 2023)</a:t>
            </a:r>
            <a:endParaRPr lang="en-GB" sz="1400" dirty="0">
              <a:latin typeface="Ariel"/>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942218" y="2484303"/>
            <a:ext cx="3104061" cy="2814319"/>
          </a:xfrm>
          <a:prstGeom prst="rect">
            <a:avLst/>
          </a:prstGeom>
        </p:spPr>
      </p:pic>
    </p:spTree>
    <p:extLst>
      <p:ext uri="{BB962C8B-B14F-4D97-AF65-F5344CB8AC3E}">
        <p14:creationId xmlns:p14="http://schemas.microsoft.com/office/powerpoint/2010/main" val="2504070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263953"/>
          </a:xfrm>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Continue… </a:t>
            </a:r>
            <a:endParaRPr lang="en-GB" sz="4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91109028"/>
              </p:ext>
            </p:extLst>
          </p:nvPr>
        </p:nvGraphicFramePr>
        <p:xfrm>
          <a:off x="657224" y="1946364"/>
          <a:ext cx="10877278" cy="4843051"/>
        </p:xfrm>
        <a:graphic>
          <a:graphicData uri="http://schemas.openxmlformats.org/drawingml/2006/table">
            <a:tbl>
              <a:tblPr firstRow="1" firstCol="1" bandRow="1">
                <a:tableStyleId>{5C22544A-7EE6-4342-B048-85BDC9FD1C3A}</a:tableStyleId>
              </a:tblPr>
              <a:tblGrid>
                <a:gridCol w="3624982">
                  <a:extLst>
                    <a:ext uri="{9D8B030D-6E8A-4147-A177-3AD203B41FA5}">
                      <a16:colId xmlns:a16="http://schemas.microsoft.com/office/drawing/2014/main" val="20000"/>
                    </a:ext>
                  </a:extLst>
                </a:gridCol>
                <a:gridCol w="3626148">
                  <a:extLst>
                    <a:ext uri="{9D8B030D-6E8A-4147-A177-3AD203B41FA5}">
                      <a16:colId xmlns:a16="http://schemas.microsoft.com/office/drawing/2014/main" val="20001"/>
                    </a:ext>
                  </a:extLst>
                </a:gridCol>
                <a:gridCol w="3626148">
                  <a:extLst>
                    <a:ext uri="{9D8B030D-6E8A-4147-A177-3AD203B41FA5}">
                      <a16:colId xmlns:a16="http://schemas.microsoft.com/office/drawing/2014/main" val="20002"/>
                    </a:ext>
                  </a:extLst>
                </a:gridCol>
              </a:tblGrid>
              <a:tr h="0">
                <a:tc>
                  <a:txBody>
                    <a:bodyPr/>
                    <a:lstStyle/>
                    <a:p>
                      <a:pPr algn="just">
                        <a:lnSpc>
                          <a:spcPct val="150000"/>
                        </a:lnSpc>
                        <a:spcAft>
                          <a:spcPts val="0"/>
                        </a:spcAft>
                      </a:pPr>
                      <a:r>
                        <a:rPr lang="en-GB" sz="1200" dirty="0">
                          <a:solidFill>
                            <a:schemeClr val="tx1"/>
                          </a:solidFill>
                          <a:effectLst/>
                          <a:latin typeface="Times New Roman" panose="02020603050405020304" pitchFamily="18" charset="0"/>
                          <a:cs typeface="Times New Roman" panose="02020603050405020304" pitchFamily="18" charset="0"/>
                        </a:rPr>
                        <a:t>Area  </a:t>
                      </a:r>
                      <a:endPar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a:solidFill>
                            <a:schemeClr val="tx1"/>
                          </a:solidFill>
                          <a:effectLst/>
                          <a:latin typeface="Times New Roman" panose="02020603050405020304" pitchFamily="18" charset="0"/>
                          <a:cs typeface="Times New Roman" panose="02020603050405020304" pitchFamily="18" charset="0"/>
                        </a:rPr>
                        <a:t>Plan </a:t>
                      </a:r>
                      <a:endParaRPr lang="en-IN" sz="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a:solidFill>
                            <a:schemeClr val="tx1"/>
                          </a:solidFill>
                          <a:effectLst/>
                          <a:latin typeface="Times New Roman" panose="02020603050405020304" pitchFamily="18" charset="0"/>
                          <a:cs typeface="Times New Roman" panose="02020603050405020304" pitchFamily="18" charset="0"/>
                        </a:rPr>
                        <a:t>Target </a:t>
                      </a:r>
                      <a:endParaRPr lang="en-IN" sz="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418" marR="29418" marT="0" marB="0"/>
                </a:tc>
                <a:extLst>
                  <a:ext uri="{0D108BD9-81ED-4DB2-BD59-A6C34878D82A}">
                    <a16:rowId xmlns:a16="http://schemas.microsoft.com/office/drawing/2014/main" val="10000"/>
                  </a:ext>
                </a:extLst>
              </a:tr>
              <a:tr h="546687">
                <a:tc>
                  <a:txBody>
                    <a:bodyPr/>
                    <a:lstStyle/>
                    <a:p>
                      <a:pPr algn="just">
                        <a:lnSpc>
                          <a:spcPct val="150000"/>
                        </a:lnSpc>
                        <a:spcAft>
                          <a:spcPts val="0"/>
                        </a:spcAft>
                      </a:pPr>
                      <a:r>
                        <a:rPr lang="en-GB" sz="1200">
                          <a:solidFill>
                            <a:schemeClr val="tx1"/>
                          </a:solidFill>
                          <a:effectLst/>
                          <a:latin typeface="Times New Roman" panose="02020603050405020304" pitchFamily="18" charset="0"/>
                          <a:cs typeface="Times New Roman" panose="02020603050405020304" pitchFamily="18" charset="0"/>
                        </a:rPr>
                        <a:t>Smoking (lifestyle) </a:t>
                      </a:r>
                      <a:endParaRPr lang="en-IN" sz="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Consider nicotine replacement therapy along with referring to local NHS Smoking Cessation Service.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Entirely stop smoking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extLst>
                  <a:ext uri="{0D108BD9-81ED-4DB2-BD59-A6C34878D82A}">
                    <a16:rowId xmlns:a16="http://schemas.microsoft.com/office/drawing/2014/main" val="10001"/>
                  </a:ext>
                </a:extLst>
              </a:tr>
              <a:tr h="820031">
                <a:tc>
                  <a:txBody>
                    <a:bodyPr/>
                    <a:lstStyle/>
                    <a:p>
                      <a:pPr algn="just">
                        <a:lnSpc>
                          <a:spcPct val="150000"/>
                        </a:lnSpc>
                        <a:spcAft>
                          <a:spcPts val="0"/>
                        </a:spcAft>
                      </a:pPr>
                      <a:r>
                        <a:rPr lang="en-GB" sz="1200">
                          <a:solidFill>
                            <a:schemeClr val="tx1"/>
                          </a:solidFill>
                          <a:effectLst/>
                          <a:latin typeface="Times New Roman" panose="02020603050405020304" pitchFamily="18" charset="0"/>
                          <a:cs typeface="Times New Roman" panose="02020603050405020304" pitchFamily="18" charset="0"/>
                        </a:rPr>
                        <a:t>Diet (lifestyle)</a:t>
                      </a:r>
                      <a:endParaRPr lang="en-IN" sz="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Reduce salt intake and increase consumption of fruits, vegetables, fibre, and low-fat, low glycaemic index foods, with referral to a dietician for weight management (Lee, 2023).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Low fat and low glycaemic index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extLst>
                  <a:ext uri="{0D108BD9-81ED-4DB2-BD59-A6C34878D82A}">
                    <a16:rowId xmlns:a16="http://schemas.microsoft.com/office/drawing/2014/main" val="10002"/>
                  </a:ext>
                </a:extLst>
              </a:tr>
              <a:tr h="546687">
                <a:tc>
                  <a:txBody>
                    <a:bodyPr/>
                    <a:lstStyle/>
                    <a:p>
                      <a:pPr algn="just">
                        <a:lnSpc>
                          <a:spcPct val="150000"/>
                        </a:lnSpc>
                        <a:spcAft>
                          <a:spcPts val="0"/>
                        </a:spcAft>
                      </a:pPr>
                      <a:r>
                        <a:rPr lang="en-GB" sz="1200">
                          <a:solidFill>
                            <a:schemeClr val="tx1"/>
                          </a:solidFill>
                          <a:effectLst/>
                          <a:latin typeface="Times New Roman" panose="02020603050405020304" pitchFamily="18" charset="0"/>
                          <a:cs typeface="Times New Roman" panose="02020603050405020304" pitchFamily="18" charset="0"/>
                        </a:rPr>
                        <a:t>Activity (lifestyle)</a:t>
                      </a:r>
                      <a:endParaRPr lang="en-IN" sz="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For every 30 minutes, break the time of sedentary while aiming for moderate-intensity activity for 150 minutes.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Moderate activity per week for 150 minutes or more.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extLst>
                  <a:ext uri="{0D108BD9-81ED-4DB2-BD59-A6C34878D82A}">
                    <a16:rowId xmlns:a16="http://schemas.microsoft.com/office/drawing/2014/main" val="10003"/>
                  </a:ext>
                </a:extLst>
              </a:tr>
              <a:tr h="799230">
                <a:tc>
                  <a:txBody>
                    <a:bodyPr/>
                    <a:lstStyle/>
                    <a:p>
                      <a:pPr algn="just">
                        <a:lnSpc>
                          <a:spcPct val="150000"/>
                        </a:lnSpc>
                        <a:spcAft>
                          <a:spcPts val="0"/>
                        </a:spcAft>
                      </a:pPr>
                      <a:r>
                        <a:rPr lang="en-GB" sz="1200" dirty="0">
                          <a:solidFill>
                            <a:schemeClr val="tx1"/>
                          </a:solidFill>
                          <a:effectLst/>
                          <a:latin typeface="Times New Roman" panose="02020603050405020304" pitchFamily="18" charset="0"/>
                          <a:cs typeface="Times New Roman" panose="02020603050405020304" pitchFamily="18" charset="0"/>
                        </a:rPr>
                        <a:t>Type 2 diabetes (medication)</a:t>
                      </a:r>
                      <a:endPar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Review dosage of metformin, considering SGLT2 inhibitor for controlling glycaemic index and providing protection to cardiovascular.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HbA1c &lt; 53 mmol/mol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extLst>
                  <a:ext uri="{0D108BD9-81ED-4DB2-BD59-A6C34878D82A}">
                    <a16:rowId xmlns:a16="http://schemas.microsoft.com/office/drawing/2014/main" val="10004"/>
                  </a:ext>
                </a:extLst>
              </a:tr>
              <a:tr h="546687">
                <a:tc>
                  <a:txBody>
                    <a:bodyPr/>
                    <a:lstStyle/>
                    <a:p>
                      <a:pPr algn="just">
                        <a:lnSpc>
                          <a:spcPct val="150000"/>
                        </a:lnSpc>
                        <a:spcAft>
                          <a:spcPts val="0"/>
                        </a:spcAft>
                      </a:pPr>
                      <a:r>
                        <a:rPr lang="en-GB" sz="1200">
                          <a:solidFill>
                            <a:schemeClr val="tx1"/>
                          </a:solidFill>
                          <a:effectLst/>
                          <a:latin typeface="Times New Roman" panose="02020603050405020304" pitchFamily="18" charset="0"/>
                          <a:cs typeface="Times New Roman" panose="02020603050405020304" pitchFamily="18" charset="0"/>
                        </a:rPr>
                        <a:t>Cardiovascular disease (medication) </a:t>
                      </a:r>
                      <a:endParaRPr lang="en-IN" sz="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 Ensure ARB or ACE inhibitor for controlling blood pressure along with reviewing statin.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BP &lt; 130/80 mmHg.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extLst>
                  <a:ext uri="{0D108BD9-81ED-4DB2-BD59-A6C34878D82A}">
                    <a16:rowId xmlns:a16="http://schemas.microsoft.com/office/drawing/2014/main" val="10005"/>
                  </a:ext>
                </a:extLst>
              </a:tr>
              <a:tr h="546687">
                <a:tc>
                  <a:txBody>
                    <a:bodyPr/>
                    <a:lstStyle/>
                    <a:p>
                      <a:pPr algn="just">
                        <a:lnSpc>
                          <a:spcPct val="150000"/>
                        </a:lnSpc>
                        <a:spcAft>
                          <a:spcPts val="0"/>
                        </a:spcAft>
                      </a:pPr>
                      <a:r>
                        <a:rPr lang="en-GB" sz="1200">
                          <a:solidFill>
                            <a:schemeClr val="tx1"/>
                          </a:solidFill>
                          <a:effectLst/>
                          <a:latin typeface="Times New Roman" panose="02020603050405020304" pitchFamily="18" charset="0"/>
                          <a:cs typeface="Times New Roman" panose="02020603050405020304" pitchFamily="18" charset="0"/>
                        </a:rPr>
                        <a:t>Monitoring </a:t>
                      </a:r>
                      <a:endParaRPr lang="en-IN" sz="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Checking diabetes foot annually along with eye screening and testing functioning of kidney.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Yearly review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extLst>
                  <a:ext uri="{0D108BD9-81ED-4DB2-BD59-A6C34878D82A}">
                    <a16:rowId xmlns:a16="http://schemas.microsoft.com/office/drawing/2014/main" val="10006"/>
                  </a:ext>
                </a:extLst>
              </a:tr>
              <a:tr h="546687">
                <a:tc>
                  <a:txBody>
                    <a:bodyPr/>
                    <a:lstStyle/>
                    <a:p>
                      <a:pPr algn="just">
                        <a:lnSpc>
                          <a:spcPct val="150000"/>
                        </a:lnSpc>
                        <a:spcAft>
                          <a:spcPts val="0"/>
                        </a:spcAft>
                      </a:pPr>
                      <a:r>
                        <a:rPr lang="en-GB" sz="1200">
                          <a:solidFill>
                            <a:schemeClr val="tx1"/>
                          </a:solidFill>
                          <a:effectLst/>
                          <a:latin typeface="Times New Roman" panose="02020603050405020304" pitchFamily="18" charset="0"/>
                          <a:cs typeface="Times New Roman" panose="02020603050405020304" pitchFamily="18" charset="0"/>
                        </a:rPr>
                        <a:t>Mental health </a:t>
                      </a:r>
                      <a:endParaRPr lang="en-IN" sz="12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If required, refer to talking therapies and evaluate for depression or distress aligned with chronic illness.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tc>
                  <a:txBody>
                    <a:bodyPr/>
                    <a:lstStyle/>
                    <a:p>
                      <a:pPr algn="just">
                        <a:lnSpc>
                          <a:spcPct val="150000"/>
                        </a:lnSpc>
                        <a:spcAft>
                          <a:spcPts val="0"/>
                        </a:spcAft>
                      </a:pPr>
                      <a:r>
                        <a:rPr lang="en-GB" sz="1200" dirty="0">
                          <a:solidFill>
                            <a:schemeClr val="tx1"/>
                          </a:solidFill>
                          <a:effectLst/>
                          <a:latin typeface="Ariel"/>
                          <a:cs typeface="Times New Roman" panose="02020603050405020304" pitchFamily="18" charset="0"/>
                        </a:rPr>
                        <a:t>Active management </a:t>
                      </a:r>
                      <a:endParaRPr lang="en-IN" sz="1200" dirty="0">
                        <a:solidFill>
                          <a:schemeClr val="tx1"/>
                        </a:solidFill>
                        <a:effectLst/>
                        <a:latin typeface="Ariel"/>
                        <a:ea typeface="Calibri" panose="020F0502020204030204" pitchFamily="34" charset="0"/>
                        <a:cs typeface="Times New Roman" panose="02020603050405020304" pitchFamily="18" charset="0"/>
                      </a:endParaRPr>
                    </a:p>
                  </a:txBody>
                  <a:tcPr marL="29418" marR="29418" marT="0" marB="0"/>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505637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Care Plan evidence-based recommendations</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6657" y="2168436"/>
            <a:ext cx="5933150" cy="3766185"/>
          </a:xfrm>
        </p:spPr>
        <p:txBody>
          <a:bodyPr>
            <a:normAutofit/>
          </a:bodyPr>
          <a:lstStyle/>
          <a:p>
            <a:pPr lvl="0" algn="just">
              <a:lnSpc>
                <a:spcPct val="150000"/>
              </a:lnSpc>
            </a:pPr>
            <a:r>
              <a:rPr lang="en-GB" sz="1600" dirty="0">
                <a:latin typeface="Ariel"/>
                <a:cs typeface="Times New Roman" panose="02020603050405020304" pitchFamily="18" charset="0"/>
              </a:rPr>
              <a:t>The main focus is to reduce the patient's risk of mortality and cardiovascular events through effective risk management (Global Cardiovascular Risk Consortium, 2023). </a:t>
            </a:r>
            <a:endParaRPr lang="en-IN" sz="1600" dirty="0">
              <a:latin typeface="Ariel"/>
              <a:cs typeface="Times New Roman" panose="02020603050405020304" pitchFamily="18" charset="0"/>
            </a:endParaRPr>
          </a:p>
          <a:p>
            <a:pPr algn="just">
              <a:lnSpc>
                <a:spcPct val="150000"/>
              </a:lnSpc>
            </a:pPr>
            <a:r>
              <a:rPr lang="en-GB" sz="1600" b="1" i="1" dirty="0">
                <a:latin typeface="Ariel"/>
                <a:cs typeface="Times New Roman" panose="02020603050405020304" pitchFamily="18" charset="0"/>
              </a:rPr>
              <a:t>Care routine and management</a:t>
            </a:r>
            <a:r>
              <a:rPr lang="en-GB" sz="1600" dirty="0">
                <a:latin typeface="Ariel"/>
                <a:cs typeface="Times New Roman" panose="02020603050405020304" pitchFamily="18" charset="0"/>
              </a:rPr>
              <a:t>- the care plan for the individual could be developed according to their requirement and needs, accounting for fragility, comorbidities and burden of medication. </a:t>
            </a:r>
            <a:endParaRPr lang="en-IN" sz="1600" dirty="0">
              <a:latin typeface="Ariel"/>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rotWithShape="1">
          <a:blip r:embed="rId3"/>
          <a:srcRect b="8560"/>
          <a:stretch/>
        </p:blipFill>
        <p:spPr>
          <a:xfrm>
            <a:off x="7798525" y="2412003"/>
            <a:ext cx="3631474" cy="2186123"/>
          </a:xfrm>
          <a:prstGeom prst="rect">
            <a:avLst/>
          </a:prstGeom>
        </p:spPr>
      </p:pic>
    </p:spTree>
    <p:extLst>
      <p:ext uri="{BB962C8B-B14F-4D97-AF65-F5344CB8AC3E}">
        <p14:creationId xmlns:p14="http://schemas.microsoft.com/office/powerpoint/2010/main" val="2161057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Continue… </a:t>
            </a:r>
            <a:endParaRPr lang="en-GB" sz="4000" dirty="0"/>
          </a:p>
        </p:txBody>
      </p:sp>
      <p:sp>
        <p:nvSpPr>
          <p:cNvPr id="3" name="Content Placeholder 2"/>
          <p:cNvSpPr>
            <a:spLocks noGrp="1"/>
          </p:cNvSpPr>
          <p:nvPr>
            <p:ph idx="1"/>
          </p:nvPr>
        </p:nvSpPr>
        <p:spPr>
          <a:xfrm>
            <a:off x="676656" y="2194562"/>
            <a:ext cx="5619641" cy="3766185"/>
          </a:xfrm>
        </p:spPr>
        <p:txBody>
          <a:bodyPr>
            <a:normAutofit/>
          </a:bodyPr>
          <a:lstStyle/>
          <a:p>
            <a:pPr lvl="0" algn="just">
              <a:lnSpc>
                <a:spcPct val="150000"/>
              </a:lnSpc>
            </a:pPr>
            <a:r>
              <a:rPr lang="en-GB" sz="1600" b="1" i="1" dirty="0">
                <a:latin typeface="Ariel"/>
                <a:cs typeface="Times New Roman" panose="02020603050405020304" pitchFamily="18" charset="0"/>
              </a:rPr>
              <a:t>Monitoring and investigation</a:t>
            </a:r>
            <a:r>
              <a:rPr lang="en-GB" sz="1600" dirty="0">
                <a:latin typeface="Ariel"/>
                <a:cs typeface="Times New Roman" panose="02020603050405020304" pitchFamily="18" charset="0"/>
              </a:rPr>
              <a:t>- HbA1c levels should be monitored every 3-6 months until stable, and then every 6 months to maintain target levels. </a:t>
            </a:r>
          </a:p>
          <a:p>
            <a:pPr lvl="0" algn="just">
              <a:lnSpc>
                <a:spcPct val="150000"/>
              </a:lnSpc>
            </a:pPr>
            <a:r>
              <a:rPr lang="en-GB" sz="1600" b="1" i="1" dirty="0">
                <a:latin typeface="Ariel"/>
                <a:cs typeface="Times New Roman" panose="02020603050405020304" pitchFamily="18" charset="0"/>
              </a:rPr>
              <a:t>Care planning and coordination</a:t>
            </a:r>
            <a:r>
              <a:rPr lang="en-GB" sz="1600" dirty="0">
                <a:latin typeface="Ariel"/>
                <a:cs typeface="Times New Roman" panose="02020603050405020304" pitchFamily="18" charset="0"/>
              </a:rPr>
              <a:t>- the care plan can make sure of having daily input from GPs, pharmacist, nurses specialising in diabetes and renal or cardiologist specialists if required</a:t>
            </a:r>
            <a:r>
              <a:rPr lang="en-GB" sz="1600" dirty="0">
                <a:latin typeface="Times New Roman" panose="02020603050405020304" pitchFamily="18" charset="0"/>
                <a:cs typeface="Times New Roman" panose="02020603050405020304" pitchFamily="18" charset="0"/>
              </a:rPr>
              <a:t>. </a:t>
            </a:r>
            <a:endParaRPr lang="en-IN"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072846" y="2323963"/>
            <a:ext cx="2749731" cy="2822803"/>
          </a:xfrm>
          <a:prstGeom prst="rect">
            <a:avLst/>
          </a:prstGeom>
        </p:spPr>
      </p:pic>
    </p:spTree>
    <p:extLst>
      <p:ext uri="{BB962C8B-B14F-4D97-AF65-F5344CB8AC3E}">
        <p14:creationId xmlns:p14="http://schemas.microsoft.com/office/powerpoint/2010/main" val="2147484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Continue… </a:t>
            </a:r>
            <a:endParaRPr lang="en-GB" sz="4000" dirty="0"/>
          </a:p>
        </p:txBody>
      </p:sp>
      <p:sp>
        <p:nvSpPr>
          <p:cNvPr id="3" name="Content Placeholder 2"/>
          <p:cNvSpPr>
            <a:spLocks noGrp="1"/>
          </p:cNvSpPr>
          <p:nvPr>
            <p:ph idx="1"/>
          </p:nvPr>
        </p:nvSpPr>
        <p:spPr>
          <a:xfrm>
            <a:off x="676656" y="2011680"/>
            <a:ext cx="5959275" cy="3766185"/>
          </a:xfrm>
        </p:spPr>
        <p:txBody>
          <a:bodyPr>
            <a:normAutofit/>
          </a:bodyPr>
          <a:lstStyle/>
          <a:p>
            <a:pPr lvl="0" algn="just">
              <a:lnSpc>
                <a:spcPct val="150000"/>
              </a:lnSpc>
            </a:pPr>
            <a:r>
              <a:rPr lang="en-GB" sz="1600" b="1" i="1" dirty="0">
                <a:latin typeface="Ariel"/>
                <a:cs typeface="Times New Roman" panose="02020603050405020304" pitchFamily="18" charset="0"/>
              </a:rPr>
              <a:t>Communication strategies</a:t>
            </a:r>
            <a:r>
              <a:rPr lang="en-GB" sz="1600" dirty="0">
                <a:latin typeface="Ariel"/>
                <a:cs typeface="Times New Roman" panose="02020603050405020304" pitchFamily="18" charset="0"/>
              </a:rPr>
              <a:t>- Communication strategies should include the use of NICE decision aids to support shared decision-making, particularly when adjusting treatments such as SGLT2 inhibitors (Sood et al., 2023). </a:t>
            </a:r>
          </a:p>
          <a:p>
            <a:pPr lvl="0" algn="just">
              <a:lnSpc>
                <a:spcPct val="150000"/>
              </a:lnSpc>
            </a:pPr>
            <a:r>
              <a:rPr lang="en-GB" sz="1600" b="1" i="1" dirty="0">
                <a:latin typeface="Ariel"/>
                <a:cs typeface="Times New Roman" panose="02020603050405020304" pitchFamily="18" charset="0"/>
              </a:rPr>
              <a:t>Ethical considerations</a:t>
            </a:r>
            <a:r>
              <a:rPr lang="en-GB" sz="1600" dirty="0">
                <a:latin typeface="Ariel"/>
                <a:cs typeface="Times New Roman" panose="02020603050405020304" pitchFamily="18" charset="0"/>
              </a:rPr>
              <a:t>- the care plan could have respect to the right of patient to further refuse treatments after being entirely informed about the benefits and risks. </a:t>
            </a:r>
          </a:p>
        </p:txBody>
      </p:sp>
      <p:pic>
        <p:nvPicPr>
          <p:cNvPr id="4" name="Picture 3"/>
          <p:cNvPicPr>
            <a:picLocks noChangeAspect="1"/>
          </p:cNvPicPr>
          <p:nvPr/>
        </p:nvPicPr>
        <p:blipFill rotWithShape="1">
          <a:blip r:embed="rId3"/>
          <a:srcRect t="7625" b="6084"/>
          <a:stretch/>
        </p:blipFill>
        <p:spPr>
          <a:xfrm>
            <a:off x="7850777" y="2157731"/>
            <a:ext cx="3083378" cy="2649401"/>
          </a:xfrm>
          <a:prstGeom prst="rect">
            <a:avLst/>
          </a:prstGeom>
        </p:spPr>
      </p:pic>
    </p:spTree>
    <p:extLst>
      <p:ext uri="{BB962C8B-B14F-4D97-AF65-F5344CB8AC3E}">
        <p14:creationId xmlns:p14="http://schemas.microsoft.com/office/powerpoint/2010/main" val="3775736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Conclusion</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6657" y="2142310"/>
            <a:ext cx="5972338" cy="3766185"/>
          </a:xfrm>
        </p:spPr>
        <p:txBody>
          <a:bodyPr>
            <a:normAutofit/>
          </a:bodyPr>
          <a:lstStyle/>
          <a:p>
            <a:pPr lvl="0" algn="just">
              <a:lnSpc>
                <a:spcPct val="150000"/>
              </a:lnSpc>
            </a:pPr>
            <a:r>
              <a:rPr lang="en-GB" sz="1600" dirty="0">
                <a:latin typeface="Ariel"/>
                <a:cs typeface="Times New Roman" panose="02020603050405020304" pitchFamily="18" charset="0"/>
              </a:rPr>
              <a:t>This presentation looked at Type 2 Diabetes in relation to cardiovascular disease and why it is a major health issue in the UK.</a:t>
            </a:r>
          </a:p>
          <a:p>
            <a:pPr lvl="0" algn="just">
              <a:lnSpc>
                <a:spcPct val="150000"/>
              </a:lnSpc>
            </a:pPr>
            <a:r>
              <a:rPr lang="en-GB" sz="1600" dirty="0">
                <a:latin typeface="Ariel"/>
                <a:cs typeface="Times New Roman" panose="02020603050405020304" pitchFamily="18" charset="0"/>
              </a:rPr>
              <a:t>It has shown that both conditions are closely linked and can increase the risk of serious complications when they occur together. </a:t>
            </a:r>
          </a:p>
          <a:p>
            <a:pPr lvl="0" algn="just">
              <a:lnSpc>
                <a:spcPct val="150000"/>
              </a:lnSpc>
            </a:pPr>
            <a:r>
              <a:rPr lang="en-GB" sz="1600" dirty="0">
                <a:latin typeface="Ariel"/>
                <a:cs typeface="Times New Roman" panose="02020603050405020304" pitchFamily="18" charset="0"/>
              </a:rPr>
              <a:t>Overall, it highlights the importance of managing lifestyle factors and using appropriate care plans to reduce these risks.</a:t>
            </a:r>
            <a:endParaRPr lang="en-IN" sz="1600" dirty="0">
              <a:latin typeface="Ariel"/>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139794" y="2432051"/>
            <a:ext cx="2705100" cy="2653029"/>
          </a:xfrm>
          <a:prstGeom prst="rect">
            <a:avLst/>
          </a:prstGeom>
        </p:spPr>
      </p:pic>
    </p:spTree>
    <p:extLst>
      <p:ext uri="{BB962C8B-B14F-4D97-AF65-F5344CB8AC3E}">
        <p14:creationId xmlns:p14="http://schemas.microsoft.com/office/powerpoint/2010/main" val="2869250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schemeClr val="tx1"/>
                </a:solidFill>
                <a:latin typeface="Times New Roman" panose="02020603050405020304" pitchFamily="18" charset="0"/>
                <a:cs typeface="Times New Roman" panose="02020603050405020304" pitchFamily="18" charset="0"/>
              </a:rPr>
              <a:t>References</a:t>
            </a: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6656" y="2011680"/>
            <a:ext cx="10753725" cy="4467497"/>
          </a:xfrm>
        </p:spPr>
        <p:txBody>
          <a:bodyPr>
            <a:normAutofit/>
          </a:bodyPr>
          <a:lstStyle/>
          <a:p>
            <a:pPr algn="just">
              <a:lnSpc>
                <a:spcPct val="150000"/>
              </a:lnSpc>
            </a:pPr>
            <a:r>
              <a:rPr lang="en-GB" sz="1600" dirty="0" err="1">
                <a:latin typeface="Times New Roman" panose="02020603050405020304" pitchFamily="18" charset="0"/>
                <a:cs typeface="Times New Roman" panose="02020603050405020304" pitchFamily="18" charset="0"/>
              </a:rPr>
              <a:t>Ahirwar</a:t>
            </a:r>
            <a:r>
              <a:rPr lang="en-GB" sz="1600" dirty="0">
                <a:latin typeface="Times New Roman" panose="02020603050405020304" pitchFamily="18" charset="0"/>
                <a:cs typeface="Times New Roman" panose="02020603050405020304" pitchFamily="18" charset="0"/>
              </a:rPr>
              <a:t>, R.K. and Meena, A.K. (2025) </a:t>
            </a:r>
            <a:r>
              <a:rPr lang="en-GB" sz="1600" i="1" dirty="0">
                <a:latin typeface="Times New Roman" panose="02020603050405020304" pitchFamily="18" charset="0"/>
                <a:cs typeface="Times New Roman" panose="02020603050405020304" pitchFamily="18" charset="0"/>
              </a:rPr>
              <a:t>Applied Physiology</a:t>
            </a:r>
            <a:r>
              <a:rPr lang="en-GB" sz="1600" dirty="0">
                <a:latin typeface="Times New Roman" panose="02020603050405020304" pitchFamily="18" charset="0"/>
                <a:cs typeface="Times New Roman" panose="02020603050405020304" pitchFamily="18" charset="0"/>
              </a:rPr>
              <a:t>. Academic Guru Publishing House. </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Batten, L., </a:t>
            </a:r>
            <a:r>
              <a:rPr lang="en-GB" sz="1600" dirty="0" err="1">
                <a:latin typeface="Times New Roman" panose="02020603050405020304" pitchFamily="18" charset="0"/>
                <a:cs typeface="Times New Roman" panose="02020603050405020304" pitchFamily="18" charset="0"/>
              </a:rPr>
              <a:t>Sathyapalan</a:t>
            </a:r>
            <a:r>
              <a:rPr lang="en-GB" sz="1600" dirty="0">
                <a:latin typeface="Times New Roman" panose="02020603050405020304" pitchFamily="18" charset="0"/>
                <a:cs typeface="Times New Roman" panose="02020603050405020304" pitchFamily="18" charset="0"/>
              </a:rPr>
              <a:t>, T. and Palmer, T.M. (2023). Molecular mechanisms linking diabetes with increased risk of thrombosis. </a:t>
            </a:r>
            <a:r>
              <a:rPr lang="en-GB" sz="1600" i="1" dirty="0">
                <a:latin typeface="Times New Roman" panose="02020603050405020304" pitchFamily="18" charset="0"/>
                <a:cs typeface="Times New Roman" panose="02020603050405020304" pitchFamily="18" charset="0"/>
              </a:rPr>
              <a:t>International journal of molecular sciences</a:t>
            </a:r>
            <a:r>
              <a:rPr lang="en-GB" sz="1600" dirty="0">
                <a:latin typeface="Times New Roman" panose="02020603050405020304" pitchFamily="18" charset="0"/>
                <a:cs typeface="Times New Roman" panose="02020603050405020304" pitchFamily="18" charset="0"/>
              </a:rPr>
              <a:t>, 24(24), p.17465.</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Chaudhry, R., Miao, J.H. and </a:t>
            </a:r>
            <a:r>
              <a:rPr lang="en-GB" sz="1600" dirty="0" err="1">
                <a:latin typeface="Times New Roman" panose="02020603050405020304" pitchFamily="18" charset="0"/>
                <a:cs typeface="Times New Roman" panose="02020603050405020304" pitchFamily="18" charset="0"/>
              </a:rPr>
              <a:t>Rehman</a:t>
            </a:r>
            <a:r>
              <a:rPr lang="en-GB" sz="1600" dirty="0">
                <a:latin typeface="Times New Roman" panose="02020603050405020304" pitchFamily="18" charset="0"/>
                <a:cs typeface="Times New Roman" panose="02020603050405020304" pitchFamily="18" charset="0"/>
              </a:rPr>
              <a:t>, A., (2022). Physiology, cardiovascular. In </a:t>
            </a:r>
            <a:r>
              <a:rPr lang="en-GB" sz="1600" i="1" dirty="0" err="1">
                <a:latin typeface="Times New Roman" panose="02020603050405020304" pitchFamily="18" charset="0"/>
                <a:cs typeface="Times New Roman" panose="02020603050405020304" pitchFamily="18" charset="0"/>
              </a:rPr>
              <a:t>StatPearls</a:t>
            </a:r>
            <a:r>
              <a:rPr lang="en-GB" sz="1600" i="1" dirty="0">
                <a:latin typeface="Times New Roman" panose="02020603050405020304" pitchFamily="18" charset="0"/>
                <a:cs typeface="Times New Roman" panose="02020603050405020304" pitchFamily="18" charset="0"/>
              </a:rPr>
              <a:t> [Internet]</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StatPearls</a:t>
            </a:r>
            <a:r>
              <a:rPr lang="en-GB" sz="1600" dirty="0">
                <a:latin typeface="Times New Roman" panose="02020603050405020304" pitchFamily="18" charset="0"/>
                <a:cs typeface="Times New Roman" panose="02020603050405020304" pitchFamily="18" charset="0"/>
              </a:rPr>
              <a:t> Publishing.</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GB" sz="1600" dirty="0" err="1">
                <a:latin typeface="Times New Roman" panose="02020603050405020304" pitchFamily="18" charset="0"/>
                <a:cs typeface="Times New Roman" panose="02020603050405020304" pitchFamily="18" charset="0"/>
              </a:rPr>
              <a:t>Giusmin</a:t>
            </a:r>
            <a:r>
              <a:rPr lang="en-GB" sz="1600" dirty="0">
                <a:latin typeface="Times New Roman" panose="02020603050405020304" pitchFamily="18" charset="0"/>
                <a:cs typeface="Times New Roman" panose="02020603050405020304" pitchFamily="18" charset="0"/>
              </a:rPr>
              <a:t>, G. (2025). The blood and cardiovascular system. In </a:t>
            </a:r>
            <a:r>
              <a:rPr lang="en-GB" sz="1600" i="1" dirty="0">
                <a:latin typeface="Times New Roman" panose="02020603050405020304" pitchFamily="18" charset="0"/>
                <a:cs typeface="Times New Roman" panose="02020603050405020304" pitchFamily="18" charset="0"/>
              </a:rPr>
              <a:t>The Anatomy and Physiology Textbook for Midwives</a:t>
            </a:r>
            <a:r>
              <a:rPr lang="en-GB" sz="1600" dirty="0">
                <a:latin typeface="Times New Roman" panose="02020603050405020304" pitchFamily="18" charset="0"/>
                <a:cs typeface="Times New Roman" panose="02020603050405020304" pitchFamily="18" charset="0"/>
              </a:rPr>
              <a:t> (pp. 99-119). Routledge.</a:t>
            </a:r>
            <a:endParaRPr lang="en-IN" sz="1600" dirty="0">
              <a:latin typeface="Times New Roman" panose="02020603050405020304" pitchFamily="18" charset="0"/>
              <a:cs typeface="Times New Roman" panose="02020603050405020304" pitchFamily="18" charset="0"/>
            </a:endParaRPr>
          </a:p>
          <a:p>
            <a:pPr algn="just">
              <a:lnSpc>
                <a:spcPct val="150000"/>
              </a:lnSpc>
            </a:pPr>
            <a:r>
              <a:rPr lang="en-GB" sz="1600" dirty="0">
                <a:latin typeface="Times New Roman" panose="02020603050405020304" pitchFamily="18" charset="0"/>
                <a:cs typeface="Times New Roman" panose="02020603050405020304" pitchFamily="18" charset="0"/>
              </a:rPr>
              <a:t>Global Cardiovascular Risk Consortium, (2023). Global effect of modifiable risk factors on cardiovascular disease and mortality. </a:t>
            </a:r>
            <a:r>
              <a:rPr lang="en-GB" sz="1600" i="1" dirty="0">
                <a:latin typeface="Times New Roman" panose="02020603050405020304" pitchFamily="18" charset="0"/>
                <a:cs typeface="Times New Roman" panose="02020603050405020304" pitchFamily="18" charset="0"/>
              </a:rPr>
              <a:t>New England Journal of Medicine</a:t>
            </a:r>
            <a:r>
              <a:rPr lang="en-GB" sz="1600" dirty="0">
                <a:latin typeface="Times New Roman" panose="02020603050405020304" pitchFamily="18" charset="0"/>
                <a:cs typeface="Times New Roman" panose="02020603050405020304" pitchFamily="18" charset="0"/>
              </a:rPr>
              <a:t>, 389(14), pp.1273-1285.</a:t>
            </a:r>
            <a:endParaRPr lang="en-IN" sz="1600" dirty="0">
              <a:latin typeface="Times New Roman" panose="02020603050405020304" pitchFamily="18" charset="0"/>
              <a:cs typeface="Times New Roman" panose="02020603050405020304" pitchFamily="18" charset="0"/>
            </a:endParaRPr>
          </a:p>
          <a:p>
            <a:pPr algn="just">
              <a:lnSpc>
                <a:spcPct val="150000"/>
              </a:lnSpc>
            </a:pP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17017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913017" y="1368469"/>
            <a:ext cx="6361611" cy="3804422"/>
          </a:xfrm>
          <a:prstGeom prst="rect">
            <a:avLst/>
          </a:prstGeom>
        </p:spPr>
      </p:pic>
    </p:spTree>
    <p:extLst>
      <p:ext uri="{BB962C8B-B14F-4D97-AF65-F5344CB8AC3E}">
        <p14:creationId xmlns:p14="http://schemas.microsoft.com/office/powerpoint/2010/main" val="1908558583"/>
      </p:ext>
    </p:extLst>
  </p:cSld>
  <p:clrMapOvr>
    <a:masterClrMapping/>
  </p:clrMapOvr>
</p:sld>
</file>

<file path=ppt/theme/theme1.xml><?xml version="1.0" encoding="utf-8"?>
<a:theme xmlns:a="http://schemas.openxmlformats.org/drawingml/2006/main" name="Metropolit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3209</TotalTime>
  <Words>2516</Words>
  <Application>Microsoft Office PowerPoint</Application>
  <PresentationFormat>Widescreen</PresentationFormat>
  <Paragraphs>121</Paragraphs>
  <Slides>16</Slides>
  <Notes>15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Ariel</vt:lpstr>
      <vt:lpstr>Calibri</vt:lpstr>
      <vt:lpstr>Calibri Light</vt:lpstr>
      <vt:lpstr>Times New Roman</vt:lpstr>
      <vt:lpstr>Wingdings</vt:lpstr>
      <vt:lpstr>Metropolitan</vt:lpstr>
      <vt:lpstr>INTRODUCTION TO PHYSIOLOGY</vt:lpstr>
      <vt:lpstr>Table of Contents</vt:lpstr>
      <vt:lpstr>Introduction</vt:lpstr>
      <vt:lpstr>Understanding and knowledge of body functioning</vt:lpstr>
      <vt:lpstr>Continue… </vt:lpstr>
      <vt:lpstr>Continue… </vt:lpstr>
      <vt:lpstr>Functioning of the system of the body</vt:lpstr>
      <vt:lpstr>Continue… </vt:lpstr>
      <vt:lpstr>Care Plan for the Patient</vt:lpstr>
      <vt:lpstr>Continue… </vt:lpstr>
      <vt:lpstr>Care Plan evidence-based recommendations</vt:lpstr>
      <vt:lpstr>Continue… </vt:lpstr>
      <vt:lpstr>Continue…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dc:creator>
  <cp:lastModifiedBy>Halima Yasin (2422668)</cp:lastModifiedBy>
  <cp:revision>8</cp:revision>
  <dcterms:created xsi:type="dcterms:W3CDTF">2026-03-13T11:06:12Z</dcterms:created>
  <dcterms:modified xsi:type="dcterms:W3CDTF">2026-03-21T18:26:20Z</dcterms:modified>
</cp:coreProperties>
</file>