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howSpecialPlsOnTitleSld="0" saveSubsetFonts="1">
  <p:sldMasterIdLst>
    <p:sldMasterId id="2147483865" r:id="rId1"/>
  </p:sldMasterIdLst>
  <p:notesMasterIdLst>
    <p:notesMasterId r:id="rId22"/>
  </p:notesMasterIdLst>
  <p:handoutMasterIdLst>
    <p:handoutMasterId r:id="rId23"/>
  </p:handoutMasterIdLst>
  <p:sldIdLst>
    <p:sldId id="263" r:id="rId2"/>
    <p:sldId id="262" r:id="rId3"/>
    <p:sldId id="269" r:id="rId4"/>
    <p:sldId id="264" r:id="rId5"/>
    <p:sldId id="318" r:id="rId6"/>
    <p:sldId id="319" r:id="rId7"/>
    <p:sldId id="265" r:id="rId8"/>
    <p:sldId id="320" r:id="rId9"/>
    <p:sldId id="295" r:id="rId10"/>
    <p:sldId id="321" r:id="rId11"/>
    <p:sldId id="266" r:id="rId12"/>
    <p:sldId id="267" r:id="rId13"/>
    <p:sldId id="323" r:id="rId14"/>
    <p:sldId id="276" r:id="rId15"/>
    <p:sldId id="324" r:id="rId16"/>
    <p:sldId id="272" r:id="rId17"/>
    <p:sldId id="300" r:id="rId18"/>
    <p:sldId id="325" r:id="rId19"/>
    <p:sldId id="326" r:id="rId20"/>
    <p:sldId id="327" r:id="rId21"/>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60687" autoAdjust="0"/>
  </p:normalViewPr>
  <p:slideViewPr>
    <p:cSldViewPr>
      <p:cViewPr varScale="1">
        <p:scale>
          <a:sx n="64" d="100"/>
          <a:sy n="64" d="100"/>
        </p:scale>
        <p:origin x="2404" y="3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88" d="100"/>
        <a:sy n="188"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A21E16E-A300-6F42-9706-8571DC94B0BE}" type="datetimeFigureOut">
              <a:rPr lang="en-US" smtClean="0"/>
              <a:t>10/2/2023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88B133C-1B08-1442-8F0B-07102F610DFB}" type="slidenum">
              <a:rPr lang="en-US" smtClean="0"/>
              <a:t>‹#›</a:t>
            </a:fld>
            <a:endParaRPr lang="en-US"/>
          </a:p>
        </p:txBody>
      </p:sp>
    </p:spTree>
    <p:extLst>
      <p:ext uri="{BB962C8B-B14F-4D97-AF65-F5344CB8AC3E}">
        <p14:creationId xmlns:p14="http://schemas.microsoft.com/office/powerpoint/2010/main" val="34565387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EC7BCE49-C01C-40B4-B513-60EACB6E7079}" type="datetimeFigureOut">
              <a:rPr lang="en-US"/>
              <a:pPr>
                <a:defRPr/>
              </a:pPr>
              <a:t>10/2/2023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C7020D2-998C-41A3-AB81-64C3DB5FDC25}" type="slidenum">
              <a:rPr lang="en-US"/>
              <a:pPr>
                <a:defRPr/>
              </a:pPr>
              <a:t>‹#›</a:t>
            </a:fld>
            <a:endParaRPr lang="en-US" dirty="0"/>
          </a:p>
        </p:txBody>
      </p:sp>
    </p:spTree>
    <p:extLst>
      <p:ext uri="{BB962C8B-B14F-4D97-AF65-F5344CB8AC3E}">
        <p14:creationId xmlns:p14="http://schemas.microsoft.com/office/powerpoint/2010/main" val="11088118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a:t>Copyright © 2016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1-</a:t>
            </a:r>
            <a:fld id="{E3158D01-D938-4B2F-8473-B1826DA0208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39D7CB99-6293-4525-9A31-B56D19FBB6E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1-</a:t>
            </a:r>
            <a:fld id="{4F687238-5878-4A1E-B810-D106C9B9340E}"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1-</a:t>
            </a:r>
            <a:fld id="{057971DF-1CB6-48FB-B676-BEDC5D8002D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4DEC989-278B-4E0E-A693-2F75FE7BB91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380F76F-417A-424B-8EB4-6B57CE9D3D2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8">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a:t>Copyright © 2016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F498DF4D-5F31-409A-9950-EDF0419083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0" r:id="rId1"/>
    <p:sldLayoutId id="2147483879" r:id="rId2"/>
    <p:sldLayoutId id="2147483878" r:id="rId3"/>
    <p:sldLayoutId id="2147483877" r:id="rId4"/>
    <p:sldLayoutId id="2147483876" r:id="rId5"/>
    <p:sldLayoutId id="2147483875" r:id="rId6"/>
  </p:sldLayoutIdLst>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1268760"/>
            <a:ext cx="2915816" cy="3744416"/>
          </a:xfrm>
        </p:spPr>
        <p:txBody>
          <a:bodyPr>
            <a:noAutofit/>
          </a:bodyPr>
          <a:lstStyle/>
          <a:p>
            <a:r>
              <a:rPr lang="en-US" sz="3500" dirty="0"/>
              <a:t>SBUS6002</a:t>
            </a:r>
            <a:br>
              <a:rPr lang="en-US" sz="3500" dirty="0"/>
            </a:br>
            <a:br>
              <a:rPr lang="en-US" sz="3500" dirty="0"/>
            </a:br>
            <a:r>
              <a:rPr lang="en-US" sz="3500" dirty="0"/>
              <a:t>Week 1	</a:t>
            </a:r>
            <a:br>
              <a:rPr lang="en-US" sz="3500" dirty="0"/>
            </a:br>
            <a:br>
              <a:rPr lang="en-US" sz="3500" dirty="0"/>
            </a:br>
            <a:r>
              <a:rPr lang="en-US" sz="3500" dirty="0"/>
              <a:t>Lecture Business Analytics</a:t>
            </a:r>
          </a:p>
        </p:txBody>
      </p:sp>
      <p:pic>
        <p:nvPicPr>
          <p:cNvPr id="7" name="Picture 6" descr="Ch1 Titl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1556792"/>
            <a:ext cx="5370576" cy="334670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
        <p:nvSpPr>
          <p:cNvPr id="2" name="TextBox 1"/>
          <p:cNvSpPr txBox="1"/>
          <p:nvPr/>
        </p:nvSpPr>
        <p:spPr>
          <a:xfrm>
            <a:off x="3203848" y="5411388"/>
            <a:ext cx="5472608" cy="630942"/>
          </a:xfrm>
          <a:prstGeom prst="rect">
            <a:avLst/>
          </a:prstGeom>
          <a:noFill/>
        </p:spPr>
        <p:txBody>
          <a:bodyPr wrap="square" rtlCol="0">
            <a:spAutoFit/>
          </a:bodyPr>
          <a:lstStyle/>
          <a:p>
            <a:r>
              <a:rPr lang="en-GB" sz="3500" dirty="0"/>
              <a:t>Dr Roisin Mullins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1"/>
          <p:cNvSpPr>
            <a:spLocks noGrp="1"/>
          </p:cNvSpPr>
          <p:nvPr>
            <p:ph idx="1"/>
          </p:nvPr>
        </p:nvSpPr>
        <p:spPr/>
        <p:txBody>
          <a:bodyPr/>
          <a:lstStyle/>
          <a:p>
            <a:pPr marL="109538" indent="0" eaLnBrk="1" hangingPunct="1">
              <a:buFont typeface="Wingdings 3" pitchFamily="-72" charset="2"/>
              <a:buNone/>
            </a:pPr>
            <a:r>
              <a:rPr lang="en-US" sz="2800" b="1" dirty="0"/>
              <a:t>(Business) Analytics</a:t>
            </a:r>
            <a:r>
              <a:rPr lang="en-US" sz="2800" dirty="0"/>
              <a:t> is the use of:</a:t>
            </a:r>
          </a:p>
          <a:p>
            <a:pPr marL="344488" indent="-234950" eaLnBrk="1" hangingPunct="1"/>
            <a:r>
              <a:rPr lang="en-US" sz="2800" dirty="0"/>
              <a:t>data, </a:t>
            </a:r>
          </a:p>
          <a:p>
            <a:pPr marL="344488" indent="-234950" eaLnBrk="1" hangingPunct="1"/>
            <a:r>
              <a:rPr lang="en-US" sz="2800" dirty="0"/>
              <a:t>information technology, </a:t>
            </a:r>
          </a:p>
          <a:p>
            <a:pPr marL="344488" indent="-234950" eaLnBrk="1" hangingPunct="1"/>
            <a:r>
              <a:rPr lang="en-US" sz="2800" dirty="0"/>
              <a:t>statistical analysis, </a:t>
            </a:r>
          </a:p>
          <a:p>
            <a:pPr marL="344488" indent="-234950" eaLnBrk="1" hangingPunct="1"/>
            <a:r>
              <a:rPr lang="en-US" sz="2800" dirty="0"/>
              <a:t>quantitative methods, and </a:t>
            </a:r>
          </a:p>
          <a:p>
            <a:pPr marL="344488" indent="-234950" eaLnBrk="1" hangingPunct="1"/>
            <a:r>
              <a:rPr lang="en-US" sz="2800" dirty="0"/>
              <a:t>mathematical or computer-based models </a:t>
            </a:r>
          </a:p>
          <a:p>
            <a:pPr marL="109538" indent="0" eaLnBrk="1" hangingPunct="1">
              <a:buFont typeface="Wingdings 3" pitchFamily="-72" charset="2"/>
              <a:buNone/>
            </a:pPr>
            <a:r>
              <a:rPr lang="en-US" sz="2800" dirty="0"/>
              <a:t>to help managers gain improved insight about their business operations and make better, fact-based decisions.</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896544"/>
          </a:xfrm>
        </p:spPr>
        <p:txBody>
          <a:bodyPr>
            <a:normAutofit lnSpcReduction="10000"/>
          </a:bodyPr>
          <a:lstStyle/>
          <a:p>
            <a:r>
              <a:rPr lang="en-US" sz="2400" b="1" dirty="0"/>
              <a:t>Pricing </a:t>
            </a:r>
          </a:p>
          <a:p>
            <a:pPr lvl="1"/>
            <a:r>
              <a:rPr lang="en-US" sz="2000" dirty="0"/>
              <a:t>setting prices for consumer and industrial goods, government contracts, and maintenance contracts</a:t>
            </a:r>
          </a:p>
          <a:p>
            <a:r>
              <a:rPr lang="en-US" sz="2400" b="1" dirty="0"/>
              <a:t>Customer segmentation </a:t>
            </a:r>
          </a:p>
          <a:p>
            <a:pPr lvl="1"/>
            <a:r>
              <a:rPr lang="en-US" sz="2000" dirty="0"/>
              <a:t>identifying and targeting key customer groups in retail, insurance, and credit card industries</a:t>
            </a:r>
          </a:p>
          <a:p>
            <a:r>
              <a:rPr lang="en-US" sz="2400" b="1" dirty="0"/>
              <a:t>Merchandising</a:t>
            </a:r>
          </a:p>
          <a:p>
            <a:pPr lvl="1"/>
            <a:r>
              <a:rPr lang="en-US" sz="2000" dirty="0"/>
              <a:t>determining brands to buy, quantities, and allocations </a:t>
            </a:r>
          </a:p>
          <a:p>
            <a:r>
              <a:rPr lang="en-US" sz="2400" b="1" dirty="0"/>
              <a:t>Location </a:t>
            </a:r>
          </a:p>
          <a:p>
            <a:pPr lvl="1"/>
            <a:r>
              <a:rPr lang="en-US" sz="2000" dirty="0"/>
              <a:t>finding the best location for bank branches and ATMs, or where to service industrial equipment</a:t>
            </a:r>
          </a:p>
          <a:p>
            <a:r>
              <a:rPr lang="en-US" sz="2400" b="1" dirty="0"/>
              <a:t>Social Media</a:t>
            </a:r>
          </a:p>
          <a:p>
            <a:pPr lvl="1"/>
            <a:r>
              <a:rPr lang="en-US" sz="2000" dirty="0"/>
              <a:t>understand trends and customer perceptions; assist marketing managers and product designers   </a:t>
            </a:r>
          </a:p>
          <a:p>
            <a:pPr marL="109728" indent="0" eaLnBrk="1" fontAlgn="auto" hangingPunct="1">
              <a:spcAft>
                <a:spcPts val="0"/>
              </a:spcAft>
              <a:buFont typeface="Wingdings 3"/>
              <a:buNone/>
              <a:defRPr/>
            </a:pPr>
            <a:endParaRPr lang="en-US" sz="2400" dirty="0">
              <a:ea typeface="+mn-ea"/>
              <a:cs typeface="+mn-cs"/>
            </a:endParaRPr>
          </a:p>
          <a:p>
            <a:pPr marL="365760" indent="-256032" eaLnBrk="1" fontAlgn="auto" hangingPunct="1">
              <a:spcAft>
                <a:spcPts val="0"/>
              </a:spcAft>
              <a:buFont typeface="Wingdings 3"/>
              <a:buChar char=""/>
              <a:defRPr/>
            </a:pPr>
            <a:endParaRPr lang="en-US" sz="2400"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Examples of Applications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Content Placeholder 1"/>
          <p:cNvSpPr>
            <a:spLocks noGrp="1"/>
          </p:cNvSpPr>
          <p:nvPr>
            <p:ph idx="1"/>
          </p:nvPr>
        </p:nvSpPr>
        <p:spPr/>
        <p:txBody>
          <a:bodyPr/>
          <a:lstStyle/>
          <a:p>
            <a:pPr eaLnBrk="1" hangingPunct="1"/>
            <a:r>
              <a:rPr lang="en-US" sz="2800" dirty="0"/>
              <a:t>Business intelligence</a:t>
            </a:r>
          </a:p>
          <a:p>
            <a:pPr eaLnBrk="1" hangingPunct="1"/>
            <a:r>
              <a:rPr lang="en-US" sz="2800" dirty="0"/>
              <a:t>Information Systems</a:t>
            </a:r>
          </a:p>
          <a:p>
            <a:pPr eaLnBrk="1" hangingPunct="1"/>
            <a:r>
              <a:rPr lang="en-US" sz="2800" dirty="0"/>
              <a:t>Statistics</a:t>
            </a:r>
          </a:p>
          <a:p>
            <a:pPr eaLnBrk="1" hangingPunct="1"/>
            <a:r>
              <a:rPr lang="en-US" sz="2800" dirty="0"/>
              <a:t>Operations research/Management science</a:t>
            </a:r>
          </a:p>
          <a:p>
            <a:pPr eaLnBrk="1" hangingPunct="1"/>
            <a:r>
              <a:rPr lang="en-US" sz="2800" dirty="0"/>
              <a:t>Decision support systems</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Evolution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a:t>A Visual Perspective of Business Analytics</a:t>
            </a:r>
          </a:p>
        </p:txBody>
      </p:sp>
      <p:pic>
        <p:nvPicPr>
          <p:cNvPr id="8" name="Picture 7"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1700808"/>
            <a:ext cx="6949440" cy="4187952"/>
          </a:xfrm>
          <a:prstGeom prst="rect">
            <a:avLst/>
          </a:prstGeom>
        </p:spPr>
      </p:pic>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2458373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b="1" dirty="0"/>
              <a:t>Benefits</a:t>
            </a:r>
          </a:p>
          <a:p>
            <a:pPr lvl="1"/>
            <a:r>
              <a:rPr lang="en-US" dirty="0"/>
              <a:t>…reduced costs, better risk management, faster decisions, better productivity and enhanced bottom-line performance such as profitability and customer satisfaction. </a:t>
            </a:r>
          </a:p>
          <a:p>
            <a:r>
              <a:rPr lang="en-US" b="1" dirty="0"/>
              <a:t>Challenges</a:t>
            </a:r>
          </a:p>
          <a:p>
            <a:pPr lvl="1"/>
            <a:r>
              <a:rPr lang="en-US" dirty="0"/>
              <a:t>…lack of understanding of how to use analytics, competing business priorities, insufficient analytical skills, difficulty in getting good data and sharing information, and not understanding the benefits versus perceived costs of analytics studies. </a:t>
            </a:r>
          </a:p>
        </p:txBody>
      </p:sp>
      <p:sp>
        <p:nvSpPr>
          <p:cNvPr id="7" name="Title 6"/>
          <p:cNvSpPr>
            <a:spLocks noGrp="1"/>
          </p:cNvSpPr>
          <p:nvPr>
            <p:ph type="title"/>
          </p:nvPr>
        </p:nvSpPr>
        <p:spPr/>
        <p:txBody>
          <a:bodyPr/>
          <a:lstStyle/>
          <a:p>
            <a:r>
              <a:rPr lang="en-US" dirty="0"/>
              <a:t>Impacts and Challenges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3193295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a:ea typeface="+mn-ea"/>
                <a:cs typeface="+mn-cs"/>
              </a:rPr>
              <a:t>Descriptive analytics</a:t>
            </a:r>
            <a:r>
              <a:rPr lang="en-US" dirty="0">
                <a:ea typeface="+mn-ea"/>
                <a:cs typeface="+mn-cs"/>
              </a:rPr>
              <a:t>: </a:t>
            </a:r>
            <a:r>
              <a:rPr lang="en-US" dirty="0"/>
              <a:t>the use of data to understand past and current business performance and make informed decisions </a:t>
            </a:r>
          </a:p>
          <a:p>
            <a:pPr marL="344488" indent="-234950" eaLnBrk="1" fontAlgn="auto" hangingPunct="1">
              <a:spcAft>
                <a:spcPts val="0"/>
              </a:spcAft>
              <a:defRPr/>
            </a:pPr>
            <a:r>
              <a:rPr lang="en-US" b="1" dirty="0">
                <a:ea typeface="+mn-ea"/>
                <a:cs typeface="+mn-cs"/>
              </a:rPr>
              <a:t>Predictive analytics</a:t>
            </a:r>
            <a:r>
              <a:rPr lang="en-US" dirty="0">
                <a:ea typeface="+mn-ea"/>
                <a:cs typeface="+mn-cs"/>
              </a:rPr>
              <a:t>: </a:t>
            </a:r>
            <a:r>
              <a:rPr lang="en-US" dirty="0"/>
              <a:t>predict the future by examining historical data, detecting patterns or relationships in these data, and then extrapolating these relationships forward in time. </a:t>
            </a:r>
            <a:endParaRPr lang="en-US" dirty="0">
              <a:ea typeface="+mn-ea"/>
              <a:cs typeface="+mn-cs"/>
            </a:endParaRPr>
          </a:p>
          <a:p>
            <a:pPr marL="344488" indent="-234950" eaLnBrk="1" fontAlgn="auto" hangingPunct="1">
              <a:spcAft>
                <a:spcPts val="0"/>
              </a:spcAft>
              <a:defRPr/>
            </a:pPr>
            <a:r>
              <a:rPr lang="en-US" b="1" dirty="0">
                <a:ea typeface="+mn-ea"/>
                <a:cs typeface="+mn-cs"/>
              </a:rPr>
              <a:t>Prescriptive analytics</a:t>
            </a:r>
            <a:r>
              <a:rPr lang="en-US" dirty="0">
                <a:ea typeface="+mn-ea"/>
                <a:cs typeface="+mn-cs"/>
              </a:rPr>
              <a:t>: </a:t>
            </a:r>
            <a:r>
              <a:rPr lang="en-US" dirty="0"/>
              <a:t>identify the best alternatives to minimize or maximize some objective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Scope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340768"/>
            <a:ext cx="8229600" cy="4666332"/>
          </a:xfrm>
        </p:spPr>
        <p:txBody>
          <a:bodyPr/>
          <a:lstStyle/>
          <a:p>
            <a:pPr lvl="0"/>
            <a:r>
              <a:rPr lang="en-US" sz="2400" dirty="0"/>
              <a:t>Database queries and analysis</a:t>
            </a:r>
          </a:p>
          <a:p>
            <a:pPr lvl="0"/>
            <a:r>
              <a:rPr lang="en-US" sz="2400" dirty="0"/>
              <a:t>Dashboards to report key performance measures</a:t>
            </a:r>
          </a:p>
          <a:p>
            <a:pPr lvl="0"/>
            <a:r>
              <a:rPr lang="en-US" sz="2400" dirty="0"/>
              <a:t>Data visualization</a:t>
            </a:r>
          </a:p>
          <a:p>
            <a:pPr lvl="0"/>
            <a:r>
              <a:rPr lang="en-US" sz="2400" dirty="0"/>
              <a:t>Statistical methods</a:t>
            </a:r>
          </a:p>
          <a:p>
            <a:pPr lvl="0"/>
            <a:r>
              <a:rPr lang="en-US" sz="2400" dirty="0"/>
              <a:t>Spreadsheets and predictive models</a:t>
            </a:r>
          </a:p>
          <a:p>
            <a:pPr lvl="0"/>
            <a:r>
              <a:rPr lang="en-US" sz="2400" dirty="0"/>
              <a:t>Scenario and “what-if” analyses</a:t>
            </a:r>
          </a:p>
          <a:p>
            <a:pPr lvl="0"/>
            <a:r>
              <a:rPr lang="en-US" sz="2400" dirty="0"/>
              <a:t>Simulation </a:t>
            </a:r>
          </a:p>
          <a:p>
            <a:pPr lvl="0"/>
            <a:r>
              <a:rPr lang="en-US" sz="2400" dirty="0"/>
              <a:t>Forecasting</a:t>
            </a:r>
          </a:p>
          <a:p>
            <a:pPr lvl="0"/>
            <a:r>
              <a:rPr lang="en-US" sz="2400" dirty="0"/>
              <a:t>Data and text mining</a:t>
            </a:r>
          </a:p>
          <a:p>
            <a:pPr lvl="0"/>
            <a:r>
              <a:rPr lang="en-US" sz="2400" dirty="0"/>
              <a:t>Optimization</a:t>
            </a:r>
          </a:p>
          <a:p>
            <a:pPr lvl="0"/>
            <a:r>
              <a:rPr lang="en-US" sz="2400" dirty="0"/>
              <a:t>Social media, web, and text analytics</a:t>
            </a:r>
          </a:p>
          <a:p>
            <a:endParaRPr lang="en-US" sz="2400" dirty="0"/>
          </a:p>
        </p:txBody>
      </p:sp>
      <p:sp>
        <p:nvSpPr>
          <p:cNvPr id="7" name="Title 6"/>
          <p:cNvSpPr>
            <a:spLocks noGrp="1"/>
          </p:cNvSpPr>
          <p:nvPr>
            <p:ph type="title"/>
          </p:nvPr>
        </p:nvSpPr>
        <p:spPr/>
        <p:txBody>
          <a:bodyPr/>
          <a:lstStyle/>
          <a:p>
            <a:r>
              <a:rPr lang="en-US" dirty="0"/>
              <a:t>Tools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826939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a:ea typeface="+mn-ea"/>
                <a:cs typeface="+mn-cs"/>
              </a:rPr>
              <a:t>Most department stores clear seasonal inventory by reducing prices.</a:t>
            </a:r>
          </a:p>
          <a:p>
            <a:pPr marL="365760" indent="-256032" eaLnBrk="1" fontAlgn="auto" hangingPunct="1">
              <a:spcBef>
                <a:spcPts val="0"/>
              </a:spcBef>
              <a:spcAft>
                <a:spcPts val="0"/>
              </a:spcAft>
              <a:buFont typeface="Wingdings 3"/>
              <a:buChar char=""/>
              <a:defRPr/>
            </a:pPr>
            <a:r>
              <a:rPr lang="en-US" i="1" dirty="0">
                <a:ea typeface="+mn-ea"/>
                <a:cs typeface="+mn-cs"/>
              </a:rPr>
              <a:t>Key question</a:t>
            </a:r>
            <a:r>
              <a:rPr lang="en-US" dirty="0">
                <a:ea typeface="+mn-ea"/>
                <a:cs typeface="+mn-cs"/>
              </a:rPr>
              <a:t>: When to reduce the price and by how much to </a:t>
            </a:r>
            <a:r>
              <a:rPr lang="en-US" dirty="0" err="1">
                <a:ea typeface="+mn-ea"/>
                <a:cs typeface="+mn-cs"/>
              </a:rPr>
              <a:t>maximise</a:t>
            </a:r>
            <a:r>
              <a:rPr lang="en-US" dirty="0">
                <a:ea typeface="+mn-ea"/>
                <a:cs typeface="+mn-cs"/>
              </a:rPr>
              <a:t> revenue?</a:t>
            </a:r>
          </a:p>
          <a:p>
            <a:pPr marL="365760" indent="-256032" eaLnBrk="1" fontAlgn="auto" hangingPunct="1">
              <a:spcBef>
                <a:spcPts val="0"/>
              </a:spcBef>
              <a:spcAft>
                <a:spcPts val="0"/>
              </a:spcAft>
              <a:buFont typeface="Wingdings 3"/>
              <a:buChar char=""/>
              <a:defRPr/>
            </a:pPr>
            <a:r>
              <a:rPr lang="en-US" dirty="0">
                <a:ea typeface="+mn-ea"/>
                <a:cs typeface="+mn-cs"/>
              </a:rPr>
              <a:t>Potential applications of analytics:</a:t>
            </a:r>
          </a:p>
          <a:p>
            <a:pPr marL="621348" lvl="1" indent="-256032" eaLnBrk="1" fontAlgn="auto" hangingPunct="1">
              <a:spcBef>
                <a:spcPts val="0"/>
              </a:spcBef>
              <a:spcAft>
                <a:spcPts val="0"/>
              </a:spcAft>
              <a:buFont typeface="Wingdings 3"/>
              <a:buChar char=""/>
              <a:defRPr/>
            </a:pPr>
            <a:r>
              <a:rPr lang="en-US" u="sng" dirty="0">
                <a:ea typeface="+mn-ea"/>
                <a:cs typeface="+mn-cs"/>
              </a:rPr>
              <a:t>Descriptive analytics</a:t>
            </a:r>
            <a:r>
              <a:rPr lang="en-US" dirty="0">
                <a:ea typeface="+mn-ea"/>
                <a:cs typeface="+mn-cs"/>
              </a:rPr>
              <a:t>: examine historical data for similar products (prices, units sold, advertising, …)</a:t>
            </a:r>
          </a:p>
          <a:p>
            <a:pPr marL="621348" lvl="1" indent="-256032" eaLnBrk="1" fontAlgn="auto" hangingPunct="1">
              <a:spcAft>
                <a:spcPts val="0"/>
              </a:spcAft>
              <a:buFont typeface="Wingdings 3"/>
              <a:buChar char=""/>
              <a:defRPr/>
            </a:pPr>
            <a:r>
              <a:rPr lang="en-US" u="sng" dirty="0">
                <a:ea typeface="+mn-ea"/>
                <a:cs typeface="+mn-cs"/>
              </a:rPr>
              <a:t>Predictive analytics</a:t>
            </a:r>
            <a:r>
              <a:rPr lang="en-US" dirty="0">
                <a:ea typeface="+mn-ea"/>
                <a:cs typeface="+mn-cs"/>
              </a:rPr>
              <a:t>: predict sales based on price</a:t>
            </a:r>
          </a:p>
          <a:p>
            <a:pPr marL="621348" lvl="1" indent="-256032" eaLnBrk="1" fontAlgn="auto" hangingPunct="1">
              <a:spcAft>
                <a:spcPts val="0"/>
              </a:spcAft>
              <a:buFont typeface="Wingdings 3"/>
              <a:buChar char=""/>
              <a:defRPr/>
            </a:pPr>
            <a:r>
              <a:rPr lang="en-US" u="sng" dirty="0">
                <a:ea typeface="+mn-ea"/>
                <a:cs typeface="+mn-cs"/>
              </a:rPr>
              <a:t>Prescriptive analytics</a:t>
            </a:r>
            <a:r>
              <a:rPr lang="en-US" dirty="0">
                <a:ea typeface="+mn-ea"/>
                <a:cs typeface="+mn-cs"/>
              </a:rPr>
              <a:t>: find the best sets of pricing and advertising to </a:t>
            </a:r>
            <a:r>
              <a:rPr lang="en-US" dirty="0" err="1">
                <a:ea typeface="+mn-ea"/>
                <a:cs typeface="+mn-cs"/>
              </a:rPr>
              <a:t>maximise</a:t>
            </a:r>
            <a:r>
              <a:rPr lang="en-US" dirty="0">
                <a:ea typeface="+mn-ea"/>
                <a:cs typeface="+mn-cs"/>
              </a:rPr>
              <a:t> sales revenue</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Example Retail Markdown Decisions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412776"/>
            <a:ext cx="8229600" cy="4594324"/>
          </a:xfrm>
        </p:spPr>
        <p:txBody>
          <a:bodyPr/>
          <a:lstStyle/>
          <a:p>
            <a:r>
              <a:rPr lang="en-US" dirty="0"/>
              <a:t>IBM </a:t>
            </a:r>
            <a:r>
              <a:rPr lang="en-US" dirty="0" err="1"/>
              <a:t>Cognos</a:t>
            </a:r>
            <a:r>
              <a:rPr lang="en-US" dirty="0"/>
              <a:t> Express </a:t>
            </a:r>
          </a:p>
          <a:p>
            <a:pPr lvl="1"/>
            <a:r>
              <a:rPr lang="en-US" dirty="0"/>
              <a:t>An integrated business intelligence and planning solution designed to meet the needs of midsize companies, provides reporting, analysis, dashboard, scorecard, planning, budgeting and forecasting capabilities. </a:t>
            </a:r>
          </a:p>
          <a:p>
            <a:r>
              <a:rPr lang="en-US" dirty="0"/>
              <a:t>SAS Analytics </a:t>
            </a:r>
          </a:p>
          <a:p>
            <a:pPr lvl="1"/>
            <a:r>
              <a:rPr lang="en-US" dirty="0"/>
              <a:t>Predictive modeling and data mining, visualization, forecasting, optimization and model management, statistical analysis, text analytics, and more. </a:t>
            </a:r>
          </a:p>
          <a:p>
            <a:r>
              <a:rPr lang="en-US" dirty="0"/>
              <a:t>Tableau Software </a:t>
            </a:r>
          </a:p>
          <a:p>
            <a:pPr lvl="1"/>
            <a:r>
              <a:rPr lang="en-US" dirty="0"/>
              <a:t>Simple drag and drop tools for visualizing data from spreadsheets and other databases. </a:t>
            </a:r>
          </a:p>
        </p:txBody>
      </p:sp>
      <p:sp>
        <p:nvSpPr>
          <p:cNvPr id="7" name="Title 6"/>
          <p:cNvSpPr>
            <a:spLocks noGrp="1"/>
          </p:cNvSpPr>
          <p:nvPr>
            <p:ph type="title"/>
          </p:nvPr>
        </p:nvSpPr>
        <p:spPr/>
        <p:txBody>
          <a:bodyPr/>
          <a:lstStyle/>
          <a:p>
            <a:r>
              <a:rPr lang="en-US" dirty="0"/>
              <a:t>Software Support</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1078336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a:ea typeface="+mn-ea"/>
                <a:cs typeface="+mn-cs"/>
              </a:rPr>
              <a:t>Data</a:t>
            </a:r>
            <a:r>
              <a:rPr lang="en-US" dirty="0">
                <a:ea typeface="+mn-ea"/>
                <a:cs typeface="+mn-cs"/>
              </a:rPr>
              <a:t>: </a:t>
            </a:r>
            <a:r>
              <a:rPr lang="en-US" dirty="0"/>
              <a:t>numerical or textual facts and figures that are collected through some type of measurement process. </a:t>
            </a:r>
          </a:p>
          <a:p>
            <a:pPr marL="365760" indent="-256032" eaLnBrk="1" fontAlgn="auto" hangingPunct="1">
              <a:spcAft>
                <a:spcPts val="0"/>
              </a:spcAft>
              <a:buFont typeface="Wingdings 3"/>
              <a:buChar char=""/>
              <a:defRPr/>
            </a:pPr>
            <a:r>
              <a:rPr lang="en-US" b="1" dirty="0">
                <a:ea typeface="+mn-ea"/>
                <a:cs typeface="+mn-cs"/>
              </a:rPr>
              <a:t>Information</a:t>
            </a:r>
            <a:r>
              <a:rPr lang="en-US" dirty="0">
                <a:ea typeface="+mn-ea"/>
                <a:cs typeface="+mn-cs"/>
              </a:rPr>
              <a:t>: result of </a:t>
            </a:r>
            <a:r>
              <a:rPr lang="en-US" dirty="0" err="1">
                <a:ea typeface="+mn-ea"/>
                <a:cs typeface="+mn-cs"/>
              </a:rPr>
              <a:t>analysing</a:t>
            </a:r>
            <a:r>
              <a:rPr lang="en-US" dirty="0">
                <a:ea typeface="+mn-ea"/>
                <a:cs typeface="+mn-cs"/>
              </a:rPr>
              <a:t> data; </a:t>
            </a:r>
            <a:r>
              <a:rPr lang="en-US" dirty="0"/>
              <a:t>that is, extracting meaning from data to support evaluation and decision making.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Data for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365760" indent="-256032" eaLnBrk="1" fontAlgn="auto" hangingPunct="1">
              <a:spcAft>
                <a:spcPts val="0"/>
              </a:spcAft>
              <a:buFont typeface="Wingdings 3"/>
              <a:buChar char=""/>
              <a:defRPr/>
            </a:pPr>
            <a:r>
              <a:rPr lang="en-US" dirty="0">
                <a:ea typeface="+mn-ea"/>
                <a:cs typeface="+mn-cs"/>
              </a:rPr>
              <a:t>Annual reports</a:t>
            </a:r>
          </a:p>
          <a:p>
            <a:pPr marL="365760" indent="-256032" eaLnBrk="1" fontAlgn="auto" hangingPunct="1">
              <a:spcAft>
                <a:spcPts val="0"/>
              </a:spcAft>
              <a:buFont typeface="Wingdings 3"/>
              <a:buChar char=""/>
              <a:defRPr/>
            </a:pPr>
            <a:r>
              <a:rPr lang="en-US" dirty="0">
                <a:ea typeface="+mn-ea"/>
                <a:cs typeface="+mn-cs"/>
              </a:rPr>
              <a:t>Accounting audits</a:t>
            </a:r>
          </a:p>
          <a:p>
            <a:pPr marL="365760" indent="-256032" eaLnBrk="1" fontAlgn="auto" hangingPunct="1">
              <a:spcAft>
                <a:spcPts val="0"/>
              </a:spcAft>
              <a:buFont typeface="Wingdings 3"/>
              <a:buChar char=""/>
              <a:defRPr/>
            </a:pPr>
            <a:r>
              <a:rPr lang="en-US" dirty="0">
                <a:ea typeface="+mn-ea"/>
                <a:cs typeface="+mn-cs"/>
              </a:rPr>
              <a:t>Financial profitability analysis</a:t>
            </a:r>
          </a:p>
          <a:p>
            <a:pPr marL="365760" indent="-256032" eaLnBrk="1" fontAlgn="auto" hangingPunct="1">
              <a:spcAft>
                <a:spcPts val="0"/>
              </a:spcAft>
              <a:buFont typeface="Wingdings 3"/>
              <a:buChar char=""/>
              <a:defRPr/>
            </a:pPr>
            <a:r>
              <a:rPr lang="en-US" dirty="0">
                <a:ea typeface="+mn-ea"/>
                <a:cs typeface="+mn-cs"/>
              </a:rPr>
              <a:t>Economic trends</a:t>
            </a:r>
          </a:p>
          <a:p>
            <a:pPr marL="365760" indent="-256032" eaLnBrk="1" fontAlgn="auto" hangingPunct="1">
              <a:spcAft>
                <a:spcPts val="0"/>
              </a:spcAft>
              <a:buFont typeface="Wingdings 3"/>
              <a:buChar char=""/>
              <a:defRPr/>
            </a:pPr>
            <a:r>
              <a:rPr lang="en-US" dirty="0">
                <a:ea typeface="+mn-ea"/>
                <a:cs typeface="+mn-cs"/>
              </a:rPr>
              <a:t>Marketing research</a:t>
            </a:r>
          </a:p>
          <a:p>
            <a:pPr marL="365760" indent="-256032" eaLnBrk="1" fontAlgn="auto" hangingPunct="1">
              <a:spcAft>
                <a:spcPts val="0"/>
              </a:spcAft>
              <a:buFont typeface="Wingdings 3"/>
              <a:buChar char=""/>
              <a:defRPr/>
            </a:pPr>
            <a:r>
              <a:rPr lang="en-US" dirty="0">
                <a:ea typeface="+mn-ea"/>
                <a:cs typeface="+mn-cs"/>
              </a:rPr>
              <a:t>Operations management performance</a:t>
            </a:r>
          </a:p>
          <a:p>
            <a:pPr marL="365760" indent="-256032" eaLnBrk="1" fontAlgn="auto" hangingPunct="1">
              <a:spcAft>
                <a:spcPts val="0"/>
              </a:spcAft>
              <a:buFont typeface="Wingdings 3"/>
              <a:buChar char=""/>
              <a:defRPr/>
            </a:pPr>
            <a:r>
              <a:rPr lang="en-US" dirty="0">
                <a:ea typeface="+mn-ea"/>
                <a:cs typeface="+mn-cs"/>
              </a:rPr>
              <a:t>Human resource measurements</a:t>
            </a:r>
          </a:p>
          <a:p>
            <a:pPr marL="365760" indent="-256032" eaLnBrk="1" fontAlgn="auto" hangingPunct="1">
              <a:spcAft>
                <a:spcPts val="0"/>
              </a:spcAft>
              <a:buFont typeface="Wingdings 3"/>
              <a:buChar char=""/>
              <a:defRPr/>
            </a:pPr>
            <a:r>
              <a:rPr lang="en-US" dirty="0">
                <a:ea typeface="+mn-ea"/>
                <a:cs typeface="+mn-cs"/>
              </a:rPr>
              <a:t>Web behavior</a:t>
            </a:r>
          </a:p>
          <a:p>
            <a:pPr marL="621348" lvl="1" indent="-256032" eaLnBrk="1" fontAlgn="auto" hangingPunct="1">
              <a:spcAft>
                <a:spcPts val="0"/>
              </a:spcAft>
              <a:buFont typeface="Wingdings 3"/>
              <a:buChar char=""/>
              <a:defRPr/>
            </a:pPr>
            <a:r>
              <a:rPr lang="en-US" dirty="0"/>
              <a:t>page views, visitor’s country, time of view, length of time, origin and destination paths, products they searched for and viewed, products purchased, what reviews they read, and many others. </a:t>
            </a:r>
            <a:endParaRPr lang="en-US" dirty="0">
              <a:ea typeface="+mn-ea"/>
              <a:cs typeface="+mn-cs"/>
            </a:endParaRPr>
          </a:p>
        </p:txBody>
      </p:sp>
      <p:sp>
        <p:nvSpPr>
          <p:cNvPr id="5" name="Title 4"/>
          <p:cNvSpPr>
            <a:spLocks noGrp="1"/>
          </p:cNvSpPr>
          <p:nvPr>
            <p:ph type="title"/>
          </p:nvPr>
        </p:nvSpPr>
        <p:spPr>
          <a:xfrm>
            <a:off x="166936" y="66577"/>
            <a:ext cx="8686800" cy="1143000"/>
          </a:xfrm>
        </p:spPr>
        <p:txBody>
          <a:bodyPr/>
          <a:lstStyle/>
          <a:p>
            <a:pPr eaLnBrk="1" fontAlgn="auto" hangingPunct="1">
              <a:spcAft>
                <a:spcPts val="0"/>
              </a:spcAft>
              <a:defRPr/>
            </a:pPr>
            <a:r>
              <a:rPr lang="en-US" sz="3200" dirty="0">
                <a:ea typeface="+mj-ea"/>
                <a:cs typeface="+mj-cs"/>
              </a:rPr>
              <a:t>Examples of Open Data Sources and Uses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590872" y="1166019"/>
            <a:ext cx="8363272" cy="4525962"/>
          </a:xfrm>
        </p:spPr>
        <p:txBody>
          <a:bodyPr/>
          <a:lstStyle/>
          <a:p>
            <a:r>
              <a:rPr lang="en-US" sz="2400" b="1" dirty="0"/>
              <a:t>Big data</a:t>
            </a:r>
            <a:r>
              <a:rPr lang="en-US" sz="2400" dirty="0"/>
              <a:t> to refer to massive amounts of business data from a wide variety of sources, much of which is </a:t>
            </a:r>
            <a:r>
              <a:rPr lang="en-US" sz="2400" b="1" dirty="0"/>
              <a:t>available in real time</a:t>
            </a:r>
            <a:r>
              <a:rPr lang="en-US" sz="2400" dirty="0"/>
              <a:t>, and much of which is uncertain or unpredictable. IBM calls these characteristics </a:t>
            </a:r>
            <a:r>
              <a:rPr lang="en-US" sz="2400" b="1" dirty="0"/>
              <a:t>volume</a:t>
            </a:r>
            <a:r>
              <a:rPr lang="en-US" sz="2400" dirty="0"/>
              <a:t>, </a:t>
            </a:r>
            <a:r>
              <a:rPr lang="en-US" sz="2400" b="1" dirty="0"/>
              <a:t>variety</a:t>
            </a:r>
            <a:r>
              <a:rPr lang="en-US" sz="2400" dirty="0"/>
              <a:t>, </a:t>
            </a:r>
            <a:r>
              <a:rPr lang="en-US" sz="2400" b="1" dirty="0"/>
              <a:t>velocity,</a:t>
            </a:r>
            <a:r>
              <a:rPr lang="en-US" sz="2400" dirty="0"/>
              <a:t> and </a:t>
            </a:r>
            <a:r>
              <a:rPr lang="en-US" sz="2400" b="1" dirty="0"/>
              <a:t>veracity</a:t>
            </a:r>
            <a:r>
              <a:rPr lang="en-US" sz="2400" dirty="0"/>
              <a:t>. </a:t>
            </a:r>
          </a:p>
          <a:p>
            <a:pPr marL="109537" indent="0">
              <a:buNone/>
            </a:pPr>
            <a:endParaRPr lang="en-US" sz="2400" dirty="0"/>
          </a:p>
          <a:p>
            <a:r>
              <a:rPr lang="en-US" sz="2400" dirty="0"/>
              <a:t>“</a:t>
            </a:r>
            <a:r>
              <a:rPr lang="en-US" sz="2400" i="1" dirty="0"/>
              <a:t>The effective use of big data has the potential to transform economies, delivering a new wave of productivity growth and consumer surplus.  Using big data will become a key basis of competition for existing companies, and will create new competitors who are able to attract employees that have the critical skills for a big data world.</a:t>
            </a:r>
            <a:r>
              <a:rPr lang="en-US" sz="2400" dirty="0"/>
              <a:t>” - </a:t>
            </a:r>
            <a:r>
              <a:rPr lang="en-US" sz="1800" dirty="0"/>
              <a:t>McKinsey Global Institute, 2011</a:t>
            </a:r>
          </a:p>
        </p:txBody>
      </p:sp>
      <p:sp>
        <p:nvSpPr>
          <p:cNvPr id="7" name="Title 6"/>
          <p:cNvSpPr>
            <a:spLocks noGrp="1"/>
          </p:cNvSpPr>
          <p:nvPr>
            <p:ph type="title"/>
          </p:nvPr>
        </p:nvSpPr>
        <p:spPr>
          <a:xfrm>
            <a:off x="323528" y="66577"/>
            <a:ext cx="8229600" cy="1143000"/>
          </a:xfrm>
        </p:spPr>
        <p:txBody>
          <a:bodyPr/>
          <a:lstStyle/>
          <a:p>
            <a:r>
              <a:rPr lang="en-US" dirty="0"/>
              <a:t>Big Data</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2741503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b="1" dirty="0">
                <a:solidFill>
                  <a:srgbClr val="000000"/>
                </a:solidFill>
              </a:rPr>
              <a:t>Metric</a:t>
            </a:r>
            <a:r>
              <a:rPr lang="en-US" dirty="0">
                <a:solidFill>
                  <a:srgbClr val="000000"/>
                </a:solidFill>
              </a:rPr>
              <a:t> </a:t>
            </a:r>
            <a:r>
              <a:rPr lang="en-US" dirty="0"/>
              <a:t>- a unit of measurement that provides a way to objectively quantify performance. </a:t>
            </a:r>
          </a:p>
          <a:p>
            <a:pPr marL="365760" indent="-256032" eaLnBrk="1" fontAlgn="auto" hangingPunct="1">
              <a:spcAft>
                <a:spcPts val="0"/>
              </a:spcAft>
              <a:buFont typeface="Wingdings 3"/>
              <a:buChar char=""/>
              <a:defRPr/>
            </a:pPr>
            <a:r>
              <a:rPr lang="en-GB" b="1" dirty="0"/>
              <a:t>Measurement</a:t>
            </a:r>
            <a:r>
              <a:rPr lang="en-US" dirty="0"/>
              <a:t> - the act of obtaining data associated with a metric. </a:t>
            </a:r>
          </a:p>
          <a:p>
            <a:pPr marL="365760" indent="-256032" eaLnBrk="1" fontAlgn="auto" hangingPunct="1">
              <a:spcAft>
                <a:spcPts val="0"/>
              </a:spcAft>
              <a:buFont typeface="Wingdings 3"/>
              <a:buChar char=""/>
              <a:defRPr/>
            </a:pPr>
            <a:r>
              <a:rPr lang="en-GB" b="1" dirty="0"/>
              <a:t>Measures</a:t>
            </a:r>
            <a:r>
              <a:rPr lang="en-US" dirty="0"/>
              <a:t> - numerical values associated with a metric.</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Metrics and Data Classification</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5184576"/>
          </a:xfrm>
        </p:spPr>
        <p:txBody>
          <a:bodyPr/>
          <a:lstStyle/>
          <a:p>
            <a:r>
              <a:rPr lang="en-GB" b="1" dirty="0"/>
              <a:t>Discrete metric</a:t>
            </a:r>
            <a:r>
              <a:rPr lang="en-US" dirty="0"/>
              <a:t> - one that is derived from counting something. </a:t>
            </a:r>
          </a:p>
          <a:p>
            <a:pPr lvl="1"/>
            <a:r>
              <a:rPr lang="en-US" dirty="0"/>
              <a:t>For example, a delivery is either on time or not; an order is complete or incomplete; or an invoice can have one, two, three, or any number of errors. </a:t>
            </a:r>
          </a:p>
          <a:p>
            <a:pPr lvl="1"/>
            <a:r>
              <a:rPr lang="en-US" dirty="0"/>
              <a:t>Example - Some </a:t>
            </a:r>
            <a:r>
              <a:rPr lang="en-US" b="1" dirty="0"/>
              <a:t>discrete metrics would be the proportion of on-time deliveries</a:t>
            </a:r>
            <a:r>
              <a:rPr lang="en-US" dirty="0"/>
              <a:t>; the number of incomplete orders each day, and the number of errors per invoice. </a:t>
            </a:r>
          </a:p>
          <a:p>
            <a:r>
              <a:rPr lang="en-GB" b="1" dirty="0"/>
              <a:t>Continuous metrics</a:t>
            </a:r>
            <a:r>
              <a:rPr lang="en-US" dirty="0"/>
              <a:t> are based on a continuous scale of measurement. </a:t>
            </a:r>
          </a:p>
          <a:p>
            <a:pPr lvl="1"/>
            <a:r>
              <a:rPr lang="en-US" dirty="0"/>
              <a:t>Any metrics involving money, length, time, volume, or weight, for example, are continuous. </a:t>
            </a:r>
          </a:p>
        </p:txBody>
      </p:sp>
      <p:sp>
        <p:nvSpPr>
          <p:cNvPr id="7" name="Title 6"/>
          <p:cNvSpPr>
            <a:spLocks noGrp="1"/>
          </p:cNvSpPr>
          <p:nvPr>
            <p:ph type="title"/>
          </p:nvPr>
        </p:nvSpPr>
        <p:spPr>
          <a:xfrm>
            <a:off x="457200" y="274638"/>
            <a:ext cx="8229600" cy="922114"/>
          </a:xfrm>
        </p:spPr>
        <p:txBody>
          <a:bodyPr/>
          <a:lstStyle/>
          <a:p>
            <a:r>
              <a:rPr lang="en-US" dirty="0"/>
              <a:t>Types of Metrics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3643085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a:ea typeface="+mn-ea"/>
                <a:cs typeface="+mn-cs"/>
              </a:rPr>
              <a:t>Categorical (nominal) data </a:t>
            </a:r>
            <a:r>
              <a:rPr lang="en-US" dirty="0">
                <a:ea typeface="+mn-ea"/>
                <a:cs typeface="+mn-cs"/>
              </a:rPr>
              <a:t>- </a:t>
            </a:r>
            <a:r>
              <a:rPr lang="en-US" dirty="0"/>
              <a:t>sorted into </a:t>
            </a:r>
            <a:r>
              <a:rPr lang="en-US" u="sng" dirty="0"/>
              <a:t>categories</a:t>
            </a:r>
            <a:r>
              <a:rPr lang="en-US" dirty="0"/>
              <a:t> according to specified characteristics. </a:t>
            </a:r>
            <a:endParaRPr lang="en-US" dirty="0">
              <a:ea typeface="+mn-ea"/>
              <a:cs typeface="+mn-cs"/>
            </a:endParaRPr>
          </a:p>
          <a:p>
            <a:pPr marL="365760" indent="-256032" eaLnBrk="1" fontAlgn="auto" hangingPunct="1">
              <a:spcAft>
                <a:spcPts val="0"/>
              </a:spcAft>
              <a:buFont typeface="Wingdings 3"/>
              <a:buChar char=""/>
              <a:defRPr/>
            </a:pPr>
            <a:r>
              <a:rPr lang="en-US" b="1" dirty="0">
                <a:ea typeface="+mn-ea"/>
                <a:cs typeface="+mn-cs"/>
              </a:rPr>
              <a:t>Ordinal data </a:t>
            </a:r>
            <a:r>
              <a:rPr lang="en-US" dirty="0">
                <a:ea typeface="+mn-ea"/>
                <a:cs typeface="+mn-cs"/>
              </a:rPr>
              <a:t>- </a:t>
            </a:r>
            <a:r>
              <a:rPr lang="en-US" dirty="0"/>
              <a:t>can be ordered or </a:t>
            </a:r>
            <a:r>
              <a:rPr lang="en-US" u="sng" dirty="0"/>
              <a:t>ranked</a:t>
            </a:r>
            <a:r>
              <a:rPr lang="en-US" dirty="0"/>
              <a:t> according to some relationship to one another. </a:t>
            </a:r>
            <a:endParaRPr lang="en-US" dirty="0">
              <a:ea typeface="+mn-ea"/>
              <a:cs typeface="+mn-cs"/>
            </a:endParaRPr>
          </a:p>
          <a:p>
            <a:pPr marL="365760" indent="-256032" eaLnBrk="1" fontAlgn="auto" hangingPunct="1">
              <a:spcAft>
                <a:spcPts val="0"/>
              </a:spcAft>
              <a:buFont typeface="Wingdings 3"/>
              <a:buChar char=""/>
              <a:defRPr/>
            </a:pPr>
            <a:r>
              <a:rPr lang="en-US" b="1" dirty="0">
                <a:ea typeface="+mn-ea"/>
                <a:cs typeface="+mn-cs"/>
              </a:rPr>
              <a:t>Interval data </a:t>
            </a:r>
            <a:r>
              <a:rPr lang="en-US" dirty="0">
                <a:ea typeface="+mn-ea"/>
                <a:cs typeface="+mn-cs"/>
              </a:rPr>
              <a:t>- </a:t>
            </a:r>
            <a:r>
              <a:rPr lang="en-US" dirty="0"/>
              <a:t>ordinal but have </a:t>
            </a:r>
            <a:r>
              <a:rPr lang="en-US" u="sng" dirty="0"/>
              <a:t>constant differences between observations </a:t>
            </a:r>
            <a:r>
              <a:rPr lang="en-US" dirty="0"/>
              <a:t>and have arbitrary zero points. </a:t>
            </a:r>
            <a:endParaRPr lang="en-US" dirty="0">
              <a:ea typeface="+mn-ea"/>
              <a:cs typeface="+mn-cs"/>
            </a:endParaRPr>
          </a:p>
          <a:p>
            <a:pPr marL="365760" indent="-256032" eaLnBrk="1" fontAlgn="auto" hangingPunct="1">
              <a:spcAft>
                <a:spcPts val="0"/>
              </a:spcAft>
              <a:buFont typeface="Wingdings 3"/>
              <a:buChar char=""/>
              <a:defRPr/>
            </a:pPr>
            <a:r>
              <a:rPr lang="en-US" b="1" dirty="0">
                <a:ea typeface="+mn-ea"/>
                <a:cs typeface="+mn-cs"/>
              </a:rPr>
              <a:t>Ratio data </a:t>
            </a:r>
            <a:r>
              <a:rPr lang="en-US" dirty="0">
                <a:ea typeface="+mn-ea"/>
                <a:cs typeface="+mn-cs"/>
              </a:rPr>
              <a:t>- </a:t>
            </a:r>
            <a:r>
              <a:rPr lang="en-US" u="sng" dirty="0"/>
              <a:t>continuous</a:t>
            </a:r>
            <a:r>
              <a:rPr lang="en-US" dirty="0"/>
              <a:t> and have a natural zero.</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Measurement Scales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a:t>Example Classifying Data Elements</a:t>
            </a:r>
            <a:endParaRPr lang="en-US" sz="3200" dirty="0">
              <a:ea typeface="+mj-ea"/>
              <a:cs typeface="+mj-cs"/>
            </a:endParaRPr>
          </a:p>
        </p:txBody>
      </p:sp>
      <p:sp>
        <p:nvSpPr>
          <p:cNvPr id="44038" name="TextBox 9"/>
          <p:cNvSpPr txBox="1">
            <a:spLocks noChangeArrowheads="1"/>
          </p:cNvSpPr>
          <p:nvPr/>
        </p:nvSpPr>
        <p:spPr bwMode="auto">
          <a:xfrm rot="2700000">
            <a:off x="2118290" y="4423368"/>
            <a:ext cx="928785" cy="369332"/>
          </a:xfrm>
          <a:prstGeom prst="rect">
            <a:avLst/>
          </a:prstGeom>
          <a:noFill/>
          <a:ln w="9525">
            <a:noFill/>
            <a:miter lim="800000"/>
            <a:headEnd/>
            <a:tailEnd/>
          </a:ln>
        </p:spPr>
        <p:txBody>
          <a:bodyPr wrap="none">
            <a:prstTxWarp prst="textNoShape">
              <a:avLst/>
            </a:prstTxWarp>
            <a:spAutoFit/>
          </a:bodyPr>
          <a:lstStyle/>
          <a:p>
            <a:r>
              <a:rPr lang="en-US" sz="1800" dirty="0"/>
              <a:t>Ordinal</a:t>
            </a:r>
          </a:p>
        </p:txBody>
      </p:sp>
      <p:sp>
        <p:nvSpPr>
          <p:cNvPr id="44039" name="TextBox 10"/>
          <p:cNvSpPr txBox="1">
            <a:spLocks noChangeArrowheads="1"/>
          </p:cNvSpPr>
          <p:nvPr/>
        </p:nvSpPr>
        <p:spPr bwMode="auto">
          <a:xfrm rot="2700000">
            <a:off x="2705236" y="4569085"/>
            <a:ext cx="1339850" cy="366712"/>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0" name="TextBox 11"/>
          <p:cNvSpPr txBox="1">
            <a:spLocks noChangeArrowheads="1"/>
          </p:cNvSpPr>
          <p:nvPr/>
        </p:nvSpPr>
        <p:spPr bwMode="auto">
          <a:xfrm rot="2700000">
            <a:off x="3425317" y="4569084"/>
            <a:ext cx="1339850" cy="366713"/>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1" name="TextBox 12"/>
          <p:cNvSpPr txBox="1">
            <a:spLocks noChangeArrowheads="1"/>
          </p:cNvSpPr>
          <p:nvPr/>
        </p:nvSpPr>
        <p:spPr bwMode="auto">
          <a:xfrm rot="2700000">
            <a:off x="4318919" y="4362822"/>
            <a:ext cx="717550" cy="366713"/>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2" name="TextBox 13"/>
          <p:cNvSpPr txBox="1">
            <a:spLocks noChangeArrowheads="1"/>
          </p:cNvSpPr>
          <p:nvPr/>
        </p:nvSpPr>
        <p:spPr bwMode="auto">
          <a:xfrm rot="2700000">
            <a:off x="851819" y="4575547"/>
            <a:ext cx="1339850" cy="366713"/>
          </a:xfrm>
          <a:prstGeom prst="rect">
            <a:avLst/>
          </a:prstGeom>
          <a:noFill/>
          <a:ln w="9525">
            <a:noFill/>
            <a:miter lim="800000"/>
            <a:headEnd/>
            <a:tailEnd/>
          </a:ln>
        </p:spPr>
        <p:txBody>
          <a:bodyPr wrap="none">
            <a:prstTxWarp prst="textNoShape">
              <a:avLst/>
            </a:prstTxWarp>
            <a:spAutoFit/>
          </a:bodyPr>
          <a:lstStyle/>
          <a:p>
            <a:r>
              <a:rPr lang="en-US" sz="1800"/>
              <a:t>Categorical</a:t>
            </a:r>
          </a:p>
        </p:txBody>
      </p:sp>
      <p:sp>
        <p:nvSpPr>
          <p:cNvPr id="44043" name="TextBox 14"/>
          <p:cNvSpPr txBox="1">
            <a:spLocks noChangeArrowheads="1"/>
          </p:cNvSpPr>
          <p:nvPr/>
        </p:nvSpPr>
        <p:spPr bwMode="auto">
          <a:xfrm rot="2700000">
            <a:off x="4857081" y="4397748"/>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4" name="TextBox 15"/>
          <p:cNvSpPr txBox="1">
            <a:spLocks noChangeArrowheads="1"/>
          </p:cNvSpPr>
          <p:nvPr/>
        </p:nvSpPr>
        <p:spPr bwMode="auto">
          <a:xfrm rot="2700000">
            <a:off x="5631781" y="4388223"/>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5" name="TextBox 16"/>
          <p:cNvSpPr txBox="1">
            <a:spLocks noChangeArrowheads="1"/>
          </p:cNvSpPr>
          <p:nvPr/>
        </p:nvSpPr>
        <p:spPr bwMode="auto">
          <a:xfrm rot="2700000">
            <a:off x="6530306" y="4377110"/>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6" name="TextBox 18"/>
          <p:cNvSpPr txBox="1">
            <a:spLocks noChangeArrowheads="1"/>
          </p:cNvSpPr>
          <p:nvPr/>
        </p:nvSpPr>
        <p:spPr bwMode="auto">
          <a:xfrm rot="2700000">
            <a:off x="7379619" y="4483472"/>
            <a:ext cx="933450" cy="366713"/>
          </a:xfrm>
          <a:prstGeom prst="rect">
            <a:avLst/>
          </a:prstGeom>
          <a:noFill/>
          <a:ln w="9525">
            <a:noFill/>
            <a:miter lim="800000"/>
            <a:headEnd/>
            <a:tailEnd/>
          </a:ln>
        </p:spPr>
        <p:txBody>
          <a:bodyPr wrap="none">
            <a:prstTxWarp prst="textNoShape">
              <a:avLst/>
            </a:prstTxWarp>
            <a:spAutoFit/>
          </a:bodyPr>
          <a:lstStyle/>
          <a:p>
            <a:r>
              <a:rPr lang="en-US" sz="1800"/>
              <a:t>Interval</a:t>
            </a:r>
          </a:p>
        </p:txBody>
      </p:sp>
      <p:sp>
        <p:nvSpPr>
          <p:cNvPr id="44047" name="TextBox 19"/>
          <p:cNvSpPr txBox="1">
            <a:spLocks noChangeArrowheads="1"/>
          </p:cNvSpPr>
          <p:nvPr/>
        </p:nvSpPr>
        <p:spPr bwMode="auto">
          <a:xfrm rot="2700000">
            <a:off x="8054306" y="4477123"/>
            <a:ext cx="933450" cy="366712"/>
          </a:xfrm>
          <a:prstGeom prst="rect">
            <a:avLst/>
          </a:prstGeom>
          <a:noFill/>
          <a:ln w="9525">
            <a:noFill/>
            <a:miter lim="800000"/>
            <a:headEnd/>
            <a:tailEnd/>
          </a:ln>
        </p:spPr>
        <p:txBody>
          <a:bodyPr wrap="none">
            <a:prstTxWarp prst="textNoShape">
              <a:avLst/>
            </a:prstTxWarp>
            <a:spAutoFit/>
          </a:bodyPr>
          <a:lstStyle/>
          <a:p>
            <a:r>
              <a:rPr lang="en-US" sz="1800"/>
              <a:t>Interval</a:t>
            </a:r>
          </a:p>
        </p:txBody>
      </p:sp>
      <p:pic>
        <p:nvPicPr>
          <p:cNvPr id="16" name="Picture 15" descr="BA2-Figure-1.3-portion-of-p.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060848"/>
            <a:ext cx="8576937" cy="2178270"/>
          </a:xfrm>
          <a:prstGeom prst="rect">
            <a:avLst/>
          </a:prstGeom>
        </p:spPr>
      </p:pic>
      <p:sp>
        <p:nvSpPr>
          <p:cNvPr id="14" name="TextBox 1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80050" y="1625997"/>
            <a:ext cx="8229600" cy="3243163"/>
          </a:xfrm>
        </p:spPr>
        <p:txBody>
          <a:bodyPr/>
          <a:lstStyle/>
          <a:p>
            <a:r>
              <a:rPr lang="en-US" sz="2300" b="1" dirty="0"/>
              <a:t>Reliability</a:t>
            </a:r>
            <a:r>
              <a:rPr lang="en-US" sz="2300" dirty="0"/>
              <a:t> - data are accurate and consistent.  </a:t>
            </a:r>
          </a:p>
          <a:p>
            <a:r>
              <a:rPr lang="en-US" sz="2300" b="1" dirty="0"/>
              <a:t>Validity</a:t>
            </a:r>
            <a:r>
              <a:rPr lang="en-US" sz="2300" dirty="0"/>
              <a:t> - data correctly measures what it is supposed to measure. </a:t>
            </a:r>
          </a:p>
          <a:p>
            <a:r>
              <a:rPr lang="en-US" sz="2300" dirty="0"/>
              <a:t>Examples:</a:t>
            </a:r>
          </a:p>
          <a:p>
            <a:pPr lvl="1"/>
            <a:r>
              <a:rPr lang="en-US" dirty="0"/>
              <a:t>The number of calls to a customer service desk might be counted correctly each day (and thus is a reliable measure) but not valid if it is used to assess customer dissatisfaction, as many calls may be simple queries. </a:t>
            </a:r>
          </a:p>
        </p:txBody>
      </p:sp>
      <p:sp>
        <p:nvSpPr>
          <p:cNvPr id="7" name="Title 6"/>
          <p:cNvSpPr>
            <a:spLocks noGrp="1"/>
          </p:cNvSpPr>
          <p:nvPr>
            <p:ph type="title"/>
          </p:nvPr>
        </p:nvSpPr>
        <p:spPr>
          <a:xfrm>
            <a:off x="457200" y="98748"/>
            <a:ext cx="8229600" cy="850106"/>
          </a:xfrm>
        </p:spPr>
        <p:txBody>
          <a:bodyPr/>
          <a:lstStyle/>
          <a:p>
            <a:r>
              <a:rPr lang="en-US" dirty="0"/>
              <a:t>Data Reliability and Validity</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3758169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046" y="116632"/>
            <a:ext cx="8686800" cy="1143000"/>
          </a:xfrm>
        </p:spPr>
        <p:txBody>
          <a:bodyPr>
            <a:normAutofit fontScale="90000"/>
          </a:bodyPr>
          <a:lstStyle/>
          <a:p>
            <a:r>
              <a:rPr lang="en-US" dirty="0"/>
              <a:t>Sharda </a:t>
            </a:r>
            <a:r>
              <a:rPr lang="en-US" i="1" dirty="0"/>
              <a:t>et al., </a:t>
            </a:r>
            <a:r>
              <a:rPr lang="en-US" dirty="0"/>
              <a:t>(2014) Figure 3.9 </a:t>
            </a:r>
            <a:br>
              <a:rPr lang="en-US" dirty="0"/>
            </a:br>
            <a:r>
              <a:rPr lang="en-US" dirty="0"/>
              <a:t>A Sample Digital Business Dashboard</a:t>
            </a:r>
          </a:p>
        </p:txBody>
      </p:sp>
      <p:pic>
        <p:nvPicPr>
          <p:cNvPr id="6" name="Picture 5" descr="C:\Users\ddelen\AppData\Local\Microsoft\Windows\Temporary Internet Files\Content.Outlook\NWKZ0E1T\call center mockup.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9292" y="1600200"/>
            <a:ext cx="7470308" cy="4724400"/>
          </a:xfrm>
          <a:prstGeom prst="rect">
            <a:avLst/>
          </a:prstGeom>
          <a:noFill/>
          <a:ln w="3175" cmpd="sng">
            <a:solidFill>
              <a:schemeClr val="accent6">
                <a:lumMod val="75000"/>
                <a:lumOff val="0"/>
              </a:schemeClr>
            </a:solidFill>
            <a:miter lim="800000"/>
            <a:headEnd/>
            <a:tailEnd/>
          </a:ln>
          <a:effectLst>
            <a:outerShdw dist="35921" dir="2700000" algn="ctr" rotWithShape="0">
              <a:srgbClr val="808080"/>
            </a:outerShdw>
          </a:effectLst>
        </p:spPr>
      </p:pic>
    </p:spTree>
    <p:extLst>
      <p:ext uri="{BB962C8B-B14F-4D97-AF65-F5344CB8AC3E}">
        <p14:creationId xmlns:p14="http://schemas.microsoft.com/office/powerpoint/2010/main" val="4118964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r>
              <a:rPr lang="en-GB" dirty="0"/>
              <a:t>Q&amp;A</a:t>
            </a:r>
          </a:p>
        </p:txBody>
      </p:sp>
      <p:sp>
        <p:nvSpPr>
          <p:cNvPr id="3" name="Content Placeholder 2"/>
          <p:cNvSpPr>
            <a:spLocks noGrp="1"/>
          </p:cNvSpPr>
          <p:nvPr>
            <p:ph sz="half" idx="2"/>
          </p:nvPr>
        </p:nvSpPr>
        <p:spPr/>
        <p:txBody>
          <a:bodyPr/>
          <a:lstStyle/>
          <a:p>
            <a:endParaRPr lang="en-GB"/>
          </a:p>
        </p:txBody>
      </p:sp>
      <p:sp>
        <p:nvSpPr>
          <p:cNvPr id="4" name="Title 3"/>
          <p:cNvSpPr>
            <a:spLocks noGrp="1"/>
          </p:cNvSpPr>
          <p:nvPr>
            <p:ph type="title"/>
          </p:nvPr>
        </p:nvSpPr>
        <p:spPr/>
        <p:txBody>
          <a:bodyPr/>
          <a:lstStyle/>
          <a:p>
            <a:endParaRPr lang="en-GB"/>
          </a:p>
        </p:txBody>
      </p:sp>
      <p:sp>
        <p:nvSpPr>
          <p:cNvPr id="6" name="Slide Number Placeholder 5"/>
          <p:cNvSpPr>
            <a:spLocks noGrp="1"/>
          </p:cNvSpPr>
          <p:nvPr>
            <p:ph type="sldNum" sz="quarter" idx="11"/>
          </p:nvPr>
        </p:nvSpPr>
        <p:spPr/>
        <p:txBody>
          <a:bodyPr/>
          <a:lstStyle/>
          <a:p>
            <a:pPr>
              <a:defRPr/>
            </a:pPr>
            <a:r>
              <a:rPr lang="en-US"/>
              <a:t>1-</a:t>
            </a:r>
            <a:fld id="{39D7CB99-6293-4525-9A31-B56D19FBB6E6}" type="slidenum">
              <a:rPr lang="en-US" smtClean="0"/>
              <a:pPr>
                <a:defRPr/>
              </a:pPr>
              <a:t>21</a:t>
            </a:fld>
            <a:endParaRPr lang="en-US"/>
          </a:p>
        </p:txBody>
      </p:sp>
    </p:spTree>
    <p:extLst>
      <p:ext uri="{BB962C8B-B14F-4D97-AF65-F5344CB8AC3E}">
        <p14:creationId xmlns:p14="http://schemas.microsoft.com/office/powerpoint/2010/main" val="38634090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1197</Words>
  <Application>Microsoft Office PowerPoint</Application>
  <PresentationFormat>On-screen Show (4:3)</PresentationFormat>
  <Paragraphs>132</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Verdana</vt:lpstr>
      <vt:lpstr>Wingdings 2</vt:lpstr>
      <vt:lpstr>Wingdings 3</vt:lpstr>
      <vt:lpstr>Concourse</vt:lpstr>
      <vt:lpstr>SBUS6002  Week 1   Lecture Business Analytics</vt:lpstr>
      <vt:lpstr>Business Analytics</vt:lpstr>
      <vt:lpstr>Examples of Applications</vt:lpstr>
      <vt:lpstr>Evolution of Business Analytics</vt:lpstr>
      <vt:lpstr>A Visual Perspective of Business Analytics</vt:lpstr>
      <vt:lpstr>Impacts and Challenges</vt:lpstr>
      <vt:lpstr>Scope of Business Analytics</vt:lpstr>
      <vt:lpstr>Tools</vt:lpstr>
      <vt:lpstr>Example Retail Markdown Decisions</vt:lpstr>
      <vt:lpstr>Software Support</vt:lpstr>
      <vt:lpstr>Data for Business Analytics</vt:lpstr>
      <vt:lpstr>Examples of Open Data Sources and Uses</vt:lpstr>
      <vt:lpstr>Big Data</vt:lpstr>
      <vt:lpstr>Metrics and Data Classification</vt:lpstr>
      <vt:lpstr>Types of Metrics</vt:lpstr>
      <vt:lpstr>Measurement Scales</vt:lpstr>
      <vt:lpstr>Example Classifying Data Elements</vt:lpstr>
      <vt:lpstr>Data Reliability and Validity</vt:lpstr>
      <vt:lpstr>Sharda et al., (2014) Figure 3.9  A Sample Digital Business Dashboard</vt:lpstr>
      <vt:lpstr>PowerPoint Presentation</vt:lpstr>
    </vt:vector>
  </TitlesOfParts>
  <Company>University of South Carolina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Analytics</dc:title>
  <dc:creator>SW</dc:creator>
  <cp:lastModifiedBy>Roisin Mullins</cp:lastModifiedBy>
  <cp:revision>118</cp:revision>
  <dcterms:created xsi:type="dcterms:W3CDTF">2011-11-27T17:51:45Z</dcterms:created>
  <dcterms:modified xsi:type="dcterms:W3CDTF">2023-10-02T13:32:30Z</dcterms:modified>
</cp:coreProperties>
</file>