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4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42B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1234440"/>
            <a:ext cx="10789920" cy="2011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t>DS3: Digital Portfolio</a:t>
            </a:r>
          </a:p>
          <a:p>
            <a:pPr>
              <a:defRPr sz="2300">
                <a:solidFill>
                  <a:srgbClr val="FFFFFF"/>
                </a:solidFill>
              </a:defRPr>
            </a:pPr>
            <a:r>
              <a:t>Digital Skills – Portfolio and Reflection</a:t>
            </a:r>
          </a:p>
          <a:p>
            <a:pPr>
              <a:spcBef>
                <a:spcPts val="1800"/>
              </a:spcBef>
              <a:defRPr sz="2000">
                <a:solidFill>
                  <a:srgbClr val="CDDCF5"/>
                </a:solidFill>
              </a:defRPr>
            </a:pPr>
            <a:r>
              <a:t>Nicoleta-Denisa Ion</a:t>
            </a:r>
          </a:p>
          <a:p>
            <a:pPr>
              <a:defRPr sz="1500">
                <a:solidFill>
                  <a:srgbClr val="CDDCF5"/>
                </a:solidFill>
              </a:defRPr>
            </a:pPr>
            <a:r>
              <a:t>University of Wales Trinity Saint David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4480560"/>
            <a:ext cx="1920240" cy="6858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242B60"/>
                </a:solidFill>
              </a:defRPr>
            </a:pPr>
            <a:r>
              <a:t>DS1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154679" y="4480560"/>
            <a:ext cx="1920240" cy="6858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242B60"/>
                </a:solidFill>
              </a:defRPr>
            </a:pPr>
            <a:r>
              <a:t>Excel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0" y="4480560"/>
            <a:ext cx="1920240" cy="6858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242B60"/>
                </a:solidFill>
              </a:defRPr>
            </a:pPr>
            <a:r>
              <a:t>Chart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18119" y="4480560"/>
            <a:ext cx="1920240" cy="6858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242B60"/>
                </a:solidFill>
              </a:defRPr>
            </a:pPr>
            <a:r>
              <a:t>Reflection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300">
                <a:solidFill>
                  <a:srgbClr val="69707A"/>
                </a:solidFill>
              </a:rPr>
              <a:t>What my portfolio includes and why I chose these examples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417320"/>
            <a:ext cx="557784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This portfolio shows my progress in digital skills across the module.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I selected work from DS1 and DS2 because it shows a clear development from everyday digital tools to a structured business task.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My examples include communication and social media tools, an Excel stock table, an Excel chart, and my decision and iteration log.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Together, these items show practical skills, reflection, problem-solving and growing confidence.</a:t>
            </a:r>
          </a:p>
        </p:txBody>
      </p:sp>
      <p:pic>
        <p:nvPicPr>
          <p:cNvPr id="6" name="Picture 5" descr="page-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6560" y="1417320"/>
            <a:ext cx="2286000" cy="3233381"/>
          </a:xfrm>
          <a:prstGeom prst="rect">
            <a:avLst/>
          </a:prstGeom>
        </p:spPr>
      </p:pic>
      <p:pic>
        <p:nvPicPr>
          <p:cNvPr id="7" name="Picture 6" descr="xlsx_rend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9720" y="1417320"/>
            <a:ext cx="2194560" cy="3102882"/>
          </a:xfrm>
          <a:prstGeom prst="rect">
            <a:avLst/>
          </a:prstGeom>
        </p:spPr>
      </p:pic>
      <p:pic>
        <p:nvPicPr>
          <p:cNvPr id="8" name="Picture 7" descr="xlsx_char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00" y="3794760"/>
            <a:ext cx="2468880" cy="349074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Portfolio Item 1 – My Digital Life (DS1)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300">
                <a:solidFill>
                  <a:srgbClr val="69707A"/>
                </a:solidFill>
              </a:rPr>
              <a:t>Everyday communication and social media</a:t>
            </a:r>
          </a:p>
        </p:txBody>
      </p:sp>
      <p:pic>
        <p:nvPicPr>
          <p:cNvPr id="5" name="Picture 4" descr="page-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25880"/>
            <a:ext cx="5074920" cy="7178105"/>
          </a:xfrm>
          <a:prstGeom prst="rect">
            <a:avLst/>
          </a:prstGeom>
        </p:spPr>
      </p:pic>
      <p:pic>
        <p:nvPicPr>
          <p:cNvPr id="6" name="Picture 5" descr="page-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9320" y="1325880"/>
            <a:ext cx="3246120" cy="4591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098280" y="1325880"/>
            <a:ext cx="2514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400">
                <a:solidFill>
                  <a:srgbClr val="262C37"/>
                </a:solidFill>
              </a:defRPr>
            </a:pPr>
            <a:r>
              <a:t>In DS1 I identified digital tools that were already part of my daily life, including WhatsApp and social media.</a:t>
            </a:r>
          </a:p>
          <a:p>
            <a:pPr>
              <a:spcAft>
                <a:spcPts val="800"/>
              </a:spcAft>
              <a:defRPr sz="1400">
                <a:solidFill>
                  <a:srgbClr val="262C37"/>
                </a:solidFill>
              </a:defRPr>
            </a:pPr>
            <a:r>
              <a:t>I used screenshots to show how digital technology supports communication and access to information.</a:t>
            </a:r>
          </a:p>
          <a:p>
            <a:pPr>
              <a:spcAft>
                <a:spcPts val="800"/>
              </a:spcAft>
              <a:defRPr sz="1400">
                <a:solidFill>
                  <a:srgbClr val="262C37"/>
                </a:solidFill>
              </a:defRPr>
            </a:pPr>
            <a:r>
              <a:t>At this stage, I felt most confident using WhatsApp to communicate with family and friends.</a:t>
            </a:r>
          </a:p>
          <a:p>
            <a:pPr>
              <a:spcAft>
                <a:spcPts val="800"/>
              </a:spcAft>
              <a:defRPr sz="1400">
                <a:solidFill>
                  <a:srgbClr val="262C37"/>
                </a:solidFill>
              </a:defRPr>
            </a:pPr>
            <a:r>
              <a:t>My reflection also identified an important goal: improving my digital and academic skills.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Portfolio Item 2 – Excel Stock Table (DS2)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300">
                <a:solidFill>
                  <a:srgbClr val="69707A"/>
                </a:solidFill>
              </a:rPr>
              <a:t>GreenLeaf Grocers digital artefact</a:t>
            </a:r>
          </a:p>
        </p:txBody>
      </p:sp>
      <p:pic>
        <p:nvPicPr>
          <p:cNvPr id="5" name="Picture 4" descr="xlsx_ren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25880"/>
            <a:ext cx="6629400" cy="937329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35240" y="1417320"/>
            <a:ext cx="379476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I organised eight products and their quantities in Microsoft Excel.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I added clear headings and the extra columns “Stock Level” and “Action”.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I used conditional formatting so low-stock items were easy to identify.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The table shows that Bananas, Milk and Bread Loaves need ordering soon.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This work developed my skills in data entry, formatting, tables and business-focused organisation.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Portfolio Item 3 – Excel Chart (DS2)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300">
                <a:solidFill>
                  <a:srgbClr val="69707A"/>
                </a:solidFill>
              </a:rPr>
              <a:t>Turning numerical data into a visual comparison</a:t>
            </a:r>
          </a:p>
        </p:txBody>
      </p:sp>
      <p:pic>
        <p:nvPicPr>
          <p:cNvPr id="5" name="Picture 4" descr="xlsx_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25880"/>
            <a:ext cx="6492240" cy="91793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452360" y="1417320"/>
            <a:ext cx="393192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I created a chart to compare current stock quantities visually.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The chart makes differences easier to understand than reading numbers only.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It clearly shows that Bread Loaves and Bananas have very low quantities, while Potatoes have the highest quantity.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This improved my confidence in choosing a suitable visual tool for a business task.</a:t>
            </a:r>
          </a:p>
          <a:p>
            <a:pPr>
              <a:spcAft>
                <a:spcPts val="800"/>
              </a:spcAft>
              <a:defRPr sz="1700">
                <a:solidFill>
                  <a:srgbClr val="262C37"/>
                </a:solidFill>
              </a:defRPr>
            </a:pPr>
            <a:r>
              <a:t>I learned that a chart should support a decision, not only make the spreadsheet look better.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Portfolio Item 4 – Decision &amp; Iteration Log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300">
                <a:solidFill>
                  <a:srgbClr val="69707A"/>
                </a:solidFill>
              </a:rPr>
              <a:t>Explaining choices, improvements and evaluation</a:t>
            </a:r>
          </a:p>
        </p:txBody>
      </p:sp>
      <p:pic>
        <p:nvPicPr>
          <p:cNvPr id="5" name="Picture 4" descr="page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25880"/>
            <a:ext cx="4800600" cy="62125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417320"/>
            <a:ext cx="539496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My first idea was a basic two-column table with product and quantity.</a:t>
            </a:r>
          </a:p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I evaluated this and realised it did not answer the business question clearly enough.</a:t>
            </a:r>
          </a:p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I improved the artefact by adding Stock Level, Action, colour highlighting, a summary and a chart.</a:t>
            </a:r>
          </a:p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I used guidance on Excel conditional formatting and charts to support my design choices.</a:t>
            </a:r>
          </a:p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I also identified a future improvement: minimum stock levels and automatic formulas.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Skills and Tools I Can Use Confidently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25880"/>
            <a:ext cx="2331720" cy="749808"/>
          </a:xfrm>
          <a:prstGeom prst="roundRect">
            <a:avLst/>
          </a:prstGeom>
          <a:solidFill>
            <a:srgbClr val="1C6C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t>Microsoft Excel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37560" y="1353312"/>
            <a:ext cx="76809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62C37"/>
                </a:solidFill>
              </a:defRPr>
            </a:pPr>
            <a:r>
              <a:t>Data entry, tables, headings, conditional formatting and charts.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2468880"/>
            <a:ext cx="2331720" cy="749808"/>
          </a:xfrm>
          <a:prstGeom prst="roundRect">
            <a:avLst/>
          </a:prstGeom>
          <a:solidFill>
            <a:srgbClr val="1A80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t>Digital communication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37560" y="2496312"/>
            <a:ext cx="76809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62C37"/>
                </a:solidFill>
              </a:defRPr>
            </a:pPr>
            <a:r>
              <a:t>Using WhatsApp and online platforms for communication and information.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3611880"/>
            <a:ext cx="2331720" cy="749808"/>
          </a:xfrm>
          <a:prstGeom prst="roundRect">
            <a:avLst/>
          </a:prstGeom>
          <a:solidFill>
            <a:srgbClr val="1C6C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t>File organisation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37560" y="3639312"/>
            <a:ext cx="76809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62C37"/>
                </a:solidFill>
              </a:defRPr>
            </a:pPr>
            <a:r>
              <a:t>Saving and managing digital work in suitable formats.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4754880"/>
            <a:ext cx="2331720" cy="749808"/>
          </a:xfrm>
          <a:prstGeom prst="roundRect">
            <a:avLst/>
          </a:prstGeom>
          <a:solidFill>
            <a:srgbClr val="1A80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t>Presentation of information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337560" y="4782312"/>
            <a:ext cx="76809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262C37"/>
                </a:solidFill>
              </a:defRPr>
            </a:pPr>
            <a:r>
              <a:t>Choosing tables, colour highlighting and charts to make information clear.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My Development Across the Module</a:t>
            </a:r>
          </a:p>
        </p:txBody>
      </p:sp>
      <p:sp>
        <p:nvSpPr>
          <p:cNvPr id="4" name="Rectangle 3"/>
          <p:cNvSpPr/>
          <p:nvPr/>
        </p:nvSpPr>
        <p:spPr>
          <a:xfrm>
            <a:off x="1097280" y="3017520"/>
            <a:ext cx="9875520" cy="73152"/>
          </a:xfrm>
          <a:prstGeom prst="rect">
            <a:avLst/>
          </a:prstGeom>
          <a:solidFill>
            <a:srgbClr val="1C6C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Oval 4"/>
          <p:cNvSpPr/>
          <p:nvPr/>
        </p:nvSpPr>
        <p:spPr>
          <a:xfrm>
            <a:off x="1371600" y="2670048"/>
            <a:ext cx="685800" cy="685800"/>
          </a:xfrm>
          <a:prstGeom prst="ellipse">
            <a:avLst/>
          </a:prstGeom>
          <a:solidFill>
            <a:srgbClr val="1A80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68680" y="1463040"/>
            <a:ext cx="182880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242B60"/>
                </a:solidFill>
              </a:defRPr>
            </a:pPr>
            <a:r>
              <a:t>Start</a:t>
            </a:r>
          </a:p>
          <a:p>
            <a:pPr algn="ctr">
              <a:defRPr sz="1400">
                <a:solidFill>
                  <a:srgbClr val="262C37"/>
                </a:solidFill>
              </a:defRPr>
            </a:pPr>
            <a:r>
              <a:t>Mostly everyday tools.</a:t>
            </a:r>
            <a:br/>
            <a:r>
              <a:t>Wanted to improve digital skills.</a:t>
            </a:r>
          </a:p>
        </p:txBody>
      </p:sp>
      <p:sp>
        <p:nvSpPr>
          <p:cNvPr id="7" name="Oval 6"/>
          <p:cNvSpPr/>
          <p:nvPr/>
        </p:nvSpPr>
        <p:spPr>
          <a:xfrm>
            <a:off x="4754880" y="2670048"/>
            <a:ext cx="685800" cy="685800"/>
          </a:xfrm>
          <a:prstGeom prst="ellipse">
            <a:avLst/>
          </a:prstGeom>
          <a:solidFill>
            <a:srgbClr val="1A80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4251960" y="1463040"/>
            <a:ext cx="182880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242B60"/>
                </a:solidFill>
              </a:defRPr>
            </a:pPr>
            <a:r>
              <a:t>Practice</a:t>
            </a:r>
          </a:p>
          <a:p>
            <a:pPr algn="ctr">
              <a:defRPr sz="1400">
                <a:solidFill>
                  <a:srgbClr val="262C37"/>
                </a:solidFill>
              </a:defRPr>
            </a:pPr>
            <a:r>
              <a:t>Learned to organise information</a:t>
            </a:r>
            <a:br/>
            <a:r>
              <a:t>and choose digital tools.</a:t>
            </a:r>
          </a:p>
        </p:txBody>
      </p:sp>
      <p:sp>
        <p:nvSpPr>
          <p:cNvPr id="9" name="Oval 8"/>
          <p:cNvSpPr/>
          <p:nvPr/>
        </p:nvSpPr>
        <p:spPr>
          <a:xfrm>
            <a:off x="8229600" y="2670048"/>
            <a:ext cx="685800" cy="685800"/>
          </a:xfrm>
          <a:prstGeom prst="ellipse">
            <a:avLst/>
          </a:prstGeom>
          <a:solidFill>
            <a:srgbClr val="1A80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7726679" y="1463040"/>
            <a:ext cx="182880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242B60"/>
                </a:solidFill>
              </a:defRPr>
            </a:pPr>
            <a:r>
              <a:t>Now</a:t>
            </a:r>
          </a:p>
          <a:p>
            <a:pPr algn="ctr">
              <a:defRPr sz="1400">
                <a:solidFill>
                  <a:srgbClr val="262C37"/>
                </a:solidFill>
              </a:defRPr>
            </a:pPr>
            <a:r>
              <a:t>Can create and improve a practical</a:t>
            </a:r>
            <a:br/>
            <a:r>
              <a:t>Excel artefact independently.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5840" y="4069080"/>
            <a:ext cx="10058400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The hardest part at the start was moving from simply using digital tools to selecting the right tool and presenting information clearly.</a:t>
            </a:r>
          </a:p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I now feel more confident making decisions about layout, formatting and visual presentation.</a:t>
            </a:r>
          </a:p>
          <a:p>
            <a:pPr>
              <a:spcAft>
                <a:spcPts val="800"/>
              </a:spcAft>
              <a:defRPr sz="1800">
                <a:solidFill>
                  <a:srgbClr val="262C37"/>
                </a:solidFill>
              </a:defRPr>
            </a:pPr>
            <a:r>
              <a:t>I can create a basic spreadsheet, improve it after evaluation and explain why the changes make it more useful.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242B60"/>
                </a:solidFill>
              </a:rPr>
              <a:t>Reasoning, Evaluation and Real-World Business Use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417320"/>
            <a:ext cx="64008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I chose Excel because the GreenLeaf Grocers task involved numerical stock information and needed a clear business overview.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The spreadsheet supports decision-making because the owner can quickly identify which products need attention.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Conditional formatting makes important information visible, while the chart supports quick comparison.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My changes were based on usefulness: I added features only when they helped answer the supervisor’s questions more clearly.</a:t>
            </a:r>
          </a:p>
          <a:p>
            <a:pPr>
              <a:spcAft>
                <a:spcPts val="800"/>
              </a:spcAft>
              <a:defRPr sz="1900">
                <a:solidFill>
                  <a:srgbClr val="262C37"/>
                </a:solidFill>
              </a:defRPr>
            </a:pPr>
            <a:r>
              <a:t>These skills can transfer to stock control, budgets, schedules, simple reports and other workplace tasks.</a:t>
            </a:r>
          </a:p>
        </p:txBody>
      </p:sp>
      <p:pic>
        <p:nvPicPr>
          <p:cNvPr id="5" name="Picture 4" descr="xlsx_ren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5240" y="1463040"/>
            <a:ext cx="3520440" cy="4977541"/>
          </a:xfrm>
          <a:prstGeom prst="rect">
            <a:avLst/>
          </a:prstGeom>
        </p:spPr>
      </p:pic>
      <p:pic>
        <p:nvPicPr>
          <p:cNvPr id="6" name="Picture 5" descr="xlsx_char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9560" y="3840480"/>
            <a:ext cx="2971800" cy="42018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9707A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42B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" name="TextBox 2"/>
          <p:cNvSpPr txBox="1"/>
          <p:nvPr/>
        </p:nvSpPr>
        <p:spPr>
          <a:xfrm>
            <a:off x="822960" y="731520"/>
            <a:ext cx="10515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Reflection and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645920"/>
            <a:ext cx="10058400" cy="4206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FFFFFF"/>
                </a:solidFill>
              </a:defRPr>
            </a:pPr>
            <a:r>
              <a:t>My portfolio shows clear progress from using familiar digital tools to completing a structured digital business task.</a:t>
            </a:r>
          </a:p>
          <a:p>
            <a:pPr>
              <a:spcAft>
                <a:spcPts val="800"/>
              </a:spcAft>
              <a:defRPr sz="2000">
                <a:solidFill>
                  <a:srgbClr val="FFFFFF"/>
                </a:solidFill>
              </a:defRPr>
            </a:pPr>
            <a:r>
              <a:t>I improved my confidence with Excel, formatting, charts, organising information and evaluating my own work.</a:t>
            </a:r>
          </a:p>
          <a:p>
            <a:pPr>
              <a:spcAft>
                <a:spcPts val="800"/>
              </a:spcAft>
              <a:defRPr sz="2000">
                <a:solidFill>
                  <a:srgbClr val="FFFFFF"/>
                </a:solidFill>
              </a:defRPr>
            </a:pPr>
            <a:r>
              <a:t>I can now complete more digital tasks independently and explain why I chose a particular tool or design.</a:t>
            </a:r>
          </a:p>
          <a:p>
            <a:pPr>
              <a:spcAft>
                <a:spcPts val="800"/>
              </a:spcAft>
              <a:defRPr sz="2000">
                <a:solidFill>
                  <a:srgbClr val="FFFFFF"/>
                </a:solidFill>
              </a:defRPr>
            </a:pPr>
            <a:r>
              <a:t>These skills will help me in university work, employment and daily life because I can communicate and present information more clearly.</a:t>
            </a:r>
          </a:p>
          <a:p>
            <a:pPr>
              <a:spcAft>
                <a:spcPts val="800"/>
              </a:spcAft>
              <a:defRPr sz="2000">
                <a:solidFill>
                  <a:srgbClr val="FFFFFF"/>
                </a:solidFill>
              </a:defRPr>
            </a:pPr>
            <a:r>
              <a:t>My next step is to learn more advanced Excel features, including formulas that can update stock actions automatically.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