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6"/>
  </p:notesMasterIdLst>
  <p:sldIdLst>
    <p:sldId id="256" r:id="rId2"/>
    <p:sldId id="295" r:id="rId3"/>
    <p:sldId id="293" r:id="rId4"/>
    <p:sldId id="294" r:id="rId5"/>
    <p:sldId id="265" r:id="rId6"/>
    <p:sldId id="296" r:id="rId7"/>
    <p:sldId id="257" r:id="rId8"/>
    <p:sldId id="258" r:id="rId9"/>
    <p:sldId id="298" r:id="rId10"/>
    <p:sldId id="292" r:id="rId11"/>
    <p:sldId id="261" r:id="rId12"/>
    <p:sldId id="262" r:id="rId13"/>
    <p:sldId id="302" r:id="rId14"/>
    <p:sldId id="264" r:id="rId15"/>
    <p:sldId id="301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1" r:id="rId31"/>
    <p:sldId id="280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7" r:id="rId42"/>
    <p:sldId id="291" r:id="rId43"/>
    <p:sldId id="299" r:id="rId44"/>
    <p:sldId id="300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4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6BDB37-938F-41A0-A9C2-C9ABD97F0F34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67618-18BD-481B-BE96-C687ECB4E50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You’re going to need good research skills to deal with all sorts of questions and assignments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But what is Research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6152DE-97C8-4BEA-B322-BCF50C6DFE6B}" type="slidenum">
              <a:rPr lang="en-GB" smtClean="0"/>
              <a:pPr/>
              <a:t>17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800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 txBox="1">
            <a:spLocks noGrp="1" noChangeArrowheads="1"/>
          </p:cNvSpPr>
          <p:nvPr/>
        </p:nvSpPr>
        <p:spPr bwMode="auto">
          <a:xfrm>
            <a:off x="3885454" y="8684827"/>
            <a:ext cx="2970946" cy="457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815" tIns="47409" rIns="94815" bIns="47409" anchor="b"/>
          <a:lstStyle/>
          <a:p>
            <a:pPr algn="r" defTabSz="949232"/>
            <a:fld id="{C8A0FAB4-0D60-4EB4-A4CF-50963304A0FB}" type="slidenum">
              <a:rPr lang="zh-CN" altLang="en-US" sz="1300">
                <a:latin typeface="Arial" charset="0"/>
              </a:rPr>
              <a:pPr algn="r" defTabSz="949232"/>
              <a:t>38</a:t>
            </a:fld>
            <a:endParaRPr lang="en-US" altLang="zh-CN" sz="1300" dirty="0">
              <a:latin typeface="Arial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4815" tIns="47409" rIns="94815" bIns="47409"/>
          <a:lstStyle/>
          <a:p>
            <a:pPr eaLnBrk="1" hangingPunct="1"/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DFD6C39-0BED-4FD0-AA59-BFE0E330F776}" type="datetimeFigureOut">
              <a:rPr lang="en-GB" smtClean="0"/>
              <a:pPr/>
              <a:t>12/11/2012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50F059A-83BA-480F-A085-A9D67750517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en.wikipedia.org/wiki/Dialectic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" TargetMode="External"/><Relationship Id="rId3" Type="http://schemas.openxmlformats.org/officeDocument/2006/relationships/hyperlink" Target="http://prism.talis.com/smu/home" TargetMode="External"/><Relationship Id="rId7" Type="http://schemas.openxmlformats.org/officeDocument/2006/relationships/hyperlink" Target="http://scholar.google.co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wanseamet.summon.serialssolutions.com/" TargetMode="External"/><Relationship Id="rId5" Type="http://schemas.openxmlformats.org/officeDocument/2006/relationships/hyperlink" Target="http://apollo.smu.ac.uk/library/" TargetMode="External"/><Relationship Id="rId4" Type="http://schemas.openxmlformats.org/officeDocument/2006/relationships/hyperlink" Target="http://books.google.com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ef.ac.uk/library/libdocs" TargetMode="External"/><Relationship Id="rId2" Type="http://schemas.openxmlformats.org/officeDocument/2006/relationships/hyperlink" Target="http://www.icmje.org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urnemouth.ac.uk/library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youtube.com/watch?v=vFCBwob65Nw&amp;feature=related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755358"/>
            <a:ext cx="7772400" cy="945450"/>
          </a:xfrm>
        </p:spPr>
        <p:txBody>
          <a:bodyPr/>
          <a:lstStyle/>
          <a:p>
            <a:pPr algn="l"/>
            <a:r>
              <a:rPr lang="en-GB" dirty="0" smtClean="0"/>
              <a:t>Research &amp; </a:t>
            </a:r>
            <a:r>
              <a:rPr lang="en-GB" dirty="0" smtClean="0"/>
              <a:t>Referencing</a:t>
            </a:r>
            <a:endParaRPr lang="en-GB" dirty="0"/>
          </a:p>
        </p:txBody>
      </p:sp>
      <p:pic>
        <p:nvPicPr>
          <p:cNvPr id="1031" name="Picture 7" descr="C:\Users\James Williams\AppData\Local\Microsoft\Windows\Temporary Internet Files\Content.IE5\Y6MBLLXU\MP9004394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044526"/>
            <a:ext cx="5544616" cy="41927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Research?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6669360"/>
            <a:ext cx="91440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Ref: http</a:t>
            </a:r>
            <a:r>
              <a:rPr lang="en-GB" sz="800" dirty="0" smtClean="0"/>
              <a:t>://www.startrekdesktopwallpaper.com/wallpapers/19_Star_Trek_Enterprise_NCC1701D_starship_wallpaper_xx.jpg</a:t>
            </a:r>
            <a:endParaRPr lang="en-GB" sz="800" dirty="0"/>
          </a:p>
        </p:txBody>
      </p:sp>
      <p:pic>
        <p:nvPicPr>
          <p:cNvPr id="5" name="Picture 4" descr="19_Star_Trek_Enterprise_NCC1701D_starship_wallpaper_x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To </a:t>
            </a:r>
            <a:r>
              <a:rPr lang="en-GB" b="1" dirty="0" smtClean="0"/>
              <a:t>Boldly </a:t>
            </a:r>
            <a:r>
              <a:rPr lang="en-GB" b="1" dirty="0" smtClean="0"/>
              <a:t>go where no man has gone </a:t>
            </a:r>
            <a:r>
              <a:rPr lang="en-GB" b="1" dirty="0" smtClean="0"/>
              <a:t>before!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dirty="0" smtClean="0"/>
              <a:t>Research is </a:t>
            </a:r>
            <a:r>
              <a:rPr lang="en-GB" b="1" dirty="0" smtClean="0"/>
              <a:t>careful investigation </a:t>
            </a:r>
            <a:r>
              <a:rPr lang="en-GB" dirty="0" smtClean="0"/>
              <a:t>into a subject area of with the aim of </a:t>
            </a:r>
            <a:r>
              <a:rPr lang="en-GB" b="1" dirty="0" smtClean="0"/>
              <a:t>discovering</a:t>
            </a:r>
            <a:r>
              <a:rPr lang="en-GB" dirty="0" smtClean="0"/>
              <a:t> </a:t>
            </a:r>
            <a:r>
              <a:rPr lang="en-GB" b="1" dirty="0" smtClean="0"/>
              <a:t>new</a:t>
            </a:r>
            <a:r>
              <a:rPr lang="en-GB" dirty="0" smtClean="0"/>
              <a:t> </a:t>
            </a:r>
            <a:r>
              <a:rPr lang="en-GB" b="1" dirty="0" smtClean="0"/>
              <a:t>information</a:t>
            </a:r>
            <a:r>
              <a:rPr lang="en-GB" dirty="0" smtClean="0"/>
              <a:t> / knowledge.</a:t>
            </a:r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endParaRPr lang="en-GB" sz="16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sz="1600" dirty="0" smtClean="0"/>
              <a:t>Chambers Dictionary 2009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Research?</a:t>
            </a:r>
          </a:p>
        </p:txBody>
      </p:sp>
      <p:pic>
        <p:nvPicPr>
          <p:cNvPr id="39939" name="Picture 3" descr="C:\Users\James Williams\AppData\Local\Microsoft\Windows\Temporary Internet Files\Content.IE5\Y6MBLLXU\MP91021635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492896"/>
            <a:ext cx="4362450" cy="3800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/>
          <a:lstStyle/>
          <a:p>
            <a:r>
              <a:rPr lang="en-GB" dirty="0" smtClean="0"/>
              <a:t>With every new Generation Humanity evolves.</a:t>
            </a:r>
          </a:p>
          <a:p>
            <a:r>
              <a:rPr lang="en-GB" dirty="0" smtClean="0"/>
              <a:t>The ‘</a:t>
            </a:r>
            <a:r>
              <a:rPr lang="en-GB" b="1" dirty="0" smtClean="0"/>
              <a:t>Open-minded</a:t>
            </a:r>
            <a:r>
              <a:rPr lang="en-GB" dirty="0" smtClean="0"/>
              <a:t>’ Youth discover new ways of doing things, new findings and take the Human race forward.</a:t>
            </a:r>
          </a:p>
          <a:p>
            <a:endParaRPr lang="en-GB" dirty="0" smtClean="0"/>
          </a:p>
          <a:p>
            <a:r>
              <a:rPr lang="en-GB" dirty="0" smtClean="0"/>
              <a:t>YOU are the new Generation that will take Humanity forward.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4848" y="116632"/>
            <a:ext cx="8229600" cy="1143000"/>
          </a:xfrm>
        </p:spPr>
        <p:txBody>
          <a:bodyPr/>
          <a:lstStyle/>
          <a:p>
            <a:r>
              <a:rPr lang="en-GB" dirty="0" smtClean="0"/>
              <a:t>Research &amp; Development</a:t>
            </a:r>
            <a:endParaRPr lang="en-GB" dirty="0"/>
          </a:p>
        </p:txBody>
      </p:sp>
      <p:pic>
        <p:nvPicPr>
          <p:cNvPr id="4" name="Picture 8" descr="C:\Users\James Williams\AppData\Local\Microsoft\Windows\Temporary Internet Files\Content.IE5\YQAWTMTI\MP9003877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4840" y="4005064"/>
            <a:ext cx="3657600" cy="2609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5658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Research</a:t>
            </a:r>
            <a:r>
              <a:rPr lang="en-GB" dirty="0" smtClean="0"/>
              <a:t> </a:t>
            </a:r>
            <a:r>
              <a:rPr lang="en-GB" dirty="0" smtClean="0"/>
              <a:t>and Experiential learning</a:t>
            </a:r>
            <a:r>
              <a:rPr lang="en-GB" b="1" dirty="0" smtClean="0"/>
              <a:t>*</a:t>
            </a:r>
            <a:r>
              <a:rPr lang="en-GB" dirty="0" smtClean="0"/>
              <a:t> is </a:t>
            </a:r>
            <a:r>
              <a:rPr lang="en-GB" b="1" dirty="0" smtClean="0"/>
              <a:t>investigatory work </a:t>
            </a:r>
            <a:r>
              <a:rPr lang="en-GB" dirty="0" smtClean="0"/>
              <a:t>undertaken systematically to </a:t>
            </a:r>
            <a:r>
              <a:rPr lang="en-GB" b="1" dirty="0" smtClean="0"/>
              <a:t>increase the stock of </a:t>
            </a:r>
            <a:r>
              <a:rPr lang="en-GB" b="1" dirty="0" smtClean="0"/>
              <a:t>human knowledge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I</a:t>
            </a:r>
            <a:r>
              <a:rPr lang="en-GB" dirty="0" smtClean="0"/>
              <a:t>ncluding </a:t>
            </a:r>
            <a:r>
              <a:rPr lang="en-GB" dirty="0" smtClean="0"/>
              <a:t>knowledge of humanity, </a:t>
            </a:r>
            <a:r>
              <a:rPr lang="en-GB" dirty="0" smtClean="0"/>
              <a:t>culture, society/economy and science.</a:t>
            </a:r>
          </a:p>
          <a:p>
            <a:r>
              <a:rPr lang="en-GB" dirty="0" smtClean="0"/>
              <a:t>This </a:t>
            </a:r>
            <a:r>
              <a:rPr lang="en-GB" dirty="0" smtClean="0"/>
              <a:t>knowledge </a:t>
            </a:r>
            <a:r>
              <a:rPr lang="en-GB" dirty="0" smtClean="0"/>
              <a:t>can also be </a:t>
            </a:r>
            <a:r>
              <a:rPr lang="en-GB" dirty="0" smtClean="0"/>
              <a:t>used to create </a:t>
            </a:r>
            <a:r>
              <a:rPr lang="en-GB" b="1" dirty="0" smtClean="0"/>
              <a:t>new </a:t>
            </a:r>
            <a:r>
              <a:rPr lang="en-GB" b="1" dirty="0" smtClean="0"/>
              <a:t>innovations </a:t>
            </a:r>
            <a:r>
              <a:rPr lang="en-GB" dirty="0" smtClean="0"/>
              <a:t>and </a:t>
            </a:r>
            <a:r>
              <a:rPr lang="en-GB" b="1" dirty="0" smtClean="0"/>
              <a:t>practical applications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</a:t>
            </a:r>
            <a:r>
              <a:rPr lang="en-GB" dirty="0" smtClean="0"/>
              <a:t>can be </a:t>
            </a:r>
            <a:r>
              <a:rPr lang="en-GB" dirty="0" smtClean="0"/>
              <a:t>used </a:t>
            </a:r>
            <a:r>
              <a:rPr lang="en-GB" dirty="0" smtClean="0"/>
              <a:t>to establish or confirm facts, solve new or existing problems, </a:t>
            </a:r>
            <a:r>
              <a:rPr lang="en-GB" b="1" dirty="0" smtClean="0"/>
              <a:t>develop new theories</a:t>
            </a:r>
            <a:r>
              <a:rPr lang="en-GB" dirty="0" smtClean="0"/>
              <a:t>. </a:t>
            </a:r>
          </a:p>
          <a:p>
            <a:r>
              <a:rPr lang="en-GB" dirty="0" smtClean="0"/>
              <a:t>A research project may also replicate and test the validity of </a:t>
            </a:r>
            <a:r>
              <a:rPr lang="en-GB" dirty="0" smtClean="0"/>
              <a:t>previous experiments</a:t>
            </a:r>
            <a:r>
              <a:rPr lang="en-GB" dirty="0" smtClean="0"/>
              <a:t>. </a:t>
            </a:r>
          </a:p>
          <a:p>
            <a:endParaRPr lang="en-GB" b="1" dirty="0" smtClean="0"/>
          </a:p>
          <a:p>
            <a:r>
              <a:rPr lang="en-GB" b="1" dirty="0" smtClean="0"/>
              <a:t>* </a:t>
            </a:r>
            <a:r>
              <a:rPr lang="en-GB" b="1" dirty="0" smtClean="0"/>
              <a:t>Experiential</a:t>
            </a:r>
            <a:r>
              <a:rPr lang="en-GB" dirty="0" smtClean="0"/>
              <a:t> learning is the process of making meaning from direct </a:t>
            </a:r>
            <a:r>
              <a:rPr lang="en-GB" dirty="0" smtClean="0"/>
              <a:t>life experience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Research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/>
          </a:bodyPr>
          <a:lstStyle/>
          <a:p>
            <a:r>
              <a:rPr lang="en-GB" b="1" dirty="0" smtClean="0"/>
              <a:t>Research </a:t>
            </a:r>
            <a:r>
              <a:rPr lang="en-GB" b="1" dirty="0" smtClean="0"/>
              <a:t>is a process </a:t>
            </a:r>
            <a:r>
              <a:rPr lang="en-GB" dirty="0" smtClean="0"/>
              <a:t>of steps used to collect and analyze information </a:t>
            </a:r>
            <a:r>
              <a:rPr lang="en-GB" b="1" dirty="0" smtClean="0"/>
              <a:t>to increase our understanding </a:t>
            </a:r>
            <a:r>
              <a:rPr lang="en-GB" dirty="0" smtClean="0"/>
              <a:t>of a topic or issue</a:t>
            </a:r>
            <a:r>
              <a:rPr lang="en-GB" dirty="0" smtClean="0"/>
              <a:t>".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 smtClean="0"/>
              <a:t>consists of three steps: 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Pose </a:t>
            </a:r>
            <a:r>
              <a:rPr lang="en-GB" b="1" dirty="0" smtClean="0"/>
              <a:t>a </a:t>
            </a:r>
            <a:r>
              <a:rPr lang="en-GB" b="1" dirty="0" smtClean="0"/>
              <a:t>question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Collect </a:t>
            </a:r>
            <a:r>
              <a:rPr lang="en-GB" b="1" dirty="0" smtClean="0"/>
              <a:t>data to answer the question, </a:t>
            </a:r>
            <a:r>
              <a:rPr lang="en-GB" b="1" dirty="0" smtClean="0"/>
              <a:t>and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Present </a:t>
            </a:r>
            <a:r>
              <a:rPr lang="en-GB" b="1" dirty="0" smtClean="0"/>
              <a:t>an answer to the question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defined</a:t>
            </a:r>
            <a:endParaRPr lang="en-GB" dirty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Merriam-Webster Online Dictionary defines research </a:t>
            </a:r>
            <a:r>
              <a:rPr lang="en-GB" dirty="0" smtClean="0"/>
              <a:t>as</a:t>
            </a:r>
          </a:p>
          <a:p>
            <a:r>
              <a:rPr lang="en-GB" dirty="0" smtClean="0"/>
              <a:t>"</a:t>
            </a:r>
            <a:r>
              <a:rPr lang="en-GB" dirty="0" smtClean="0"/>
              <a:t>a </a:t>
            </a:r>
            <a:r>
              <a:rPr lang="en-GB" b="1" dirty="0" smtClean="0"/>
              <a:t>studious inquiry </a:t>
            </a:r>
            <a:r>
              <a:rPr lang="en-GB" dirty="0" smtClean="0"/>
              <a:t>or examination; especially investigation or experimentation aimed at the </a:t>
            </a:r>
            <a:r>
              <a:rPr lang="en-GB" b="1" dirty="0" smtClean="0"/>
              <a:t>discovery</a:t>
            </a:r>
            <a:r>
              <a:rPr lang="en-GB" dirty="0" smtClean="0"/>
              <a:t> and interpretation of facts and revision of accepted theories </a:t>
            </a:r>
            <a:r>
              <a:rPr lang="en-GB" b="1" dirty="0" smtClean="0"/>
              <a:t>in the light of new facts</a:t>
            </a:r>
            <a:r>
              <a:rPr lang="en-GB" dirty="0" smtClean="0"/>
              <a:t>“.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defined</a:t>
            </a:r>
            <a:endParaRPr lang="en-GB" dirty="0"/>
          </a:p>
        </p:txBody>
      </p:sp>
      <p:pic>
        <p:nvPicPr>
          <p:cNvPr id="4" name="Picture 3" descr="C:\Users\James Williams\AppData\Local\Microsoft\Windows\Temporary Internet Files\Content.IE5\Y6MBLLXU\MC9003675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509120"/>
            <a:ext cx="1828800" cy="18297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primary </a:t>
            </a:r>
            <a:r>
              <a:rPr lang="en-GB" dirty="0" smtClean="0"/>
              <a:t>purpose </a:t>
            </a:r>
            <a:r>
              <a:rPr lang="en-GB" dirty="0" smtClean="0"/>
              <a:t>of research </a:t>
            </a:r>
            <a:r>
              <a:rPr lang="en-GB" dirty="0" smtClean="0"/>
              <a:t>is: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Discovery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Interpretation 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Documentation</a:t>
            </a:r>
            <a:r>
              <a:rPr lang="en-GB" dirty="0" smtClean="0"/>
              <a:t> </a:t>
            </a:r>
            <a:r>
              <a:rPr lang="en-GB" dirty="0" smtClean="0"/>
              <a:t>and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Dissemination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  <p:pic>
        <p:nvPicPr>
          <p:cNvPr id="4" name="Picture 1" descr="C:\Users\James Williams\AppData\Local\Microsoft\Windows\Temporary Internet Files\Content.IE5\YQAWTMTI\MC9002307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708920"/>
            <a:ext cx="1944215" cy="25336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328592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>The </a:t>
            </a:r>
            <a:r>
              <a:rPr lang="en-GB" sz="2000" b="1" dirty="0" smtClean="0"/>
              <a:t>Scholarly or Dialectic method</a:t>
            </a:r>
            <a:r>
              <a:rPr lang="en-GB" sz="2000" dirty="0" smtClean="0"/>
              <a:t> </a:t>
            </a:r>
            <a:r>
              <a:rPr lang="en-GB" sz="2000" dirty="0" smtClean="0"/>
              <a:t>is </a:t>
            </a:r>
            <a:r>
              <a:rPr lang="en-GB" sz="2000" dirty="0" smtClean="0"/>
              <a:t>the body of principles used by scholars to make their claims about the world </a:t>
            </a:r>
            <a:r>
              <a:rPr lang="en-GB" sz="2000" b="1" dirty="0" smtClean="0"/>
              <a:t>as valid </a:t>
            </a:r>
            <a:r>
              <a:rPr lang="en-GB" sz="2000" dirty="0" smtClean="0"/>
              <a:t>and trustworthy as possible, and to make them known to the scholarly public. </a:t>
            </a:r>
          </a:p>
          <a:p>
            <a:r>
              <a:rPr lang="en-GB" sz="2000" dirty="0" smtClean="0"/>
              <a:t>It is the methods that </a:t>
            </a:r>
            <a:r>
              <a:rPr lang="en-GB" sz="2000" b="1" dirty="0" smtClean="0"/>
              <a:t>systemically advance </a:t>
            </a:r>
            <a:r>
              <a:rPr lang="en-GB" sz="2000" dirty="0" smtClean="0"/>
              <a:t>the teaching, research, and practice of a given academic field of study through rigorous inquiry. </a:t>
            </a:r>
            <a:endParaRPr lang="en-GB" sz="2000" b="1" dirty="0" smtClean="0"/>
          </a:p>
          <a:p>
            <a:r>
              <a:rPr lang="en-GB" sz="2000" b="1" dirty="0" smtClean="0"/>
              <a:t>Dialectic</a:t>
            </a:r>
            <a:r>
              <a:rPr lang="en-GB" sz="2000" dirty="0" smtClean="0"/>
              <a:t> </a:t>
            </a:r>
            <a:r>
              <a:rPr lang="en-GB" sz="2000" dirty="0" smtClean="0"/>
              <a:t>is </a:t>
            </a:r>
            <a:r>
              <a:rPr lang="en-GB" sz="2000" dirty="0" smtClean="0"/>
              <a:t>a method of argument </a:t>
            </a:r>
            <a:r>
              <a:rPr lang="en-GB" sz="2000" dirty="0" smtClean="0"/>
              <a:t>for </a:t>
            </a:r>
            <a:r>
              <a:rPr lang="en-GB" sz="2000" b="1" dirty="0" smtClean="0"/>
              <a:t>resolving disagreement</a:t>
            </a:r>
            <a:r>
              <a:rPr lang="en-GB" sz="2000" dirty="0" smtClean="0"/>
              <a:t> that has been central to </a:t>
            </a:r>
            <a:r>
              <a:rPr lang="en-GB" sz="2000" dirty="0" smtClean="0"/>
              <a:t>Indian &amp; European </a:t>
            </a:r>
            <a:r>
              <a:rPr lang="en-GB" sz="2000" dirty="0" smtClean="0"/>
              <a:t>philosophy since antiquity. The word </a:t>
            </a:r>
            <a:r>
              <a:rPr lang="en-GB" sz="2000" b="1" i="1" dirty="0" smtClean="0"/>
              <a:t>dialectic</a:t>
            </a:r>
            <a:r>
              <a:rPr lang="en-GB" sz="2000" dirty="0" smtClean="0"/>
              <a:t> originated in ancient Greece, and was made popular by </a:t>
            </a:r>
            <a:r>
              <a:rPr lang="en-GB" sz="2000" b="1" dirty="0" smtClean="0"/>
              <a:t>Plato</a:t>
            </a:r>
            <a:r>
              <a:rPr lang="en-GB" sz="2000" dirty="0" smtClean="0"/>
              <a:t> in the </a:t>
            </a:r>
            <a:r>
              <a:rPr lang="en-GB" sz="2000" b="1" dirty="0" smtClean="0"/>
              <a:t>Socratic</a:t>
            </a:r>
            <a:r>
              <a:rPr lang="en-GB" sz="2000" dirty="0" smtClean="0"/>
              <a:t> dialogues</a:t>
            </a:r>
            <a:r>
              <a:rPr lang="en-GB" sz="2000" dirty="0" smtClean="0"/>
              <a:t>.</a:t>
            </a:r>
          </a:p>
          <a:p>
            <a:endParaRPr lang="en-GB" sz="2000" dirty="0" smtClean="0"/>
          </a:p>
          <a:p>
            <a:r>
              <a:rPr lang="en-GB" sz="2000" dirty="0" smtClean="0"/>
              <a:t>The dialectical method is </a:t>
            </a:r>
            <a:r>
              <a:rPr lang="en-GB" sz="2000" b="1" dirty="0" smtClean="0"/>
              <a:t>dialogue</a:t>
            </a:r>
            <a:r>
              <a:rPr lang="en-GB" sz="2000" dirty="0" smtClean="0"/>
              <a:t> or </a:t>
            </a:r>
            <a:r>
              <a:rPr lang="en-GB" sz="2000" b="1" dirty="0" smtClean="0"/>
              <a:t>discussion</a:t>
            </a:r>
            <a:r>
              <a:rPr lang="en-GB" sz="2000" dirty="0" smtClean="0"/>
              <a:t> between two or more people who wish to establish the truth of the matter by dialogue, with reason.</a:t>
            </a:r>
          </a:p>
          <a:p>
            <a:endParaRPr lang="en-GB" sz="20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8824" y="202630"/>
            <a:ext cx="8229600" cy="850106"/>
          </a:xfrm>
        </p:spPr>
        <p:txBody>
          <a:bodyPr/>
          <a:lstStyle/>
          <a:p>
            <a:r>
              <a:rPr lang="en-GB" dirty="0" smtClean="0"/>
              <a:t>Research or Scholarly activity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5188032"/>
          </a:xfrm>
        </p:spPr>
        <p:txBody>
          <a:bodyPr>
            <a:noAutofit/>
          </a:bodyPr>
          <a:lstStyle/>
          <a:p>
            <a:r>
              <a:rPr lang="en-GB" sz="2400" dirty="0" smtClean="0"/>
              <a:t>The purpose of the </a:t>
            </a:r>
            <a:r>
              <a:rPr lang="en-GB" sz="2400" b="1" dirty="0" smtClean="0"/>
              <a:t>dialectic method </a:t>
            </a:r>
            <a:r>
              <a:rPr lang="en-GB" sz="2400" dirty="0" smtClean="0"/>
              <a:t>of reasoning is the </a:t>
            </a:r>
            <a:r>
              <a:rPr lang="en-GB" sz="2400" b="1" dirty="0" smtClean="0"/>
              <a:t>resolution of disagreement </a:t>
            </a:r>
            <a:r>
              <a:rPr lang="en-GB" sz="2400" dirty="0" smtClean="0"/>
              <a:t>through </a:t>
            </a:r>
            <a:r>
              <a:rPr lang="en-GB" sz="2400" b="1" dirty="0" smtClean="0"/>
              <a:t>rational discussion</a:t>
            </a:r>
            <a:r>
              <a:rPr lang="en-GB" sz="2400" dirty="0" smtClean="0"/>
              <a:t>, and, ultimately, </a:t>
            </a:r>
            <a:r>
              <a:rPr lang="en-GB" sz="2400" b="1" dirty="0" smtClean="0"/>
              <a:t>the search for truth</a:t>
            </a:r>
            <a:r>
              <a:rPr lang="en-GB" sz="2400" dirty="0" smtClean="0"/>
              <a:t>, bringing </a:t>
            </a:r>
            <a:r>
              <a:rPr lang="en-GB" sz="2400" b="1" dirty="0" smtClean="0"/>
              <a:t>unity</a:t>
            </a:r>
            <a:r>
              <a:rPr lang="en-GB" sz="2400" dirty="0" smtClean="0"/>
              <a:t> between different groups.</a:t>
            </a:r>
          </a:p>
          <a:p>
            <a:r>
              <a:rPr lang="en-GB" sz="2400" b="1" dirty="0" smtClean="0"/>
              <a:t>Socratic Method</a:t>
            </a:r>
            <a:r>
              <a:rPr lang="en-GB" sz="2400" dirty="0" smtClean="0"/>
              <a:t>: In Plato's dialogues, Socrates attempts to examine someone's beliefs and draw out a contradiction or inconsistency. </a:t>
            </a:r>
          </a:p>
          <a:p>
            <a:r>
              <a:rPr lang="en-GB" sz="2400" dirty="0" smtClean="0"/>
              <a:t>The principal aim of Socratic activity seems to be to improve the soul of his interlocutors (participant in conversation), by freeing them from unrecognized errors in their beliefs</a:t>
            </a:r>
            <a:r>
              <a:rPr lang="en-GB" sz="2400" dirty="0" smtClean="0"/>
              <a:t>. (</a:t>
            </a:r>
            <a:r>
              <a:rPr lang="en-GB" sz="2400" dirty="0" smtClean="0">
                <a:hlinkClick r:id="rId2"/>
              </a:rPr>
              <a:t>ref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Socrates &amp; the Socratic / Dialectic Method</a:t>
            </a:r>
            <a:endParaRPr lang="en-GB" dirty="0"/>
          </a:p>
        </p:txBody>
      </p:sp>
      <p:pic>
        <p:nvPicPr>
          <p:cNvPr id="4" name="Picture 2" descr="C:\Users\James Williams\AppData\Local\Microsoft\Windows\Temporary Internet Files\Content.IE5\YQAWTMTI\MC9000711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229200"/>
            <a:ext cx="1119612" cy="1258432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18457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It is a </a:t>
            </a:r>
            <a:r>
              <a:rPr lang="en-GB" sz="2000" dirty="0" smtClean="0"/>
              <a:t>simple process </a:t>
            </a:r>
            <a:r>
              <a:rPr lang="en-GB" sz="2000" dirty="0" smtClean="0"/>
              <a:t>of question and answer</a:t>
            </a:r>
            <a:r>
              <a:rPr lang="en-GB" sz="2000" dirty="0" smtClean="0"/>
              <a:t>.</a:t>
            </a:r>
          </a:p>
          <a:p>
            <a:r>
              <a:rPr lang="en-GB" sz="2000" b="1" dirty="0" smtClean="0"/>
              <a:t>Socrates</a:t>
            </a:r>
            <a:r>
              <a:rPr lang="en-GB" sz="2000" dirty="0" smtClean="0"/>
              <a:t> would get a student to state a thesis and then by asking him questions would prove the thesis led to a contradiction. </a:t>
            </a:r>
            <a:r>
              <a:rPr lang="en-GB" sz="2000" dirty="0" smtClean="0"/>
              <a:t>The Socratic method generally involves Socratic irony.</a:t>
            </a:r>
            <a:endParaRPr lang="en-GB" sz="2000" dirty="0" smtClean="0"/>
          </a:p>
          <a:p>
            <a:r>
              <a:rPr lang="en-GB" sz="2000" dirty="0" smtClean="0"/>
              <a:t>The Socratic method is a technique used in some college classes where the professor assumes the pose of someone who doesn't know the answer to a question and then elicits attempts at answers from students. </a:t>
            </a:r>
            <a:endParaRPr lang="en-GB" sz="2000" dirty="0" smtClean="0"/>
          </a:p>
          <a:p>
            <a:r>
              <a:rPr lang="en-GB" sz="2000" dirty="0" smtClean="0"/>
              <a:t>This technique is commonly used in student ‘</a:t>
            </a:r>
            <a:r>
              <a:rPr lang="en-GB" sz="2000" dirty="0" err="1" smtClean="0"/>
              <a:t>Vivas</a:t>
            </a:r>
            <a:r>
              <a:rPr lang="en-GB" sz="2000" dirty="0" smtClean="0"/>
              <a:t>’ e.g. Final year project/dissertations.</a:t>
            </a:r>
            <a:endParaRPr lang="en-GB" sz="2000" dirty="0" smtClean="0"/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6856" y="346646"/>
            <a:ext cx="8229600" cy="778098"/>
          </a:xfrm>
        </p:spPr>
        <p:txBody>
          <a:bodyPr/>
          <a:lstStyle/>
          <a:p>
            <a:r>
              <a:rPr lang="en-GB" b="0" dirty="0" smtClean="0"/>
              <a:t>Socratic </a:t>
            </a:r>
            <a:r>
              <a:rPr lang="en-GB" b="0" dirty="0" smtClean="0"/>
              <a:t>or Dialectic method</a:t>
            </a:r>
            <a:r>
              <a:rPr lang="en-GB" b="0" dirty="0" smtClean="0"/>
              <a:t> 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Famous statue: </a:t>
            </a:r>
            <a:r>
              <a:rPr lang="en-GB" dirty="0" smtClean="0"/>
              <a:t>Torch </a:t>
            </a:r>
            <a:r>
              <a:rPr lang="en-GB" dirty="0" smtClean="0"/>
              <a:t>of Knowledge</a:t>
            </a:r>
            <a:endParaRPr lang="en-GB" dirty="0"/>
          </a:p>
        </p:txBody>
      </p:sp>
      <p:pic>
        <p:nvPicPr>
          <p:cNvPr id="96258" name="Picture 2" descr="http://christysclipart.com/knowledge_torch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96952"/>
            <a:ext cx="3528392" cy="292574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51520" y="1268760"/>
            <a:ext cx="424847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Sculpture “</a:t>
            </a:r>
            <a:r>
              <a:rPr lang="en-GB" sz="2200" b="1" dirty="0" smtClean="0"/>
              <a:t>Torch of knowledge</a:t>
            </a:r>
            <a:r>
              <a:rPr lang="en-GB" sz="2200" dirty="0" smtClean="0"/>
              <a:t>" (1896) by Olin Levi Warner. Library of Congress, Thomas Jefferson Building, Washington, D.C</a:t>
            </a:r>
            <a:endParaRPr lang="en-GB" sz="2200" dirty="0"/>
          </a:p>
        </p:txBody>
      </p:sp>
      <p:pic>
        <p:nvPicPr>
          <p:cNvPr id="8" name="Picture 7" descr="understand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1196752"/>
            <a:ext cx="3168352" cy="5544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25658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 mind is like a parachute. It doesn't work if it is not open.” </a:t>
            </a:r>
            <a:r>
              <a:rPr lang="en-GB" sz="2000" dirty="0" smtClean="0"/>
              <a:t>-</a:t>
            </a:r>
            <a:r>
              <a:rPr lang="en-GB" sz="2000" b="1" dirty="0" smtClean="0"/>
              <a:t>Frank Zappa</a:t>
            </a:r>
          </a:p>
          <a:p>
            <a:r>
              <a:rPr lang="en-GB" sz="2000" dirty="0" smtClean="0"/>
              <a:t>The beginning of knowledge is the discovery of something we do not understand</a:t>
            </a:r>
            <a:r>
              <a:rPr lang="en-GB" sz="2000" dirty="0" smtClean="0"/>
              <a:t>. - </a:t>
            </a:r>
            <a:r>
              <a:rPr lang="en-GB" sz="2000" b="1" dirty="0" smtClean="0"/>
              <a:t>Frank </a:t>
            </a:r>
            <a:r>
              <a:rPr lang="en-GB" sz="2000" b="1" dirty="0" smtClean="0"/>
              <a:t>Herbert</a:t>
            </a:r>
            <a:endParaRPr lang="en-GB" sz="2000" dirty="0" smtClean="0"/>
          </a:p>
          <a:p>
            <a:r>
              <a:rPr lang="en-GB" sz="2000" dirty="0" smtClean="0"/>
              <a:t>Knowledge is power" - </a:t>
            </a:r>
            <a:r>
              <a:rPr lang="en-GB" sz="2000" b="1" dirty="0" smtClean="0"/>
              <a:t>Sir Francis Bacon</a:t>
            </a:r>
          </a:p>
          <a:p>
            <a:r>
              <a:rPr lang="en-GB" sz="2000" dirty="0" smtClean="0"/>
              <a:t>If </a:t>
            </a:r>
            <a:r>
              <a:rPr lang="en-GB" sz="2000" dirty="0" smtClean="0"/>
              <a:t>a man empties his purse into his head no one can take it away from him. An investment in knowledge always pays the best interest</a:t>
            </a:r>
            <a:r>
              <a:rPr lang="en-GB" sz="2000" dirty="0" smtClean="0"/>
              <a:t>. - </a:t>
            </a:r>
            <a:r>
              <a:rPr lang="en-GB" sz="2000" b="1" dirty="0" smtClean="0"/>
              <a:t>Benjamin Franklin</a:t>
            </a:r>
          </a:p>
          <a:p>
            <a:r>
              <a:rPr lang="en-GB" sz="2000" dirty="0" smtClean="0"/>
              <a:t>We have an opportunity for everyone in the world to have access to all the world's information. This has never before been possible. Why is ubiquitous information so profound? It's a tremendous equalizer. Information is power</a:t>
            </a:r>
            <a:r>
              <a:rPr lang="en-GB" sz="2000" dirty="0" smtClean="0"/>
              <a:t>. - </a:t>
            </a:r>
            <a:r>
              <a:rPr lang="en-GB" sz="2000" b="1" dirty="0" smtClean="0"/>
              <a:t>Eric Schmidt</a:t>
            </a:r>
            <a:br>
              <a:rPr lang="en-GB" sz="2000" b="1" dirty="0" smtClean="0"/>
            </a:br>
            <a:r>
              <a:rPr lang="en-GB" sz="2000" dirty="0" smtClean="0"/>
              <a:t>Knowledge is power. Information is liberating. Education is the premise of progress, in every society, in every family. </a:t>
            </a:r>
            <a:r>
              <a:rPr lang="en-GB" sz="2000" dirty="0" smtClean="0"/>
              <a:t>- </a:t>
            </a:r>
            <a:r>
              <a:rPr lang="en-GB" sz="2000" b="1" dirty="0" smtClean="0"/>
              <a:t>Kofi </a:t>
            </a:r>
            <a:r>
              <a:rPr lang="en-GB" sz="2000" b="1" dirty="0" smtClean="0"/>
              <a:t>Annan</a:t>
            </a:r>
            <a:r>
              <a:rPr lang="en-GB" sz="2000" dirty="0" smtClean="0"/>
              <a:t> 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en-GB" dirty="0" smtClean="0"/>
              <a:t>Some Quotes to keep in Mind: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6"/>
          <p:cNvSpPr>
            <a:spLocks noGrp="1" noChangeArrowheads="1"/>
          </p:cNvSpPr>
          <p:nvPr>
            <p:ph idx="1"/>
          </p:nvPr>
        </p:nvSpPr>
        <p:spPr>
          <a:xfrm>
            <a:off x="0" y="1124744"/>
            <a:ext cx="9144000" cy="5112568"/>
          </a:xfrm>
        </p:spPr>
        <p:txBody>
          <a:bodyPr>
            <a:normAutofit fontScale="92500"/>
          </a:bodyPr>
          <a:lstStyle/>
          <a:p>
            <a:r>
              <a:rPr lang="en-GB" sz="2400" b="1" dirty="0" smtClean="0"/>
              <a:t>Primary source information</a:t>
            </a:r>
            <a:r>
              <a:rPr lang="en-GB" sz="2400" dirty="0" smtClean="0"/>
              <a:t> is original material, such as a first-hand account of an event or a work of literature or art, that has not been interpreted by anyone other than its creator. Common types of primary sources are diaries, letters, </a:t>
            </a:r>
            <a:r>
              <a:rPr lang="en-GB" sz="2400" b="1" dirty="0" smtClean="0"/>
              <a:t>questionnaires, interview</a:t>
            </a:r>
            <a:r>
              <a:rPr lang="en-GB" sz="2400" dirty="0" smtClean="0"/>
              <a:t>s, speeches, visual art etc..</a:t>
            </a:r>
          </a:p>
          <a:p>
            <a:r>
              <a:rPr lang="en-GB" sz="2400" b="1" dirty="0" smtClean="0"/>
              <a:t>Secondary sources</a:t>
            </a:r>
            <a:r>
              <a:rPr lang="en-GB" sz="2400" dirty="0" smtClean="0"/>
              <a:t> analyze and interpret primary sources, drawing upon them to explain events of the past or explore the meaning of data/information. Secondary sources are often produced after the event or primary information gathering. Typical secondary sources include scholarly </a:t>
            </a:r>
            <a:r>
              <a:rPr lang="en-GB" sz="2400" b="1" dirty="0" smtClean="0"/>
              <a:t>books, articles in journals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Primary sources give you the raw data; secondary sources help you understand it. Both types of sources are equally important to research.</a:t>
            </a:r>
          </a:p>
          <a:p>
            <a:pPr eaLnBrk="1" hangingPunct="1">
              <a:buNone/>
            </a:pPr>
            <a:endParaRPr lang="en-GB" sz="2400" dirty="0" smtClean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88640"/>
            <a:ext cx="8229600" cy="936104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000" dirty="0" smtClean="0"/>
              <a:t>Sources of information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669940"/>
            <a:ext cx="73803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ref: http://www.libs.uga.edu/researchcentral/choosing/what/primary.html</a:t>
            </a:r>
            <a:endParaRPr lang="en-GB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0" y="1196752"/>
            <a:ext cx="9144000" cy="481053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dirty="0" smtClean="0"/>
              <a:t>Recommended sources for Secondary research for your Assignment Reports include: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Books</a:t>
            </a:r>
          </a:p>
          <a:p>
            <a:pPr lvl="1"/>
            <a:r>
              <a:rPr lang="en-GB" b="1" dirty="0" smtClean="0"/>
              <a:t>Library Books</a:t>
            </a:r>
            <a:r>
              <a:rPr lang="en-GB" dirty="0" smtClean="0"/>
              <a:t>: </a:t>
            </a:r>
            <a:r>
              <a:rPr lang="en-GB" dirty="0" smtClean="0">
                <a:hlinkClick r:id="rId3"/>
              </a:rPr>
              <a:t>prism.talis.com/</a:t>
            </a:r>
            <a:r>
              <a:rPr lang="en-GB" dirty="0" err="1" smtClean="0">
                <a:hlinkClick r:id="rId3"/>
              </a:rPr>
              <a:t>smu</a:t>
            </a:r>
            <a:r>
              <a:rPr lang="en-GB" dirty="0" smtClean="0">
                <a:hlinkClick r:id="rId3"/>
              </a:rPr>
              <a:t>/home</a:t>
            </a:r>
            <a:endParaRPr lang="en-GB" dirty="0" smtClean="0"/>
          </a:p>
          <a:p>
            <a:pPr lvl="1"/>
            <a:r>
              <a:rPr lang="en-GB" b="1" dirty="0" smtClean="0"/>
              <a:t>Google Books</a:t>
            </a:r>
            <a:r>
              <a:rPr lang="en-GB" dirty="0" smtClean="0"/>
              <a:t>: </a:t>
            </a:r>
            <a:r>
              <a:rPr lang="en-GB" dirty="0" smtClean="0">
                <a:hlinkClick r:id="rId4"/>
              </a:rPr>
              <a:t>books.google.com</a:t>
            </a:r>
            <a:endParaRPr lang="en-GB" dirty="0" smtClean="0"/>
          </a:p>
          <a:p>
            <a:pPr eaLnBrk="1" hangingPunct="1"/>
            <a:r>
              <a:rPr lang="en-GB" dirty="0" smtClean="0"/>
              <a:t>Journals</a:t>
            </a:r>
          </a:p>
          <a:p>
            <a:pPr lvl="1"/>
            <a:r>
              <a:rPr lang="en-GB" b="1" dirty="0" smtClean="0"/>
              <a:t>Library Journals</a:t>
            </a:r>
            <a:r>
              <a:rPr lang="en-GB" dirty="0" smtClean="0"/>
              <a:t>: </a:t>
            </a:r>
            <a:r>
              <a:rPr lang="en-GB" dirty="0" smtClean="0">
                <a:hlinkClick r:id="rId5"/>
              </a:rPr>
              <a:t>apollo.smu.ac.uk/library</a:t>
            </a:r>
            <a:endParaRPr lang="en-GB" dirty="0" smtClean="0"/>
          </a:p>
          <a:p>
            <a:pPr lvl="2"/>
            <a:r>
              <a:rPr lang="en-GB" dirty="0" smtClean="0"/>
              <a:t>Summon: </a:t>
            </a:r>
            <a:r>
              <a:rPr lang="en-GB" dirty="0" smtClean="0">
                <a:hlinkClick r:id="rId6"/>
              </a:rPr>
              <a:t>swanseamet.summon.serialssolutions.com</a:t>
            </a:r>
            <a:endParaRPr lang="en-GB" dirty="0" smtClean="0"/>
          </a:p>
          <a:p>
            <a:pPr lvl="1"/>
            <a:r>
              <a:rPr lang="en-GB" b="1" dirty="0" smtClean="0"/>
              <a:t>Google Scholar</a:t>
            </a:r>
            <a:r>
              <a:rPr lang="en-GB" dirty="0" smtClean="0"/>
              <a:t>: </a:t>
            </a:r>
            <a:r>
              <a:rPr lang="en-GB" dirty="0" smtClean="0">
                <a:hlinkClick r:id="rId7"/>
              </a:rPr>
              <a:t>scholar.google.co.uk</a:t>
            </a:r>
            <a:endParaRPr lang="en-GB" dirty="0" smtClean="0"/>
          </a:p>
          <a:p>
            <a:pPr eaLnBrk="1" hangingPunct="1"/>
            <a:r>
              <a:rPr lang="en-GB" dirty="0" smtClean="0"/>
              <a:t>Online Articles</a:t>
            </a:r>
          </a:p>
          <a:p>
            <a:pPr lvl="1"/>
            <a:r>
              <a:rPr lang="en-GB" b="1" dirty="0" smtClean="0"/>
              <a:t>Google: </a:t>
            </a:r>
            <a:r>
              <a:rPr lang="en-GB" dirty="0" smtClean="0">
                <a:hlinkClick r:id="rId8"/>
              </a:rPr>
              <a:t>https://www.google.co.uk</a:t>
            </a:r>
            <a:endParaRPr lang="en-GB" dirty="0" smtClean="0"/>
          </a:p>
          <a:p>
            <a:pPr eaLnBrk="1" hangingPunct="1">
              <a:buNone/>
            </a:pPr>
            <a:endParaRPr lang="en-GB" dirty="0" smtClean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/>
              <a:t>Secondary research: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Journals are valid sources of information.</a:t>
            </a:r>
          </a:p>
          <a:p>
            <a:r>
              <a:rPr lang="en-GB" dirty="0" smtClean="0"/>
              <a:t>Since journals are published on a regular basis, they contain much more up-to-date research than books. </a:t>
            </a:r>
          </a:p>
          <a:p>
            <a:r>
              <a:rPr lang="en-GB" dirty="0" smtClean="0"/>
              <a:t>In addition, journal articles are often more specialised in nature, as they tend to focus on one topic in depth, and can therefore make it easier for you to find relevant information.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0" y="1196752"/>
            <a:ext cx="9144000" cy="5184576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sz="2600" dirty="0" smtClean="0"/>
              <a:t>Only use up-to-date and relevant information.</a:t>
            </a:r>
          </a:p>
          <a:p>
            <a:pPr eaLnBrk="1" hangingPunct="1"/>
            <a:endParaRPr lang="en-GB" sz="2600" dirty="0" smtClean="0"/>
          </a:p>
          <a:p>
            <a:pPr eaLnBrk="1" hangingPunct="1"/>
            <a:r>
              <a:rPr lang="en-GB" sz="2600" dirty="0" smtClean="0"/>
              <a:t>Restrict the search criteria to publications within the last 3-5 years.</a:t>
            </a:r>
          </a:p>
          <a:p>
            <a:pPr eaLnBrk="1" hangingPunct="1"/>
            <a:endParaRPr lang="en-GB" sz="2600" dirty="0" smtClean="0"/>
          </a:p>
          <a:p>
            <a:pPr eaLnBrk="1" hangingPunct="1"/>
            <a:r>
              <a:rPr lang="en-GB" sz="2600" dirty="0" smtClean="0"/>
              <a:t>Initially select the best 3 sources to analyse and incorporate the key content into your document before moving onto discover more relevant information.</a:t>
            </a:r>
          </a:p>
          <a:p>
            <a:pPr eaLnBrk="1" hangingPunct="1">
              <a:buNone/>
            </a:pPr>
            <a:endParaRPr lang="en-GB" sz="2600" dirty="0" smtClean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dirty="0" smtClean="0"/>
              <a:t>Use your word limit to guide your reading.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2800" dirty="0" smtClean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dirty="0" smtClean="0"/>
              <a:t>Reject information that is far too detailed for your purpose.</a:t>
            </a:r>
            <a:endParaRPr lang="en-GB" sz="2600" dirty="0" smtClean="0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2576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Avoid Information over-load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612068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Read your assignments ‘carefully’, Answer the Questions.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Clarify any confusion with your Lecturer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Make sure you know how much you’re expected to write, Word-limit.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Underline the key words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Don’t worry if you go beyond the word-limit initially, the best assignments often do, you refine and remove superfluous information later, when your understanding of the topic has improved.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If you are really struggling with the word-limit use Appendices wisely to include supplementary information.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Structure your report and write down what information you need to include in each section.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000" dirty="0" smtClean="0"/>
              <a:t>Work out how many words you can write on each point 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Research Tips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43" y="1481328"/>
            <a:ext cx="8236857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dirty="0" smtClean="0"/>
              <a:t>Start realising that some bits don’t fit in — you can </a:t>
            </a:r>
            <a:r>
              <a:rPr lang="en-GB" sz="2800" b="1" dirty="0" smtClean="0"/>
              <a:t>discard</a:t>
            </a:r>
            <a:r>
              <a:rPr lang="en-GB" sz="2800" dirty="0" smtClean="0"/>
              <a:t> them.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dirty="0" smtClean="0"/>
              <a:t>Work on your first </a:t>
            </a:r>
            <a:r>
              <a:rPr lang="en-GB" sz="2800" b="1" dirty="0" smtClean="0"/>
              <a:t>draft</a:t>
            </a:r>
            <a:r>
              <a:rPr lang="en-GB" sz="2800" dirty="0" smtClean="0"/>
              <a:t> — each time you work on your draft it will get better.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dirty="0" smtClean="0"/>
              <a:t>Enjoy</a:t>
            </a:r>
            <a:r>
              <a:rPr lang="en-GB" sz="2800" dirty="0" smtClean="0"/>
              <a:t> improving your work, enhancing your knowledge and gaining </a:t>
            </a:r>
            <a:r>
              <a:rPr lang="en-GB" sz="2800" b="1" dirty="0" smtClean="0"/>
              <a:t>Confidence</a:t>
            </a:r>
            <a:r>
              <a:rPr lang="en-GB" sz="2800" dirty="0" smtClean="0"/>
              <a:t>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dirty="0" smtClean="0"/>
              <a:t>Remember to write out your </a:t>
            </a:r>
            <a:r>
              <a:rPr lang="en-GB" sz="2800" b="1" dirty="0" smtClean="0"/>
              <a:t>bibliography </a:t>
            </a:r>
            <a:r>
              <a:rPr lang="en-GB" sz="2800" dirty="0" smtClean="0"/>
              <a:t>as you go along.</a:t>
            </a:r>
            <a:endParaRPr lang="en-GB" sz="2800" b="1" dirty="0" smtClean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dirty="0" smtClean="0"/>
              <a:t>Ask someone to read what you’ve written and give you feedback before submission.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dirty="0" smtClean="0"/>
              <a:t>Back-up your work </a:t>
            </a:r>
            <a:r>
              <a:rPr lang="en-GB" sz="2800" dirty="0" smtClean="0"/>
              <a:t>and consider using a Cloud-based system such as Google Drive to create edit and save your work (automatic back-ups).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28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Tips cont...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2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When you refer to, or quote, the work of other people in your own work this is a </a:t>
            </a:r>
            <a:r>
              <a:rPr lang="en-GB" b="1" dirty="0" smtClean="0"/>
              <a:t>citation</a:t>
            </a:r>
            <a:r>
              <a:rPr lang="en-GB" dirty="0" smtClean="0"/>
              <a:t>; you are </a:t>
            </a:r>
            <a:r>
              <a:rPr lang="en-GB" b="1" dirty="0" smtClean="0"/>
              <a:t>citing</a:t>
            </a:r>
            <a:r>
              <a:rPr lang="en-GB" dirty="0" smtClean="0"/>
              <a:t> someone else's ideas.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A </a:t>
            </a:r>
            <a:r>
              <a:rPr lang="en-GB" b="1" dirty="0" smtClean="0"/>
              <a:t>reference</a:t>
            </a:r>
            <a:r>
              <a:rPr lang="en-GB" dirty="0" smtClean="0"/>
              <a:t> is a piece of text that lists all the information a reader needs in order to identify and locate the source that you have cited in your work.</a:t>
            </a:r>
          </a:p>
        </p:txBody>
      </p:sp>
      <p:sp>
        <p:nvSpPr>
          <p:cNvPr id="409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Citations and references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184576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b="1" dirty="0" smtClean="0"/>
              <a:t>Academic reasons:</a:t>
            </a:r>
          </a:p>
          <a:p>
            <a:pPr eaLnBrk="1" hangingPunct="1"/>
            <a:r>
              <a:rPr lang="en-GB" dirty="0" smtClean="0"/>
              <a:t>To demonstrate the ‘Research’ you have done.</a:t>
            </a:r>
          </a:p>
          <a:p>
            <a:pPr eaLnBrk="1" hangingPunct="1"/>
            <a:r>
              <a:rPr lang="en-GB" dirty="0" smtClean="0"/>
              <a:t>To show the variety of sources you have used. </a:t>
            </a:r>
          </a:p>
          <a:p>
            <a:pPr eaLnBrk="1" hangingPunct="1"/>
            <a:r>
              <a:rPr lang="en-GB" dirty="0" smtClean="0"/>
              <a:t>To show that you have used relevant sources. </a:t>
            </a:r>
          </a:p>
          <a:p>
            <a:pPr eaLnBrk="1" hangingPunct="1"/>
            <a:r>
              <a:rPr lang="en-GB" dirty="0" smtClean="0"/>
              <a:t>To support the ideas and arguments that you are putting forward, discussing in your work.</a:t>
            </a:r>
          </a:p>
          <a:p>
            <a:pPr>
              <a:buNone/>
            </a:pPr>
            <a:r>
              <a:rPr lang="en-GB" b="1" dirty="0" smtClean="0"/>
              <a:t>Practical reasons:</a:t>
            </a:r>
          </a:p>
          <a:p>
            <a:r>
              <a:rPr lang="en-GB" dirty="0" smtClean="0"/>
              <a:t>to help a reader to trace the sources you have used.</a:t>
            </a:r>
          </a:p>
          <a:p>
            <a:r>
              <a:rPr lang="en-GB" dirty="0" smtClean="0"/>
              <a:t>to help you to retrace the sources you have used in the past.</a:t>
            </a:r>
          </a:p>
          <a:p>
            <a:pPr eaLnBrk="1" hangingPunct="1"/>
            <a:endParaRPr lang="en-GB" dirty="0" smtClean="0"/>
          </a:p>
        </p:txBody>
      </p:sp>
      <p:sp>
        <p:nvSpPr>
          <p:cNvPr id="512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Why Reference?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4" name="Rectangle 6"/>
          <p:cNvSpPr>
            <a:spLocks noGrp="1" noChangeArrowheads="1"/>
          </p:cNvSpPr>
          <p:nvPr>
            <p:ph idx="1"/>
          </p:nvPr>
        </p:nvSpPr>
        <p:spPr>
          <a:xfrm>
            <a:off x="0" y="1412776"/>
            <a:ext cx="9144000" cy="4824536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b="1" dirty="0" smtClean="0"/>
              <a:t>Legal reasons:</a:t>
            </a:r>
          </a:p>
          <a:p>
            <a:pPr eaLnBrk="1" hangingPunct="1"/>
            <a:r>
              <a:rPr lang="en-GB" dirty="0" smtClean="0"/>
              <a:t>Plagiarism is the use of another person's ideas or work without acknowledging them.</a:t>
            </a:r>
          </a:p>
          <a:p>
            <a:pPr eaLnBrk="1" hangingPunct="1"/>
            <a:r>
              <a:rPr lang="en-GB" dirty="0" smtClean="0"/>
              <a:t>The University takes plagiarism very seriously. </a:t>
            </a:r>
          </a:p>
          <a:p>
            <a:pPr lvl="1" eaLnBrk="1" hangingPunct="1"/>
            <a:r>
              <a:rPr lang="en-GB" dirty="0" smtClean="0"/>
              <a:t>You may be given 0 if you use other people’s ideas concepts code without referencing them.</a:t>
            </a:r>
          </a:p>
          <a:p>
            <a:pPr lvl="1" eaLnBrk="1" hangingPunct="1"/>
            <a:r>
              <a:rPr lang="en-GB" dirty="0" smtClean="0"/>
              <a:t>In year 2 &amp; 3 you may also face disciplinary action e.g. </a:t>
            </a:r>
            <a:r>
              <a:rPr lang="en-GB" dirty="0" err="1" smtClean="0"/>
              <a:t>Resit</a:t>
            </a:r>
            <a:r>
              <a:rPr lang="en-GB" dirty="0" smtClean="0"/>
              <a:t> the Module, </a:t>
            </a:r>
            <a:r>
              <a:rPr lang="en-GB" dirty="0" err="1" smtClean="0"/>
              <a:t>Resit</a:t>
            </a:r>
            <a:r>
              <a:rPr lang="en-GB" dirty="0" smtClean="0"/>
              <a:t> the Year or Expelled from the University (repeat offence).</a:t>
            </a:r>
          </a:p>
        </p:txBody>
      </p:sp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Why Reference?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11256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Wiki is an EXCELLANT resource however in addition to Wikipedia and online articles use academic and professional sources.</a:t>
            </a:r>
          </a:p>
          <a:p>
            <a:r>
              <a:rPr lang="en-GB" sz="2400" dirty="0" smtClean="0"/>
              <a:t>See next slide.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Valid Sources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ik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80823"/>
            <a:ext cx="9144000" cy="5096354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96753"/>
            <a:ext cx="9144000" cy="475252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Two main referencing methods are </a:t>
            </a:r>
            <a:r>
              <a:rPr lang="en-GB" sz="2400" b="1" dirty="0" smtClean="0"/>
              <a:t>Numeric</a:t>
            </a:r>
            <a:r>
              <a:rPr lang="en-GB" sz="2400" dirty="0" smtClean="0"/>
              <a:t> (e.g. Vancouver) and </a:t>
            </a:r>
            <a:r>
              <a:rPr lang="en-GB" sz="2400" b="1" dirty="0" smtClean="0"/>
              <a:t>Harvard</a:t>
            </a:r>
            <a:r>
              <a:rPr lang="en-GB" sz="2400" dirty="0" smtClean="0"/>
              <a:t>.</a:t>
            </a:r>
          </a:p>
          <a:p>
            <a:pPr>
              <a:buNone/>
            </a:pPr>
            <a:endParaRPr lang="en-GB" sz="2400" b="1" dirty="0" smtClean="0"/>
          </a:p>
          <a:p>
            <a:r>
              <a:rPr lang="en-GB" sz="2400" b="1" dirty="0" smtClean="0"/>
              <a:t>Vancouver</a:t>
            </a:r>
            <a:r>
              <a:rPr lang="en-GB" sz="2400" dirty="0" smtClean="0"/>
              <a:t>: The citation in the text gives a number. The reference list is then presented in numerical order. Text example: ‘HTML 5 has shown to enhance performance (</a:t>
            </a:r>
            <a:r>
              <a:rPr lang="en-GB" sz="2400" dirty="0" smtClean="0"/>
              <a:t>1). </a:t>
            </a:r>
            <a:r>
              <a:rPr lang="en-GB" sz="2400" dirty="0" smtClean="0"/>
              <a:t>In another book, Cook </a:t>
            </a:r>
            <a:r>
              <a:rPr lang="en-GB" sz="2400" dirty="0" smtClean="0"/>
              <a:t>(2) </a:t>
            </a:r>
            <a:r>
              <a:rPr lang="en-GB" sz="2400" dirty="0" smtClean="0"/>
              <a:t>also shows that…’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b="1" dirty="0" smtClean="0"/>
              <a:t>Harvard text: ‘</a:t>
            </a:r>
            <a:r>
              <a:rPr lang="en-GB" sz="2400" dirty="0" smtClean="0"/>
              <a:t>HTML 5 has shown to enhance performance (Smith, 2011). In another book, Cook (2012) also shows that…’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Referencing: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6632"/>
            <a:ext cx="9144000" cy="5530619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Reference structure:</a:t>
            </a:r>
          </a:p>
          <a:p>
            <a:endParaRPr lang="en-GB" sz="2000" b="1" dirty="0" smtClean="0"/>
          </a:p>
          <a:p>
            <a:pPr>
              <a:buNone/>
            </a:pPr>
            <a:r>
              <a:rPr lang="en-GB" sz="2000" b="1" dirty="0" smtClean="0"/>
              <a:t>Book: </a:t>
            </a:r>
            <a:r>
              <a:rPr lang="en-GB" sz="2000" dirty="0" smtClean="0"/>
              <a:t>Surname, Initials, </a:t>
            </a:r>
            <a:r>
              <a:rPr lang="en-GB" sz="2000" i="1" dirty="0" smtClean="0"/>
              <a:t>Book </a:t>
            </a:r>
            <a:r>
              <a:rPr lang="en-GB" sz="2000" i="1" dirty="0" smtClean="0"/>
              <a:t>title</a:t>
            </a:r>
            <a:r>
              <a:rPr lang="en-GB" sz="2000" dirty="0" smtClean="0"/>
              <a:t>. Edition. Place of publication, </a:t>
            </a:r>
            <a:r>
              <a:rPr lang="en-GB" sz="2000" dirty="0" smtClean="0"/>
              <a:t>Publisher,</a:t>
            </a:r>
            <a:r>
              <a:rPr lang="en-GB" sz="2000" dirty="0" smtClean="0"/>
              <a:t> </a:t>
            </a:r>
            <a:r>
              <a:rPr lang="en-GB" sz="2000" dirty="0" smtClean="0"/>
              <a:t>(</a:t>
            </a:r>
            <a:r>
              <a:rPr lang="en-GB" sz="2000" dirty="0" smtClean="0"/>
              <a:t>Year, pg no.).</a:t>
            </a:r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Example: </a:t>
            </a:r>
            <a:r>
              <a:rPr lang="en-GB" sz="2000" dirty="0" smtClean="0"/>
              <a:t>Burns, N. and Grove, S.K.  </a:t>
            </a:r>
            <a:r>
              <a:rPr lang="en-GB" sz="2000" i="1" dirty="0" smtClean="0"/>
              <a:t>The practice of HTML 5, critique &amp; utilization.</a:t>
            </a:r>
            <a:r>
              <a:rPr lang="en-GB" sz="2000" dirty="0" smtClean="0"/>
              <a:t> 3rd edition. London, </a:t>
            </a:r>
            <a:r>
              <a:rPr lang="en-GB" sz="2000" dirty="0" smtClean="0"/>
              <a:t>Saunders,</a:t>
            </a:r>
            <a:r>
              <a:rPr lang="en-GB" sz="2000" dirty="0" smtClean="0"/>
              <a:t> </a:t>
            </a:r>
            <a:r>
              <a:rPr lang="en-GB" sz="2000" dirty="0" smtClean="0"/>
              <a:t>(</a:t>
            </a:r>
            <a:r>
              <a:rPr lang="en-GB" sz="2000" dirty="0" smtClean="0"/>
              <a:t>2011, pg. 12-14)</a:t>
            </a:r>
            <a:endParaRPr lang="en-GB" sz="2000" dirty="0" smtClean="0"/>
          </a:p>
          <a:p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Journal:</a:t>
            </a:r>
            <a:r>
              <a:rPr lang="en-GB" sz="2000" dirty="0" smtClean="0"/>
              <a:t> Surname, Initials. </a:t>
            </a:r>
            <a:r>
              <a:rPr lang="en-GB" sz="2000" dirty="0" smtClean="0"/>
              <a:t>Article </a:t>
            </a:r>
            <a:r>
              <a:rPr lang="en-GB" sz="2000" dirty="0" smtClean="0"/>
              <a:t>title. </a:t>
            </a:r>
            <a:r>
              <a:rPr lang="en-GB" sz="2000" i="1" dirty="0" smtClean="0"/>
              <a:t>Journal title</a:t>
            </a:r>
            <a:r>
              <a:rPr lang="en-GB" sz="2000" dirty="0" smtClean="0"/>
              <a:t>, Volume(Part), </a:t>
            </a:r>
            <a:r>
              <a:rPr lang="en-GB" sz="2000" dirty="0" smtClean="0"/>
              <a:t>(Year) Pages</a:t>
            </a:r>
            <a:r>
              <a:rPr lang="en-GB" sz="2000" dirty="0" smtClean="0"/>
              <a:t>.</a:t>
            </a:r>
          </a:p>
          <a:p>
            <a:pPr>
              <a:buNone/>
            </a:pPr>
            <a:r>
              <a:rPr lang="en-GB" sz="2000" b="1" dirty="0" smtClean="0"/>
              <a:t>Example:</a:t>
            </a:r>
            <a:r>
              <a:rPr lang="en-GB" sz="2000" dirty="0" smtClean="0"/>
              <a:t> Allen, A. </a:t>
            </a:r>
            <a:r>
              <a:rPr lang="en-GB" sz="2000" dirty="0" smtClean="0"/>
              <a:t>Changing </a:t>
            </a:r>
            <a:r>
              <a:rPr lang="en-GB" sz="2000" dirty="0" smtClean="0"/>
              <a:t>theory in Web Design. </a:t>
            </a:r>
            <a:r>
              <a:rPr lang="en-GB" sz="2000" i="1" dirty="0" smtClean="0"/>
              <a:t>Senior Development</a:t>
            </a:r>
            <a:r>
              <a:rPr lang="en-GB" sz="2000" dirty="0" smtClean="0"/>
              <a:t>, 13(1), </a:t>
            </a:r>
            <a:r>
              <a:rPr lang="en-GB" sz="2000" dirty="0" smtClean="0"/>
              <a:t>(</a:t>
            </a:r>
            <a:r>
              <a:rPr lang="en-GB" sz="2000" dirty="0" smtClean="0"/>
              <a:t>2012, pg. 43-5)</a:t>
            </a:r>
            <a:r>
              <a:rPr lang="en-GB" sz="2000" dirty="0" smtClean="0"/>
              <a:t>.</a:t>
            </a:r>
            <a:endParaRPr lang="en-GB" sz="2000" dirty="0" smtClean="0"/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Web: </a:t>
            </a:r>
            <a:r>
              <a:rPr lang="en-GB" sz="2000" dirty="0" smtClean="0"/>
              <a:t>Author/editor surname, Initial.  </a:t>
            </a:r>
            <a:r>
              <a:rPr lang="en-GB" sz="2000" i="1" dirty="0" smtClean="0"/>
              <a:t>Title</a:t>
            </a:r>
            <a:r>
              <a:rPr lang="en-GB" sz="2000" dirty="0" smtClean="0"/>
              <a:t> [online]. Edition. Place of publication, </a:t>
            </a:r>
            <a:r>
              <a:rPr lang="en-GB" sz="2000" dirty="0" smtClean="0"/>
              <a:t>Publisher, </a:t>
            </a:r>
            <a:r>
              <a:rPr lang="en-GB" sz="2000" dirty="0" smtClean="0"/>
              <a:t>(Year</a:t>
            </a:r>
            <a:r>
              <a:rPr lang="en-GB" sz="2000" dirty="0" smtClean="0"/>
              <a:t>). Available </a:t>
            </a:r>
            <a:r>
              <a:rPr lang="en-GB" sz="2000" dirty="0" smtClean="0"/>
              <a:t>from: URL [Accessed date].</a:t>
            </a:r>
            <a:endParaRPr lang="en-GB" sz="2000" b="1" dirty="0" smtClean="0"/>
          </a:p>
          <a:p>
            <a:pPr>
              <a:buNone/>
            </a:pPr>
            <a:r>
              <a:rPr lang="en-GB" sz="2000" b="1" dirty="0" smtClean="0"/>
              <a:t>Example:</a:t>
            </a:r>
            <a:r>
              <a:rPr lang="en-GB" sz="2000" dirty="0" smtClean="0"/>
              <a:t> John Squire Library. (2011) </a:t>
            </a:r>
            <a:r>
              <a:rPr lang="en-GB" sz="2000" i="1" dirty="0" smtClean="0"/>
              <a:t>Library and information services</a:t>
            </a:r>
            <a:r>
              <a:rPr lang="en-GB" sz="2000" dirty="0" smtClean="0"/>
              <a:t> [online]. London, North West Trust. Available from: http://www.johnsquirelibrary.org.uk [Accessed 15th July 2011].</a:t>
            </a:r>
          </a:p>
          <a:p>
            <a:pPr>
              <a:buNone/>
            </a:pPr>
            <a:endParaRPr lang="en-GB" sz="2000" dirty="0" smtClean="0"/>
          </a:p>
          <a:p>
            <a:endParaRPr lang="en-GB" sz="2000" dirty="0" smtClean="0"/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endParaRPr lang="en-GB" sz="2000" dirty="0" smtClean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	(</a:t>
            </a:r>
            <a:r>
              <a:rPr lang="en-GB" sz="2000" dirty="0" smtClean="0"/>
              <a:t>1) International Committee of Medical Journal Editors.</a:t>
            </a:r>
            <a:r>
              <a:rPr lang="en-GB" sz="2000" b="1" dirty="0" smtClean="0"/>
              <a:t> </a:t>
            </a:r>
            <a:r>
              <a:rPr lang="en-GB" sz="2000" dirty="0" smtClean="0"/>
              <a:t>Uniform Requirements for Manuscripts Submitted to Biomedical Journals [online]. ICMJE: 1999. Available from: </a:t>
            </a:r>
            <a:r>
              <a:rPr lang="en-GB" sz="2000" u="sng" dirty="0" smtClean="0">
                <a:hlinkClick r:id="rId2"/>
              </a:rPr>
              <a:t>www.icmje.org</a:t>
            </a:r>
            <a:r>
              <a:rPr lang="en-GB" sz="2000" i="1" dirty="0" smtClean="0"/>
              <a:t> </a:t>
            </a:r>
            <a:r>
              <a:rPr lang="en-GB" sz="2000" dirty="0" smtClean="0"/>
              <a:t>[Accessed 15th July 2011].</a:t>
            </a:r>
            <a:br>
              <a:rPr lang="en-GB" sz="2000" dirty="0" smtClean="0"/>
            </a:b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	(</a:t>
            </a:r>
            <a:r>
              <a:rPr lang="en-GB" sz="2000" dirty="0" smtClean="0"/>
              <a:t>2) University of Sheffield. Library. Harvard referencing guide (HSL-DVC1) [online]. University of Sheffield, 2000. Available </a:t>
            </a:r>
            <a:r>
              <a:rPr lang="en-GB" sz="2000" dirty="0" err="1" smtClean="0"/>
              <a:t>from:</a:t>
            </a:r>
            <a:r>
              <a:rPr lang="en-GB" sz="2000" u="sng" dirty="0" err="1" smtClean="0">
                <a:hlinkClick r:id="rId3"/>
              </a:rPr>
              <a:t>www.shef.ac.uk</a:t>
            </a:r>
            <a:r>
              <a:rPr lang="en-GB" sz="2000" u="sng" dirty="0" smtClean="0">
                <a:hlinkClick r:id="rId3"/>
              </a:rPr>
              <a:t>/library/</a:t>
            </a:r>
            <a:r>
              <a:rPr lang="en-GB" sz="2000" u="sng" dirty="0" err="1" smtClean="0">
                <a:hlinkClick r:id="rId3"/>
              </a:rPr>
              <a:t>libdocs</a:t>
            </a:r>
            <a:r>
              <a:rPr lang="en-GB" sz="2000" dirty="0" smtClean="0"/>
              <a:t> [Accessed 15th July 2011].</a:t>
            </a:r>
          </a:p>
          <a:p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	(</a:t>
            </a:r>
            <a:r>
              <a:rPr lang="en-GB" sz="2000" dirty="0" smtClean="0"/>
              <a:t>3) University of Sheffield. Library. Guide to citing electronic sources of Information (HSL-DVC2) [online]. University of Sheffield, 2000. Available from </a:t>
            </a:r>
            <a:r>
              <a:rPr lang="en-GB" sz="2000" u="sng" dirty="0" smtClean="0">
                <a:hlinkClick r:id="rId3"/>
              </a:rPr>
              <a:t>www.shef.ac.uk/library/libdocs</a:t>
            </a:r>
            <a:r>
              <a:rPr lang="en-GB" sz="2000" dirty="0" smtClean="0"/>
              <a:t> [Accessed 15th July 2011].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smtClean="0"/>
              <a:t>Example Numeric Reference list: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343800" y="6065912"/>
            <a:ext cx="1800200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2819" name="Picture 5" descr="Image of book with referencing label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469" y="984845"/>
            <a:ext cx="7993063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Rectangle 4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229600" cy="868958"/>
          </a:xfrm>
        </p:spPr>
        <p:txBody>
          <a:bodyPr/>
          <a:lstStyle/>
          <a:p>
            <a:pPr eaLnBrk="1" hangingPunct="1"/>
            <a:r>
              <a:rPr lang="en-GB" dirty="0" smtClean="0"/>
              <a:t>Numeric Referencing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89654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000" b="1" dirty="0" smtClean="0"/>
              <a:t>	Bibliography </a:t>
            </a:r>
            <a:r>
              <a:rPr lang="en-GB" sz="2000" b="1" dirty="0" smtClean="0"/>
              <a:t>references additional sources you have used but haven’t directly referred in your report e.g.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	Bournemouth </a:t>
            </a:r>
            <a:r>
              <a:rPr lang="en-GB" sz="2000" dirty="0" smtClean="0"/>
              <a:t>University. Library. Guide to citing Internet sources [online]. Bournemouth University, Available from: </a:t>
            </a:r>
            <a:r>
              <a:rPr lang="en-GB" sz="2000" u="sng" dirty="0" smtClean="0">
                <a:hlinkClick r:id="rId2"/>
              </a:rPr>
              <a:t>www.bournemouth.ac.uk/library</a:t>
            </a:r>
            <a:r>
              <a:rPr lang="en-GB" sz="2000" dirty="0" smtClean="0"/>
              <a:t> [accessed 15th July 2011].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	Dwyer</a:t>
            </a:r>
            <a:r>
              <a:rPr lang="en-GB" sz="2000" dirty="0" smtClean="0"/>
              <a:t>, M. A guide to the Harvard referencing system. </a:t>
            </a:r>
            <a:r>
              <a:rPr lang="en-GB" sz="2000" i="1" dirty="0" smtClean="0"/>
              <a:t>British Journal of Nursing</a:t>
            </a:r>
            <a:r>
              <a:rPr lang="en-GB" sz="2000" dirty="0" smtClean="0"/>
              <a:t> 1995 4(10) p. 599-602.</a:t>
            </a:r>
            <a:br>
              <a:rPr lang="en-GB" sz="2000" dirty="0" smtClean="0"/>
            </a:b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	Goodman</a:t>
            </a:r>
            <a:r>
              <a:rPr lang="en-GB" sz="2000" dirty="0" smtClean="0"/>
              <a:t>, N.W.; Edwards, M.B. Writing: a prescription for clarity. A self-help guide to clearer English. 2nd ed. Cambridge University Press: 1997.</a:t>
            </a:r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4848" y="116632"/>
            <a:ext cx="8229600" cy="936104"/>
          </a:xfrm>
        </p:spPr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19088" indent="-319088" eaLnBrk="1" hangingPunct="1"/>
            <a:r>
              <a:rPr lang="en-GB" sz="2800" b="1" dirty="0" smtClean="0"/>
              <a:t>FADE</a:t>
            </a:r>
            <a:r>
              <a:rPr lang="en-GB" sz="2800" dirty="0" smtClean="0"/>
              <a:t> uses the Numeric Referencing system.</a:t>
            </a:r>
          </a:p>
          <a:p>
            <a:pPr marL="319088" indent="-319088" eaLnBrk="1" hangingPunct="1"/>
            <a:endParaRPr lang="en-GB" sz="2800" dirty="0" smtClean="0"/>
          </a:p>
          <a:p>
            <a:pPr marL="319088" indent="-319088"/>
            <a:r>
              <a:rPr lang="en-GB" sz="2800" b="1" u="sng" dirty="0" smtClean="0"/>
              <a:t>Use the Numeric Referencing system</a:t>
            </a:r>
            <a:r>
              <a:rPr lang="en-GB" sz="2800" b="1" dirty="0" smtClean="0"/>
              <a:t>.</a:t>
            </a:r>
          </a:p>
          <a:p>
            <a:pPr marL="319088" indent="-319088" eaLnBrk="1" hangingPunct="1"/>
            <a:endParaRPr lang="en-GB" sz="2800" dirty="0" smtClean="0"/>
          </a:p>
          <a:p>
            <a:pPr marL="319088" indent="-319088" eaLnBrk="1" hangingPunct="1"/>
            <a:r>
              <a:rPr lang="en-GB" sz="2800" dirty="0" smtClean="0"/>
              <a:t>Do </a:t>
            </a:r>
            <a:r>
              <a:rPr lang="en-GB" sz="2800" b="1" u="sng" dirty="0" smtClean="0"/>
              <a:t>NOT</a:t>
            </a:r>
            <a:r>
              <a:rPr lang="en-GB" sz="2800" dirty="0" smtClean="0"/>
              <a:t> use the Harvard system of referencing.</a:t>
            </a:r>
            <a:endParaRPr lang="zh-CN" altLang="en-US" sz="2800" dirty="0" smtClean="0">
              <a:ea typeface="宋体" charset="-122"/>
            </a:endParaRPr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title"/>
          </p:nvPr>
        </p:nvSpPr>
        <p:spPr>
          <a:xfrm>
            <a:off x="179512" y="346646"/>
            <a:ext cx="8229600" cy="70609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 smtClean="0"/>
              <a:t>Numeric Referencing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When using the numeric style, a citation generally requires only the name of the author(s) and the number of the reference e.g. Cook (3).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You do not need to include the year of publication as you would when using Harvard.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However it can be included like so: Cook (3, 2012) states that “...”.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Using Citations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1</a:t>
            </a:r>
            <a:r>
              <a:rPr lang="en-GB" dirty="0" smtClean="0"/>
              <a:t> author of one work:</a:t>
            </a:r>
          </a:p>
          <a:p>
            <a:pPr lvl="1" eaLnBrk="1" hangingPunct="1"/>
            <a:r>
              <a:rPr lang="en-GB" dirty="0" smtClean="0"/>
              <a:t>As Williams [1] outlines...</a:t>
            </a:r>
          </a:p>
          <a:p>
            <a:pPr lvl="1" eaLnBrk="1" hangingPunct="1"/>
            <a:endParaRPr lang="en-GB" dirty="0" smtClean="0"/>
          </a:p>
          <a:p>
            <a:pPr eaLnBrk="1" hangingPunct="1"/>
            <a:r>
              <a:rPr lang="en-GB" b="1" dirty="0" smtClean="0"/>
              <a:t>2</a:t>
            </a:r>
            <a:r>
              <a:rPr lang="en-GB" dirty="0" smtClean="0"/>
              <a:t> or </a:t>
            </a:r>
            <a:r>
              <a:rPr lang="en-GB" b="1" dirty="0" smtClean="0"/>
              <a:t>3</a:t>
            </a:r>
            <a:r>
              <a:rPr lang="en-GB" dirty="0" smtClean="0"/>
              <a:t> authors of one work:</a:t>
            </a:r>
          </a:p>
          <a:p>
            <a:pPr lvl="1" eaLnBrk="1" hangingPunct="1"/>
            <a:r>
              <a:rPr lang="en-GB" dirty="0" smtClean="0"/>
              <a:t>Davies and Jones [2] recently stated...</a:t>
            </a:r>
          </a:p>
          <a:p>
            <a:pPr lvl="1" eaLnBrk="1" hangingPunct="1"/>
            <a:endParaRPr lang="en-GB" dirty="0" smtClean="0"/>
          </a:p>
          <a:p>
            <a:pPr eaLnBrk="1" hangingPunct="1"/>
            <a:r>
              <a:rPr lang="en-GB" b="1" dirty="0" smtClean="0"/>
              <a:t>4</a:t>
            </a:r>
            <a:r>
              <a:rPr lang="en-GB" dirty="0" smtClean="0"/>
              <a:t> or </a:t>
            </a:r>
            <a:r>
              <a:rPr lang="en-GB" b="1" dirty="0" smtClean="0"/>
              <a:t>more</a:t>
            </a:r>
            <a:r>
              <a:rPr lang="en-GB" dirty="0" smtClean="0"/>
              <a:t> authors of one work:</a:t>
            </a:r>
          </a:p>
          <a:p>
            <a:pPr lvl="1" eaLnBrk="1" hangingPunct="1"/>
            <a:r>
              <a:rPr lang="en-GB" dirty="0" smtClean="0"/>
              <a:t>Jenkins et al [3] contend that…</a:t>
            </a:r>
          </a:p>
        </p:txBody>
      </p:sp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Using Citations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If you refer to an item of work more than once</a:t>
            </a:r>
          </a:p>
          <a:p>
            <a:pPr lvl="1"/>
            <a:r>
              <a:rPr lang="en-US" altLang="zh-CN" dirty="0" smtClean="0"/>
              <a:t>Use the same number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If particular parts of the document are cited page number may be given</a:t>
            </a:r>
          </a:p>
          <a:p>
            <a:pPr lvl="1"/>
            <a:r>
              <a:rPr lang="en-US" altLang="zh-CN" dirty="0" smtClean="0"/>
              <a:t>E.g. (3, pp. 23-24)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Superscript </a:t>
            </a:r>
            <a:r>
              <a:rPr lang="en-US" altLang="zh-CN" baseline="30000" dirty="0" smtClean="0"/>
              <a:t>7</a:t>
            </a:r>
            <a:r>
              <a:rPr lang="en-US" altLang="zh-CN" dirty="0" smtClean="0"/>
              <a:t>, brackets (8) or square brackets [9] may be used</a:t>
            </a:r>
          </a:p>
        </p:txBody>
      </p:sp>
      <p:sp>
        <p:nvSpPr>
          <p:cNvPr id="1331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Citations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3" name="Rectangle 5"/>
          <p:cNvSpPr>
            <a:spLocks noGrp="1" noChangeArrowheads="1"/>
          </p:cNvSpPr>
          <p:nvPr>
            <p:ph idx="1"/>
          </p:nvPr>
        </p:nvSpPr>
        <p:spPr>
          <a:xfrm>
            <a:off x="0" y="1268760"/>
            <a:ext cx="8686800" cy="473853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Use but don’t over-use </a:t>
            </a:r>
            <a:r>
              <a:rPr lang="en-GB" sz="2400" b="1" dirty="0" smtClean="0"/>
              <a:t>direct quotes </a:t>
            </a:r>
            <a:r>
              <a:rPr lang="en-GB" sz="2400" dirty="0" smtClean="0"/>
              <a:t>“...”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Paraphrase</a:t>
            </a:r>
            <a:r>
              <a:rPr lang="en-GB" sz="2400" dirty="0" smtClean="0"/>
              <a:t> information - A paraphrase is a restatement of the meaning of a passage of text using other words. 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Quote directly from the text when you: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Cannot present the information more succinctly or in any other way.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Need to present a particular portion of an author’s text in your work to analyse it.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 smtClean="0"/>
              <a:t>Discuss</a:t>
            </a:r>
            <a:r>
              <a:rPr lang="en-GB" sz="2400" dirty="0" smtClean="0"/>
              <a:t> any quotes you use.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Provide </a:t>
            </a:r>
            <a:r>
              <a:rPr lang="en-GB" sz="2400" b="1" dirty="0" smtClean="0"/>
              <a:t>page numbers </a:t>
            </a:r>
            <a:r>
              <a:rPr lang="en-GB" sz="2400" dirty="0" smtClean="0"/>
              <a:t>for direct quotes.</a:t>
            </a:r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0284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Using Direct Quotes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zh-CN" dirty="0" smtClean="0"/>
              <a:t>As Jones [1] says, ‘for a short quotation of 1 or 2 lines, include it in your sentence and use single quotation marks’. Just like this.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For a long quotation consisting of at least two full lines:</a:t>
            </a:r>
          </a:p>
          <a:p>
            <a:pPr lvl="1"/>
            <a:r>
              <a:rPr lang="en-US" altLang="zh-CN" dirty="0" smtClean="0"/>
              <a:t>Begin on a new line</a:t>
            </a:r>
          </a:p>
          <a:p>
            <a:pPr lvl="1"/>
            <a:r>
              <a:rPr lang="en-US" altLang="zh-CN" dirty="0" smtClean="0"/>
              <a:t>Indent one tab space for whole quotation</a:t>
            </a:r>
          </a:p>
          <a:p>
            <a:pPr lvl="1"/>
            <a:r>
              <a:rPr lang="en-US" altLang="zh-CN" dirty="0" smtClean="0"/>
              <a:t>Use exact wording and punctuation</a:t>
            </a:r>
          </a:p>
          <a:p>
            <a:pPr lvl="1"/>
            <a:r>
              <a:rPr lang="en-US" altLang="zh-CN" dirty="0" smtClean="0"/>
              <a:t>Use single spacing </a:t>
            </a:r>
          </a:p>
          <a:p>
            <a:pPr lvl="1"/>
            <a:r>
              <a:rPr lang="en-US" altLang="zh-CN" dirty="0" smtClean="0"/>
              <a:t>Use three dots (…) if you omit some of the original words</a:t>
            </a:r>
          </a:p>
          <a:p>
            <a:pPr lvl="1"/>
            <a:r>
              <a:rPr lang="en-US" altLang="zh-CN" dirty="0" smtClean="0"/>
              <a:t>Use square [   ] brackets if you insert words of your own</a:t>
            </a:r>
            <a:endParaRPr lang="zh-CN" altLang="en-US" dirty="0" smtClean="0"/>
          </a:p>
        </p:txBody>
      </p:sp>
      <p:sp>
        <p:nvSpPr>
          <p:cNvPr id="1741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Direct Quotes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6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Avoid a biased review.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Be analytical.</a:t>
            </a:r>
          </a:p>
          <a:p>
            <a:pPr lvl="1" eaLnBrk="1" hangingPunct="1"/>
            <a:r>
              <a:rPr lang="en-GB" dirty="0" smtClean="0"/>
              <a:t>Don’t just LIST the different arguments.</a:t>
            </a:r>
          </a:p>
          <a:p>
            <a:pPr lvl="1" eaLnBrk="1" hangingPunct="1"/>
            <a:r>
              <a:rPr lang="en-GB" dirty="0" smtClean="0"/>
              <a:t>Analyse and discuss them.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Link ideas together. </a:t>
            </a:r>
          </a:p>
          <a:p>
            <a:pPr lvl="1" eaLnBrk="1" hangingPunct="1"/>
            <a:r>
              <a:rPr lang="en-GB" dirty="0" smtClean="0"/>
              <a:t>compare and contrast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Analysis and Evaluation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1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At the end of your report you must provide a list of all the references cited in the main body.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The numeric style only requires that references are listed in numerical order. 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There is </a:t>
            </a:r>
            <a:r>
              <a:rPr lang="en-GB" sz="2600" b="1" dirty="0" smtClean="0"/>
              <a:t>no single standard </a:t>
            </a:r>
            <a:r>
              <a:rPr lang="en-GB" sz="2600" dirty="0" smtClean="0"/>
              <a:t>which defines the style or appearance of the reference. 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It is important to </a:t>
            </a:r>
            <a:r>
              <a:rPr lang="en-GB" sz="2600" b="1" dirty="0" smtClean="0"/>
              <a:t>use the same style</a:t>
            </a:r>
            <a:r>
              <a:rPr lang="en-GB" sz="2600" dirty="0" smtClean="0"/>
              <a:t>, punctuation and order of details throughout your piece of work.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Reference List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Sometimes you are requested to give a record of the information you have read for </a:t>
            </a:r>
            <a:r>
              <a:rPr lang="en-GB" b="1" dirty="0" smtClean="0"/>
              <a:t>background reading</a:t>
            </a:r>
            <a:r>
              <a:rPr lang="en-GB" dirty="0" smtClean="0"/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If you have read a source but </a:t>
            </a:r>
            <a:r>
              <a:rPr lang="en-GB" b="1" dirty="0" smtClean="0"/>
              <a:t>did not cite it in your work</a:t>
            </a:r>
            <a:r>
              <a:rPr lang="en-GB" dirty="0" smtClean="0"/>
              <a:t> the reference for this item should go in a bibliography. 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A </a:t>
            </a:r>
            <a:r>
              <a:rPr lang="en-GB" b="1" dirty="0" smtClean="0"/>
              <a:t>bibliography</a:t>
            </a:r>
            <a:r>
              <a:rPr lang="en-GB" dirty="0" smtClean="0"/>
              <a:t> </a:t>
            </a:r>
            <a:r>
              <a:rPr lang="en-GB" b="1" dirty="0" smtClean="0"/>
              <a:t>is organised alphabetically </a:t>
            </a:r>
            <a:r>
              <a:rPr lang="en-GB" dirty="0" smtClean="0"/>
              <a:t>by author surname and comes after your ‘Reference’ list at the </a:t>
            </a:r>
            <a:r>
              <a:rPr lang="en-GB" smtClean="0"/>
              <a:t>end of.</a:t>
            </a:r>
            <a:endParaRPr lang="en-GB" dirty="0" smtClean="0"/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Bibliography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25963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www.youtube.com/watch?v=vFCBwob65Nw&amp;feature=related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9776"/>
            <a:ext cx="8229600" cy="998984"/>
          </a:xfrm>
        </p:spPr>
        <p:txBody>
          <a:bodyPr>
            <a:normAutofit/>
          </a:bodyPr>
          <a:lstStyle/>
          <a:p>
            <a:r>
              <a:rPr lang="en-GB" dirty="0" smtClean="0"/>
              <a:t>Video: Star </a:t>
            </a:r>
            <a:r>
              <a:rPr lang="en-GB" dirty="0" smtClean="0"/>
              <a:t>Wars Vs. Star </a:t>
            </a:r>
            <a:r>
              <a:rPr lang="en-GB" dirty="0" smtClean="0"/>
              <a:t>Trek</a:t>
            </a:r>
            <a:endParaRPr lang="en-GB" dirty="0"/>
          </a:p>
        </p:txBody>
      </p:sp>
      <p:pic>
        <p:nvPicPr>
          <p:cNvPr id="2050" name="Picture 2" descr="http://nerdbastards.com/wp-content/uploads/2011/11/Enterprise_meet_Star_Destroyer_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132856"/>
            <a:ext cx="6035824" cy="4221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</a:t>
            </a:r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Identification of research problem</a:t>
            </a:r>
          </a:p>
          <a:p>
            <a:r>
              <a:rPr lang="en-GB" dirty="0" smtClean="0"/>
              <a:t>Literature review</a:t>
            </a:r>
          </a:p>
          <a:p>
            <a:r>
              <a:rPr lang="en-GB" dirty="0" smtClean="0"/>
              <a:t>Specifying the purpose of research</a:t>
            </a:r>
          </a:p>
          <a:p>
            <a:r>
              <a:rPr lang="en-GB" dirty="0" smtClean="0"/>
              <a:t>Determine specific research questions or hypotheses</a:t>
            </a:r>
          </a:p>
          <a:p>
            <a:r>
              <a:rPr lang="en-GB" dirty="0" smtClean="0"/>
              <a:t>Data collection</a:t>
            </a:r>
          </a:p>
          <a:p>
            <a:r>
              <a:rPr lang="en-GB" dirty="0" smtClean="0"/>
              <a:t>Analyzing and interpreting the data</a:t>
            </a:r>
          </a:p>
          <a:p>
            <a:r>
              <a:rPr lang="en-GB" dirty="0" smtClean="0"/>
              <a:t>Reporting and evaluating research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548680"/>
            <a:ext cx="8820472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The major steps in conducting research are:</a:t>
            </a:r>
            <a:br>
              <a:rPr lang="en-GB" sz="3600" dirty="0" smtClean="0"/>
            </a:br>
            <a:endParaRPr lang="en-GB" sz="3600" dirty="0"/>
          </a:p>
        </p:txBody>
      </p:sp>
    </p:spTree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96855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Most researches begin with a </a:t>
            </a:r>
            <a:r>
              <a:rPr lang="en-GB" b="1" dirty="0" smtClean="0"/>
              <a:t>general statement </a:t>
            </a:r>
            <a:r>
              <a:rPr lang="en-GB" dirty="0" smtClean="0"/>
              <a:t>of the problem, or rather, the purpose for engaging in the study.</a:t>
            </a:r>
            <a:endParaRPr lang="en-GB" baseline="30000" dirty="0" smtClean="0"/>
          </a:p>
          <a:p>
            <a:r>
              <a:rPr lang="en-GB" dirty="0" smtClean="0"/>
              <a:t>The </a:t>
            </a:r>
            <a:r>
              <a:rPr lang="en-GB" b="1" dirty="0" smtClean="0"/>
              <a:t>literature review </a:t>
            </a:r>
            <a:r>
              <a:rPr lang="en-GB" dirty="0" smtClean="0"/>
              <a:t>identifies flaws or holes in previous research which provides justification for the study. Often, a literature review is conducted in a given subject area before a research question is identified. A gap in the current literature, as identified by a researcher, then engenders a research question. 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research question </a:t>
            </a:r>
            <a:r>
              <a:rPr lang="en-GB" dirty="0" smtClean="0"/>
              <a:t>may be parallel to the hypothesis. 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hypothesis</a:t>
            </a:r>
            <a:r>
              <a:rPr lang="en-GB" dirty="0" smtClean="0"/>
              <a:t> is the supposition to be tested. </a:t>
            </a:r>
          </a:p>
          <a:p>
            <a:r>
              <a:rPr lang="en-GB" dirty="0" smtClean="0"/>
              <a:t>The researcher(s) </a:t>
            </a:r>
            <a:r>
              <a:rPr lang="en-GB" b="1" dirty="0" smtClean="0"/>
              <a:t>collects data </a:t>
            </a:r>
            <a:r>
              <a:rPr lang="en-GB" dirty="0" smtClean="0"/>
              <a:t>to test the hypothesis. </a:t>
            </a:r>
          </a:p>
          <a:p>
            <a:r>
              <a:rPr lang="en-GB" dirty="0" smtClean="0"/>
              <a:t>The researcher(s) then </a:t>
            </a:r>
            <a:r>
              <a:rPr lang="en-GB" b="1" dirty="0" smtClean="0"/>
              <a:t>analyzes and interprets </a:t>
            </a:r>
            <a:r>
              <a:rPr lang="en-GB" dirty="0" smtClean="0"/>
              <a:t>the data via a variety of statistical methods, engaging in what is known as </a:t>
            </a:r>
            <a:r>
              <a:rPr lang="en-GB" b="1" dirty="0" smtClean="0"/>
              <a:t>Empirical research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868958"/>
          </a:xfrm>
        </p:spPr>
        <p:txBody>
          <a:bodyPr/>
          <a:lstStyle/>
          <a:p>
            <a:r>
              <a:rPr lang="en-GB" dirty="0" smtClean="0"/>
              <a:t>Steps defined:</a:t>
            </a:r>
            <a:endParaRPr lang="en-GB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114</TotalTime>
  <Words>1780</Words>
  <Application>Microsoft Office PowerPoint</Application>
  <PresentationFormat>On-screen Show (4:3)</PresentationFormat>
  <Paragraphs>260</Paragraphs>
  <Slides>44</Slides>
  <Notes>5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Concourse</vt:lpstr>
      <vt:lpstr>Research &amp; Referencing</vt:lpstr>
      <vt:lpstr>What is Research?</vt:lpstr>
      <vt:lpstr>Slide 3</vt:lpstr>
      <vt:lpstr>Research</vt:lpstr>
      <vt:lpstr>Research?</vt:lpstr>
      <vt:lpstr>Research &amp; Development</vt:lpstr>
      <vt:lpstr>Research</vt:lpstr>
      <vt:lpstr>Research defined</vt:lpstr>
      <vt:lpstr>Research defined</vt:lpstr>
      <vt:lpstr>Research</vt:lpstr>
      <vt:lpstr>Research or Scholarly activity</vt:lpstr>
      <vt:lpstr>Socrates &amp; the Socratic / Dialectic Method</vt:lpstr>
      <vt:lpstr>Socratic or Dialectic method </vt:lpstr>
      <vt:lpstr>Famous statue: Torch of Knowledge</vt:lpstr>
      <vt:lpstr>Some Quotes to keep in Mind:</vt:lpstr>
      <vt:lpstr>Sources of information</vt:lpstr>
      <vt:lpstr>Secondary research:</vt:lpstr>
      <vt:lpstr>Journals</vt:lpstr>
      <vt:lpstr>Avoid Information over-load</vt:lpstr>
      <vt:lpstr>Research Tips</vt:lpstr>
      <vt:lpstr>Research Tips cont...</vt:lpstr>
      <vt:lpstr>Citations and references</vt:lpstr>
      <vt:lpstr>Why Reference?</vt:lpstr>
      <vt:lpstr>Why Reference?</vt:lpstr>
      <vt:lpstr>Use Valid Sources</vt:lpstr>
      <vt:lpstr>Slide 26</vt:lpstr>
      <vt:lpstr>Referencing: </vt:lpstr>
      <vt:lpstr>Slide 28</vt:lpstr>
      <vt:lpstr>Example Numeric Reference list:</vt:lpstr>
      <vt:lpstr>Numeric Referencing</vt:lpstr>
      <vt:lpstr>Bibliography</vt:lpstr>
      <vt:lpstr>Numeric Referencing</vt:lpstr>
      <vt:lpstr>Using Citations</vt:lpstr>
      <vt:lpstr>Using Citations</vt:lpstr>
      <vt:lpstr>Using Citations</vt:lpstr>
      <vt:lpstr>Using Direct Quotes</vt:lpstr>
      <vt:lpstr>Using Direct Quotes</vt:lpstr>
      <vt:lpstr>Analysis and Evaluation</vt:lpstr>
      <vt:lpstr>Reference List</vt:lpstr>
      <vt:lpstr>Bibliography</vt:lpstr>
      <vt:lpstr>Video: Star Wars Vs. Star Trek</vt:lpstr>
      <vt:lpstr>The End</vt:lpstr>
      <vt:lpstr>The major steps in conducting research are: </vt:lpstr>
      <vt:lpstr>Steps defined: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&amp; Referencing</dc:title>
  <dc:creator>James Williams</dc:creator>
  <cp:lastModifiedBy>James Williams</cp:lastModifiedBy>
  <cp:revision>14</cp:revision>
  <dcterms:created xsi:type="dcterms:W3CDTF">2012-11-11T17:48:28Z</dcterms:created>
  <dcterms:modified xsi:type="dcterms:W3CDTF">2012-11-12T20:34:37Z</dcterms:modified>
</cp:coreProperties>
</file>