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70" r:id="rId5"/>
    <p:sldId id="271" r:id="rId6"/>
    <p:sldId id="272" r:id="rId7"/>
    <p:sldId id="274" r:id="rId8"/>
    <p:sldId id="273" r:id="rId9"/>
    <p:sldId id="261" r:id="rId10"/>
    <p:sldId id="337" r:id="rId11"/>
    <p:sldId id="338" r:id="rId12"/>
    <p:sldId id="265" r:id="rId13"/>
    <p:sldId id="263"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5" d="100"/>
          <a:sy n="75" d="100"/>
        </p:scale>
        <p:origin x="58" y="5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2.svg"/><Relationship Id="rId5" Type="http://schemas.openxmlformats.org/officeDocument/2006/relationships/image" Target="../media/image14.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2.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854FDE-1922-491F-8A11-F3E52E3B282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E326428-09D5-4BB6-BF23-D90292DC86D2}">
      <dgm:prSet/>
      <dgm:spPr/>
      <dgm:t>
        <a:bodyPr/>
        <a:lstStyle/>
        <a:p>
          <a:r>
            <a:rPr lang="en-GB" b="1"/>
            <a:t>Student Name:	Andrei-Daniel Oprescu	</a:t>
          </a:r>
          <a:endParaRPr lang="en-US"/>
        </a:p>
      </dgm:t>
    </dgm:pt>
    <dgm:pt modelId="{D10010A9-F393-4664-B936-55CEE20F3354}" type="parTrans" cxnId="{61AED1A3-D45A-4FF5-B234-E310B2CFC505}">
      <dgm:prSet/>
      <dgm:spPr/>
      <dgm:t>
        <a:bodyPr/>
        <a:lstStyle/>
        <a:p>
          <a:endParaRPr lang="en-US"/>
        </a:p>
      </dgm:t>
    </dgm:pt>
    <dgm:pt modelId="{548D06F0-B092-4C76-BF79-FB5E69B26A9F}" type="sibTrans" cxnId="{61AED1A3-D45A-4FF5-B234-E310B2CFC505}">
      <dgm:prSet/>
      <dgm:spPr/>
      <dgm:t>
        <a:bodyPr/>
        <a:lstStyle/>
        <a:p>
          <a:endParaRPr lang="en-US"/>
        </a:p>
      </dgm:t>
    </dgm:pt>
    <dgm:pt modelId="{FA805D4C-5868-4F26-A575-A911C45FE807}">
      <dgm:prSet/>
      <dgm:spPr/>
      <dgm:t>
        <a:bodyPr/>
        <a:lstStyle/>
        <a:p>
          <a:r>
            <a:rPr lang="en-GB" b="1"/>
            <a:t>Student ID:		</a:t>
          </a:r>
          <a:r>
            <a:rPr lang="en-GB"/>
            <a:t>2538191</a:t>
          </a:r>
          <a:endParaRPr lang="en-US"/>
        </a:p>
      </dgm:t>
    </dgm:pt>
    <dgm:pt modelId="{B241AC40-4D95-4C91-8E37-E9DF708A9F29}" type="parTrans" cxnId="{B7E86C2E-6CFB-47C7-A2A3-AB7FBAA9B91C}">
      <dgm:prSet/>
      <dgm:spPr/>
      <dgm:t>
        <a:bodyPr/>
        <a:lstStyle/>
        <a:p>
          <a:endParaRPr lang="en-US"/>
        </a:p>
      </dgm:t>
    </dgm:pt>
    <dgm:pt modelId="{CC3D1D3E-8AEA-4C02-B48E-1DB3388AD4EE}" type="sibTrans" cxnId="{B7E86C2E-6CFB-47C7-A2A3-AB7FBAA9B91C}">
      <dgm:prSet/>
      <dgm:spPr/>
      <dgm:t>
        <a:bodyPr/>
        <a:lstStyle/>
        <a:p>
          <a:endParaRPr lang="en-US"/>
        </a:p>
      </dgm:t>
    </dgm:pt>
    <dgm:pt modelId="{2228BECB-5EBC-45CB-9AA1-96B23239AA3D}">
      <dgm:prSet/>
      <dgm:spPr/>
      <dgm:t>
        <a:bodyPr/>
        <a:lstStyle/>
        <a:p>
          <a:r>
            <a:rPr lang="en-GB" b="1" dirty="0"/>
            <a:t>Lecturer’s Name:	</a:t>
          </a:r>
          <a:r>
            <a:rPr lang="en-GB" dirty="0"/>
            <a:t>Sharin McDowall-</a:t>
          </a:r>
          <a:r>
            <a:rPr lang="en-GB" dirty="0" err="1"/>
            <a:t>Emefiele</a:t>
          </a:r>
          <a:r>
            <a:rPr lang="en-GB" b="1" dirty="0"/>
            <a:t> </a:t>
          </a:r>
          <a:endParaRPr lang="en-US" dirty="0"/>
        </a:p>
      </dgm:t>
    </dgm:pt>
    <dgm:pt modelId="{95B4E2F7-BF99-4098-B262-A35C3F41E796}" type="parTrans" cxnId="{4F69F7A2-4309-4C3E-9060-48D07CA6074E}">
      <dgm:prSet/>
      <dgm:spPr/>
      <dgm:t>
        <a:bodyPr/>
        <a:lstStyle/>
        <a:p>
          <a:endParaRPr lang="en-US"/>
        </a:p>
      </dgm:t>
    </dgm:pt>
    <dgm:pt modelId="{8F90102B-4768-4385-9AFC-DA03C1F16C20}" type="sibTrans" cxnId="{4F69F7A2-4309-4C3E-9060-48D07CA6074E}">
      <dgm:prSet/>
      <dgm:spPr/>
      <dgm:t>
        <a:bodyPr/>
        <a:lstStyle/>
        <a:p>
          <a:endParaRPr lang="en-US"/>
        </a:p>
      </dgm:t>
    </dgm:pt>
    <dgm:pt modelId="{B6A6E0D5-FB8D-4723-B388-80B281882725}">
      <dgm:prSet/>
      <dgm:spPr/>
      <dgm:t>
        <a:bodyPr/>
        <a:lstStyle/>
        <a:p>
          <a:r>
            <a:rPr lang="en-GB" b="1"/>
            <a:t>Module Code: 	</a:t>
          </a:r>
          <a:r>
            <a:rPr lang="en-GB"/>
            <a:t>LCLM 4004</a:t>
          </a:r>
          <a:endParaRPr lang="en-US"/>
        </a:p>
      </dgm:t>
    </dgm:pt>
    <dgm:pt modelId="{CC52D307-3A60-491B-9502-17B25237C716}" type="parTrans" cxnId="{FFBB0CDD-1EAA-4145-BDA5-B248D6B01125}">
      <dgm:prSet/>
      <dgm:spPr/>
      <dgm:t>
        <a:bodyPr/>
        <a:lstStyle/>
        <a:p>
          <a:endParaRPr lang="en-US"/>
        </a:p>
      </dgm:t>
    </dgm:pt>
    <dgm:pt modelId="{A2CF3054-97DF-435D-940C-031C8B7E0685}" type="sibTrans" cxnId="{FFBB0CDD-1EAA-4145-BDA5-B248D6B01125}">
      <dgm:prSet/>
      <dgm:spPr/>
      <dgm:t>
        <a:bodyPr/>
        <a:lstStyle/>
        <a:p>
          <a:endParaRPr lang="en-US"/>
        </a:p>
      </dgm:t>
    </dgm:pt>
    <dgm:pt modelId="{C2857440-36BA-46C7-A054-8BD27B0AC563}">
      <dgm:prSet/>
      <dgm:spPr/>
      <dgm:t>
        <a:bodyPr/>
        <a:lstStyle/>
        <a:p>
          <a:r>
            <a:rPr lang="en-GB" b="1"/>
            <a:t>Module Name: 	</a:t>
          </a:r>
          <a:r>
            <a:rPr lang="en-GB"/>
            <a:t>Problem Solving and Decision-Making</a:t>
          </a:r>
          <a:endParaRPr lang="en-US"/>
        </a:p>
      </dgm:t>
    </dgm:pt>
    <dgm:pt modelId="{6267FBFA-1C81-40FE-9891-EE921452A85A}" type="parTrans" cxnId="{427ED827-CCC7-41EE-A8CE-1A92657EE37E}">
      <dgm:prSet/>
      <dgm:spPr/>
      <dgm:t>
        <a:bodyPr/>
        <a:lstStyle/>
        <a:p>
          <a:endParaRPr lang="en-US"/>
        </a:p>
      </dgm:t>
    </dgm:pt>
    <dgm:pt modelId="{9EC446F1-8826-4DE9-8B08-9D03AA4F6A2C}" type="sibTrans" cxnId="{427ED827-CCC7-41EE-A8CE-1A92657EE37E}">
      <dgm:prSet/>
      <dgm:spPr/>
      <dgm:t>
        <a:bodyPr/>
        <a:lstStyle/>
        <a:p>
          <a:endParaRPr lang="en-US"/>
        </a:p>
      </dgm:t>
    </dgm:pt>
    <dgm:pt modelId="{5F13CA8D-394F-402B-B15E-9BC044C9A563}">
      <dgm:prSet/>
      <dgm:spPr/>
      <dgm:t>
        <a:bodyPr/>
        <a:lstStyle/>
        <a:p>
          <a:r>
            <a:rPr lang="en-GB" b="1"/>
            <a:t>Component 1: 	</a:t>
          </a:r>
          <a:r>
            <a:rPr lang="en-GB"/>
            <a:t>Basil’s Bakery</a:t>
          </a:r>
          <a:endParaRPr lang="en-US"/>
        </a:p>
      </dgm:t>
    </dgm:pt>
    <dgm:pt modelId="{A335EE77-9692-4AAB-B69B-558B02147A11}" type="parTrans" cxnId="{FDA55C90-628C-4E31-B228-F78B5FD400C3}">
      <dgm:prSet/>
      <dgm:spPr/>
      <dgm:t>
        <a:bodyPr/>
        <a:lstStyle/>
        <a:p>
          <a:endParaRPr lang="en-US"/>
        </a:p>
      </dgm:t>
    </dgm:pt>
    <dgm:pt modelId="{3936A65E-7A2D-4ABE-9A82-D2B11EE4D857}" type="sibTrans" cxnId="{FDA55C90-628C-4E31-B228-F78B5FD400C3}">
      <dgm:prSet/>
      <dgm:spPr/>
      <dgm:t>
        <a:bodyPr/>
        <a:lstStyle/>
        <a:p>
          <a:endParaRPr lang="en-US"/>
        </a:p>
      </dgm:t>
    </dgm:pt>
    <dgm:pt modelId="{31B8AEEA-C1E5-41AE-89D2-9CB9212FF5F6}" type="pres">
      <dgm:prSet presAssocID="{D2854FDE-1922-491F-8A11-F3E52E3B2822}" presName="linear" presStyleCnt="0">
        <dgm:presLayoutVars>
          <dgm:animLvl val="lvl"/>
          <dgm:resizeHandles val="exact"/>
        </dgm:presLayoutVars>
      </dgm:prSet>
      <dgm:spPr/>
    </dgm:pt>
    <dgm:pt modelId="{0235D427-6C78-475B-A2C0-A26A0AEFFB65}" type="pres">
      <dgm:prSet presAssocID="{2E326428-09D5-4BB6-BF23-D90292DC86D2}" presName="parentText" presStyleLbl="node1" presStyleIdx="0" presStyleCnt="6">
        <dgm:presLayoutVars>
          <dgm:chMax val="0"/>
          <dgm:bulletEnabled val="1"/>
        </dgm:presLayoutVars>
      </dgm:prSet>
      <dgm:spPr/>
    </dgm:pt>
    <dgm:pt modelId="{2D0FF29A-BD83-4103-8877-3B4CBCCBF713}" type="pres">
      <dgm:prSet presAssocID="{548D06F0-B092-4C76-BF79-FB5E69B26A9F}" presName="spacer" presStyleCnt="0"/>
      <dgm:spPr/>
    </dgm:pt>
    <dgm:pt modelId="{7663B216-8621-4A5C-96DA-446A021BF3CC}" type="pres">
      <dgm:prSet presAssocID="{FA805D4C-5868-4F26-A575-A911C45FE807}" presName="parentText" presStyleLbl="node1" presStyleIdx="1" presStyleCnt="6">
        <dgm:presLayoutVars>
          <dgm:chMax val="0"/>
          <dgm:bulletEnabled val="1"/>
        </dgm:presLayoutVars>
      </dgm:prSet>
      <dgm:spPr/>
    </dgm:pt>
    <dgm:pt modelId="{4C386BC9-762E-4565-B195-D6ED74B0DA5D}" type="pres">
      <dgm:prSet presAssocID="{CC3D1D3E-8AEA-4C02-B48E-1DB3388AD4EE}" presName="spacer" presStyleCnt="0"/>
      <dgm:spPr/>
    </dgm:pt>
    <dgm:pt modelId="{9FC3A548-3270-4943-83B1-55B01315F499}" type="pres">
      <dgm:prSet presAssocID="{2228BECB-5EBC-45CB-9AA1-96B23239AA3D}" presName="parentText" presStyleLbl="node1" presStyleIdx="2" presStyleCnt="6">
        <dgm:presLayoutVars>
          <dgm:chMax val="0"/>
          <dgm:bulletEnabled val="1"/>
        </dgm:presLayoutVars>
      </dgm:prSet>
      <dgm:spPr/>
    </dgm:pt>
    <dgm:pt modelId="{D592B683-3931-42F3-AAAF-07ED7776ED30}" type="pres">
      <dgm:prSet presAssocID="{8F90102B-4768-4385-9AFC-DA03C1F16C20}" presName="spacer" presStyleCnt="0"/>
      <dgm:spPr/>
    </dgm:pt>
    <dgm:pt modelId="{7274C3ED-1BE6-4725-B865-D434F7EE5595}" type="pres">
      <dgm:prSet presAssocID="{B6A6E0D5-FB8D-4723-B388-80B281882725}" presName="parentText" presStyleLbl="node1" presStyleIdx="3" presStyleCnt="6">
        <dgm:presLayoutVars>
          <dgm:chMax val="0"/>
          <dgm:bulletEnabled val="1"/>
        </dgm:presLayoutVars>
      </dgm:prSet>
      <dgm:spPr/>
    </dgm:pt>
    <dgm:pt modelId="{97247EDE-8CF7-4383-8FCA-D175F949E8BB}" type="pres">
      <dgm:prSet presAssocID="{A2CF3054-97DF-435D-940C-031C8B7E0685}" presName="spacer" presStyleCnt="0"/>
      <dgm:spPr/>
    </dgm:pt>
    <dgm:pt modelId="{1D8C4A37-A817-4A47-ABD2-535AB878E316}" type="pres">
      <dgm:prSet presAssocID="{C2857440-36BA-46C7-A054-8BD27B0AC563}" presName="parentText" presStyleLbl="node1" presStyleIdx="4" presStyleCnt="6">
        <dgm:presLayoutVars>
          <dgm:chMax val="0"/>
          <dgm:bulletEnabled val="1"/>
        </dgm:presLayoutVars>
      </dgm:prSet>
      <dgm:spPr/>
    </dgm:pt>
    <dgm:pt modelId="{221BB101-6BBD-4200-9791-FCA792D4E0DD}" type="pres">
      <dgm:prSet presAssocID="{9EC446F1-8826-4DE9-8B08-9D03AA4F6A2C}" presName="spacer" presStyleCnt="0"/>
      <dgm:spPr/>
    </dgm:pt>
    <dgm:pt modelId="{606F33E0-395F-4B3A-949A-B3DE942A7EB3}" type="pres">
      <dgm:prSet presAssocID="{5F13CA8D-394F-402B-B15E-9BC044C9A563}" presName="parentText" presStyleLbl="node1" presStyleIdx="5" presStyleCnt="6">
        <dgm:presLayoutVars>
          <dgm:chMax val="0"/>
          <dgm:bulletEnabled val="1"/>
        </dgm:presLayoutVars>
      </dgm:prSet>
      <dgm:spPr/>
    </dgm:pt>
  </dgm:ptLst>
  <dgm:cxnLst>
    <dgm:cxn modelId="{3DD76011-269C-437B-B664-BC683B117E09}" type="presOf" srcId="{2E326428-09D5-4BB6-BF23-D90292DC86D2}" destId="{0235D427-6C78-475B-A2C0-A26A0AEFFB65}" srcOrd="0" destOrd="0" presId="urn:microsoft.com/office/officeart/2005/8/layout/vList2"/>
    <dgm:cxn modelId="{427ED827-CCC7-41EE-A8CE-1A92657EE37E}" srcId="{D2854FDE-1922-491F-8A11-F3E52E3B2822}" destId="{C2857440-36BA-46C7-A054-8BD27B0AC563}" srcOrd="4" destOrd="0" parTransId="{6267FBFA-1C81-40FE-9891-EE921452A85A}" sibTransId="{9EC446F1-8826-4DE9-8B08-9D03AA4F6A2C}"/>
    <dgm:cxn modelId="{B7E86C2E-6CFB-47C7-A2A3-AB7FBAA9B91C}" srcId="{D2854FDE-1922-491F-8A11-F3E52E3B2822}" destId="{FA805D4C-5868-4F26-A575-A911C45FE807}" srcOrd="1" destOrd="0" parTransId="{B241AC40-4D95-4C91-8E37-E9DF708A9F29}" sibTransId="{CC3D1D3E-8AEA-4C02-B48E-1DB3388AD4EE}"/>
    <dgm:cxn modelId="{62B4627C-CE3E-4F72-963A-DA5FB6A6522C}" type="presOf" srcId="{C2857440-36BA-46C7-A054-8BD27B0AC563}" destId="{1D8C4A37-A817-4A47-ABD2-535AB878E316}" srcOrd="0" destOrd="0" presId="urn:microsoft.com/office/officeart/2005/8/layout/vList2"/>
    <dgm:cxn modelId="{FDA55C90-628C-4E31-B228-F78B5FD400C3}" srcId="{D2854FDE-1922-491F-8A11-F3E52E3B2822}" destId="{5F13CA8D-394F-402B-B15E-9BC044C9A563}" srcOrd="5" destOrd="0" parTransId="{A335EE77-9692-4AAB-B69B-558B02147A11}" sibTransId="{3936A65E-7A2D-4ABE-9A82-D2B11EE4D857}"/>
    <dgm:cxn modelId="{2012559A-7F58-4020-9760-5BB377F08537}" type="presOf" srcId="{B6A6E0D5-FB8D-4723-B388-80B281882725}" destId="{7274C3ED-1BE6-4725-B865-D434F7EE5595}" srcOrd="0" destOrd="0" presId="urn:microsoft.com/office/officeart/2005/8/layout/vList2"/>
    <dgm:cxn modelId="{4F69F7A2-4309-4C3E-9060-48D07CA6074E}" srcId="{D2854FDE-1922-491F-8A11-F3E52E3B2822}" destId="{2228BECB-5EBC-45CB-9AA1-96B23239AA3D}" srcOrd="2" destOrd="0" parTransId="{95B4E2F7-BF99-4098-B262-A35C3F41E796}" sibTransId="{8F90102B-4768-4385-9AFC-DA03C1F16C20}"/>
    <dgm:cxn modelId="{61AED1A3-D45A-4FF5-B234-E310B2CFC505}" srcId="{D2854FDE-1922-491F-8A11-F3E52E3B2822}" destId="{2E326428-09D5-4BB6-BF23-D90292DC86D2}" srcOrd="0" destOrd="0" parTransId="{D10010A9-F393-4664-B936-55CEE20F3354}" sibTransId="{548D06F0-B092-4C76-BF79-FB5E69B26A9F}"/>
    <dgm:cxn modelId="{DC7469BB-7BC8-4A3A-9DA8-292E37EDDB48}" type="presOf" srcId="{2228BECB-5EBC-45CB-9AA1-96B23239AA3D}" destId="{9FC3A548-3270-4943-83B1-55B01315F499}" srcOrd="0" destOrd="0" presId="urn:microsoft.com/office/officeart/2005/8/layout/vList2"/>
    <dgm:cxn modelId="{FA3D80DA-7C66-4542-AA0D-EF4184444268}" type="presOf" srcId="{5F13CA8D-394F-402B-B15E-9BC044C9A563}" destId="{606F33E0-395F-4B3A-949A-B3DE942A7EB3}" srcOrd="0" destOrd="0" presId="urn:microsoft.com/office/officeart/2005/8/layout/vList2"/>
    <dgm:cxn modelId="{FFBB0CDD-1EAA-4145-BDA5-B248D6B01125}" srcId="{D2854FDE-1922-491F-8A11-F3E52E3B2822}" destId="{B6A6E0D5-FB8D-4723-B388-80B281882725}" srcOrd="3" destOrd="0" parTransId="{CC52D307-3A60-491B-9502-17B25237C716}" sibTransId="{A2CF3054-97DF-435D-940C-031C8B7E0685}"/>
    <dgm:cxn modelId="{29EE5EFE-BF53-4105-B4DC-AD58705FAC52}" type="presOf" srcId="{FA805D4C-5868-4F26-A575-A911C45FE807}" destId="{7663B216-8621-4A5C-96DA-446A021BF3CC}" srcOrd="0" destOrd="0" presId="urn:microsoft.com/office/officeart/2005/8/layout/vList2"/>
    <dgm:cxn modelId="{AC1756FE-AD5E-4484-A358-ABC83E4A96C5}" type="presOf" srcId="{D2854FDE-1922-491F-8A11-F3E52E3B2822}" destId="{31B8AEEA-C1E5-41AE-89D2-9CB9212FF5F6}" srcOrd="0" destOrd="0" presId="urn:microsoft.com/office/officeart/2005/8/layout/vList2"/>
    <dgm:cxn modelId="{DDE92A19-A518-4DB8-8E24-858AA198B667}" type="presParOf" srcId="{31B8AEEA-C1E5-41AE-89D2-9CB9212FF5F6}" destId="{0235D427-6C78-475B-A2C0-A26A0AEFFB65}" srcOrd="0" destOrd="0" presId="urn:microsoft.com/office/officeart/2005/8/layout/vList2"/>
    <dgm:cxn modelId="{5BE06B24-AEB2-441D-9D37-3AFA2E191482}" type="presParOf" srcId="{31B8AEEA-C1E5-41AE-89D2-9CB9212FF5F6}" destId="{2D0FF29A-BD83-4103-8877-3B4CBCCBF713}" srcOrd="1" destOrd="0" presId="urn:microsoft.com/office/officeart/2005/8/layout/vList2"/>
    <dgm:cxn modelId="{0D8A1E0F-9481-445A-B48E-456795964D45}" type="presParOf" srcId="{31B8AEEA-C1E5-41AE-89D2-9CB9212FF5F6}" destId="{7663B216-8621-4A5C-96DA-446A021BF3CC}" srcOrd="2" destOrd="0" presId="urn:microsoft.com/office/officeart/2005/8/layout/vList2"/>
    <dgm:cxn modelId="{BDEF729C-871F-4624-8D1E-1C19C9574BA2}" type="presParOf" srcId="{31B8AEEA-C1E5-41AE-89D2-9CB9212FF5F6}" destId="{4C386BC9-762E-4565-B195-D6ED74B0DA5D}" srcOrd="3" destOrd="0" presId="urn:microsoft.com/office/officeart/2005/8/layout/vList2"/>
    <dgm:cxn modelId="{F4A64EE1-4342-4F57-A9BB-053E5886CA06}" type="presParOf" srcId="{31B8AEEA-C1E5-41AE-89D2-9CB9212FF5F6}" destId="{9FC3A548-3270-4943-83B1-55B01315F499}" srcOrd="4" destOrd="0" presId="urn:microsoft.com/office/officeart/2005/8/layout/vList2"/>
    <dgm:cxn modelId="{C1D8315C-2C61-43C5-8DA9-71BFBE8E2A77}" type="presParOf" srcId="{31B8AEEA-C1E5-41AE-89D2-9CB9212FF5F6}" destId="{D592B683-3931-42F3-AAAF-07ED7776ED30}" srcOrd="5" destOrd="0" presId="urn:microsoft.com/office/officeart/2005/8/layout/vList2"/>
    <dgm:cxn modelId="{A9AF83C2-A24A-4902-90B1-EBFB5A47E869}" type="presParOf" srcId="{31B8AEEA-C1E5-41AE-89D2-9CB9212FF5F6}" destId="{7274C3ED-1BE6-4725-B865-D434F7EE5595}" srcOrd="6" destOrd="0" presId="urn:microsoft.com/office/officeart/2005/8/layout/vList2"/>
    <dgm:cxn modelId="{C62D3F8E-3AED-453F-8805-72A8D5D09C57}" type="presParOf" srcId="{31B8AEEA-C1E5-41AE-89D2-9CB9212FF5F6}" destId="{97247EDE-8CF7-4383-8FCA-D175F949E8BB}" srcOrd="7" destOrd="0" presId="urn:microsoft.com/office/officeart/2005/8/layout/vList2"/>
    <dgm:cxn modelId="{9EDDD8C2-E3F9-4BC9-8C26-B9B6382682C9}" type="presParOf" srcId="{31B8AEEA-C1E5-41AE-89D2-9CB9212FF5F6}" destId="{1D8C4A37-A817-4A47-ABD2-535AB878E316}" srcOrd="8" destOrd="0" presId="urn:microsoft.com/office/officeart/2005/8/layout/vList2"/>
    <dgm:cxn modelId="{54A92D3B-D4DE-41F7-8544-EDA02778F7FC}" type="presParOf" srcId="{31B8AEEA-C1E5-41AE-89D2-9CB9212FF5F6}" destId="{221BB101-6BBD-4200-9791-FCA792D4E0DD}" srcOrd="9" destOrd="0" presId="urn:microsoft.com/office/officeart/2005/8/layout/vList2"/>
    <dgm:cxn modelId="{0FED85E4-955C-4EDD-8692-C905783F65F4}" type="presParOf" srcId="{31B8AEEA-C1E5-41AE-89D2-9CB9212FF5F6}" destId="{606F33E0-395F-4B3A-949A-B3DE942A7EB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7BF52D-506D-4996-A5A5-7B531DBEDFA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DE9A55A-B2A5-4D68-BA28-F1E9FBEA4370}">
      <dgm:prSet/>
      <dgm:spPr/>
      <dgm:t>
        <a:bodyPr/>
        <a:lstStyle/>
        <a:p>
          <a:r>
            <a:rPr lang="en-GB"/>
            <a:t>Basil's Bakery is an independent bakery located in a retail park in Coventry. The business produces cakes, pastries and bread using high-quality organic ingredients.</a:t>
          </a:r>
          <a:endParaRPr lang="en-US"/>
        </a:p>
      </dgm:t>
    </dgm:pt>
    <dgm:pt modelId="{048EFC0A-1A4F-4639-A420-933860151473}" type="parTrans" cxnId="{3418AF12-72D9-4E93-8ABE-D13E47D289E6}">
      <dgm:prSet/>
      <dgm:spPr/>
      <dgm:t>
        <a:bodyPr/>
        <a:lstStyle/>
        <a:p>
          <a:endParaRPr lang="en-US"/>
        </a:p>
      </dgm:t>
    </dgm:pt>
    <dgm:pt modelId="{E91A3233-A521-44FB-9344-5E0189553FB7}" type="sibTrans" cxnId="{3418AF12-72D9-4E93-8ABE-D13E47D289E6}">
      <dgm:prSet/>
      <dgm:spPr/>
      <dgm:t>
        <a:bodyPr/>
        <a:lstStyle/>
        <a:p>
          <a:endParaRPr lang="en-US"/>
        </a:p>
      </dgm:t>
    </dgm:pt>
    <dgm:pt modelId="{ACDBC015-D985-4CC4-AF1C-5497CD1D6A48}">
      <dgm:prSet/>
      <dgm:spPr/>
      <dgm:t>
        <a:bodyPr/>
        <a:lstStyle/>
        <a:p>
          <a:r>
            <a:rPr lang="en-GB"/>
            <a:t>After opening in 2015, the bakery experienced consistent growth and increased sales year on year. However, this changed during the Covid-19 restrictions in 2020, when customer numbers and sales fell significantly.</a:t>
          </a:r>
          <a:endParaRPr lang="en-US"/>
        </a:p>
      </dgm:t>
    </dgm:pt>
    <dgm:pt modelId="{1BACEDBD-B0E3-4E8D-8027-28B1F9959870}" type="parTrans" cxnId="{187659A2-B758-4771-93D1-8E0BB7239B2B}">
      <dgm:prSet/>
      <dgm:spPr/>
      <dgm:t>
        <a:bodyPr/>
        <a:lstStyle/>
        <a:p>
          <a:endParaRPr lang="en-US"/>
        </a:p>
      </dgm:t>
    </dgm:pt>
    <dgm:pt modelId="{D7DFD6C1-23CE-487F-BE37-0F703C8218D9}" type="sibTrans" cxnId="{187659A2-B758-4771-93D1-8E0BB7239B2B}">
      <dgm:prSet/>
      <dgm:spPr/>
      <dgm:t>
        <a:bodyPr/>
        <a:lstStyle/>
        <a:p>
          <a:endParaRPr lang="en-US"/>
        </a:p>
      </dgm:t>
    </dgm:pt>
    <dgm:pt modelId="{186B30A5-F185-4B53-9CA6-97FA9608A212}">
      <dgm:prSet/>
      <dgm:spPr/>
      <dgm:t>
        <a:bodyPr/>
        <a:lstStyle/>
        <a:p>
          <a:r>
            <a:rPr lang="en-GB"/>
            <a:t>Although footfall improved after restrictions ended, sales never returned to their previous level. Between 2023 and 2025, sales remained approximately 25% lower than they were in 2019.</a:t>
          </a:r>
          <a:endParaRPr lang="en-US"/>
        </a:p>
      </dgm:t>
    </dgm:pt>
    <dgm:pt modelId="{6EE9CBD8-6DDC-4533-A256-F3E27E19E92D}" type="parTrans" cxnId="{C188BA8E-D0E2-4D15-B326-3E5A7BA3B9C3}">
      <dgm:prSet/>
      <dgm:spPr/>
      <dgm:t>
        <a:bodyPr/>
        <a:lstStyle/>
        <a:p>
          <a:endParaRPr lang="en-US"/>
        </a:p>
      </dgm:t>
    </dgm:pt>
    <dgm:pt modelId="{F4EAD534-7FC0-4B76-B04C-21AA92AE96B7}" type="sibTrans" cxnId="{C188BA8E-D0E2-4D15-B326-3E5A7BA3B9C3}">
      <dgm:prSet/>
      <dgm:spPr/>
      <dgm:t>
        <a:bodyPr/>
        <a:lstStyle/>
        <a:p>
          <a:endParaRPr lang="en-US"/>
        </a:p>
      </dgm:t>
    </dgm:pt>
    <dgm:pt modelId="{AF66D3DA-B9DF-4353-B2B4-13370EF36B83}">
      <dgm:prSet/>
      <dgm:spPr/>
      <dgm:t>
        <a:bodyPr/>
        <a:lstStyle/>
        <a:p>
          <a:r>
            <a:rPr lang="en-GB"/>
            <a:t>As a result, Basil has become concerned about the future of the business and wants to understand the factors preventing sales growth before making any significant changes.</a:t>
          </a:r>
          <a:endParaRPr lang="en-US"/>
        </a:p>
      </dgm:t>
    </dgm:pt>
    <dgm:pt modelId="{BFEE3777-7B6F-4536-9B82-C13C66022D5B}" type="parTrans" cxnId="{4F661DB6-E4D8-403C-AFAC-1F71D10428E9}">
      <dgm:prSet/>
      <dgm:spPr/>
      <dgm:t>
        <a:bodyPr/>
        <a:lstStyle/>
        <a:p>
          <a:endParaRPr lang="en-US"/>
        </a:p>
      </dgm:t>
    </dgm:pt>
    <dgm:pt modelId="{41B75511-74DB-4CDB-8D79-89DA6CE08762}" type="sibTrans" cxnId="{4F661DB6-E4D8-403C-AFAC-1F71D10428E9}">
      <dgm:prSet/>
      <dgm:spPr/>
      <dgm:t>
        <a:bodyPr/>
        <a:lstStyle/>
        <a:p>
          <a:endParaRPr lang="en-US"/>
        </a:p>
      </dgm:t>
    </dgm:pt>
    <dgm:pt modelId="{8A71A2F1-6FAD-421D-BA54-7107A6D3886E}" type="pres">
      <dgm:prSet presAssocID="{507BF52D-506D-4996-A5A5-7B531DBEDFAD}" presName="root" presStyleCnt="0">
        <dgm:presLayoutVars>
          <dgm:dir/>
          <dgm:resizeHandles val="exact"/>
        </dgm:presLayoutVars>
      </dgm:prSet>
      <dgm:spPr/>
    </dgm:pt>
    <dgm:pt modelId="{E83FBC44-7D68-4DAB-9EA6-4DC2A18043F7}" type="pres">
      <dgm:prSet presAssocID="{9DE9A55A-B2A5-4D68-BA28-F1E9FBEA4370}" presName="compNode" presStyleCnt="0"/>
      <dgm:spPr/>
    </dgm:pt>
    <dgm:pt modelId="{B059D478-3DF3-42FC-BEEF-E865F31699C5}" type="pres">
      <dgm:prSet presAssocID="{9DE9A55A-B2A5-4D68-BA28-F1E9FBEA4370}" presName="bgRect" presStyleLbl="bgShp" presStyleIdx="0" presStyleCnt="4"/>
      <dgm:spPr/>
    </dgm:pt>
    <dgm:pt modelId="{AF73AE99-C9AF-44F6-B4C3-8F8ADC1FD70D}" type="pres">
      <dgm:prSet presAssocID="{9DE9A55A-B2A5-4D68-BA28-F1E9FBEA437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upcake"/>
        </a:ext>
      </dgm:extLst>
    </dgm:pt>
    <dgm:pt modelId="{53BBB083-920E-41A0-96F9-3FD4E8F21246}" type="pres">
      <dgm:prSet presAssocID="{9DE9A55A-B2A5-4D68-BA28-F1E9FBEA4370}" presName="spaceRect" presStyleCnt="0"/>
      <dgm:spPr/>
    </dgm:pt>
    <dgm:pt modelId="{D95C7919-079A-457D-BF74-6AC242E513AD}" type="pres">
      <dgm:prSet presAssocID="{9DE9A55A-B2A5-4D68-BA28-F1E9FBEA4370}" presName="parTx" presStyleLbl="revTx" presStyleIdx="0" presStyleCnt="4">
        <dgm:presLayoutVars>
          <dgm:chMax val="0"/>
          <dgm:chPref val="0"/>
        </dgm:presLayoutVars>
      </dgm:prSet>
      <dgm:spPr/>
    </dgm:pt>
    <dgm:pt modelId="{8F902650-C9C7-43A8-8BB1-20407BA8E727}" type="pres">
      <dgm:prSet presAssocID="{E91A3233-A521-44FB-9344-5E0189553FB7}" presName="sibTrans" presStyleCnt="0"/>
      <dgm:spPr/>
    </dgm:pt>
    <dgm:pt modelId="{D9186835-76E5-41BC-82D9-21D30713F9B7}" type="pres">
      <dgm:prSet presAssocID="{ACDBC015-D985-4CC4-AF1C-5497CD1D6A48}" presName="compNode" presStyleCnt="0"/>
      <dgm:spPr/>
    </dgm:pt>
    <dgm:pt modelId="{DA347E64-AD68-427F-AB09-D3FC175F1940}" type="pres">
      <dgm:prSet presAssocID="{ACDBC015-D985-4CC4-AF1C-5497CD1D6A48}" presName="bgRect" presStyleLbl="bgShp" presStyleIdx="1" presStyleCnt="4"/>
      <dgm:spPr/>
    </dgm:pt>
    <dgm:pt modelId="{0BB595DE-7E86-4AC3-A78C-B1F39A32F9E4}" type="pres">
      <dgm:prSet presAssocID="{ACDBC015-D985-4CC4-AF1C-5497CD1D6A4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dding Cake"/>
        </a:ext>
      </dgm:extLst>
    </dgm:pt>
    <dgm:pt modelId="{074D3F99-1EDF-48F0-8A20-0073F97F27E4}" type="pres">
      <dgm:prSet presAssocID="{ACDBC015-D985-4CC4-AF1C-5497CD1D6A48}" presName="spaceRect" presStyleCnt="0"/>
      <dgm:spPr/>
    </dgm:pt>
    <dgm:pt modelId="{A577C0C5-29AB-42C9-9778-3668A9998076}" type="pres">
      <dgm:prSet presAssocID="{ACDBC015-D985-4CC4-AF1C-5497CD1D6A48}" presName="parTx" presStyleLbl="revTx" presStyleIdx="1" presStyleCnt="4">
        <dgm:presLayoutVars>
          <dgm:chMax val="0"/>
          <dgm:chPref val="0"/>
        </dgm:presLayoutVars>
      </dgm:prSet>
      <dgm:spPr/>
    </dgm:pt>
    <dgm:pt modelId="{C472AE31-B509-4F40-9AAC-80D752E01C75}" type="pres">
      <dgm:prSet presAssocID="{D7DFD6C1-23CE-487F-BE37-0F703C8218D9}" presName="sibTrans" presStyleCnt="0"/>
      <dgm:spPr/>
    </dgm:pt>
    <dgm:pt modelId="{EC8FDC6A-87BC-4A6B-A31E-29CBEEAC9CF1}" type="pres">
      <dgm:prSet presAssocID="{186B30A5-F185-4B53-9CA6-97FA9608A212}" presName="compNode" presStyleCnt="0"/>
      <dgm:spPr/>
    </dgm:pt>
    <dgm:pt modelId="{6DF92A9F-E075-448E-B2D5-547684851221}" type="pres">
      <dgm:prSet presAssocID="{186B30A5-F185-4B53-9CA6-97FA9608A212}" presName="bgRect" presStyleLbl="bgShp" presStyleIdx="2" presStyleCnt="4"/>
      <dgm:spPr/>
    </dgm:pt>
    <dgm:pt modelId="{364762DD-55B4-4C09-B11F-D81F55462CEA}" type="pres">
      <dgm:prSet presAssocID="{186B30A5-F185-4B53-9CA6-97FA9608A21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ximize"/>
        </a:ext>
      </dgm:extLst>
    </dgm:pt>
    <dgm:pt modelId="{6438CB96-F945-4448-93D3-F53811368390}" type="pres">
      <dgm:prSet presAssocID="{186B30A5-F185-4B53-9CA6-97FA9608A212}" presName="spaceRect" presStyleCnt="0"/>
      <dgm:spPr/>
    </dgm:pt>
    <dgm:pt modelId="{DADA380E-A654-4271-8CA4-C2440135D25B}" type="pres">
      <dgm:prSet presAssocID="{186B30A5-F185-4B53-9CA6-97FA9608A212}" presName="parTx" presStyleLbl="revTx" presStyleIdx="2" presStyleCnt="4">
        <dgm:presLayoutVars>
          <dgm:chMax val="0"/>
          <dgm:chPref val="0"/>
        </dgm:presLayoutVars>
      </dgm:prSet>
      <dgm:spPr/>
    </dgm:pt>
    <dgm:pt modelId="{0397B774-715F-4F12-BDC1-DD332B4543B0}" type="pres">
      <dgm:prSet presAssocID="{F4EAD534-7FC0-4B76-B04C-21AA92AE96B7}" presName="sibTrans" presStyleCnt="0"/>
      <dgm:spPr/>
    </dgm:pt>
    <dgm:pt modelId="{4809CFB7-40F3-4D21-8DFA-3A4C5036AA07}" type="pres">
      <dgm:prSet presAssocID="{AF66D3DA-B9DF-4353-B2B4-13370EF36B83}" presName="compNode" presStyleCnt="0"/>
      <dgm:spPr/>
    </dgm:pt>
    <dgm:pt modelId="{C6977AAF-C94F-42D6-BEE9-1FC2A86665DF}" type="pres">
      <dgm:prSet presAssocID="{AF66D3DA-B9DF-4353-B2B4-13370EF36B83}" presName="bgRect" presStyleLbl="bgShp" presStyleIdx="3" presStyleCnt="4"/>
      <dgm:spPr/>
    </dgm:pt>
    <dgm:pt modelId="{0A44A8F7-012C-4E81-BC46-5B290426A55C}" type="pres">
      <dgm:prSet presAssocID="{AF66D3DA-B9DF-4353-B2B4-13370EF36B8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61B8E3AA-A3C6-4C3A-9E8B-194ED0A6F000}" type="pres">
      <dgm:prSet presAssocID="{AF66D3DA-B9DF-4353-B2B4-13370EF36B83}" presName="spaceRect" presStyleCnt="0"/>
      <dgm:spPr/>
    </dgm:pt>
    <dgm:pt modelId="{6ED3076B-FE11-42C8-9740-EA5753BA1BAB}" type="pres">
      <dgm:prSet presAssocID="{AF66D3DA-B9DF-4353-B2B4-13370EF36B83}" presName="parTx" presStyleLbl="revTx" presStyleIdx="3" presStyleCnt="4">
        <dgm:presLayoutVars>
          <dgm:chMax val="0"/>
          <dgm:chPref val="0"/>
        </dgm:presLayoutVars>
      </dgm:prSet>
      <dgm:spPr/>
    </dgm:pt>
  </dgm:ptLst>
  <dgm:cxnLst>
    <dgm:cxn modelId="{3418AF12-72D9-4E93-8ABE-D13E47D289E6}" srcId="{507BF52D-506D-4996-A5A5-7B531DBEDFAD}" destId="{9DE9A55A-B2A5-4D68-BA28-F1E9FBEA4370}" srcOrd="0" destOrd="0" parTransId="{048EFC0A-1A4F-4639-A420-933860151473}" sibTransId="{E91A3233-A521-44FB-9344-5E0189553FB7}"/>
    <dgm:cxn modelId="{1B40CA22-B785-45E9-B5C6-521EBCD63021}" type="presOf" srcId="{186B30A5-F185-4B53-9CA6-97FA9608A212}" destId="{DADA380E-A654-4271-8CA4-C2440135D25B}" srcOrd="0" destOrd="0" presId="urn:microsoft.com/office/officeart/2018/2/layout/IconVerticalSolidList"/>
    <dgm:cxn modelId="{42EFD22B-B7B3-40EB-8514-198A0D5F1057}" type="presOf" srcId="{ACDBC015-D985-4CC4-AF1C-5497CD1D6A48}" destId="{A577C0C5-29AB-42C9-9778-3668A9998076}" srcOrd="0" destOrd="0" presId="urn:microsoft.com/office/officeart/2018/2/layout/IconVerticalSolidList"/>
    <dgm:cxn modelId="{C188BA8E-D0E2-4D15-B326-3E5A7BA3B9C3}" srcId="{507BF52D-506D-4996-A5A5-7B531DBEDFAD}" destId="{186B30A5-F185-4B53-9CA6-97FA9608A212}" srcOrd="2" destOrd="0" parTransId="{6EE9CBD8-6DDC-4533-A256-F3E27E19E92D}" sibTransId="{F4EAD534-7FC0-4B76-B04C-21AA92AE96B7}"/>
    <dgm:cxn modelId="{187659A2-B758-4771-93D1-8E0BB7239B2B}" srcId="{507BF52D-506D-4996-A5A5-7B531DBEDFAD}" destId="{ACDBC015-D985-4CC4-AF1C-5497CD1D6A48}" srcOrd="1" destOrd="0" parTransId="{1BACEDBD-B0E3-4E8D-8027-28B1F9959870}" sibTransId="{D7DFD6C1-23CE-487F-BE37-0F703C8218D9}"/>
    <dgm:cxn modelId="{86CC0FB1-5CBA-447C-8AE0-088E9A3D34C6}" type="presOf" srcId="{9DE9A55A-B2A5-4D68-BA28-F1E9FBEA4370}" destId="{D95C7919-079A-457D-BF74-6AC242E513AD}" srcOrd="0" destOrd="0" presId="urn:microsoft.com/office/officeart/2018/2/layout/IconVerticalSolidList"/>
    <dgm:cxn modelId="{4F661DB6-E4D8-403C-AFAC-1F71D10428E9}" srcId="{507BF52D-506D-4996-A5A5-7B531DBEDFAD}" destId="{AF66D3DA-B9DF-4353-B2B4-13370EF36B83}" srcOrd="3" destOrd="0" parTransId="{BFEE3777-7B6F-4536-9B82-C13C66022D5B}" sibTransId="{41B75511-74DB-4CDB-8D79-89DA6CE08762}"/>
    <dgm:cxn modelId="{7FF871F7-FA18-4A66-945F-862A2A390F83}" type="presOf" srcId="{507BF52D-506D-4996-A5A5-7B531DBEDFAD}" destId="{8A71A2F1-6FAD-421D-BA54-7107A6D3886E}" srcOrd="0" destOrd="0" presId="urn:microsoft.com/office/officeart/2018/2/layout/IconVerticalSolidList"/>
    <dgm:cxn modelId="{6C4A09FD-21C2-4F8A-BD4C-CE2547F04C07}" type="presOf" srcId="{AF66D3DA-B9DF-4353-B2B4-13370EF36B83}" destId="{6ED3076B-FE11-42C8-9740-EA5753BA1BAB}" srcOrd="0" destOrd="0" presId="urn:microsoft.com/office/officeart/2018/2/layout/IconVerticalSolidList"/>
    <dgm:cxn modelId="{E288D691-CEB6-4C17-80E4-7E5854056218}" type="presParOf" srcId="{8A71A2F1-6FAD-421D-BA54-7107A6D3886E}" destId="{E83FBC44-7D68-4DAB-9EA6-4DC2A18043F7}" srcOrd="0" destOrd="0" presId="urn:microsoft.com/office/officeart/2018/2/layout/IconVerticalSolidList"/>
    <dgm:cxn modelId="{5E0D553A-39C7-4E48-91AA-6DD03D9F6D1C}" type="presParOf" srcId="{E83FBC44-7D68-4DAB-9EA6-4DC2A18043F7}" destId="{B059D478-3DF3-42FC-BEEF-E865F31699C5}" srcOrd="0" destOrd="0" presId="urn:microsoft.com/office/officeart/2018/2/layout/IconVerticalSolidList"/>
    <dgm:cxn modelId="{C5E3695D-5D53-424B-9A0C-6D2F1441269A}" type="presParOf" srcId="{E83FBC44-7D68-4DAB-9EA6-4DC2A18043F7}" destId="{AF73AE99-C9AF-44F6-B4C3-8F8ADC1FD70D}" srcOrd="1" destOrd="0" presId="urn:microsoft.com/office/officeart/2018/2/layout/IconVerticalSolidList"/>
    <dgm:cxn modelId="{29B3C616-65C8-4157-9CC4-2F4E3A1857BE}" type="presParOf" srcId="{E83FBC44-7D68-4DAB-9EA6-4DC2A18043F7}" destId="{53BBB083-920E-41A0-96F9-3FD4E8F21246}" srcOrd="2" destOrd="0" presId="urn:microsoft.com/office/officeart/2018/2/layout/IconVerticalSolidList"/>
    <dgm:cxn modelId="{3B408D76-DA9E-4926-9BF7-16060C599012}" type="presParOf" srcId="{E83FBC44-7D68-4DAB-9EA6-4DC2A18043F7}" destId="{D95C7919-079A-457D-BF74-6AC242E513AD}" srcOrd="3" destOrd="0" presId="urn:microsoft.com/office/officeart/2018/2/layout/IconVerticalSolidList"/>
    <dgm:cxn modelId="{97B077DA-C22E-4230-A0AC-809F50DEB19A}" type="presParOf" srcId="{8A71A2F1-6FAD-421D-BA54-7107A6D3886E}" destId="{8F902650-C9C7-43A8-8BB1-20407BA8E727}" srcOrd="1" destOrd="0" presId="urn:microsoft.com/office/officeart/2018/2/layout/IconVerticalSolidList"/>
    <dgm:cxn modelId="{80ED48F7-1047-4C0B-9B5E-80F958A30247}" type="presParOf" srcId="{8A71A2F1-6FAD-421D-BA54-7107A6D3886E}" destId="{D9186835-76E5-41BC-82D9-21D30713F9B7}" srcOrd="2" destOrd="0" presId="urn:microsoft.com/office/officeart/2018/2/layout/IconVerticalSolidList"/>
    <dgm:cxn modelId="{BD0ED5AD-5E9C-4345-AC0E-AF7096BB6A81}" type="presParOf" srcId="{D9186835-76E5-41BC-82D9-21D30713F9B7}" destId="{DA347E64-AD68-427F-AB09-D3FC175F1940}" srcOrd="0" destOrd="0" presId="urn:microsoft.com/office/officeart/2018/2/layout/IconVerticalSolidList"/>
    <dgm:cxn modelId="{25EB07C5-0241-4EE0-A0AC-38331CE3FBF8}" type="presParOf" srcId="{D9186835-76E5-41BC-82D9-21D30713F9B7}" destId="{0BB595DE-7E86-4AC3-A78C-B1F39A32F9E4}" srcOrd="1" destOrd="0" presId="urn:microsoft.com/office/officeart/2018/2/layout/IconVerticalSolidList"/>
    <dgm:cxn modelId="{83DAE799-64DE-4FC3-B9E0-D62B30863B84}" type="presParOf" srcId="{D9186835-76E5-41BC-82D9-21D30713F9B7}" destId="{074D3F99-1EDF-48F0-8A20-0073F97F27E4}" srcOrd="2" destOrd="0" presId="urn:microsoft.com/office/officeart/2018/2/layout/IconVerticalSolidList"/>
    <dgm:cxn modelId="{118FE898-BCF1-4AE3-A07A-FEBF9165A279}" type="presParOf" srcId="{D9186835-76E5-41BC-82D9-21D30713F9B7}" destId="{A577C0C5-29AB-42C9-9778-3668A9998076}" srcOrd="3" destOrd="0" presId="urn:microsoft.com/office/officeart/2018/2/layout/IconVerticalSolidList"/>
    <dgm:cxn modelId="{ED1182B9-2DA7-4912-ADE2-F06E8D3F9EA0}" type="presParOf" srcId="{8A71A2F1-6FAD-421D-BA54-7107A6D3886E}" destId="{C472AE31-B509-4F40-9AAC-80D752E01C75}" srcOrd="3" destOrd="0" presId="urn:microsoft.com/office/officeart/2018/2/layout/IconVerticalSolidList"/>
    <dgm:cxn modelId="{CF2DF980-8245-4458-AE1C-21466C532AA6}" type="presParOf" srcId="{8A71A2F1-6FAD-421D-BA54-7107A6D3886E}" destId="{EC8FDC6A-87BC-4A6B-A31E-29CBEEAC9CF1}" srcOrd="4" destOrd="0" presId="urn:microsoft.com/office/officeart/2018/2/layout/IconVerticalSolidList"/>
    <dgm:cxn modelId="{57EDB389-BF97-42DB-82C5-58A150374F25}" type="presParOf" srcId="{EC8FDC6A-87BC-4A6B-A31E-29CBEEAC9CF1}" destId="{6DF92A9F-E075-448E-B2D5-547684851221}" srcOrd="0" destOrd="0" presId="urn:microsoft.com/office/officeart/2018/2/layout/IconVerticalSolidList"/>
    <dgm:cxn modelId="{316EDFE7-778F-47D0-A069-A97041808732}" type="presParOf" srcId="{EC8FDC6A-87BC-4A6B-A31E-29CBEEAC9CF1}" destId="{364762DD-55B4-4C09-B11F-D81F55462CEA}" srcOrd="1" destOrd="0" presId="urn:microsoft.com/office/officeart/2018/2/layout/IconVerticalSolidList"/>
    <dgm:cxn modelId="{96508E39-3E52-412C-9C9E-3F3CE9610754}" type="presParOf" srcId="{EC8FDC6A-87BC-4A6B-A31E-29CBEEAC9CF1}" destId="{6438CB96-F945-4448-93D3-F53811368390}" srcOrd="2" destOrd="0" presId="urn:microsoft.com/office/officeart/2018/2/layout/IconVerticalSolidList"/>
    <dgm:cxn modelId="{14AAC0FB-4DDC-479B-B223-37B9F2E21E15}" type="presParOf" srcId="{EC8FDC6A-87BC-4A6B-A31E-29CBEEAC9CF1}" destId="{DADA380E-A654-4271-8CA4-C2440135D25B}" srcOrd="3" destOrd="0" presId="urn:microsoft.com/office/officeart/2018/2/layout/IconVerticalSolidList"/>
    <dgm:cxn modelId="{35C74D78-E37C-4AA1-AD3F-0BE3EF342526}" type="presParOf" srcId="{8A71A2F1-6FAD-421D-BA54-7107A6D3886E}" destId="{0397B774-715F-4F12-BDC1-DD332B4543B0}" srcOrd="5" destOrd="0" presId="urn:microsoft.com/office/officeart/2018/2/layout/IconVerticalSolidList"/>
    <dgm:cxn modelId="{1F0F85BF-D960-4336-8FB9-52C736601EA4}" type="presParOf" srcId="{8A71A2F1-6FAD-421D-BA54-7107A6D3886E}" destId="{4809CFB7-40F3-4D21-8DFA-3A4C5036AA07}" srcOrd="6" destOrd="0" presId="urn:microsoft.com/office/officeart/2018/2/layout/IconVerticalSolidList"/>
    <dgm:cxn modelId="{C6E06723-BFB3-43F0-A40C-6ACB7181D656}" type="presParOf" srcId="{4809CFB7-40F3-4D21-8DFA-3A4C5036AA07}" destId="{C6977AAF-C94F-42D6-BEE9-1FC2A86665DF}" srcOrd="0" destOrd="0" presId="urn:microsoft.com/office/officeart/2018/2/layout/IconVerticalSolidList"/>
    <dgm:cxn modelId="{7053DACB-3EA9-4C29-BFC2-86D3C57A838A}" type="presParOf" srcId="{4809CFB7-40F3-4D21-8DFA-3A4C5036AA07}" destId="{0A44A8F7-012C-4E81-BC46-5B290426A55C}" srcOrd="1" destOrd="0" presId="urn:microsoft.com/office/officeart/2018/2/layout/IconVerticalSolidList"/>
    <dgm:cxn modelId="{686ACB01-26ED-4617-AD8B-6D5905122A01}" type="presParOf" srcId="{4809CFB7-40F3-4D21-8DFA-3A4C5036AA07}" destId="{61B8E3AA-A3C6-4C3A-9E8B-194ED0A6F000}" srcOrd="2" destOrd="0" presId="urn:microsoft.com/office/officeart/2018/2/layout/IconVerticalSolidList"/>
    <dgm:cxn modelId="{B7423B74-A60A-45F4-A1C8-5D9C1397517A}" type="presParOf" srcId="{4809CFB7-40F3-4D21-8DFA-3A4C5036AA07}" destId="{6ED3076B-FE11-42C8-9740-EA5753BA1BA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42905F-8A65-4B40-9B5E-678CA47F251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8A5F675-3F72-4E22-945A-2B60A209825E}">
      <dgm:prSet/>
      <dgm:spPr/>
      <dgm:t>
        <a:bodyPr/>
        <a:lstStyle/>
        <a:p>
          <a:pPr>
            <a:buNone/>
          </a:pPr>
          <a:r>
            <a:rPr lang="en-GB" dirty="0"/>
            <a:t>PESTEL is a framework used to analyse the external environment in which an organisation operates. It examines Political, Economic, Social, Technological, Environmental and Legal factors that may influence business performance (CIPD, 2025) .</a:t>
          </a:r>
        </a:p>
      </dgm:t>
    </dgm:pt>
    <dgm:pt modelId="{B5B0C8CA-1D88-4051-BD6B-6D34C6CEA417}" type="parTrans" cxnId="{5D2C9407-4B81-460B-BE99-7C995D7ACCF0}">
      <dgm:prSet/>
      <dgm:spPr/>
      <dgm:t>
        <a:bodyPr/>
        <a:lstStyle/>
        <a:p>
          <a:endParaRPr lang="en-GB"/>
        </a:p>
      </dgm:t>
    </dgm:pt>
    <dgm:pt modelId="{6F931CAB-14B7-4081-9BFE-225CA6B92B33}" type="sibTrans" cxnId="{5D2C9407-4B81-460B-BE99-7C995D7ACCF0}">
      <dgm:prSet/>
      <dgm:spPr/>
      <dgm:t>
        <a:bodyPr/>
        <a:lstStyle/>
        <a:p>
          <a:endParaRPr lang="en-GB"/>
        </a:p>
      </dgm:t>
    </dgm:pt>
    <dgm:pt modelId="{00E6C264-D7AA-46CB-B682-961DD69C30B4}">
      <dgm:prSet/>
      <dgm:spPr/>
      <dgm:t>
        <a:bodyPr/>
        <a:lstStyle/>
        <a:p>
          <a:pPr>
            <a:buNone/>
          </a:pPr>
          <a:r>
            <a:rPr lang="en-GB" dirty="0"/>
            <a:t>One advantage of PESTEL is that it provides a structured method for identifying external influences that may create opportunities or challenges. It encourages organisations to consider wider environmental trends rather than focusing solely on internal operations (CIPD, 2025).</a:t>
          </a:r>
        </a:p>
      </dgm:t>
    </dgm:pt>
    <dgm:pt modelId="{4FE8F7E2-F074-4094-B8D4-4E9899647337}" type="parTrans" cxnId="{F5B14A0C-7BA8-46A4-9A04-D42F7D08DA36}">
      <dgm:prSet/>
      <dgm:spPr/>
      <dgm:t>
        <a:bodyPr/>
        <a:lstStyle/>
        <a:p>
          <a:endParaRPr lang="en-GB"/>
        </a:p>
      </dgm:t>
    </dgm:pt>
    <dgm:pt modelId="{AF3C0BE7-7711-411C-B933-D024CA926608}" type="sibTrans" cxnId="{F5B14A0C-7BA8-46A4-9A04-D42F7D08DA36}">
      <dgm:prSet/>
      <dgm:spPr/>
      <dgm:t>
        <a:bodyPr/>
        <a:lstStyle/>
        <a:p>
          <a:endParaRPr lang="en-GB"/>
        </a:p>
      </dgm:t>
    </dgm:pt>
    <dgm:pt modelId="{0A02DD6C-CA53-44F6-BFDC-5BD28A9D5784}">
      <dgm:prSet/>
      <dgm:spPr/>
      <dgm:t>
        <a:bodyPr/>
        <a:lstStyle/>
        <a:p>
          <a:pPr>
            <a:buNone/>
          </a:pPr>
          <a:r>
            <a:rPr lang="en-GB"/>
            <a:t>However, the framework also has limitations. While it identifies factors affecting a business, it does not determine the relative importance of each factor. Furthermore, changing external conditions can quickly make analysis outdated.</a:t>
          </a:r>
        </a:p>
      </dgm:t>
    </dgm:pt>
    <dgm:pt modelId="{EC188AD7-9775-4176-999D-2E8E544213C0}" type="parTrans" cxnId="{8334E358-FC06-4F59-A806-EF7B984B28D7}">
      <dgm:prSet/>
      <dgm:spPr/>
      <dgm:t>
        <a:bodyPr/>
        <a:lstStyle/>
        <a:p>
          <a:endParaRPr lang="en-GB"/>
        </a:p>
      </dgm:t>
    </dgm:pt>
    <dgm:pt modelId="{F1031874-2215-46EB-9BF8-07E8C989471A}" type="sibTrans" cxnId="{8334E358-FC06-4F59-A806-EF7B984B28D7}">
      <dgm:prSet/>
      <dgm:spPr/>
      <dgm:t>
        <a:bodyPr/>
        <a:lstStyle/>
        <a:p>
          <a:endParaRPr lang="en-GB"/>
        </a:p>
      </dgm:t>
    </dgm:pt>
    <dgm:pt modelId="{46586642-1722-4DDF-B169-6EE62DA283B3}">
      <dgm:prSet/>
      <dgm:spPr/>
      <dgm:t>
        <a:bodyPr/>
        <a:lstStyle/>
        <a:p>
          <a:pPr>
            <a:buNone/>
          </a:pPr>
          <a:r>
            <a:rPr lang="en-GB"/>
            <a:t>Despite these limitations, PESTEL provides a useful starting point for understanding the environment in which Basil's Bakery operates.</a:t>
          </a:r>
        </a:p>
      </dgm:t>
    </dgm:pt>
    <dgm:pt modelId="{8DC1B176-63AD-4BD8-B286-487243D99BFE}" type="parTrans" cxnId="{E533AC69-8340-4A2C-A017-41C1CB9A67E6}">
      <dgm:prSet/>
      <dgm:spPr/>
      <dgm:t>
        <a:bodyPr/>
        <a:lstStyle/>
        <a:p>
          <a:endParaRPr lang="en-GB"/>
        </a:p>
      </dgm:t>
    </dgm:pt>
    <dgm:pt modelId="{6BB29460-78AE-4BAB-9A4A-28F4635F1A6C}" type="sibTrans" cxnId="{E533AC69-8340-4A2C-A017-41C1CB9A67E6}">
      <dgm:prSet/>
      <dgm:spPr/>
      <dgm:t>
        <a:bodyPr/>
        <a:lstStyle/>
        <a:p>
          <a:endParaRPr lang="en-GB"/>
        </a:p>
      </dgm:t>
    </dgm:pt>
    <dgm:pt modelId="{ABD57EF4-EA94-49D2-9871-7C9DC53EBD1D}" type="pres">
      <dgm:prSet presAssocID="{1542905F-8A65-4B40-9B5E-678CA47F251E}" presName="linear" presStyleCnt="0">
        <dgm:presLayoutVars>
          <dgm:animLvl val="lvl"/>
          <dgm:resizeHandles val="exact"/>
        </dgm:presLayoutVars>
      </dgm:prSet>
      <dgm:spPr/>
    </dgm:pt>
    <dgm:pt modelId="{5CC537E9-CF2B-4038-9A9A-20F3C41C1707}" type="pres">
      <dgm:prSet presAssocID="{48A5F675-3F72-4E22-945A-2B60A209825E}" presName="parentText" presStyleLbl="node1" presStyleIdx="0" presStyleCnt="4">
        <dgm:presLayoutVars>
          <dgm:chMax val="0"/>
          <dgm:bulletEnabled val="1"/>
        </dgm:presLayoutVars>
      </dgm:prSet>
      <dgm:spPr/>
    </dgm:pt>
    <dgm:pt modelId="{3F9C9687-A06A-4D04-978B-63DA85590A3A}" type="pres">
      <dgm:prSet presAssocID="{6F931CAB-14B7-4081-9BFE-225CA6B92B33}" presName="spacer" presStyleCnt="0"/>
      <dgm:spPr/>
    </dgm:pt>
    <dgm:pt modelId="{28186F2D-A13A-4170-B19D-8B6CBAB78A2D}" type="pres">
      <dgm:prSet presAssocID="{00E6C264-D7AA-46CB-B682-961DD69C30B4}" presName="parentText" presStyleLbl="node1" presStyleIdx="1" presStyleCnt="4">
        <dgm:presLayoutVars>
          <dgm:chMax val="0"/>
          <dgm:bulletEnabled val="1"/>
        </dgm:presLayoutVars>
      </dgm:prSet>
      <dgm:spPr/>
    </dgm:pt>
    <dgm:pt modelId="{CD1DA25E-7359-4D74-8C1B-29F89A8B6DE3}" type="pres">
      <dgm:prSet presAssocID="{AF3C0BE7-7711-411C-B933-D024CA926608}" presName="spacer" presStyleCnt="0"/>
      <dgm:spPr/>
    </dgm:pt>
    <dgm:pt modelId="{6BDDC976-7068-4A98-B290-16D79F8C5151}" type="pres">
      <dgm:prSet presAssocID="{0A02DD6C-CA53-44F6-BFDC-5BD28A9D5784}" presName="parentText" presStyleLbl="node1" presStyleIdx="2" presStyleCnt="4">
        <dgm:presLayoutVars>
          <dgm:chMax val="0"/>
          <dgm:bulletEnabled val="1"/>
        </dgm:presLayoutVars>
      </dgm:prSet>
      <dgm:spPr/>
    </dgm:pt>
    <dgm:pt modelId="{FA6641BE-1553-40C1-A84C-E7B9AE76F2A2}" type="pres">
      <dgm:prSet presAssocID="{F1031874-2215-46EB-9BF8-07E8C989471A}" presName="spacer" presStyleCnt="0"/>
      <dgm:spPr/>
    </dgm:pt>
    <dgm:pt modelId="{E7C0BA15-FE12-4EE2-AAB4-11740F4F7A36}" type="pres">
      <dgm:prSet presAssocID="{46586642-1722-4DDF-B169-6EE62DA283B3}" presName="parentText" presStyleLbl="node1" presStyleIdx="3" presStyleCnt="4">
        <dgm:presLayoutVars>
          <dgm:chMax val="0"/>
          <dgm:bulletEnabled val="1"/>
        </dgm:presLayoutVars>
      </dgm:prSet>
      <dgm:spPr/>
    </dgm:pt>
  </dgm:ptLst>
  <dgm:cxnLst>
    <dgm:cxn modelId="{5D2C9407-4B81-460B-BE99-7C995D7ACCF0}" srcId="{1542905F-8A65-4B40-9B5E-678CA47F251E}" destId="{48A5F675-3F72-4E22-945A-2B60A209825E}" srcOrd="0" destOrd="0" parTransId="{B5B0C8CA-1D88-4051-BD6B-6D34C6CEA417}" sibTransId="{6F931CAB-14B7-4081-9BFE-225CA6B92B33}"/>
    <dgm:cxn modelId="{F5B14A0C-7BA8-46A4-9A04-D42F7D08DA36}" srcId="{1542905F-8A65-4B40-9B5E-678CA47F251E}" destId="{00E6C264-D7AA-46CB-B682-961DD69C30B4}" srcOrd="1" destOrd="0" parTransId="{4FE8F7E2-F074-4094-B8D4-4E9899647337}" sibTransId="{AF3C0BE7-7711-411C-B933-D024CA926608}"/>
    <dgm:cxn modelId="{4BE37319-50A5-44B2-A33C-5222D98B9307}" type="presOf" srcId="{46586642-1722-4DDF-B169-6EE62DA283B3}" destId="{E7C0BA15-FE12-4EE2-AAB4-11740F4F7A36}" srcOrd="0" destOrd="0" presId="urn:microsoft.com/office/officeart/2005/8/layout/vList2"/>
    <dgm:cxn modelId="{E533AC69-8340-4A2C-A017-41C1CB9A67E6}" srcId="{1542905F-8A65-4B40-9B5E-678CA47F251E}" destId="{46586642-1722-4DDF-B169-6EE62DA283B3}" srcOrd="3" destOrd="0" parTransId="{8DC1B176-63AD-4BD8-B286-487243D99BFE}" sibTransId="{6BB29460-78AE-4BAB-9A4A-28F4635F1A6C}"/>
    <dgm:cxn modelId="{20373D6A-07EA-4CE5-B998-88A565649031}" type="presOf" srcId="{00E6C264-D7AA-46CB-B682-961DD69C30B4}" destId="{28186F2D-A13A-4170-B19D-8B6CBAB78A2D}" srcOrd="0" destOrd="0" presId="urn:microsoft.com/office/officeart/2005/8/layout/vList2"/>
    <dgm:cxn modelId="{8334E358-FC06-4F59-A806-EF7B984B28D7}" srcId="{1542905F-8A65-4B40-9B5E-678CA47F251E}" destId="{0A02DD6C-CA53-44F6-BFDC-5BD28A9D5784}" srcOrd="2" destOrd="0" parTransId="{EC188AD7-9775-4176-999D-2E8E544213C0}" sibTransId="{F1031874-2215-46EB-9BF8-07E8C989471A}"/>
    <dgm:cxn modelId="{0493099D-897D-40AF-A14C-0FE6B75DAE5C}" type="presOf" srcId="{1542905F-8A65-4B40-9B5E-678CA47F251E}" destId="{ABD57EF4-EA94-49D2-9871-7C9DC53EBD1D}" srcOrd="0" destOrd="0" presId="urn:microsoft.com/office/officeart/2005/8/layout/vList2"/>
    <dgm:cxn modelId="{DB9B4BD8-A11F-4E8D-8EBE-884D83FEC478}" type="presOf" srcId="{0A02DD6C-CA53-44F6-BFDC-5BD28A9D5784}" destId="{6BDDC976-7068-4A98-B290-16D79F8C5151}" srcOrd="0" destOrd="0" presId="urn:microsoft.com/office/officeart/2005/8/layout/vList2"/>
    <dgm:cxn modelId="{2E13EDED-E348-4E2D-BC72-E82162A48BE2}" type="presOf" srcId="{48A5F675-3F72-4E22-945A-2B60A209825E}" destId="{5CC537E9-CF2B-4038-9A9A-20F3C41C1707}" srcOrd="0" destOrd="0" presId="urn:microsoft.com/office/officeart/2005/8/layout/vList2"/>
    <dgm:cxn modelId="{8B066C4F-4102-4B70-A553-9F103092ED8C}" type="presParOf" srcId="{ABD57EF4-EA94-49D2-9871-7C9DC53EBD1D}" destId="{5CC537E9-CF2B-4038-9A9A-20F3C41C1707}" srcOrd="0" destOrd="0" presId="urn:microsoft.com/office/officeart/2005/8/layout/vList2"/>
    <dgm:cxn modelId="{B2660628-B6FF-4D35-BDA1-90196776BDE8}" type="presParOf" srcId="{ABD57EF4-EA94-49D2-9871-7C9DC53EBD1D}" destId="{3F9C9687-A06A-4D04-978B-63DA85590A3A}" srcOrd="1" destOrd="0" presId="urn:microsoft.com/office/officeart/2005/8/layout/vList2"/>
    <dgm:cxn modelId="{0EB725C8-2956-46A7-B553-40756F31718B}" type="presParOf" srcId="{ABD57EF4-EA94-49D2-9871-7C9DC53EBD1D}" destId="{28186F2D-A13A-4170-B19D-8B6CBAB78A2D}" srcOrd="2" destOrd="0" presId="urn:microsoft.com/office/officeart/2005/8/layout/vList2"/>
    <dgm:cxn modelId="{66F3528E-A05E-47AC-9A35-F075DB751B9E}" type="presParOf" srcId="{ABD57EF4-EA94-49D2-9871-7C9DC53EBD1D}" destId="{CD1DA25E-7359-4D74-8C1B-29F89A8B6DE3}" srcOrd="3" destOrd="0" presId="urn:microsoft.com/office/officeart/2005/8/layout/vList2"/>
    <dgm:cxn modelId="{E792EABE-8259-4CE8-B261-1262A4C93FFC}" type="presParOf" srcId="{ABD57EF4-EA94-49D2-9871-7C9DC53EBD1D}" destId="{6BDDC976-7068-4A98-B290-16D79F8C5151}" srcOrd="4" destOrd="0" presId="urn:microsoft.com/office/officeart/2005/8/layout/vList2"/>
    <dgm:cxn modelId="{D0F353DF-CEE0-4F47-BC20-DEDBE464EA58}" type="presParOf" srcId="{ABD57EF4-EA94-49D2-9871-7C9DC53EBD1D}" destId="{FA6641BE-1553-40C1-A84C-E7B9AE76F2A2}" srcOrd="5" destOrd="0" presId="urn:microsoft.com/office/officeart/2005/8/layout/vList2"/>
    <dgm:cxn modelId="{636CF7F6-9BA4-490E-849A-1196277ACE0E}" type="presParOf" srcId="{ABD57EF4-EA94-49D2-9871-7C9DC53EBD1D}" destId="{E7C0BA15-FE12-4EE2-AAB4-11740F4F7A3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FA25C78-F9E6-4630-A901-D36B5657CD84}"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F910AF74-FC5F-4CB6-A0FA-7293C303A8DE}">
      <dgm:prSet/>
      <dgm:spPr/>
      <dgm:t>
        <a:bodyPr/>
        <a:lstStyle/>
        <a:p>
          <a:r>
            <a:rPr lang="en-GB" dirty="0"/>
            <a:t>Politically and legally, Covid-19 restrictions contributed to the initial decline in sales and customer numbers.</a:t>
          </a:r>
          <a:endParaRPr lang="en-US" dirty="0"/>
        </a:p>
      </dgm:t>
    </dgm:pt>
    <dgm:pt modelId="{2A9E7A2B-D2FF-44E6-9529-95FB0CB5AF02}" type="parTrans" cxnId="{9F97ECEA-35D6-4400-913A-426D87F21BBF}">
      <dgm:prSet/>
      <dgm:spPr/>
      <dgm:t>
        <a:bodyPr/>
        <a:lstStyle/>
        <a:p>
          <a:endParaRPr lang="en-US"/>
        </a:p>
      </dgm:t>
    </dgm:pt>
    <dgm:pt modelId="{EF83C9A0-27CC-4C50-AA84-E0A0FCD946DE}" type="sibTrans" cxnId="{9F97ECEA-35D6-4400-913A-426D87F21BBF}">
      <dgm:prSet/>
      <dgm:spPr/>
      <dgm:t>
        <a:bodyPr/>
        <a:lstStyle/>
        <a:p>
          <a:endParaRPr lang="en-US"/>
        </a:p>
      </dgm:t>
    </dgm:pt>
    <dgm:pt modelId="{096F819B-CFBE-4964-9F26-62945E286F8D}">
      <dgm:prSet/>
      <dgm:spPr/>
      <dgm:t>
        <a:bodyPr/>
        <a:lstStyle/>
        <a:p>
          <a:r>
            <a:rPr lang="en-GB" dirty="0"/>
            <a:t>Economically, the business faces increasing overhead costs. The case study states that utility bills, rent, insurance and business rates are considerably higher than they were in 2019.</a:t>
          </a:r>
          <a:endParaRPr lang="en-US" dirty="0"/>
        </a:p>
      </dgm:t>
    </dgm:pt>
    <dgm:pt modelId="{95185FE0-20B4-4BEA-BE96-F1A07BD15877}" type="parTrans" cxnId="{785A46DE-1231-4F51-AD4A-44E55AA13D1B}">
      <dgm:prSet/>
      <dgm:spPr/>
      <dgm:t>
        <a:bodyPr/>
        <a:lstStyle/>
        <a:p>
          <a:endParaRPr lang="en-US"/>
        </a:p>
      </dgm:t>
    </dgm:pt>
    <dgm:pt modelId="{CF6AD28A-AD72-4487-8E13-1B68165B583F}" type="sibTrans" cxnId="{785A46DE-1231-4F51-AD4A-44E55AA13D1B}">
      <dgm:prSet/>
      <dgm:spPr/>
      <dgm:t>
        <a:bodyPr/>
        <a:lstStyle/>
        <a:p>
          <a:endParaRPr lang="en-US"/>
        </a:p>
      </dgm:t>
    </dgm:pt>
    <dgm:pt modelId="{B286ACD5-1C32-4CD0-AA01-A3F2358AF8F0}">
      <dgm:prSet/>
      <dgm:spPr/>
      <dgm:t>
        <a:bodyPr/>
        <a:lstStyle/>
        <a:p>
          <a:r>
            <a:rPr lang="en-GB"/>
            <a:t>Social factors appear particularly significant. The increase in hybrid and remote working means fewer office workers are regularly present in the area, reducing the number of potential customers available during the working week.</a:t>
          </a:r>
          <a:endParaRPr lang="en-US"/>
        </a:p>
      </dgm:t>
    </dgm:pt>
    <dgm:pt modelId="{A8B25E59-ADC9-4854-9B6C-2DA6E7014B5A}" type="parTrans" cxnId="{D13CC719-027A-4935-9E35-8A7FED464A06}">
      <dgm:prSet/>
      <dgm:spPr/>
      <dgm:t>
        <a:bodyPr/>
        <a:lstStyle/>
        <a:p>
          <a:endParaRPr lang="en-US"/>
        </a:p>
      </dgm:t>
    </dgm:pt>
    <dgm:pt modelId="{EEEB51F6-7017-4F6C-8DAB-5B8B500C4238}" type="sibTrans" cxnId="{D13CC719-027A-4935-9E35-8A7FED464A06}">
      <dgm:prSet/>
      <dgm:spPr/>
      <dgm:t>
        <a:bodyPr/>
        <a:lstStyle/>
        <a:p>
          <a:endParaRPr lang="en-US"/>
        </a:p>
      </dgm:t>
    </dgm:pt>
    <dgm:pt modelId="{A299FC67-0FD1-4D0D-89BC-5028827CA3BC}">
      <dgm:prSet/>
      <dgm:spPr/>
      <dgm:t>
        <a:bodyPr/>
        <a:lstStyle/>
        <a:p>
          <a:r>
            <a:rPr lang="en-GB"/>
            <a:t>Technological factors may also be relevant. Customer requests for delivery and pre-order services indicate changing expectations regarding convenience and accessibility.</a:t>
          </a:r>
          <a:endParaRPr lang="en-US"/>
        </a:p>
      </dgm:t>
    </dgm:pt>
    <dgm:pt modelId="{323D008D-D771-421A-B349-00D04F0907B6}" type="parTrans" cxnId="{7B286582-17BD-4D80-A155-70816057428B}">
      <dgm:prSet/>
      <dgm:spPr/>
      <dgm:t>
        <a:bodyPr/>
        <a:lstStyle/>
        <a:p>
          <a:endParaRPr lang="en-US"/>
        </a:p>
      </dgm:t>
    </dgm:pt>
    <dgm:pt modelId="{53EFDE1D-8AEF-49BC-8E32-256DEF293067}" type="sibTrans" cxnId="{7B286582-17BD-4D80-A155-70816057428B}">
      <dgm:prSet/>
      <dgm:spPr/>
      <dgm:t>
        <a:bodyPr/>
        <a:lstStyle/>
        <a:p>
          <a:endParaRPr lang="en-US"/>
        </a:p>
      </dgm:t>
    </dgm:pt>
    <dgm:pt modelId="{4386D075-1D58-4ADE-831F-7C6C73924A72}">
      <dgm:prSet/>
      <dgm:spPr/>
      <dgm:t>
        <a:bodyPr/>
        <a:lstStyle/>
        <a:p>
          <a:r>
            <a:rPr lang="en-GB" dirty="0"/>
            <a:t>Environmental factors can be seen through Basil's commitment to sourcing organic ingredients. The case study notes that these products are more vulnerable to crop failure, creating uncertainty around costs and supply.</a:t>
          </a:r>
          <a:endParaRPr lang="en-US" dirty="0"/>
        </a:p>
      </dgm:t>
    </dgm:pt>
    <dgm:pt modelId="{F46C98C3-D57D-4B93-AFAA-F323BB517D91}" type="parTrans" cxnId="{E71485F8-266E-46AA-A84B-DD4F3317DA91}">
      <dgm:prSet/>
      <dgm:spPr/>
      <dgm:t>
        <a:bodyPr/>
        <a:lstStyle/>
        <a:p>
          <a:endParaRPr lang="en-US"/>
        </a:p>
      </dgm:t>
    </dgm:pt>
    <dgm:pt modelId="{DE9B9C56-EDDA-4815-87C7-F487132592D1}" type="sibTrans" cxnId="{E71485F8-266E-46AA-A84B-DD4F3317DA91}">
      <dgm:prSet/>
      <dgm:spPr/>
      <dgm:t>
        <a:bodyPr/>
        <a:lstStyle/>
        <a:p>
          <a:endParaRPr lang="en-US"/>
        </a:p>
      </dgm:t>
    </dgm:pt>
    <dgm:pt modelId="{FD9B8FDF-8382-4CD2-83BB-87AE8143CA36}">
      <dgm:prSet/>
      <dgm:spPr/>
      <dgm:t>
        <a:bodyPr/>
        <a:lstStyle/>
        <a:p>
          <a:r>
            <a:rPr lang="en-GB"/>
            <a:t>Overall, the PESTEL analysis suggests that several external factors have combined to create a more challenging trading environment than the bakery experienced before 2020.</a:t>
          </a:r>
          <a:endParaRPr lang="en-US"/>
        </a:p>
      </dgm:t>
    </dgm:pt>
    <dgm:pt modelId="{9E6A23E4-27F9-4CE4-A7B0-A114EB7F9124}" type="parTrans" cxnId="{5820FFDD-771A-4991-9E4C-BF3D575FB18C}">
      <dgm:prSet/>
      <dgm:spPr/>
      <dgm:t>
        <a:bodyPr/>
        <a:lstStyle/>
        <a:p>
          <a:endParaRPr lang="en-US"/>
        </a:p>
      </dgm:t>
    </dgm:pt>
    <dgm:pt modelId="{6C053D11-E1DB-4429-837A-6D1776232015}" type="sibTrans" cxnId="{5820FFDD-771A-4991-9E4C-BF3D575FB18C}">
      <dgm:prSet/>
      <dgm:spPr/>
      <dgm:t>
        <a:bodyPr/>
        <a:lstStyle/>
        <a:p>
          <a:endParaRPr lang="en-US"/>
        </a:p>
      </dgm:t>
    </dgm:pt>
    <dgm:pt modelId="{AD9901D4-BE78-468C-AF6B-E6B794560EC3}" type="pres">
      <dgm:prSet presAssocID="{0FA25C78-F9E6-4630-A901-D36B5657CD84}" presName="diagram" presStyleCnt="0">
        <dgm:presLayoutVars>
          <dgm:dir/>
          <dgm:resizeHandles val="exact"/>
        </dgm:presLayoutVars>
      </dgm:prSet>
      <dgm:spPr/>
    </dgm:pt>
    <dgm:pt modelId="{E0B37354-8260-4E18-A6FC-F2C27B7D4F7E}" type="pres">
      <dgm:prSet presAssocID="{F910AF74-FC5F-4CB6-A0FA-7293C303A8DE}" presName="node" presStyleLbl="node1" presStyleIdx="0" presStyleCnt="6">
        <dgm:presLayoutVars>
          <dgm:bulletEnabled val="1"/>
        </dgm:presLayoutVars>
      </dgm:prSet>
      <dgm:spPr/>
    </dgm:pt>
    <dgm:pt modelId="{9A3EF40D-E126-4553-81E4-3A00BB962F8B}" type="pres">
      <dgm:prSet presAssocID="{EF83C9A0-27CC-4C50-AA84-E0A0FCD946DE}" presName="sibTrans" presStyleCnt="0"/>
      <dgm:spPr/>
    </dgm:pt>
    <dgm:pt modelId="{2226989A-5280-46E1-8A78-3655CBA46A8C}" type="pres">
      <dgm:prSet presAssocID="{096F819B-CFBE-4964-9F26-62945E286F8D}" presName="node" presStyleLbl="node1" presStyleIdx="1" presStyleCnt="6">
        <dgm:presLayoutVars>
          <dgm:bulletEnabled val="1"/>
        </dgm:presLayoutVars>
      </dgm:prSet>
      <dgm:spPr/>
    </dgm:pt>
    <dgm:pt modelId="{CBC5E3F6-1CDC-4497-BD24-480EC2F009D6}" type="pres">
      <dgm:prSet presAssocID="{CF6AD28A-AD72-4487-8E13-1B68165B583F}" presName="sibTrans" presStyleCnt="0"/>
      <dgm:spPr/>
    </dgm:pt>
    <dgm:pt modelId="{9796F2F2-D570-4F2E-877E-5FC58922F5D7}" type="pres">
      <dgm:prSet presAssocID="{B286ACD5-1C32-4CD0-AA01-A3F2358AF8F0}" presName="node" presStyleLbl="node1" presStyleIdx="2" presStyleCnt="6">
        <dgm:presLayoutVars>
          <dgm:bulletEnabled val="1"/>
        </dgm:presLayoutVars>
      </dgm:prSet>
      <dgm:spPr/>
    </dgm:pt>
    <dgm:pt modelId="{BC9DD94B-C6DB-4002-890B-B35E9B038816}" type="pres">
      <dgm:prSet presAssocID="{EEEB51F6-7017-4F6C-8DAB-5B8B500C4238}" presName="sibTrans" presStyleCnt="0"/>
      <dgm:spPr/>
    </dgm:pt>
    <dgm:pt modelId="{F9C9153C-01C4-4353-AFC0-5B44CF3658C1}" type="pres">
      <dgm:prSet presAssocID="{A299FC67-0FD1-4D0D-89BC-5028827CA3BC}" presName="node" presStyleLbl="node1" presStyleIdx="3" presStyleCnt="6">
        <dgm:presLayoutVars>
          <dgm:bulletEnabled val="1"/>
        </dgm:presLayoutVars>
      </dgm:prSet>
      <dgm:spPr/>
    </dgm:pt>
    <dgm:pt modelId="{2433E7C4-6920-438D-9592-CAA31965C0C7}" type="pres">
      <dgm:prSet presAssocID="{53EFDE1D-8AEF-49BC-8E32-256DEF293067}" presName="sibTrans" presStyleCnt="0"/>
      <dgm:spPr/>
    </dgm:pt>
    <dgm:pt modelId="{42F1275D-4716-4451-B214-2616DDF9569F}" type="pres">
      <dgm:prSet presAssocID="{4386D075-1D58-4ADE-831F-7C6C73924A72}" presName="node" presStyleLbl="node1" presStyleIdx="4" presStyleCnt="6">
        <dgm:presLayoutVars>
          <dgm:bulletEnabled val="1"/>
        </dgm:presLayoutVars>
      </dgm:prSet>
      <dgm:spPr/>
    </dgm:pt>
    <dgm:pt modelId="{7AC466DC-8B70-4E24-BFCE-978AADA43547}" type="pres">
      <dgm:prSet presAssocID="{DE9B9C56-EDDA-4815-87C7-F487132592D1}" presName="sibTrans" presStyleCnt="0"/>
      <dgm:spPr/>
    </dgm:pt>
    <dgm:pt modelId="{5FA88E9F-F6E3-4067-BC0E-A5D7BFDBE9C5}" type="pres">
      <dgm:prSet presAssocID="{FD9B8FDF-8382-4CD2-83BB-87AE8143CA36}" presName="node" presStyleLbl="node1" presStyleIdx="5" presStyleCnt="6">
        <dgm:presLayoutVars>
          <dgm:bulletEnabled val="1"/>
        </dgm:presLayoutVars>
      </dgm:prSet>
      <dgm:spPr/>
    </dgm:pt>
  </dgm:ptLst>
  <dgm:cxnLst>
    <dgm:cxn modelId="{D13CC719-027A-4935-9E35-8A7FED464A06}" srcId="{0FA25C78-F9E6-4630-A901-D36B5657CD84}" destId="{B286ACD5-1C32-4CD0-AA01-A3F2358AF8F0}" srcOrd="2" destOrd="0" parTransId="{A8B25E59-ADC9-4854-9B6C-2DA6E7014B5A}" sibTransId="{EEEB51F6-7017-4F6C-8DAB-5B8B500C4238}"/>
    <dgm:cxn modelId="{EE78DF43-2CF3-4E75-8479-8F6A0FBB3BBB}" type="presOf" srcId="{096F819B-CFBE-4964-9F26-62945E286F8D}" destId="{2226989A-5280-46E1-8A78-3655CBA46A8C}" srcOrd="0" destOrd="0" presId="urn:microsoft.com/office/officeart/2005/8/layout/default"/>
    <dgm:cxn modelId="{DEFD0445-8C51-415D-BA38-CE28129259E0}" type="presOf" srcId="{FD9B8FDF-8382-4CD2-83BB-87AE8143CA36}" destId="{5FA88E9F-F6E3-4067-BC0E-A5D7BFDBE9C5}" srcOrd="0" destOrd="0" presId="urn:microsoft.com/office/officeart/2005/8/layout/default"/>
    <dgm:cxn modelId="{7048586A-BF19-4360-B5D6-8CF4CD68E81E}" type="presOf" srcId="{A299FC67-0FD1-4D0D-89BC-5028827CA3BC}" destId="{F9C9153C-01C4-4353-AFC0-5B44CF3658C1}" srcOrd="0" destOrd="0" presId="urn:microsoft.com/office/officeart/2005/8/layout/default"/>
    <dgm:cxn modelId="{B8DB075A-F3CB-46CB-BC45-8B506F55B68E}" type="presOf" srcId="{F910AF74-FC5F-4CB6-A0FA-7293C303A8DE}" destId="{E0B37354-8260-4E18-A6FC-F2C27B7D4F7E}" srcOrd="0" destOrd="0" presId="urn:microsoft.com/office/officeart/2005/8/layout/default"/>
    <dgm:cxn modelId="{7B286582-17BD-4D80-A155-70816057428B}" srcId="{0FA25C78-F9E6-4630-A901-D36B5657CD84}" destId="{A299FC67-0FD1-4D0D-89BC-5028827CA3BC}" srcOrd="3" destOrd="0" parTransId="{323D008D-D771-421A-B349-00D04F0907B6}" sibTransId="{53EFDE1D-8AEF-49BC-8E32-256DEF293067}"/>
    <dgm:cxn modelId="{F297DFA4-CA69-41F1-A5F4-1121497BB0AE}" type="presOf" srcId="{4386D075-1D58-4ADE-831F-7C6C73924A72}" destId="{42F1275D-4716-4451-B214-2616DDF9569F}" srcOrd="0" destOrd="0" presId="urn:microsoft.com/office/officeart/2005/8/layout/default"/>
    <dgm:cxn modelId="{43C299AC-7BD5-4A79-8F1D-B0439E1C4587}" type="presOf" srcId="{B286ACD5-1C32-4CD0-AA01-A3F2358AF8F0}" destId="{9796F2F2-D570-4F2E-877E-5FC58922F5D7}" srcOrd="0" destOrd="0" presId="urn:microsoft.com/office/officeart/2005/8/layout/default"/>
    <dgm:cxn modelId="{C4C2B7B9-0524-4EE6-B88C-9E72D1EF5A8C}" type="presOf" srcId="{0FA25C78-F9E6-4630-A901-D36B5657CD84}" destId="{AD9901D4-BE78-468C-AF6B-E6B794560EC3}" srcOrd="0" destOrd="0" presId="urn:microsoft.com/office/officeart/2005/8/layout/default"/>
    <dgm:cxn modelId="{5820FFDD-771A-4991-9E4C-BF3D575FB18C}" srcId="{0FA25C78-F9E6-4630-A901-D36B5657CD84}" destId="{FD9B8FDF-8382-4CD2-83BB-87AE8143CA36}" srcOrd="5" destOrd="0" parTransId="{9E6A23E4-27F9-4CE4-A7B0-A114EB7F9124}" sibTransId="{6C053D11-E1DB-4429-837A-6D1776232015}"/>
    <dgm:cxn modelId="{785A46DE-1231-4F51-AD4A-44E55AA13D1B}" srcId="{0FA25C78-F9E6-4630-A901-D36B5657CD84}" destId="{096F819B-CFBE-4964-9F26-62945E286F8D}" srcOrd="1" destOrd="0" parTransId="{95185FE0-20B4-4BEA-BE96-F1A07BD15877}" sibTransId="{CF6AD28A-AD72-4487-8E13-1B68165B583F}"/>
    <dgm:cxn modelId="{9F97ECEA-35D6-4400-913A-426D87F21BBF}" srcId="{0FA25C78-F9E6-4630-A901-D36B5657CD84}" destId="{F910AF74-FC5F-4CB6-A0FA-7293C303A8DE}" srcOrd="0" destOrd="0" parTransId="{2A9E7A2B-D2FF-44E6-9529-95FB0CB5AF02}" sibTransId="{EF83C9A0-27CC-4C50-AA84-E0A0FCD946DE}"/>
    <dgm:cxn modelId="{E71485F8-266E-46AA-A84B-DD4F3317DA91}" srcId="{0FA25C78-F9E6-4630-A901-D36B5657CD84}" destId="{4386D075-1D58-4ADE-831F-7C6C73924A72}" srcOrd="4" destOrd="0" parTransId="{F46C98C3-D57D-4B93-AFAA-F323BB517D91}" sibTransId="{DE9B9C56-EDDA-4815-87C7-F487132592D1}"/>
    <dgm:cxn modelId="{88197E26-B31E-46EE-A4A1-E34DCCC0AA99}" type="presParOf" srcId="{AD9901D4-BE78-468C-AF6B-E6B794560EC3}" destId="{E0B37354-8260-4E18-A6FC-F2C27B7D4F7E}" srcOrd="0" destOrd="0" presId="urn:microsoft.com/office/officeart/2005/8/layout/default"/>
    <dgm:cxn modelId="{1061E5C8-09EC-4B01-BED0-D2D3F53A7318}" type="presParOf" srcId="{AD9901D4-BE78-468C-AF6B-E6B794560EC3}" destId="{9A3EF40D-E126-4553-81E4-3A00BB962F8B}" srcOrd="1" destOrd="0" presId="urn:microsoft.com/office/officeart/2005/8/layout/default"/>
    <dgm:cxn modelId="{63E2860B-ABB2-4277-9BC8-6AB404FC389E}" type="presParOf" srcId="{AD9901D4-BE78-468C-AF6B-E6B794560EC3}" destId="{2226989A-5280-46E1-8A78-3655CBA46A8C}" srcOrd="2" destOrd="0" presId="urn:microsoft.com/office/officeart/2005/8/layout/default"/>
    <dgm:cxn modelId="{A55861B6-08BD-4F3D-9974-6A594893E18F}" type="presParOf" srcId="{AD9901D4-BE78-468C-AF6B-E6B794560EC3}" destId="{CBC5E3F6-1CDC-4497-BD24-480EC2F009D6}" srcOrd="3" destOrd="0" presId="urn:microsoft.com/office/officeart/2005/8/layout/default"/>
    <dgm:cxn modelId="{36FC2424-1D31-4063-9537-860E4847D121}" type="presParOf" srcId="{AD9901D4-BE78-468C-AF6B-E6B794560EC3}" destId="{9796F2F2-D570-4F2E-877E-5FC58922F5D7}" srcOrd="4" destOrd="0" presId="urn:microsoft.com/office/officeart/2005/8/layout/default"/>
    <dgm:cxn modelId="{1C4C3B59-3D72-4E36-8022-3EE46764FE35}" type="presParOf" srcId="{AD9901D4-BE78-468C-AF6B-E6B794560EC3}" destId="{BC9DD94B-C6DB-4002-890B-B35E9B038816}" srcOrd="5" destOrd="0" presId="urn:microsoft.com/office/officeart/2005/8/layout/default"/>
    <dgm:cxn modelId="{19BAB30F-BABD-4732-A6DD-C920A6979CBF}" type="presParOf" srcId="{AD9901D4-BE78-468C-AF6B-E6B794560EC3}" destId="{F9C9153C-01C4-4353-AFC0-5B44CF3658C1}" srcOrd="6" destOrd="0" presId="urn:microsoft.com/office/officeart/2005/8/layout/default"/>
    <dgm:cxn modelId="{47F39080-1D45-419D-959A-000F6FBCB008}" type="presParOf" srcId="{AD9901D4-BE78-468C-AF6B-E6B794560EC3}" destId="{2433E7C4-6920-438D-9592-CAA31965C0C7}" srcOrd="7" destOrd="0" presId="urn:microsoft.com/office/officeart/2005/8/layout/default"/>
    <dgm:cxn modelId="{B36D5B70-1577-46D4-AC38-FF46EDE142ED}" type="presParOf" srcId="{AD9901D4-BE78-468C-AF6B-E6B794560EC3}" destId="{42F1275D-4716-4451-B214-2616DDF9569F}" srcOrd="8" destOrd="0" presId="urn:microsoft.com/office/officeart/2005/8/layout/default"/>
    <dgm:cxn modelId="{CE44EC24-45D7-499E-A9D3-8591EB2A3EAA}" type="presParOf" srcId="{AD9901D4-BE78-468C-AF6B-E6B794560EC3}" destId="{7AC466DC-8B70-4E24-BFCE-978AADA43547}" srcOrd="9" destOrd="0" presId="urn:microsoft.com/office/officeart/2005/8/layout/default"/>
    <dgm:cxn modelId="{2A319ACE-CF6C-4365-9379-AF7FADF9830F}" type="presParOf" srcId="{AD9901D4-BE78-468C-AF6B-E6B794560EC3}" destId="{5FA88E9F-F6E3-4067-BC0E-A5D7BFDBE9C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2B489D-A852-405F-ABCE-502998BC2192}"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3D25348B-08F8-41A8-9F79-347FF5D0FE27}">
      <dgm:prSet custT="1"/>
      <dgm:spPr/>
      <dgm:t>
        <a:bodyPr/>
        <a:lstStyle/>
        <a:p>
          <a:r>
            <a:rPr lang="en-GB" sz="1700"/>
            <a:t>For Basil's Bakery, the effect being analysed is the continued lack of sales growth.</a:t>
          </a:r>
          <a:endParaRPr lang="en-US" sz="1700" dirty="0"/>
        </a:p>
      </dgm:t>
    </dgm:pt>
    <dgm:pt modelId="{850CC1BE-188F-4E5F-B62A-E23033E2D199}" type="parTrans" cxnId="{B3195BEC-7ECE-42EB-A9C8-1993F14B7428}">
      <dgm:prSet/>
      <dgm:spPr/>
      <dgm:t>
        <a:bodyPr/>
        <a:lstStyle/>
        <a:p>
          <a:endParaRPr lang="en-US"/>
        </a:p>
      </dgm:t>
    </dgm:pt>
    <dgm:pt modelId="{9BC74C43-9D54-4079-B2B9-38674C956DDF}" type="sibTrans" cxnId="{B3195BEC-7ECE-42EB-A9C8-1993F14B7428}">
      <dgm:prSet/>
      <dgm:spPr/>
      <dgm:t>
        <a:bodyPr/>
        <a:lstStyle/>
        <a:p>
          <a:endParaRPr lang="en-US"/>
        </a:p>
      </dgm:t>
    </dgm:pt>
    <dgm:pt modelId="{49C48BE2-1759-40F4-BA78-025DE8D20247}">
      <dgm:prSet/>
      <dgm:spPr/>
      <dgm:t>
        <a:bodyPr/>
        <a:lstStyle/>
        <a:p>
          <a:r>
            <a:rPr lang="en-GB" dirty="0"/>
            <a:t>One category of causes relates to the external environment. Reduced footfall within the retail park and the closure of nearby businesses may have reduced the number of potential customers visiting the area.</a:t>
          </a:r>
          <a:endParaRPr lang="en-US" dirty="0"/>
        </a:p>
      </dgm:t>
    </dgm:pt>
    <dgm:pt modelId="{2706DFFC-5BFB-4AF7-84B9-4CA778F47974}" type="parTrans" cxnId="{EE71F9D3-4181-4412-AA73-D8B64E7D98FB}">
      <dgm:prSet/>
      <dgm:spPr/>
      <dgm:t>
        <a:bodyPr/>
        <a:lstStyle/>
        <a:p>
          <a:endParaRPr lang="en-US"/>
        </a:p>
      </dgm:t>
    </dgm:pt>
    <dgm:pt modelId="{85A29D32-9D33-4CBB-85DD-CA5DE5EE57BE}" type="sibTrans" cxnId="{EE71F9D3-4181-4412-AA73-D8B64E7D98FB}">
      <dgm:prSet/>
      <dgm:spPr/>
      <dgm:t>
        <a:bodyPr/>
        <a:lstStyle/>
        <a:p>
          <a:endParaRPr lang="en-US"/>
        </a:p>
      </dgm:t>
    </dgm:pt>
    <dgm:pt modelId="{5CEE0BC6-1FF7-41E5-B677-21A26E41882B}">
      <dgm:prSet/>
      <dgm:spPr/>
      <dgm:t>
        <a:bodyPr/>
        <a:lstStyle/>
        <a:p>
          <a:r>
            <a:rPr lang="en-GB"/>
            <a:t>A second category relates to customer behaviour. The growth of remote and hybrid working means many former customers are no longer present as frequently as before.</a:t>
          </a:r>
          <a:endParaRPr lang="en-US"/>
        </a:p>
      </dgm:t>
    </dgm:pt>
    <dgm:pt modelId="{2FE6D9C6-77B2-4330-85FF-3C125552EAA0}" type="parTrans" cxnId="{08F0C51B-0798-4DA6-BD82-FAE9E63E366A}">
      <dgm:prSet/>
      <dgm:spPr/>
      <dgm:t>
        <a:bodyPr/>
        <a:lstStyle/>
        <a:p>
          <a:endParaRPr lang="en-US"/>
        </a:p>
      </dgm:t>
    </dgm:pt>
    <dgm:pt modelId="{FE1D26BC-87F3-4908-B119-5225D98C3668}" type="sibTrans" cxnId="{08F0C51B-0798-4DA6-BD82-FAE9E63E366A}">
      <dgm:prSet/>
      <dgm:spPr/>
      <dgm:t>
        <a:bodyPr/>
        <a:lstStyle/>
        <a:p>
          <a:endParaRPr lang="en-US"/>
        </a:p>
      </dgm:t>
    </dgm:pt>
    <dgm:pt modelId="{7F60D738-DB4E-458E-9F2A-87292DB7225F}">
      <dgm:prSet/>
      <dgm:spPr/>
      <dgm:t>
        <a:bodyPr/>
        <a:lstStyle/>
        <a:p>
          <a:r>
            <a:rPr lang="en-GB"/>
            <a:t>A third category relates to service accessibility. Customers have expressed interest in delivery and pre-order services, but the business currently struggles to provide these consistently.</a:t>
          </a:r>
          <a:endParaRPr lang="en-US"/>
        </a:p>
      </dgm:t>
    </dgm:pt>
    <dgm:pt modelId="{621C7F9C-999B-4F3E-B232-E785CB3DC53F}" type="parTrans" cxnId="{D8FC94B7-D3C4-44BF-886E-6DB69F7E9327}">
      <dgm:prSet/>
      <dgm:spPr/>
      <dgm:t>
        <a:bodyPr/>
        <a:lstStyle/>
        <a:p>
          <a:endParaRPr lang="en-US"/>
        </a:p>
      </dgm:t>
    </dgm:pt>
    <dgm:pt modelId="{DBB36915-8A50-4DF3-8D8C-A9C3F1560EE2}" type="sibTrans" cxnId="{D8FC94B7-D3C4-44BF-886E-6DB69F7E9327}">
      <dgm:prSet/>
      <dgm:spPr/>
      <dgm:t>
        <a:bodyPr/>
        <a:lstStyle/>
        <a:p>
          <a:endParaRPr lang="en-US"/>
        </a:p>
      </dgm:t>
    </dgm:pt>
    <dgm:pt modelId="{EDE4BDF9-A119-49D3-834B-118CCF13F95F}">
      <dgm:prSet/>
      <dgm:spPr/>
      <dgm:t>
        <a:bodyPr/>
        <a:lstStyle/>
        <a:p>
          <a:r>
            <a:rPr lang="en-GB"/>
            <a:t>A final category relates to costs. Rising overheads and unpredictable ingredient prices create financial pressures that affect the business environment in which Basil operates.</a:t>
          </a:r>
          <a:endParaRPr lang="en-US"/>
        </a:p>
      </dgm:t>
    </dgm:pt>
    <dgm:pt modelId="{5DB59A2C-26CD-474D-9519-20AC0B7A7AF0}" type="parTrans" cxnId="{B2A00B29-6DEA-40C3-8F67-E1FCF15767F1}">
      <dgm:prSet/>
      <dgm:spPr/>
      <dgm:t>
        <a:bodyPr/>
        <a:lstStyle/>
        <a:p>
          <a:endParaRPr lang="en-US"/>
        </a:p>
      </dgm:t>
    </dgm:pt>
    <dgm:pt modelId="{0E3852D1-B1E4-478F-91B4-F1F28F8276A1}" type="sibTrans" cxnId="{B2A00B29-6DEA-40C3-8F67-E1FCF15767F1}">
      <dgm:prSet/>
      <dgm:spPr/>
      <dgm:t>
        <a:bodyPr/>
        <a:lstStyle/>
        <a:p>
          <a:endParaRPr lang="en-US"/>
        </a:p>
      </dgm:t>
    </dgm:pt>
    <dgm:pt modelId="{2EC0E4A7-97E4-4F1B-9993-071BB6780C5E}">
      <dgm:prSet/>
      <dgm:spPr/>
      <dgm:t>
        <a:bodyPr/>
        <a:lstStyle/>
        <a:p>
          <a:r>
            <a:rPr lang="en-GB"/>
            <a:t>The Fishbone analysis demonstrates that the sales problem is not caused by a single factor. Instead, several connected causes appear to be contributing to the decline in performance.</a:t>
          </a:r>
          <a:endParaRPr lang="en-US"/>
        </a:p>
      </dgm:t>
    </dgm:pt>
    <dgm:pt modelId="{B2905162-1183-4834-A686-8E90DBD11E7F}" type="parTrans" cxnId="{8EA248E2-CE18-41FB-94F2-10E1407887BC}">
      <dgm:prSet/>
      <dgm:spPr/>
      <dgm:t>
        <a:bodyPr/>
        <a:lstStyle/>
        <a:p>
          <a:endParaRPr lang="en-US"/>
        </a:p>
      </dgm:t>
    </dgm:pt>
    <dgm:pt modelId="{93E56F90-680F-4914-BF54-B457A1A86D4B}" type="sibTrans" cxnId="{8EA248E2-CE18-41FB-94F2-10E1407887BC}">
      <dgm:prSet/>
      <dgm:spPr/>
      <dgm:t>
        <a:bodyPr/>
        <a:lstStyle/>
        <a:p>
          <a:endParaRPr lang="en-US"/>
        </a:p>
      </dgm:t>
    </dgm:pt>
    <dgm:pt modelId="{44808562-4803-4507-8357-3EC44436BF84}">
      <dgm:prSet/>
      <dgm:spPr/>
      <dgm:t>
        <a:bodyPr/>
        <a:lstStyle/>
        <a:p>
          <a:r>
            <a:rPr lang="en-GB" i="1"/>
            <a:t>(Source: Basil's Bakery Case Study)</a:t>
          </a:r>
          <a:endParaRPr lang="en-US"/>
        </a:p>
      </dgm:t>
    </dgm:pt>
    <dgm:pt modelId="{EAD7E7C5-17C0-47D5-B80B-E15E3BAA41D4}" type="parTrans" cxnId="{66A0F517-DFC1-4B14-A616-A44C128AEBF2}">
      <dgm:prSet/>
      <dgm:spPr/>
      <dgm:t>
        <a:bodyPr/>
        <a:lstStyle/>
        <a:p>
          <a:endParaRPr lang="en-US"/>
        </a:p>
      </dgm:t>
    </dgm:pt>
    <dgm:pt modelId="{3D17017C-65F5-4E30-96A0-100AAD322274}" type="sibTrans" cxnId="{66A0F517-DFC1-4B14-A616-A44C128AEBF2}">
      <dgm:prSet/>
      <dgm:spPr/>
      <dgm:t>
        <a:bodyPr/>
        <a:lstStyle/>
        <a:p>
          <a:endParaRPr lang="en-US"/>
        </a:p>
      </dgm:t>
    </dgm:pt>
    <dgm:pt modelId="{2B089F18-D394-4E2E-9896-053967D6E544}" type="pres">
      <dgm:prSet presAssocID="{BE2B489D-A852-405F-ABCE-502998BC2192}" presName="linear" presStyleCnt="0">
        <dgm:presLayoutVars>
          <dgm:animLvl val="lvl"/>
          <dgm:resizeHandles val="exact"/>
        </dgm:presLayoutVars>
      </dgm:prSet>
      <dgm:spPr/>
    </dgm:pt>
    <dgm:pt modelId="{8681E5F9-89D5-4EB6-8EED-142AA6234EB3}" type="pres">
      <dgm:prSet presAssocID="{3D25348B-08F8-41A8-9F79-347FF5D0FE27}" presName="parentText" presStyleLbl="node1" presStyleIdx="0" presStyleCnt="7">
        <dgm:presLayoutVars>
          <dgm:chMax val="0"/>
          <dgm:bulletEnabled val="1"/>
        </dgm:presLayoutVars>
      </dgm:prSet>
      <dgm:spPr/>
    </dgm:pt>
    <dgm:pt modelId="{9AA6EEF1-12DF-4A46-AA09-A2A279D27A8B}" type="pres">
      <dgm:prSet presAssocID="{9BC74C43-9D54-4079-B2B9-38674C956DDF}" presName="spacer" presStyleCnt="0"/>
      <dgm:spPr/>
    </dgm:pt>
    <dgm:pt modelId="{4B5BD8F8-A8F3-46AA-A8BF-C190948F1FBC}" type="pres">
      <dgm:prSet presAssocID="{49C48BE2-1759-40F4-BA78-025DE8D20247}" presName="parentText" presStyleLbl="node1" presStyleIdx="1" presStyleCnt="7">
        <dgm:presLayoutVars>
          <dgm:chMax val="0"/>
          <dgm:bulletEnabled val="1"/>
        </dgm:presLayoutVars>
      </dgm:prSet>
      <dgm:spPr/>
    </dgm:pt>
    <dgm:pt modelId="{84864530-1B87-4BAB-B00A-36FD4737FFDE}" type="pres">
      <dgm:prSet presAssocID="{85A29D32-9D33-4CBB-85DD-CA5DE5EE57BE}" presName="spacer" presStyleCnt="0"/>
      <dgm:spPr/>
    </dgm:pt>
    <dgm:pt modelId="{1CE7E4A0-F470-4B9A-AC9B-2FB2D4DBF4C5}" type="pres">
      <dgm:prSet presAssocID="{5CEE0BC6-1FF7-41E5-B677-21A26E41882B}" presName="parentText" presStyleLbl="node1" presStyleIdx="2" presStyleCnt="7">
        <dgm:presLayoutVars>
          <dgm:chMax val="0"/>
          <dgm:bulletEnabled val="1"/>
        </dgm:presLayoutVars>
      </dgm:prSet>
      <dgm:spPr/>
    </dgm:pt>
    <dgm:pt modelId="{63401AA2-60B4-4FC2-8FE0-D259A58ABAFD}" type="pres">
      <dgm:prSet presAssocID="{FE1D26BC-87F3-4908-B119-5225D98C3668}" presName="spacer" presStyleCnt="0"/>
      <dgm:spPr/>
    </dgm:pt>
    <dgm:pt modelId="{1493119D-62E6-401E-B46E-CEDDD13FE7D3}" type="pres">
      <dgm:prSet presAssocID="{7F60D738-DB4E-458E-9F2A-87292DB7225F}" presName="parentText" presStyleLbl="node1" presStyleIdx="3" presStyleCnt="7">
        <dgm:presLayoutVars>
          <dgm:chMax val="0"/>
          <dgm:bulletEnabled val="1"/>
        </dgm:presLayoutVars>
      </dgm:prSet>
      <dgm:spPr/>
    </dgm:pt>
    <dgm:pt modelId="{9B22BF4C-4B07-4BD8-977F-0E25B3CA8FA1}" type="pres">
      <dgm:prSet presAssocID="{DBB36915-8A50-4DF3-8D8C-A9C3F1560EE2}" presName="spacer" presStyleCnt="0"/>
      <dgm:spPr/>
    </dgm:pt>
    <dgm:pt modelId="{528D6B1D-17CE-46A4-A715-EBDEEB04423D}" type="pres">
      <dgm:prSet presAssocID="{EDE4BDF9-A119-49D3-834B-118CCF13F95F}" presName="parentText" presStyleLbl="node1" presStyleIdx="4" presStyleCnt="7">
        <dgm:presLayoutVars>
          <dgm:chMax val="0"/>
          <dgm:bulletEnabled val="1"/>
        </dgm:presLayoutVars>
      </dgm:prSet>
      <dgm:spPr/>
    </dgm:pt>
    <dgm:pt modelId="{BCFDBE63-2C8C-4AD0-8927-2D103A6D7382}" type="pres">
      <dgm:prSet presAssocID="{0E3852D1-B1E4-478F-91B4-F1F28F8276A1}" presName="spacer" presStyleCnt="0"/>
      <dgm:spPr/>
    </dgm:pt>
    <dgm:pt modelId="{8855DBB6-51ED-41F6-906E-A70A8A10D7E7}" type="pres">
      <dgm:prSet presAssocID="{2EC0E4A7-97E4-4F1B-9993-071BB6780C5E}" presName="parentText" presStyleLbl="node1" presStyleIdx="5" presStyleCnt="7">
        <dgm:presLayoutVars>
          <dgm:chMax val="0"/>
          <dgm:bulletEnabled val="1"/>
        </dgm:presLayoutVars>
      </dgm:prSet>
      <dgm:spPr/>
    </dgm:pt>
    <dgm:pt modelId="{6F41A680-A184-437B-8412-7CFBAD1E2C4E}" type="pres">
      <dgm:prSet presAssocID="{93E56F90-680F-4914-BF54-B457A1A86D4B}" presName="spacer" presStyleCnt="0"/>
      <dgm:spPr/>
    </dgm:pt>
    <dgm:pt modelId="{C7833D92-B686-4B09-BE2A-4C36EABA7067}" type="pres">
      <dgm:prSet presAssocID="{44808562-4803-4507-8357-3EC44436BF84}" presName="parentText" presStyleLbl="node1" presStyleIdx="6" presStyleCnt="7">
        <dgm:presLayoutVars>
          <dgm:chMax val="0"/>
          <dgm:bulletEnabled val="1"/>
        </dgm:presLayoutVars>
      </dgm:prSet>
      <dgm:spPr/>
    </dgm:pt>
  </dgm:ptLst>
  <dgm:cxnLst>
    <dgm:cxn modelId="{3EE9B10C-3ABD-4455-B42D-99C0C32D7A9F}" type="presOf" srcId="{5CEE0BC6-1FF7-41E5-B677-21A26E41882B}" destId="{1CE7E4A0-F470-4B9A-AC9B-2FB2D4DBF4C5}" srcOrd="0" destOrd="0" presId="urn:microsoft.com/office/officeart/2005/8/layout/vList2"/>
    <dgm:cxn modelId="{3EA0090E-9009-4FB1-9E3D-D4B839924205}" type="presOf" srcId="{BE2B489D-A852-405F-ABCE-502998BC2192}" destId="{2B089F18-D394-4E2E-9896-053967D6E544}" srcOrd="0" destOrd="0" presId="urn:microsoft.com/office/officeart/2005/8/layout/vList2"/>
    <dgm:cxn modelId="{66A0F517-DFC1-4B14-A616-A44C128AEBF2}" srcId="{BE2B489D-A852-405F-ABCE-502998BC2192}" destId="{44808562-4803-4507-8357-3EC44436BF84}" srcOrd="6" destOrd="0" parTransId="{EAD7E7C5-17C0-47D5-B80B-E15E3BAA41D4}" sibTransId="{3D17017C-65F5-4E30-96A0-100AAD322274}"/>
    <dgm:cxn modelId="{08F0C51B-0798-4DA6-BD82-FAE9E63E366A}" srcId="{BE2B489D-A852-405F-ABCE-502998BC2192}" destId="{5CEE0BC6-1FF7-41E5-B677-21A26E41882B}" srcOrd="2" destOrd="0" parTransId="{2FE6D9C6-77B2-4330-85FF-3C125552EAA0}" sibTransId="{FE1D26BC-87F3-4908-B119-5225D98C3668}"/>
    <dgm:cxn modelId="{ADD4B91F-3CB9-4F5C-A714-58DA60F902C7}" type="presOf" srcId="{49C48BE2-1759-40F4-BA78-025DE8D20247}" destId="{4B5BD8F8-A8F3-46AA-A8BF-C190948F1FBC}" srcOrd="0" destOrd="0" presId="urn:microsoft.com/office/officeart/2005/8/layout/vList2"/>
    <dgm:cxn modelId="{B2A00B29-6DEA-40C3-8F67-E1FCF15767F1}" srcId="{BE2B489D-A852-405F-ABCE-502998BC2192}" destId="{EDE4BDF9-A119-49D3-834B-118CCF13F95F}" srcOrd="4" destOrd="0" parTransId="{5DB59A2C-26CD-474D-9519-20AC0B7A7AF0}" sibTransId="{0E3852D1-B1E4-478F-91B4-F1F28F8276A1}"/>
    <dgm:cxn modelId="{A7BB6064-13CA-4831-B319-289170A95DBB}" type="presOf" srcId="{7F60D738-DB4E-458E-9F2A-87292DB7225F}" destId="{1493119D-62E6-401E-B46E-CEDDD13FE7D3}" srcOrd="0" destOrd="0" presId="urn:microsoft.com/office/officeart/2005/8/layout/vList2"/>
    <dgm:cxn modelId="{E03B4A67-7769-4B73-BFCB-869C58E3064E}" type="presOf" srcId="{44808562-4803-4507-8357-3EC44436BF84}" destId="{C7833D92-B686-4B09-BE2A-4C36EABA7067}" srcOrd="0" destOrd="0" presId="urn:microsoft.com/office/officeart/2005/8/layout/vList2"/>
    <dgm:cxn modelId="{D8FC94B7-D3C4-44BF-886E-6DB69F7E9327}" srcId="{BE2B489D-A852-405F-ABCE-502998BC2192}" destId="{7F60D738-DB4E-458E-9F2A-87292DB7225F}" srcOrd="3" destOrd="0" parTransId="{621C7F9C-999B-4F3E-B232-E785CB3DC53F}" sibTransId="{DBB36915-8A50-4DF3-8D8C-A9C3F1560EE2}"/>
    <dgm:cxn modelId="{8BA024C8-0662-48C3-A091-E10F4F89D5EF}" type="presOf" srcId="{EDE4BDF9-A119-49D3-834B-118CCF13F95F}" destId="{528D6B1D-17CE-46A4-A715-EBDEEB04423D}" srcOrd="0" destOrd="0" presId="urn:microsoft.com/office/officeart/2005/8/layout/vList2"/>
    <dgm:cxn modelId="{EE71F9D3-4181-4412-AA73-D8B64E7D98FB}" srcId="{BE2B489D-A852-405F-ABCE-502998BC2192}" destId="{49C48BE2-1759-40F4-BA78-025DE8D20247}" srcOrd="1" destOrd="0" parTransId="{2706DFFC-5BFB-4AF7-84B9-4CA778F47974}" sibTransId="{85A29D32-9D33-4CBB-85DD-CA5DE5EE57BE}"/>
    <dgm:cxn modelId="{6D43BDDE-DD89-45D1-88F5-7A011CCBFBAD}" type="presOf" srcId="{3D25348B-08F8-41A8-9F79-347FF5D0FE27}" destId="{8681E5F9-89D5-4EB6-8EED-142AA6234EB3}" srcOrd="0" destOrd="0" presId="urn:microsoft.com/office/officeart/2005/8/layout/vList2"/>
    <dgm:cxn modelId="{8EA248E2-CE18-41FB-94F2-10E1407887BC}" srcId="{BE2B489D-A852-405F-ABCE-502998BC2192}" destId="{2EC0E4A7-97E4-4F1B-9993-071BB6780C5E}" srcOrd="5" destOrd="0" parTransId="{B2905162-1183-4834-A686-8E90DBD11E7F}" sibTransId="{93E56F90-680F-4914-BF54-B457A1A86D4B}"/>
    <dgm:cxn modelId="{B3195BEC-7ECE-42EB-A9C8-1993F14B7428}" srcId="{BE2B489D-A852-405F-ABCE-502998BC2192}" destId="{3D25348B-08F8-41A8-9F79-347FF5D0FE27}" srcOrd="0" destOrd="0" parTransId="{850CC1BE-188F-4E5F-B62A-E23033E2D199}" sibTransId="{9BC74C43-9D54-4079-B2B9-38674C956DDF}"/>
    <dgm:cxn modelId="{965081F7-61E6-4544-BB1B-9FA9AA62C0D6}" type="presOf" srcId="{2EC0E4A7-97E4-4F1B-9993-071BB6780C5E}" destId="{8855DBB6-51ED-41F6-906E-A70A8A10D7E7}" srcOrd="0" destOrd="0" presId="urn:microsoft.com/office/officeart/2005/8/layout/vList2"/>
    <dgm:cxn modelId="{E52108D3-B42A-490E-B4BB-FA2CC776ED58}" type="presParOf" srcId="{2B089F18-D394-4E2E-9896-053967D6E544}" destId="{8681E5F9-89D5-4EB6-8EED-142AA6234EB3}" srcOrd="0" destOrd="0" presId="urn:microsoft.com/office/officeart/2005/8/layout/vList2"/>
    <dgm:cxn modelId="{3B7D9B7C-FBAB-40D7-AC3D-EF5D436A4D49}" type="presParOf" srcId="{2B089F18-D394-4E2E-9896-053967D6E544}" destId="{9AA6EEF1-12DF-4A46-AA09-A2A279D27A8B}" srcOrd="1" destOrd="0" presId="urn:microsoft.com/office/officeart/2005/8/layout/vList2"/>
    <dgm:cxn modelId="{924CB81B-86BA-4152-87F1-34DA086F1030}" type="presParOf" srcId="{2B089F18-D394-4E2E-9896-053967D6E544}" destId="{4B5BD8F8-A8F3-46AA-A8BF-C190948F1FBC}" srcOrd="2" destOrd="0" presId="urn:microsoft.com/office/officeart/2005/8/layout/vList2"/>
    <dgm:cxn modelId="{CD1147CA-C38C-4525-8365-27194C1842A7}" type="presParOf" srcId="{2B089F18-D394-4E2E-9896-053967D6E544}" destId="{84864530-1B87-4BAB-B00A-36FD4737FFDE}" srcOrd="3" destOrd="0" presId="urn:microsoft.com/office/officeart/2005/8/layout/vList2"/>
    <dgm:cxn modelId="{325D0F9A-AFC4-49B0-9DF3-457B4DB8EDFF}" type="presParOf" srcId="{2B089F18-D394-4E2E-9896-053967D6E544}" destId="{1CE7E4A0-F470-4B9A-AC9B-2FB2D4DBF4C5}" srcOrd="4" destOrd="0" presId="urn:microsoft.com/office/officeart/2005/8/layout/vList2"/>
    <dgm:cxn modelId="{62F2A24C-543B-4CD6-86FB-8AFFE4603424}" type="presParOf" srcId="{2B089F18-D394-4E2E-9896-053967D6E544}" destId="{63401AA2-60B4-4FC2-8FE0-D259A58ABAFD}" srcOrd="5" destOrd="0" presId="urn:microsoft.com/office/officeart/2005/8/layout/vList2"/>
    <dgm:cxn modelId="{0B0720E3-F75B-4B60-880F-0646A68DF8EC}" type="presParOf" srcId="{2B089F18-D394-4E2E-9896-053967D6E544}" destId="{1493119D-62E6-401E-B46E-CEDDD13FE7D3}" srcOrd="6" destOrd="0" presId="urn:microsoft.com/office/officeart/2005/8/layout/vList2"/>
    <dgm:cxn modelId="{98AB085A-C956-40A5-929D-F15D210C59E9}" type="presParOf" srcId="{2B089F18-D394-4E2E-9896-053967D6E544}" destId="{9B22BF4C-4B07-4BD8-977F-0E25B3CA8FA1}" srcOrd="7" destOrd="0" presId="urn:microsoft.com/office/officeart/2005/8/layout/vList2"/>
    <dgm:cxn modelId="{AB80F47D-6AD0-4FCC-B5AA-6C3823FE3977}" type="presParOf" srcId="{2B089F18-D394-4E2E-9896-053967D6E544}" destId="{528D6B1D-17CE-46A4-A715-EBDEEB04423D}" srcOrd="8" destOrd="0" presId="urn:microsoft.com/office/officeart/2005/8/layout/vList2"/>
    <dgm:cxn modelId="{C19E8A4A-94D5-4EEF-8D27-63B0059152DA}" type="presParOf" srcId="{2B089F18-D394-4E2E-9896-053967D6E544}" destId="{BCFDBE63-2C8C-4AD0-8927-2D103A6D7382}" srcOrd="9" destOrd="0" presId="urn:microsoft.com/office/officeart/2005/8/layout/vList2"/>
    <dgm:cxn modelId="{D6DAD7A2-9DBE-46DD-923B-EB1914792B27}" type="presParOf" srcId="{2B089F18-D394-4E2E-9896-053967D6E544}" destId="{8855DBB6-51ED-41F6-906E-A70A8A10D7E7}" srcOrd="10" destOrd="0" presId="urn:microsoft.com/office/officeart/2005/8/layout/vList2"/>
    <dgm:cxn modelId="{09296AD4-1CE7-4329-9231-2A635E411A46}" type="presParOf" srcId="{2B089F18-D394-4E2E-9896-053967D6E544}" destId="{6F41A680-A184-437B-8412-7CFBAD1E2C4E}" srcOrd="11" destOrd="0" presId="urn:microsoft.com/office/officeart/2005/8/layout/vList2"/>
    <dgm:cxn modelId="{A20E58E3-FF1F-4848-86F7-243219A194E4}" type="presParOf" srcId="{2B089F18-D394-4E2E-9896-053967D6E544}" destId="{C7833D92-B686-4B09-BE2A-4C36EABA7067}"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8CE2DB6-610D-4527-8F89-33E07928113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E5A63B1-FD50-4C6B-BEFA-19196383F51B}">
      <dgm:prSet/>
      <dgm:spPr/>
      <dgm:t>
        <a:bodyPr/>
        <a:lstStyle/>
        <a:p>
          <a:r>
            <a:rPr lang="en-GB" b="0" i="0"/>
            <a:t>In conclusion, four key findings can be identified.</a:t>
          </a:r>
          <a:endParaRPr lang="en-US"/>
        </a:p>
      </dgm:t>
    </dgm:pt>
    <dgm:pt modelId="{667193A4-136B-4752-A4DE-23383A58778E}" type="parTrans" cxnId="{AB827903-6BAE-4082-8510-3EA1A8FA7D29}">
      <dgm:prSet/>
      <dgm:spPr/>
      <dgm:t>
        <a:bodyPr/>
        <a:lstStyle/>
        <a:p>
          <a:endParaRPr lang="en-US"/>
        </a:p>
      </dgm:t>
    </dgm:pt>
    <dgm:pt modelId="{64D7DDAD-D6B0-4B02-828D-6FFEF028694B}" type="sibTrans" cxnId="{AB827903-6BAE-4082-8510-3EA1A8FA7D29}">
      <dgm:prSet/>
      <dgm:spPr/>
      <dgm:t>
        <a:bodyPr/>
        <a:lstStyle/>
        <a:p>
          <a:endParaRPr lang="en-US"/>
        </a:p>
      </dgm:t>
    </dgm:pt>
    <dgm:pt modelId="{22446D77-7832-48D1-89D9-1E7DD5EED6CA}">
      <dgm:prSet/>
      <dgm:spPr/>
      <dgm:t>
        <a:bodyPr/>
        <a:lstStyle/>
        <a:p>
          <a:r>
            <a:rPr lang="en-GB" b="0" i="0"/>
            <a:t>First, Basil's Bakery has experienced a sustained decline in sales performance, with sales remaining approximately 25% below 2019 levels.</a:t>
          </a:r>
          <a:endParaRPr lang="en-US"/>
        </a:p>
      </dgm:t>
    </dgm:pt>
    <dgm:pt modelId="{91C3F9F7-39B1-4AEC-9F19-38304740D99D}" type="parTrans" cxnId="{5C49D66A-4367-4833-9E01-1E2CC6DD8559}">
      <dgm:prSet/>
      <dgm:spPr/>
      <dgm:t>
        <a:bodyPr/>
        <a:lstStyle/>
        <a:p>
          <a:endParaRPr lang="en-US"/>
        </a:p>
      </dgm:t>
    </dgm:pt>
    <dgm:pt modelId="{FF405255-5438-484C-B8A7-0951ECF6C9A5}" type="sibTrans" cxnId="{5C49D66A-4367-4833-9E01-1E2CC6DD8559}">
      <dgm:prSet/>
      <dgm:spPr/>
      <dgm:t>
        <a:bodyPr/>
        <a:lstStyle/>
        <a:p>
          <a:endParaRPr lang="en-US"/>
        </a:p>
      </dgm:t>
    </dgm:pt>
    <dgm:pt modelId="{D0FB8345-5DD7-49E8-8600-CFF32C3CA76E}">
      <dgm:prSet/>
      <dgm:spPr/>
      <dgm:t>
        <a:bodyPr/>
        <a:lstStyle/>
        <a:p>
          <a:r>
            <a:rPr lang="en-GB" b="0" i="0"/>
            <a:t>Second, external environmental changes, particularly reduced retail park activity and increased remote working, appear to have reduced customer demand.</a:t>
          </a:r>
          <a:endParaRPr lang="en-US"/>
        </a:p>
      </dgm:t>
    </dgm:pt>
    <dgm:pt modelId="{0BDFBF55-AFE6-44EC-99AF-1D4DDBF8AE77}" type="parTrans" cxnId="{F6FF39B0-3BCD-4A24-AAD0-18BB37BD1FFF}">
      <dgm:prSet/>
      <dgm:spPr/>
      <dgm:t>
        <a:bodyPr/>
        <a:lstStyle/>
        <a:p>
          <a:endParaRPr lang="en-US"/>
        </a:p>
      </dgm:t>
    </dgm:pt>
    <dgm:pt modelId="{E2B19F49-9E46-45E0-8ED7-D9579CBEC54F}" type="sibTrans" cxnId="{F6FF39B0-3BCD-4A24-AAD0-18BB37BD1FFF}">
      <dgm:prSet/>
      <dgm:spPr/>
      <dgm:t>
        <a:bodyPr/>
        <a:lstStyle/>
        <a:p>
          <a:endParaRPr lang="en-US"/>
        </a:p>
      </dgm:t>
    </dgm:pt>
    <dgm:pt modelId="{B380E6F7-BF58-44E0-BAC7-B75608728D4D}">
      <dgm:prSet/>
      <dgm:spPr/>
      <dgm:t>
        <a:bodyPr/>
        <a:lstStyle/>
        <a:p>
          <a:r>
            <a:rPr lang="en-GB" b="0" i="0" dirty="0"/>
            <a:t>Third, customer requests for delivery and pre-order services suggest that expectations regarding accessibility and convenience may have changed.</a:t>
          </a:r>
          <a:endParaRPr lang="en-US" dirty="0"/>
        </a:p>
      </dgm:t>
    </dgm:pt>
    <dgm:pt modelId="{553F4FC2-A802-4BAD-ACC7-97CA3B0152E6}" type="parTrans" cxnId="{AB8EEDF6-0A0C-4289-8291-037C11EF467C}">
      <dgm:prSet/>
      <dgm:spPr/>
      <dgm:t>
        <a:bodyPr/>
        <a:lstStyle/>
        <a:p>
          <a:endParaRPr lang="en-US"/>
        </a:p>
      </dgm:t>
    </dgm:pt>
    <dgm:pt modelId="{230D835F-8589-4969-B253-31403C30C85E}" type="sibTrans" cxnId="{AB8EEDF6-0A0C-4289-8291-037C11EF467C}">
      <dgm:prSet/>
      <dgm:spPr/>
      <dgm:t>
        <a:bodyPr/>
        <a:lstStyle/>
        <a:p>
          <a:endParaRPr lang="en-US"/>
        </a:p>
      </dgm:t>
    </dgm:pt>
    <dgm:pt modelId="{6CDEF473-5A70-4098-94C0-B589D03260DD}">
      <dgm:prSet/>
      <dgm:spPr/>
      <dgm:t>
        <a:bodyPr/>
        <a:lstStyle/>
        <a:p>
          <a:r>
            <a:rPr lang="en-GB" b="0" i="0"/>
            <a:t>Finally, both the PESTEL and Cause-and-Effect analyses indicate that the problem is being driven by multiple interconnected factors rather than a single cause.</a:t>
          </a:r>
          <a:endParaRPr lang="en-US"/>
        </a:p>
      </dgm:t>
    </dgm:pt>
    <dgm:pt modelId="{1B0394AF-9A0F-4689-AB12-465520EA4FDB}" type="parTrans" cxnId="{E06C1CF8-582C-4A8C-B559-F80C25EDBE1C}">
      <dgm:prSet/>
      <dgm:spPr/>
      <dgm:t>
        <a:bodyPr/>
        <a:lstStyle/>
        <a:p>
          <a:endParaRPr lang="en-US"/>
        </a:p>
      </dgm:t>
    </dgm:pt>
    <dgm:pt modelId="{BA6156F5-6AA1-4F1B-A736-6CCFA60AB013}" type="sibTrans" cxnId="{E06C1CF8-582C-4A8C-B559-F80C25EDBE1C}">
      <dgm:prSet/>
      <dgm:spPr/>
      <dgm:t>
        <a:bodyPr/>
        <a:lstStyle/>
        <a:p>
          <a:endParaRPr lang="en-US"/>
        </a:p>
      </dgm:t>
    </dgm:pt>
    <dgm:pt modelId="{2A38F88A-3984-4621-92FD-A637FF225DA8}">
      <dgm:prSet/>
      <dgm:spPr/>
      <dgm:t>
        <a:bodyPr/>
        <a:lstStyle/>
        <a:p>
          <a:r>
            <a:rPr lang="en-GB" b="0" i="0"/>
            <a:t>Overall, these tools provide a clearer understanding of the challenges affecting Basil's Bakery and the factors limiting future sales growth.</a:t>
          </a:r>
          <a:endParaRPr lang="en-US"/>
        </a:p>
      </dgm:t>
    </dgm:pt>
    <dgm:pt modelId="{700206AD-ED2D-4F93-958C-F78B03145AD1}" type="parTrans" cxnId="{14B1342A-8D33-4138-8FFA-E1D7E4DC9B24}">
      <dgm:prSet/>
      <dgm:spPr/>
      <dgm:t>
        <a:bodyPr/>
        <a:lstStyle/>
        <a:p>
          <a:endParaRPr lang="en-US"/>
        </a:p>
      </dgm:t>
    </dgm:pt>
    <dgm:pt modelId="{285A0C46-82E3-4F1D-A5DF-FBC7DC1D824D}" type="sibTrans" cxnId="{14B1342A-8D33-4138-8FFA-E1D7E4DC9B24}">
      <dgm:prSet/>
      <dgm:spPr/>
      <dgm:t>
        <a:bodyPr/>
        <a:lstStyle/>
        <a:p>
          <a:endParaRPr lang="en-US"/>
        </a:p>
      </dgm:t>
    </dgm:pt>
    <dgm:pt modelId="{1677B80B-8EF3-480F-B105-4CAAD7178C36}" type="pres">
      <dgm:prSet presAssocID="{78CE2DB6-610D-4527-8F89-33E079281136}" presName="root" presStyleCnt="0">
        <dgm:presLayoutVars>
          <dgm:dir/>
          <dgm:resizeHandles val="exact"/>
        </dgm:presLayoutVars>
      </dgm:prSet>
      <dgm:spPr/>
    </dgm:pt>
    <dgm:pt modelId="{85DE785D-7A23-48DB-88B9-C69C96813643}" type="pres">
      <dgm:prSet presAssocID="{78CE2DB6-610D-4527-8F89-33E079281136}" presName="container" presStyleCnt="0">
        <dgm:presLayoutVars>
          <dgm:dir/>
          <dgm:resizeHandles val="exact"/>
        </dgm:presLayoutVars>
      </dgm:prSet>
      <dgm:spPr/>
    </dgm:pt>
    <dgm:pt modelId="{6187D64D-DA30-4229-8045-4BC1EA176F2D}" type="pres">
      <dgm:prSet presAssocID="{5E5A63B1-FD50-4C6B-BEFA-19196383F51B}" presName="compNode" presStyleCnt="0"/>
      <dgm:spPr/>
    </dgm:pt>
    <dgm:pt modelId="{87144E9D-5F1B-4F3C-8497-466056568111}" type="pres">
      <dgm:prSet presAssocID="{5E5A63B1-FD50-4C6B-BEFA-19196383F51B}" presName="iconBgRect" presStyleLbl="bgShp" presStyleIdx="0" presStyleCnt="6"/>
      <dgm:spPr/>
    </dgm:pt>
    <dgm:pt modelId="{A83AA325-F275-41B9-9F8B-CCD76206C807}" type="pres">
      <dgm:prSet presAssocID="{5E5A63B1-FD50-4C6B-BEFA-19196383F51B}"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Key"/>
        </a:ext>
      </dgm:extLst>
    </dgm:pt>
    <dgm:pt modelId="{91797278-A29F-4864-B813-70BCD9C753B0}" type="pres">
      <dgm:prSet presAssocID="{5E5A63B1-FD50-4C6B-BEFA-19196383F51B}" presName="spaceRect" presStyleCnt="0"/>
      <dgm:spPr/>
    </dgm:pt>
    <dgm:pt modelId="{ECF91F1B-B2B2-4108-BC95-D3EAC237573A}" type="pres">
      <dgm:prSet presAssocID="{5E5A63B1-FD50-4C6B-BEFA-19196383F51B}" presName="textRect" presStyleLbl="revTx" presStyleIdx="0" presStyleCnt="6">
        <dgm:presLayoutVars>
          <dgm:chMax val="1"/>
          <dgm:chPref val="1"/>
        </dgm:presLayoutVars>
      </dgm:prSet>
      <dgm:spPr/>
    </dgm:pt>
    <dgm:pt modelId="{EFEA9FB2-7E26-4DEA-9999-BBE214E87380}" type="pres">
      <dgm:prSet presAssocID="{64D7DDAD-D6B0-4B02-828D-6FFEF028694B}" presName="sibTrans" presStyleLbl="sibTrans2D1" presStyleIdx="0" presStyleCnt="0"/>
      <dgm:spPr/>
    </dgm:pt>
    <dgm:pt modelId="{F33D9C0E-5D78-4778-B594-AE400030015F}" type="pres">
      <dgm:prSet presAssocID="{22446D77-7832-48D1-89D9-1E7DD5EED6CA}" presName="compNode" presStyleCnt="0"/>
      <dgm:spPr/>
    </dgm:pt>
    <dgm:pt modelId="{DC9D84D4-A56A-450F-A81F-D844C38D2F3A}" type="pres">
      <dgm:prSet presAssocID="{22446D77-7832-48D1-89D9-1E7DD5EED6CA}" presName="iconBgRect" presStyleLbl="bgShp" presStyleIdx="1" presStyleCnt="6"/>
      <dgm:spPr/>
    </dgm:pt>
    <dgm:pt modelId="{08649368-9CB4-4D7E-928C-580DF87DC84E}" type="pres">
      <dgm:prSet presAssocID="{22446D77-7832-48D1-89D9-1E7DD5EED6CA}"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vocado"/>
        </a:ext>
      </dgm:extLst>
    </dgm:pt>
    <dgm:pt modelId="{3B00D20B-5A86-4BB9-80DA-B0FDE6F4EA1C}" type="pres">
      <dgm:prSet presAssocID="{22446D77-7832-48D1-89D9-1E7DD5EED6CA}" presName="spaceRect" presStyleCnt="0"/>
      <dgm:spPr/>
    </dgm:pt>
    <dgm:pt modelId="{EEF12049-207D-4F17-BFC4-00579891E3E1}" type="pres">
      <dgm:prSet presAssocID="{22446D77-7832-48D1-89D9-1E7DD5EED6CA}" presName="textRect" presStyleLbl="revTx" presStyleIdx="1" presStyleCnt="6">
        <dgm:presLayoutVars>
          <dgm:chMax val="1"/>
          <dgm:chPref val="1"/>
        </dgm:presLayoutVars>
      </dgm:prSet>
      <dgm:spPr/>
    </dgm:pt>
    <dgm:pt modelId="{8DBC36D2-C850-41DE-B5CA-CE76395BC1D1}" type="pres">
      <dgm:prSet presAssocID="{FF405255-5438-484C-B8A7-0951ECF6C9A5}" presName="sibTrans" presStyleLbl="sibTrans2D1" presStyleIdx="0" presStyleCnt="0"/>
      <dgm:spPr/>
    </dgm:pt>
    <dgm:pt modelId="{8EF74D27-0850-4DE0-B54D-A464C17B0FE7}" type="pres">
      <dgm:prSet presAssocID="{D0FB8345-5DD7-49E8-8600-CFF32C3CA76E}" presName="compNode" presStyleCnt="0"/>
      <dgm:spPr/>
    </dgm:pt>
    <dgm:pt modelId="{6876B6B2-247B-42E8-B37D-DF1560F1F548}" type="pres">
      <dgm:prSet presAssocID="{D0FB8345-5DD7-49E8-8600-CFF32C3CA76E}" presName="iconBgRect" presStyleLbl="bgShp" presStyleIdx="2" presStyleCnt="6"/>
      <dgm:spPr/>
    </dgm:pt>
    <dgm:pt modelId="{EC9DBF14-4D15-4BBA-9494-011E42CFE280}" type="pres">
      <dgm:prSet presAssocID="{D0FB8345-5DD7-49E8-8600-CFF32C3CA76E}"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ark scene"/>
        </a:ext>
      </dgm:extLst>
    </dgm:pt>
    <dgm:pt modelId="{AEFDE541-E0CB-48AE-A31C-5D958EC2913D}" type="pres">
      <dgm:prSet presAssocID="{D0FB8345-5DD7-49E8-8600-CFF32C3CA76E}" presName="spaceRect" presStyleCnt="0"/>
      <dgm:spPr/>
    </dgm:pt>
    <dgm:pt modelId="{D9D76143-5D83-47C6-A64F-1FB51E46760B}" type="pres">
      <dgm:prSet presAssocID="{D0FB8345-5DD7-49E8-8600-CFF32C3CA76E}" presName="textRect" presStyleLbl="revTx" presStyleIdx="2" presStyleCnt="6">
        <dgm:presLayoutVars>
          <dgm:chMax val="1"/>
          <dgm:chPref val="1"/>
        </dgm:presLayoutVars>
      </dgm:prSet>
      <dgm:spPr/>
    </dgm:pt>
    <dgm:pt modelId="{C4D3769E-35C8-4AE2-BE92-B7679FE8041E}" type="pres">
      <dgm:prSet presAssocID="{E2B19F49-9E46-45E0-8ED7-D9579CBEC54F}" presName="sibTrans" presStyleLbl="sibTrans2D1" presStyleIdx="0" presStyleCnt="0"/>
      <dgm:spPr/>
    </dgm:pt>
    <dgm:pt modelId="{8F771312-6A91-42D9-BD99-8E296471AAE7}" type="pres">
      <dgm:prSet presAssocID="{B380E6F7-BF58-44E0-BAC7-B75608728D4D}" presName="compNode" presStyleCnt="0"/>
      <dgm:spPr/>
    </dgm:pt>
    <dgm:pt modelId="{A8B0EC19-B744-416E-B36F-446FE1E4F960}" type="pres">
      <dgm:prSet presAssocID="{B380E6F7-BF58-44E0-BAC7-B75608728D4D}" presName="iconBgRect" presStyleLbl="bgShp" presStyleIdx="3" presStyleCnt="6"/>
      <dgm:spPr/>
    </dgm:pt>
    <dgm:pt modelId="{70F0D822-3259-43F7-B33A-FFD1C3D78811}" type="pres">
      <dgm:prSet presAssocID="{B380E6F7-BF58-44E0-BAC7-B75608728D4D}"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x trolley"/>
        </a:ext>
      </dgm:extLst>
    </dgm:pt>
    <dgm:pt modelId="{AB46A6DF-D9B7-47F4-9F82-B06EA3F26989}" type="pres">
      <dgm:prSet presAssocID="{B380E6F7-BF58-44E0-BAC7-B75608728D4D}" presName="spaceRect" presStyleCnt="0"/>
      <dgm:spPr/>
    </dgm:pt>
    <dgm:pt modelId="{E3DD486A-5A70-4BE5-AD2C-2E348F917F6D}" type="pres">
      <dgm:prSet presAssocID="{B380E6F7-BF58-44E0-BAC7-B75608728D4D}" presName="textRect" presStyleLbl="revTx" presStyleIdx="3" presStyleCnt="6">
        <dgm:presLayoutVars>
          <dgm:chMax val="1"/>
          <dgm:chPref val="1"/>
        </dgm:presLayoutVars>
      </dgm:prSet>
      <dgm:spPr/>
    </dgm:pt>
    <dgm:pt modelId="{9E501A32-B425-4978-B823-0358CDA08B1E}" type="pres">
      <dgm:prSet presAssocID="{230D835F-8589-4969-B253-31403C30C85E}" presName="sibTrans" presStyleLbl="sibTrans2D1" presStyleIdx="0" presStyleCnt="0"/>
      <dgm:spPr/>
    </dgm:pt>
    <dgm:pt modelId="{992A50AA-9B27-4269-9405-35AC530E3FE7}" type="pres">
      <dgm:prSet presAssocID="{6CDEF473-5A70-4098-94C0-B589D03260DD}" presName="compNode" presStyleCnt="0"/>
      <dgm:spPr/>
    </dgm:pt>
    <dgm:pt modelId="{1D775ED6-BFFC-45BF-BF37-DCF4319B0354}" type="pres">
      <dgm:prSet presAssocID="{6CDEF473-5A70-4098-94C0-B589D03260DD}" presName="iconBgRect" presStyleLbl="bgShp" presStyleIdx="4" presStyleCnt="6"/>
      <dgm:spPr/>
    </dgm:pt>
    <dgm:pt modelId="{20C3114E-BED0-4E95-A745-E22D592E3DB9}" type="pres">
      <dgm:prSet presAssocID="{6CDEF473-5A70-4098-94C0-B589D03260DD}"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isconnected"/>
        </a:ext>
      </dgm:extLst>
    </dgm:pt>
    <dgm:pt modelId="{89FE93B9-8496-4E7C-9A27-423D0C0FC53D}" type="pres">
      <dgm:prSet presAssocID="{6CDEF473-5A70-4098-94C0-B589D03260DD}" presName="spaceRect" presStyleCnt="0"/>
      <dgm:spPr/>
    </dgm:pt>
    <dgm:pt modelId="{89FDBE6F-A46C-4873-9BCA-D8119F27EADC}" type="pres">
      <dgm:prSet presAssocID="{6CDEF473-5A70-4098-94C0-B589D03260DD}" presName="textRect" presStyleLbl="revTx" presStyleIdx="4" presStyleCnt="6">
        <dgm:presLayoutVars>
          <dgm:chMax val="1"/>
          <dgm:chPref val="1"/>
        </dgm:presLayoutVars>
      </dgm:prSet>
      <dgm:spPr/>
    </dgm:pt>
    <dgm:pt modelId="{DED592A2-E52D-4EFB-945C-92DD987A0AAB}" type="pres">
      <dgm:prSet presAssocID="{BA6156F5-6AA1-4F1B-A736-6CCFA60AB013}" presName="sibTrans" presStyleLbl="sibTrans2D1" presStyleIdx="0" presStyleCnt="0"/>
      <dgm:spPr/>
    </dgm:pt>
    <dgm:pt modelId="{1E09BE47-43E9-40A0-B667-6C4C741351AC}" type="pres">
      <dgm:prSet presAssocID="{2A38F88A-3984-4621-92FD-A637FF225DA8}" presName="compNode" presStyleCnt="0"/>
      <dgm:spPr/>
    </dgm:pt>
    <dgm:pt modelId="{3BCDBE86-2D65-4112-A78B-B0700152AD7A}" type="pres">
      <dgm:prSet presAssocID="{2A38F88A-3984-4621-92FD-A637FF225DA8}" presName="iconBgRect" presStyleLbl="bgShp" presStyleIdx="5" presStyleCnt="6"/>
      <dgm:spPr/>
    </dgm:pt>
    <dgm:pt modelId="{F974B9F1-C9B8-48FF-8C19-7B9DD32E8219}" type="pres">
      <dgm:prSet presAssocID="{2A38F88A-3984-4621-92FD-A637FF225DA8}"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pcake"/>
        </a:ext>
      </dgm:extLst>
    </dgm:pt>
    <dgm:pt modelId="{7C071980-BD68-49A9-BEC0-0BEF305DA5DD}" type="pres">
      <dgm:prSet presAssocID="{2A38F88A-3984-4621-92FD-A637FF225DA8}" presName="spaceRect" presStyleCnt="0"/>
      <dgm:spPr/>
    </dgm:pt>
    <dgm:pt modelId="{E0493C26-D6AA-4F51-92D6-DD1700B8A5C4}" type="pres">
      <dgm:prSet presAssocID="{2A38F88A-3984-4621-92FD-A637FF225DA8}" presName="textRect" presStyleLbl="revTx" presStyleIdx="5" presStyleCnt="6">
        <dgm:presLayoutVars>
          <dgm:chMax val="1"/>
          <dgm:chPref val="1"/>
        </dgm:presLayoutVars>
      </dgm:prSet>
      <dgm:spPr/>
    </dgm:pt>
  </dgm:ptLst>
  <dgm:cxnLst>
    <dgm:cxn modelId="{AB827903-6BAE-4082-8510-3EA1A8FA7D29}" srcId="{78CE2DB6-610D-4527-8F89-33E079281136}" destId="{5E5A63B1-FD50-4C6B-BEFA-19196383F51B}" srcOrd="0" destOrd="0" parTransId="{667193A4-136B-4752-A4DE-23383A58778E}" sibTransId="{64D7DDAD-D6B0-4B02-828D-6FFEF028694B}"/>
    <dgm:cxn modelId="{07DEEB06-73E0-4A07-89AA-F994F7F90174}" type="presOf" srcId="{78CE2DB6-610D-4527-8F89-33E079281136}" destId="{1677B80B-8EF3-480F-B105-4CAAD7178C36}" srcOrd="0" destOrd="0" presId="urn:microsoft.com/office/officeart/2018/2/layout/IconCircleList"/>
    <dgm:cxn modelId="{14B1342A-8D33-4138-8FFA-E1D7E4DC9B24}" srcId="{78CE2DB6-610D-4527-8F89-33E079281136}" destId="{2A38F88A-3984-4621-92FD-A637FF225DA8}" srcOrd="5" destOrd="0" parTransId="{700206AD-ED2D-4F93-958C-F78B03145AD1}" sibTransId="{285A0C46-82E3-4F1D-A5DF-FBC7DC1D824D}"/>
    <dgm:cxn modelId="{2F0E3634-8C65-4862-A933-E8901107002C}" type="presOf" srcId="{5E5A63B1-FD50-4C6B-BEFA-19196383F51B}" destId="{ECF91F1B-B2B2-4108-BC95-D3EAC237573A}" srcOrd="0" destOrd="0" presId="urn:microsoft.com/office/officeart/2018/2/layout/IconCircleList"/>
    <dgm:cxn modelId="{5C49D66A-4367-4833-9E01-1E2CC6DD8559}" srcId="{78CE2DB6-610D-4527-8F89-33E079281136}" destId="{22446D77-7832-48D1-89D9-1E7DD5EED6CA}" srcOrd="1" destOrd="0" parTransId="{91C3F9F7-39B1-4AEC-9F19-38304740D99D}" sibTransId="{FF405255-5438-484C-B8A7-0951ECF6C9A5}"/>
    <dgm:cxn modelId="{9689D74C-A248-47D4-96E9-263473C6E153}" type="presOf" srcId="{B380E6F7-BF58-44E0-BAC7-B75608728D4D}" destId="{E3DD486A-5A70-4BE5-AD2C-2E348F917F6D}" srcOrd="0" destOrd="0" presId="urn:microsoft.com/office/officeart/2018/2/layout/IconCircleList"/>
    <dgm:cxn modelId="{E76F1A55-4811-4AE6-B451-4871845E5624}" type="presOf" srcId="{2A38F88A-3984-4621-92FD-A637FF225DA8}" destId="{E0493C26-D6AA-4F51-92D6-DD1700B8A5C4}" srcOrd="0" destOrd="0" presId="urn:microsoft.com/office/officeart/2018/2/layout/IconCircleList"/>
    <dgm:cxn modelId="{06A3247F-7876-4933-BDE3-6D2807B5B1AF}" type="presOf" srcId="{22446D77-7832-48D1-89D9-1E7DD5EED6CA}" destId="{EEF12049-207D-4F17-BFC4-00579891E3E1}" srcOrd="0" destOrd="0" presId="urn:microsoft.com/office/officeart/2018/2/layout/IconCircleList"/>
    <dgm:cxn modelId="{AE14B285-BCA6-4B75-B1C6-7FEAF803BE1A}" type="presOf" srcId="{6CDEF473-5A70-4098-94C0-B589D03260DD}" destId="{89FDBE6F-A46C-4873-9BCA-D8119F27EADC}" srcOrd="0" destOrd="0" presId="urn:microsoft.com/office/officeart/2018/2/layout/IconCircleList"/>
    <dgm:cxn modelId="{1D02D297-0C36-4E1A-8751-7EC9A1CB5F67}" type="presOf" srcId="{230D835F-8589-4969-B253-31403C30C85E}" destId="{9E501A32-B425-4978-B823-0358CDA08B1E}" srcOrd="0" destOrd="0" presId="urn:microsoft.com/office/officeart/2018/2/layout/IconCircleList"/>
    <dgm:cxn modelId="{659CB49C-5660-48C6-8EB1-F389A64FCAED}" type="presOf" srcId="{64D7DDAD-D6B0-4B02-828D-6FFEF028694B}" destId="{EFEA9FB2-7E26-4DEA-9999-BBE214E87380}" srcOrd="0" destOrd="0" presId="urn:microsoft.com/office/officeart/2018/2/layout/IconCircleList"/>
    <dgm:cxn modelId="{AF4979A5-DF2C-45DB-B17A-AACBAFCD549F}" type="presOf" srcId="{D0FB8345-5DD7-49E8-8600-CFF32C3CA76E}" destId="{D9D76143-5D83-47C6-A64F-1FB51E46760B}" srcOrd="0" destOrd="0" presId="urn:microsoft.com/office/officeart/2018/2/layout/IconCircleList"/>
    <dgm:cxn modelId="{663BFDAC-6861-4764-8443-BEE4BD647289}" type="presOf" srcId="{FF405255-5438-484C-B8A7-0951ECF6C9A5}" destId="{8DBC36D2-C850-41DE-B5CA-CE76395BC1D1}" srcOrd="0" destOrd="0" presId="urn:microsoft.com/office/officeart/2018/2/layout/IconCircleList"/>
    <dgm:cxn modelId="{F6FF39B0-3BCD-4A24-AAD0-18BB37BD1FFF}" srcId="{78CE2DB6-610D-4527-8F89-33E079281136}" destId="{D0FB8345-5DD7-49E8-8600-CFF32C3CA76E}" srcOrd="2" destOrd="0" parTransId="{0BDFBF55-AFE6-44EC-99AF-1D4DDBF8AE77}" sibTransId="{E2B19F49-9E46-45E0-8ED7-D9579CBEC54F}"/>
    <dgm:cxn modelId="{2766D9C3-E664-45AF-897F-64E15E7AA818}" type="presOf" srcId="{BA6156F5-6AA1-4F1B-A736-6CCFA60AB013}" destId="{DED592A2-E52D-4EFB-945C-92DD987A0AAB}" srcOrd="0" destOrd="0" presId="urn:microsoft.com/office/officeart/2018/2/layout/IconCircleList"/>
    <dgm:cxn modelId="{AB8EEDF6-0A0C-4289-8291-037C11EF467C}" srcId="{78CE2DB6-610D-4527-8F89-33E079281136}" destId="{B380E6F7-BF58-44E0-BAC7-B75608728D4D}" srcOrd="3" destOrd="0" parTransId="{553F4FC2-A802-4BAD-ACC7-97CA3B0152E6}" sibTransId="{230D835F-8589-4969-B253-31403C30C85E}"/>
    <dgm:cxn modelId="{E06C1CF8-582C-4A8C-B559-F80C25EDBE1C}" srcId="{78CE2DB6-610D-4527-8F89-33E079281136}" destId="{6CDEF473-5A70-4098-94C0-B589D03260DD}" srcOrd="4" destOrd="0" parTransId="{1B0394AF-9A0F-4689-AB12-465520EA4FDB}" sibTransId="{BA6156F5-6AA1-4F1B-A736-6CCFA60AB013}"/>
    <dgm:cxn modelId="{3546E5FA-15E7-455B-8EC7-CC7B0CD372AA}" type="presOf" srcId="{E2B19F49-9E46-45E0-8ED7-D9579CBEC54F}" destId="{C4D3769E-35C8-4AE2-BE92-B7679FE8041E}" srcOrd="0" destOrd="0" presId="urn:microsoft.com/office/officeart/2018/2/layout/IconCircleList"/>
    <dgm:cxn modelId="{B116E6A3-D60D-4306-99E0-FF55126FB4EC}" type="presParOf" srcId="{1677B80B-8EF3-480F-B105-4CAAD7178C36}" destId="{85DE785D-7A23-48DB-88B9-C69C96813643}" srcOrd="0" destOrd="0" presId="urn:microsoft.com/office/officeart/2018/2/layout/IconCircleList"/>
    <dgm:cxn modelId="{BECC6DF9-B94A-4E4C-B42C-0DB994A57AFA}" type="presParOf" srcId="{85DE785D-7A23-48DB-88B9-C69C96813643}" destId="{6187D64D-DA30-4229-8045-4BC1EA176F2D}" srcOrd="0" destOrd="0" presId="urn:microsoft.com/office/officeart/2018/2/layout/IconCircleList"/>
    <dgm:cxn modelId="{068636AF-671C-45B8-A94C-EA0981ED00CD}" type="presParOf" srcId="{6187D64D-DA30-4229-8045-4BC1EA176F2D}" destId="{87144E9D-5F1B-4F3C-8497-466056568111}" srcOrd="0" destOrd="0" presId="urn:microsoft.com/office/officeart/2018/2/layout/IconCircleList"/>
    <dgm:cxn modelId="{6C5FB245-FCAA-42E6-83C1-81567EC98B8B}" type="presParOf" srcId="{6187D64D-DA30-4229-8045-4BC1EA176F2D}" destId="{A83AA325-F275-41B9-9F8B-CCD76206C807}" srcOrd="1" destOrd="0" presId="urn:microsoft.com/office/officeart/2018/2/layout/IconCircleList"/>
    <dgm:cxn modelId="{B0DE523B-95E9-4369-A6C1-827F3C5A8C0E}" type="presParOf" srcId="{6187D64D-DA30-4229-8045-4BC1EA176F2D}" destId="{91797278-A29F-4864-B813-70BCD9C753B0}" srcOrd="2" destOrd="0" presId="urn:microsoft.com/office/officeart/2018/2/layout/IconCircleList"/>
    <dgm:cxn modelId="{B7634A70-8C15-44B0-978A-95B21C214697}" type="presParOf" srcId="{6187D64D-DA30-4229-8045-4BC1EA176F2D}" destId="{ECF91F1B-B2B2-4108-BC95-D3EAC237573A}" srcOrd="3" destOrd="0" presId="urn:microsoft.com/office/officeart/2018/2/layout/IconCircleList"/>
    <dgm:cxn modelId="{240C94E9-B122-4A58-8A83-3F9DDF3DAC50}" type="presParOf" srcId="{85DE785D-7A23-48DB-88B9-C69C96813643}" destId="{EFEA9FB2-7E26-4DEA-9999-BBE214E87380}" srcOrd="1" destOrd="0" presId="urn:microsoft.com/office/officeart/2018/2/layout/IconCircleList"/>
    <dgm:cxn modelId="{4603B31D-E11C-4331-8B33-EFDC05CBEC5C}" type="presParOf" srcId="{85DE785D-7A23-48DB-88B9-C69C96813643}" destId="{F33D9C0E-5D78-4778-B594-AE400030015F}" srcOrd="2" destOrd="0" presId="urn:microsoft.com/office/officeart/2018/2/layout/IconCircleList"/>
    <dgm:cxn modelId="{1222CF6A-FDB8-4B8B-997E-2F96ADA54413}" type="presParOf" srcId="{F33D9C0E-5D78-4778-B594-AE400030015F}" destId="{DC9D84D4-A56A-450F-A81F-D844C38D2F3A}" srcOrd="0" destOrd="0" presId="urn:microsoft.com/office/officeart/2018/2/layout/IconCircleList"/>
    <dgm:cxn modelId="{BDCA8B11-9277-4670-99ED-B7501AA36735}" type="presParOf" srcId="{F33D9C0E-5D78-4778-B594-AE400030015F}" destId="{08649368-9CB4-4D7E-928C-580DF87DC84E}" srcOrd="1" destOrd="0" presId="urn:microsoft.com/office/officeart/2018/2/layout/IconCircleList"/>
    <dgm:cxn modelId="{524AD99E-34F5-4566-A6D8-2998FF79D857}" type="presParOf" srcId="{F33D9C0E-5D78-4778-B594-AE400030015F}" destId="{3B00D20B-5A86-4BB9-80DA-B0FDE6F4EA1C}" srcOrd="2" destOrd="0" presId="urn:microsoft.com/office/officeart/2018/2/layout/IconCircleList"/>
    <dgm:cxn modelId="{E6254BDA-D985-4DBE-865B-43CB3F7593F8}" type="presParOf" srcId="{F33D9C0E-5D78-4778-B594-AE400030015F}" destId="{EEF12049-207D-4F17-BFC4-00579891E3E1}" srcOrd="3" destOrd="0" presId="urn:microsoft.com/office/officeart/2018/2/layout/IconCircleList"/>
    <dgm:cxn modelId="{28E54305-05D0-40B9-86CC-68FA43818C6B}" type="presParOf" srcId="{85DE785D-7A23-48DB-88B9-C69C96813643}" destId="{8DBC36D2-C850-41DE-B5CA-CE76395BC1D1}" srcOrd="3" destOrd="0" presId="urn:microsoft.com/office/officeart/2018/2/layout/IconCircleList"/>
    <dgm:cxn modelId="{AA151AE9-B6A0-43A5-A990-B439AF69DE71}" type="presParOf" srcId="{85DE785D-7A23-48DB-88B9-C69C96813643}" destId="{8EF74D27-0850-4DE0-B54D-A464C17B0FE7}" srcOrd="4" destOrd="0" presId="urn:microsoft.com/office/officeart/2018/2/layout/IconCircleList"/>
    <dgm:cxn modelId="{49AAF01D-00AF-4802-8ADF-A519D75C54F8}" type="presParOf" srcId="{8EF74D27-0850-4DE0-B54D-A464C17B0FE7}" destId="{6876B6B2-247B-42E8-B37D-DF1560F1F548}" srcOrd="0" destOrd="0" presId="urn:microsoft.com/office/officeart/2018/2/layout/IconCircleList"/>
    <dgm:cxn modelId="{8FA5E4DF-D316-4877-851D-99E9AD838F55}" type="presParOf" srcId="{8EF74D27-0850-4DE0-B54D-A464C17B0FE7}" destId="{EC9DBF14-4D15-4BBA-9494-011E42CFE280}" srcOrd="1" destOrd="0" presId="urn:microsoft.com/office/officeart/2018/2/layout/IconCircleList"/>
    <dgm:cxn modelId="{ED65B457-42EC-44CF-9B03-3B05C9109633}" type="presParOf" srcId="{8EF74D27-0850-4DE0-B54D-A464C17B0FE7}" destId="{AEFDE541-E0CB-48AE-A31C-5D958EC2913D}" srcOrd="2" destOrd="0" presId="urn:microsoft.com/office/officeart/2018/2/layout/IconCircleList"/>
    <dgm:cxn modelId="{8F224750-7C32-43C1-9FFF-BC88C8D21B77}" type="presParOf" srcId="{8EF74D27-0850-4DE0-B54D-A464C17B0FE7}" destId="{D9D76143-5D83-47C6-A64F-1FB51E46760B}" srcOrd="3" destOrd="0" presId="urn:microsoft.com/office/officeart/2018/2/layout/IconCircleList"/>
    <dgm:cxn modelId="{F3C17DEA-6911-4474-855C-E67137F83709}" type="presParOf" srcId="{85DE785D-7A23-48DB-88B9-C69C96813643}" destId="{C4D3769E-35C8-4AE2-BE92-B7679FE8041E}" srcOrd="5" destOrd="0" presId="urn:microsoft.com/office/officeart/2018/2/layout/IconCircleList"/>
    <dgm:cxn modelId="{AB878BA8-2245-42B5-9483-4A491555D5E6}" type="presParOf" srcId="{85DE785D-7A23-48DB-88B9-C69C96813643}" destId="{8F771312-6A91-42D9-BD99-8E296471AAE7}" srcOrd="6" destOrd="0" presId="urn:microsoft.com/office/officeart/2018/2/layout/IconCircleList"/>
    <dgm:cxn modelId="{DB927147-E793-485B-AF34-D5341CE02A8E}" type="presParOf" srcId="{8F771312-6A91-42D9-BD99-8E296471AAE7}" destId="{A8B0EC19-B744-416E-B36F-446FE1E4F960}" srcOrd="0" destOrd="0" presId="urn:microsoft.com/office/officeart/2018/2/layout/IconCircleList"/>
    <dgm:cxn modelId="{13CC1CE9-0528-49E3-8511-7494532D7345}" type="presParOf" srcId="{8F771312-6A91-42D9-BD99-8E296471AAE7}" destId="{70F0D822-3259-43F7-B33A-FFD1C3D78811}" srcOrd="1" destOrd="0" presId="urn:microsoft.com/office/officeart/2018/2/layout/IconCircleList"/>
    <dgm:cxn modelId="{BAA28573-1969-40A8-80E2-AF64A0F4F0F9}" type="presParOf" srcId="{8F771312-6A91-42D9-BD99-8E296471AAE7}" destId="{AB46A6DF-D9B7-47F4-9F82-B06EA3F26989}" srcOrd="2" destOrd="0" presId="urn:microsoft.com/office/officeart/2018/2/layout/IconCircleList"/>
    <dgm:cxn modelId="{CD6E35D0-405E-4360-A6DE-3090F09C6ABF}" type="presParOf" srcId="{8F771312-6A91-42D9-BD99-8E296471AAE7}" destId="{E3DD486A-5A70-4BE5-AD2C-2E348F917F6D}" srcOrd="3" destOrd="0" presId="urn:microsoft.com/office/officeart/2018/2/layout/IconCircleList"/>
    <dgm:cxn modelId="{2BD7E81F-BAC7-4B23-8E13-449D816C45F4}" type="presParOf" srcId="{85DE785D-7A23-48DB-88B9-C69C96813643}" destId="{9E501A32-B425-4978-B823-0358CDA08B1E}" srcOrd="7" destOrd="0" presId="urn:microsoft.com/office/officeart/2018/2/layout/IconCircleList"/>
    <dgm:cxn modelId="{303E423C-A940-414E-9F6B-563C29890A77}" type="presParOf" srcId="{85DE785D-7A23-48DB-88B9-C69C96813643}" destId="{992A50AA-9B27-4269-9405-35AC530E3FE7}" srcOrd="8" destOrd="0" presId="urn:microsoft.com/office/officeart/2018/2/layout/IconCircleList"/>
    <dgm:cxn modelId="{F14F6930-AEDF-4FF5-8DDA-EBD18D5B6FF2}" type="presParOf" srcId="{992A50AA-9B27-4269-9405-35AC530E3FE7}" destId="{1D775ED6-BFFC-45BF-BF37-DCF4319B0354}" srcOrd="0" destOrd="0" presId="urn:microsoft.com/office/officeart/2018/2/layout/IconCircleList"/>
    <dgm:cxn modelId="{9CFC1635-36D2-499F-92FD-5FA68C31C1C2}" type="presParOf" srcId="{992A50AA-9B27-4269-9405-35AC530E3FE7}" destId="{20C3114E-BED0-4E95-A745-E22D592E3DB9}" srcOrd="1" destOrd="0" presId="urn:microsoft.com/office/officeart/2018/2/layout/IconCircleList"/>
    <dgm:cxn modelId="{DBD46D15-4FAB-413F-802E-F7A8766EDA40}" type="presParOf" srcId="{992A50AA-9B27-4269-9405-35AC530E3FE7}" destId="{89FE93B9-8496-4E7C-9A27-423D0C0FC53D}" srcOrd="2" destOrd="0" presId="urn:microsoft.com/office/officeart/2018/2/layout/IconCircleList"/>
    <dgm:cxn modelId="{84EC960B-B1B3-4909-BA74-62E56DF4730B}" type="presParOf" srcId="{992A50AA-9B27-4269-9405-35AC530E3FE7}" destId="{89FDBE6F-A46C-4873-9BCA-D8119F27EADC}" srcOrd="3" destOrd="0" presId="urn:microsoft.com/office/officeart/2018/2/layout/IconCircleList"/>
    <dgm:cxn modelId="{00645E3D-CE68-4216-BACF-060F56318668}" type="presParOf" srcId="{85DE785D-7A23-48DB-88B9-C69C96813643}" destId="{DED592A2-E52D-4EFB-945C-92DD987A0AAB}" srcOrd="9" destOrd="0" presId="urn:microsoft.com/office/officeart/2018/2/layout/IconCircleList"/>
    <dgm:cxn modelId="{87FA96B5-DC5A-4DA0-B3C8-CC021FB0BF5C}" type="presParOf" srcId="{85DE785D-7A23-48DB-88B9-C69C96813643}" destId="{1E09BE47-43E9-40A0-B667-6C4C741351AC}" srcOrd="10" destOrd="0" presId="urn:microsoft.com/office/officeart/2018/2/layout/IconCircleList"/>
    <dgm:cxn modelId="{F2312A54-D47C-4B7C-AA5C-89EB85A96C3C}" type="presParOf" srcId="{1E09BE47-43E9-40A0-B667-6C4C741351AC}" destId="{3BCDBE86-2D65-4112-A78B-B0700152AD7A}" srcOrd="0" destOrd="0" presId="urn:microsoft.com/office/officeart/2018/2/layout/IconCircleList"/>
    <dgm:cxn modelId="{8A12523E-FC7B-4153-B3CD-0B54AABF283F}" type="presParOf" srcId="{1E09BE47-43E9-40A0-B667-6C4C741351AC}" destId="{F974B9F1-C9B8-48FF-8C19-7B9DD32E8219}" srcOrd="1" destOrd="0" presId="urn:microsoft.com/office/officeart/2018/2/layout/IconCircleList"/>
    <dgm:cxn modelId="{DD2D6346-00C1-4F89-AAC3-364F242BB5E7}" type="presParOf" srcId="{1E09BE47-43E9-40A0-B667-6C4C741351AC}" destId="{7C071980-BD68-49A9-BEC0-0BEF305DA5DD}" srcOrd="2" destOrd="0" presId="urn:microsoft.com/office/officeart/2018/2/layout/IconCircleList"/>
    <dgm:cxn modelId="{B94147F1-693B-4719-BB41-C3A6CEFF0B2D}" type="presParOf" srcId="{1E09BE47-43E9-40A0-B667-6C4C741351AC}" destId="{E0493C26-D6AA-4F51-92D6-DD1700B8A5C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5D427-6C78-475B-A2C0-A26A0AEFFB65}">
      <dsp:nvSpPr>
        <dsp:cNvPr id="0" name=""/>
        <dsp:cNvSpPr/>
      </dsp:nvSpPr>
      <dsp:spPr>
        <a:xfrm>
          <a:off x="0" y="947505"/>
          <a:ext cx="6900512"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Student Name:	Andrei-Daniel Oprescu	</a:t>
          </a:r>
          <a:endParaRPr lang="en-US" sz="2300" kern="1200"/>
        </a:p>
      </dsp:txBody>
      <dsp:txXfrm>
        <a:off x="26930" y="974435"/>
        <a:ext cx="6846652" cy="497795"/>
      </dsp:txXfrm>
    </dsp:sp>
    <dsp:sp modelId="{7663B216-8621-4A5C-96DA-446A021BF3CC}">
      <dsp:nvSpPr>
        <dsp:cNvPr id="0" name=""/>
        <dsp:cNvSpPr/>
      </dsp:nvSpPr>
      <dsp:spPr>
        <a:xfrm>
          <a:off x="0" y="1565400"/>
          <a:ext cx="6900512" cy="551655"/>
        </a:xfrm>
        <a:prstGeom prst="roundRect">
          <a:avLst/>
        </a:prstGeom>
        <a:solidFill>
          <a:schemeClr val="accent2">
            <a:hueOff val="1273292"/>
            <a:satOff val="2160"/>
            <a:lumOff val="-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Student ID:		</a:t>
          </a:r>
          <a:r>
            <a:rPr lang="en-GB" sz="2300" kern="1200"/>
            <a:t>2538191</a:t>
          </a:r>
          <a:endParaRPr lang="en-US" sz="2300" kern="1200"/>
        </a:p>
      </dsp:txBody>
      <dsp:txXfrm>
        <a:off x="26930" y="1592330"/>
        <a:ext cx="6846652" cy="497795"/>
      </dsp:txXfrm>
    </dsp:sp>
    <dsp:sp modelId="{9FC3A548-3270-4943-83B1-55B01315F499}">
      <dsp:nvSpPr>
        <dsp:cNvPr id="0" name=""/>
        <dsp:cNvSpPr/>
      </dsp:nvSpPr>
      <dsp:spPr>
        <a:xfrm>
          <a:off x="0" y="2183295"/>
          <a:ext cx="6900512" cy="551655"/>
        </a:xfrm>
        <a:prstGeom prst="roundRect">
          <a:avLst/>
        </a:prstGeom>
        <a:solidFill>
          <a:schemeClr val="accent2">
            <a:hueOff val="2546585"/>
            <a:satOff val="4320"/>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Lecturer’s Name:	</a:t>
          </a:r>
          <a:r>
            <a:rPr lang="en-GB" sz="2300" kern="1200" dirty="0"/>
            <a:t>Sharin McDowall-</a:t>
          </a:r>
          <a:r>
            <a:rPr lang="en-GB" sz="2300" kern="1200" dirty="0" err="1"/>
            <a:t>Emefiele</a:t>
          </a:r>
          <a:r>
            <a:rPr lang="en-GB" sz="2300" b="1" kern="1200" dirty="0"/>
            <a:t> </a:t>
          </a:r>
          <a:endParaRPr lang="en-US" sz="2300" kern="1200" dirty="0"/>
        </a:p>
      </dsp:txBody>
      <dsp:txXfrm>
        <a:off x="26930" y="2210225"/>
        <a:ext cx="6846652" cy="497795"/>
      </dsp:txXfrm>
    </dsp:sp>
    <dsp:sp modelId="{7274C3ED-1BE6-4725-B865-D434F7EE5595}">
      <dsp:nvSpPr>
        <dsp:cNvPr id="0" name=""/>
        <dsp:cNvSpPr/>
      </dsp:nvSpPr>
      <dsp:spPr>
        <a:xfrm>
          <a:off x="0" y="2801190"/>
          <a:ext cx="6900512" cy="551655"/>
        </a:xfrm>
        <a:prstGeom prst="roundRect">
          <a:avLst/>
        </a:prstGeom>
        <a:solidFill>
          <a:schemeClr val="accent2">
            <a:hueOff val="3819877"/>
            <a:satOff val="6480"/>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Module Code: 	</a:t>
          </a:r>
          <a:r>
            <a:rPr lang="en-GB" sz="2300" kern="1200"/>
            <a:t>LCLM 4004</a:t>
          </a:r>
          <a:endParaRPr lang="en-US" sz="2300" kern="1200"/>
        </a:p>
      </dsp:txBody>
      <dsp:txXfrm>
        <a:off x="26930" y="2828120"/>
        <a:ext cx="6846652" cy="497795"/>
      </dsp:txXfrm>
    </dsp:sp>
    <dsp:sp modelId="{1D8C4A37-A817-4A47-ABD2-535AB878E316}">
      <dsp:nvSpPr>
        <dsp:cNvPr id="0" name=""/>
        <dsp:cNvSpPr/>
      </dsp:nvSpPr>
      <dsp:spPr>
        <a:xfrm>
          <a:off x="0" y="3419085"/>
          <a:ext cx="6900512" cy="551655"/>
        </a:xfrm>
        <a:prstGeom prst="roundRect">
          <a:avLst/>
        </a:prstGeom>
        <a:solidFill>
          <a:schemeClr val="accent2">
            <a:hueOff val="5093169"/>
            <a:satOff val="8640"/>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Module Name: 	</a:t>
          </a:r>
          <a:r>
            <a:rPr lang="en-GB" sz="2300" kern="1200"/>
            <a:t>Problem Solving and Decision-Making</a:t>
          </a:r>
          <a:endParaRPr lang="en-US" sz="2300" kern="1200"/>
        </a:p>
      </dsp:txBody>
      <dsp:txXfrm>
        <a:off x="26930" y="3446015"/>
        <a:ext cx="6846652" cy="497795"/>
      </dsp:txXfrm>
    </dsp:sp>
    <dsp:sp modelId="{606F33E0-395F-4B3A-949A-B3DE942A7EB3}">
      <dsp:nvSpPr>
        <dsp:cNvPr id="0" name=""/>
        <dsp:cNvSpPr/>
      </dsp:nvSpPr>
      <dsp:spPr>
        <a:xfrm>
          <a:off x="0" y="4036980"/>
          <a:ext cx="6900512" cy="551655"/>
        </a:xfrm>
        <a:prstGeom prst="round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Component 1: 	</a:t>
          </a:r>
          <a:r>
            <a:rPr lang="en-GB" sz="2300" kern="1200"/>
            <a:t>Basil’s Bakery</a:t>
          </a:r>
          <a:endParaRPr lang="en-US" sz="2300" kern="1200"/>
        </a:p>
      </dsp:txBody>
      <dsp:txXfrm>
        <a:off x="26930" y="4063910"/>
        <a:ext cx="6846652"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59D478-3DF3-42FC-BEEF-E865F31699C5}">
      <dsp:nvSpPr>
        <dsp:cNvPr id="0" name=""/>
        <dsp:cNvSpPr/>
      </dsp:nvSpPr>
      <dsp:spPr>
        <a:xfrm>
          <a:off x="0" y="1902"/>
          <a:ext cx="10506456" cy="96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73AE99-C9AF-44F6-B4C3-8F8ADC1FD70D}">
      <dsp:nvSpPr>
        <dsp:cNvPr id="0" name=""/>
        <dsp:cNvSpPr/>
      </dsp:nvSpPr>
      <dsp:spPr>
        <a:xfrm>
          <a:off x="291746" y="218904"/>
          <a:ext cx="530447" cy="530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5C7919-079A-457D-BF74-6AC242E513AD}">
      <dsp:nvSpPr>
        <dsp:cNvPr id="0" name=""/>
        <dsp:cNvSpPr/>
      </dsp:nvSpPr>
      <dsp:spPr>
        <a:xfrm>
          <a:off x="1113940" y="190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00100">
            <a:lnSpc>
              <a:spcPct val="90000"/>
            </a:lnSpc>
            <a:spcBef>
              <a:spcPct val="0"/>
            </a:spcBef>
            <a:spcAft>
              <a:spcPct val="35000"/>
            </a:spcAft>
            <a:buNone/>
          </a:pPr>
          <a:r>
            <a:rPr lang="en-GB" sz="1800" kern="1200"/>
            <a:t>Basil's Bakery is an independent bakery located in a retail park in Coventry. The business produces cakes, pastries and bread using high-quality organic ingredients.</a:t>
          </a:r>
          <a:endParaRPr lang="en-US" sz="1800" kern="1200"/>
        </a:p>
      </dsp:txBody>
      <dsp:txXfrm>
        <a:off x="1113940" y="1902"/>
        <a:ext cx="9392515" cy="964450"/>
      </dsp:txXfrm>
    </dsp:sp>
    <dsp:sp modelId="{DA347E64-AD68-427F-AB09-D3FC175F1940}">
      <dsp:nvSpPr>
        <dsp:cNvPr id="0" name=""/>
        <dsp:cNvSpPr/>
      </dsp:nvSpPr>
      <dsp:spPr>
        <a:xfrm>
          <a:off x="0" y="1207466"/>
          <a:ext cx="10506456" cy="9644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B595DE-7E86-4AC3-A78C-B1F39A32F9E4}">
      <dsp:nvSpPr>
        <dsp:cNvPr id="0" name=""/>
        <dsp:cNvSpPr/>
      </dsp:nvSpPr>
      <dsp:spPr>
        <a:xfrm>
          <a:off x="291746" y="1424467"/>
          <a:ext cx="530447" cy="530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77C0C5-29AB-42C9-9778-3668A9998076}">
      <dsp:nvSpPr>
        <dsp:cNvPr id="0" name=""/>
        <dsp:cNvSpPr/>
      </dsp:nvSpPr>
      <dsp:spPr>
        <a:xfrm>
          <a:off x="1113940" y="1207466"/>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00100">
            <a:lnSpc>
              <a:spcPct val="90000"/>
            </a:lnSpc>
            <a:spcBef>
              <a:spcPct val="0"/>
            </a:spcBef>
            <a:spcAft>
              <a:spcPct val="35000"/>
            </a:spcAft>
            <a:buNone/>
          </a:pPr>
          <a:r>
            <a:rPr lang="en-GB" sz="1800" kern="1200"/>
            <a:t>After opening in 2015, the bakery experienced consistent growth and increased sales year on year. However, this changed during the Covid-19 restrictions in 2020, when customer numbers and sales fell significantly.</a:t>
          </a:r>
          <a:endParaRPr lang="en-US" sz="1800" kern="1200"/>
        </a:p>
      </dsp:txBody>
      <dsp:txXfrm>
        <a:off x="1113940" y="1207466"/>
        <a:ext cx="9392515" cy="964450"/>
      </dsp:txXfrm>
    </dsp:sp>
    <dsp:sp modelId="{6DF92A9F-E075-448E-B2D5-547684851221}">
      <dsp:nvSpPr>
        <dsp:cNvPr id="0" name=""/>
        <dsp:cNvSpPr/>
      </dsp:nvSpPr>
      <dsp:spPr>
        <a:xfrm>
          <a:off x="0" y="2413029"/>
          <a:ext cx="10506456" cy="9644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4762DD-55B4-4C09-B11F-D81F55462CEA}">
      <dsp:nvSpPr>
        <dsp:cNvPr id="0" name=""/>
        <dsp:cNvSpPr/>
      </dsp:nvSpPr>
      <dsp:spPr>
        <a:xfrm>
          <a:off x="291746" y="2630030"/>
          <a:ext cx="530447" cy="530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DA380E-A654-4271-8CA4-C2440135D25B}">
      <dsp:nvSpPr>
        <dsp:cNvPr id="0" name=""/>
        <dsp:cNvSpPr/>
      </dsp:nvSpPr>
      <dsp:spPr>
        <a:xfrm>
          <a:off x="1113940" y="2413029"/>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00100">
            <a:lnSpc>
              <a:spcPct val="90000"/>
            </a:lnSpc>
            <a:spcBef>
              <a:spcPct val="0"/>
            </a:spcBef>
            <a:spcAft>
              <a:spcPct val="35000"/>
            </a:spcAft>
            <a:buNone/>
          </a:pPr>
          <a:r>
            <a:rPr lang="en-GB" sz="1800" kern="1200"/>
            <a:t>Although footfall improved after restrictions ended, sales never returned to their previous level. Between 2023 and 2025, sales remained approximately 25% lower than they were in 2019.</a:t>
          </a:r>
          <a:endParaRPr lang="en-US" sz="1800" kern="1200"/>
        </a:p>
      </dsp:txBody>
      <dsp:txXfrm>
        <a:off x="1113940" y="2413029"/>
        <a:ext cx="9392515" cy="964450"/>
      </dsp:txXfrm>
    </dsp:sp>
    <dsp:sp modelId="{C6977AAF-C94F-42D6-BEE9-1FC2A86665DF}">
      <dsp:nvSpPr>
        <dsp:cNvPr id="0" name=""/>
        <dsp:cNvSpPr/>
      </dsp:nvSpPr>
      <dsp:spPr>
        <a:xfrm>
          <a:off x="0" y="3618592"/>
          <a:ext cx="10506456" cy="9644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44A8F7-012C-4E81-BC46-5B290426A55C}">
      <dsp:nvSpPr>
        <dsp:cNvPr id="0" name=""/>
        <dsp:cNvSpPr/>
      </dsp:nvSpPr>
      <dsp:spPr>
        <a:xfrm>
          <a:off x="291746" y="3835593"/>
          <a:ext cx="530447" cy="530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D3076B-FE11-42C8-9740-EA5753BA1BAB}">
      <dsp:nvSpPr>
        <dsp:cNvPr id="0" name=""/>
        <dsp:cNvSpPr/>
      </dsp:nvSpPr>
      <dsp:spPr>
        <a:xfrm>
          <a:off x="1113940" y="361859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00100">
            <a:lnSpc>
              <a:spcPct val="90000"/>
            </a:lnSpc>
            <a:spcBef>
              <a:spcPct val="0"/>
            </a:spcBef>
            <a:spcAft>
              <a:spcPct val="35000"/>
            </a:spcAft>
            <a:buNone/>
          </a:pPr>
          <a:r>
            <a:rPr lang="en-GB" sz="1800" kern="1200"/>
            <a:t>As a result, Basil has become concerned about the future of the business and wants to understand the factors preventing sales growth before making any significant changes.</a:t>
          </a:r>
          <a:endParaRPr lang="en-US" sz="1800" kern="1200"/>
        </a:p>
      </dsp:txBody>
      <dsp:txXfrm>
        <a:off x="1113940" y="3618592"/>
        <a:ext cx="9392515" cy="964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537E9-CF2B-4038-9A9A-20F3C41C1707}">
      <dsp:nvSpPr>
        <dsp:cNvPr id="0" name=""/>
        <dsp:cNvSpPr/>
      </dsp:nvSpPr>
      <dsp:spPr>
        <a:xfrm>
          <a:off x="0" y="3969"/>
          <a:ext cx="10515600" cy="10448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PESTEL is a framework used to analyse the external environment in which an organisation operates. It examines Political, Economic, Social, Technological, Environmental and Legal factors that may influence business performance (CIPD, 2025) .</a:t>
          </a:r>
        </a:p>
      </dsp:txBody>
      <dsp:txXfrm>
        <a:off x="51003" y="54972"/>
        <a:ext cx="10413594" cy="942803"/>
      </dsp:txXfrm>
    </dsp:sp>
    <dsp:sp modelId="{28186F2D-A13A-4170-B19D-8B6CBAB78A2D}">
      <dsp:nvSpPr>
        <dsp:cNvPr id="0" name=""/>
        <dsp:cNvSpPr/>
      </dsp:nvSpPr>
      <dsp:spPr>
        <a:xfrm>
          <a:off x="0" y="1103499"/>
          <a:ext cx="10515600" cy="1044809"/>
        </a:xfrm>
        <a:prstGeom prst="roundRect">
          <a:avLst/>
        </a:prstGeom>
        <a:solidFill>
          <a:schemeClr val="accent2">
            <a:hueOff val="2122154"/>
            <a:satOff val="3600"/>
            <a:lumOff val="-1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One advantage of PESTEL is that it provides a structured method for identifying external influences that may create opportunities or challenges. It encourages organisations to consider wider environmental trends rather than focusing solely on internal operations (CIPD, 2025).</a:t>
          </a:r>
        </a:p>
      </dsp:txBody>
      <dsp:txXfrm>
        <a:off x="51003" y="1154502"/>
        <a:ext cx="10413594" cy="942803"/>
      </dsp:txXfrm>
    </dsp:sp>
    <dsp:sp modelId="{6BDDC976-7068-4A98-B290-16D79F8C5151}">
      <dsp:nvSpPr>
        <dsp:cNvPr id="0" name=""/>
        <dsp:cNvSpPr/>
      </dsp:nvSpPr>
      <dsp:spPr>
        <a:xfrm>
          <a:off x="0" y="2203029"/>
          <a:ext cx="10515600" cy="1044809"/>
        </a:xfrm>
        <a:prstGeom prst="roundRect">
          <a:avLst/>
        </a:prstGeom>
        <a:solidFill>
          <a:schemeClr val="accent2">
            <a:hueOff val="4244308"/>
            <a:satOff val="7200"/>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However, the framework also has limitations. While it identifies factors affecting a business, it does not determine the relative importance of each factor. Furthermore, changing external conditions can quickly make analysis outdated.</a:t>
          </a:r>
        </a:p>
      </dsp:txBody>
      <dsp:txXfrm>
        <a:off x="51003" y="2254032"/>
        <a:ext cx="10413594" cy="942803"/>
      </dsp:txXfrm>
    </dsp:sp>
    <dsp:sp modelId="{E7C0BA15-FE12-4EE2-AAB4-11740F4F7A36}">
      <dsp:nvSpPr>
        <dsp:cNvPr id="0" name=""/>
        <dsp:cNvSpPr/>
      </dsp:nvSpPr>
      <dsp:spPr>
        <a:xfrm>
          <a:off x="0" y="3302559"/>
          <a:ext cx="10515600" cy="1044809"/>
        </a:xfrm>
        <a:prstGeom prst="round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Despite these limitations, PESTEL provides a useful starting point for understanding the environment in which Basil's Bakery operates.</a:t>
          </a:r>
        </a:p>
      </dsp:txBody>
      <dsp:txXfrm>
        <a:off x="51003" y="3353562"/>
        <a:ext cx="10413594" cy="9428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37354-8260-4E18-A6FC-F2C27B7D4F7E}">
      <dsp:nvSpPr>
        <dsp:cNvPr id="0" name=""/>
        <dsp:cNvSpPr/>
      </dsp:nvSpPr>
      <dsp:spPr>
        <a:xfrm>
          <a:off x="0" y="338834"/>
          <a:ext cx="3686174" cy="221170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Politically and legally, Covid-19 restrictions contributed to the initial decline in sales and customer numbers.</a:t>
          </a:r>
          <a:endParaRPr lang="en-US" sz="1900" kern="1200" dirty="0"/>
        </a:p>
      </dsp:txBody>
      <dsp:txXfrm>
        <a:off x="0" y="338834"/>
        <a:ext cx="3686174" cy="2211705"/>
      </dsp:txXfrm>
    </dsp:sp>
    <dsp:sp modelId="{2226989A-5280-46E1-8A78-3655CBA46A8C}">
      <dsp:nvSpPr>
        <dsp:cNvPr id="0" name=""/>
        <dsp:cNvSpPr/>
      </dsp:nvSpPr>
      <dsp:spPr>
        <a:xfrm>
          <a:off x="4054792" y="338834"/>
          <a:ext cx="3686174" cy="2211705"/>
        </a:xfrm>
        <a:prstGeom prst="rect">
          <a:avLst/>
        </a:prstGeom>
        <a:solidFill>
          <a:schemeClr val="accent3">
            <a:hueOff val="151456"/>
            <a:satOff val="1981"/>
            <a:lumOff val="-2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Economically, the business faces increasing overhead costs. The case study states that utility bills, rent, insurance and business rates are considerably higher than they were in 2019.</a:t>
          </a:r>
          <a:endParaRPr lang="en-US" sz="1900" kern="1200" dirty="0"/>
        </a:p>
      </dsp:txBody>
      <dsp:txXfrm>
        <a:off x="4054792" y="338834"/>
        <a:ext cx="3686174" cy="2211705"/>
      </dsp:txXfrm>
    </dsp:sp>
    <dsp:sp modelId="{9796F2F2-D570-4F2E-877E-5FC58922F5D7}">
      <dsp:nvSpPr>
        <dsp:cNvPr id="0" name=""/>
        <dsp:cNvSpPr/>
      </dsp:nvSpPr>
      <dsp:spPr>
        <a:xfrm>
          <a:off x="8109585" y="338834"/>
          <a:ext cx="3686174" cy="2211705"/>
        </a:xfrm>
        <a:prstGeom prst="rect">
          <a:avLst/>
        </a:prstGeom>
        <a:solidFill>
          <a:schemeClr val="accent3">
            <a:hueOff val="302912"/>
            <a:satOff val="3961"/>
            <a:lumOff val="-4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Social factors appear particularly significant. The increase in hybrid and remote working means fewer office workers are regularly present in the area, reducing the number of potential customers available during the working week.</a:t>
          </a:r>
          <a:endParaRPr lang="en-US" sz="1900" kern="1200"/>
        </a:p>
      </dsp:txBody>
      <dsp:txXfrm>
        <a:off x="8109585" y="338834"/>
        <a:ext cx="3686174" cy="2211705"/>
      </dsp:txXfrm>
    </dsp:sp>
    <dsp:sp modelId="{F9C9153C-01C4-4353-AFC0-5B44CF3658C1}">
      <dsp:nvSpPr>
        <dsp:cNvPr id="0" name=""/>
        <dsp:cNvSpPr/>
      </dsp:nvSpPr>
      <dsp:spPr>
        <a:xfrm>
          <a:off x="0" y="2919157"/>
          <a:ext cx="3686174" cy="2211705"/>
        </a:xfrm>
        <a:prstGeom prst="rect">
          <a:avLst/>
        </a:prstGeom>
        <a:solidFill>
          <a:schemeClr val="accent3">
            <a:hueOff val="454368"/>
            <a:satOff val="5942"/>
            <a:lumOff val="-7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Technological factors may also be relevant. Customer requests for delivery and pre-order services indicate changing expectations regarding convenience and accessibility.</a:t>
          </a:r>
          <a:endParaRPr lang="en-US" sz="1900" kern="1200"/>
        </a:p>
      </dsp:txBody>
      <dsp:txXfrm>
        <a:off x="0" y="2919157"/>
        <a:ext cx="3686174" cy="2211705"/>
      </dsp:txXfrm>
    </dsp:sp>
    <dsp:sp modelId="{42F1275D-4716-4451-B214-2616DDF9569F}">
      <dsp:nvSpPr>
        <dsp:cNvPr id="0" name=""/>
        <dsp:cNvSpPr/>
      </dsp:nvSpPr>
      <dsp:spPr>
        <a:xfrm>
          <a:off x="4054792" y="2919157"/>
          <a:ext cx="3686174" cy="2211705"/>
        </a:xfrm>
        <a:prstGeom prst="rect">
          <a:avLst/>
        </a:prstGeom>
        <a:solidFill>
          <a:schemeClr val="accent3">
            <a:hueOff val="605823"/>
            <a:satOff val="7922"/>
            <a:lumOff val="-97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Environmental factors can be seen through Basil's commitment to sourcing organic ingredients. The case study notes that these products are more vulnerable to crop failure, creating uncertainty around costs and supply.</a:t>
          </a:r>
          <a:endParaRPr lang="en-US" sz="1900" kern="1200" dirty="0"/>
        </a:p>
      </dsp:txBody>
      <dsp:txXfrm>
        <a:off x="4054792" y="2919157"/>
        <a:ext cx="3686174" cy="2211705"/>
      </dsp:txXfrm>
    </dsp:sp>
    <dsp:sp modelId="{5FA88E9F-F6E3-4067-BC0E-A5D7BFDBE9C5}">
      <dsp:nvSpPr>
        <dsp:cNvPr id="0" name=""/>
        <dsp:cNvSpPr/>
      </dsp:nvSpPr>
      <dsp:spPr>
        <a:xfrm>
          <a:off x="8109585" y="2919157"/>
          <a:ext cx="3686174" cy="2211705"/>
        </a:xfrm>
        <a:prstGeom prst="rect">
          <a:avLst/>
        </a:prstGeom>
        <a:solidFill>
          <a:schemeClr val="accent3">
            <a:hueOff val="757279"/>
            <a:satOff val="9903"/>
            <a:lumOff val="-121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Overall, the PESTEL analysis suggests that several external factors have combined to create a more challenging trading environment than the bakery experienced before 2020.</a:t>
          </a:r>
          <a:endParaRPr lang="en-US" sz="1900" kern="1200"/>
        </a:p>
      </dsp:txBody>
      <dsp:txXfrm>
        <a:off x="8109585" y="2919157"/>
        <a:ext cx="3686174" cy="22117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81E5F9-89D5-4EB6-8EED-142AA6234EB3}">
      <dsp:nvSpPr>
        <dsp:cNvPr id="0" name=""/>
        <dsp:cNvSpPr/>
      </dsp:nvSpPr>
      <dsp:spPr>
        <a:xfrm>
          <a:off x="0" y="83990"/>
          <a:ext cx="10515600" cy="5630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For Basil's Bakery, the effect being analysed is the continued lack of sales growth.</a:t>
          </a:r>
          <a:endParaRPr lang="en-US" sz="1700" kern="1200" dirty="0"/>
        </a:p>
      </dsp:txBody>
      <dsp:txXfrm>
        <a:off x="27486" y="111476"/>
        <a:ext cx="10460628" cy="508090"/>
      </dsp:txXfrm>
    </dsp:sp>
    <dsp:sp modelId="{4B5BD8F8-A8F3-46AA-A8BF-C190948F1FBC}">
      <dsp:nvSpPr>
        <dsp:cNvPr id="0" name=""/>
        <dsp:cNvSpPr/>
      </dsp:nvSpPr>
      <dsp:spPr>
        <a:xfrm>
          <a:off x="0" y="687372"/>
          <a:ext cx="10515600" cy="56306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One category of causes relates to the external environment. Reduced footfall within the retail park and the closure of nearby businesses may have reduced the number of potential customers visiting the area.</a:t>
          </a:r>
          <a:endParaRPr lang="en-US" sz="1400" kern="1200" dirty="0"/>
        </a:p>
      </dsp:txBody>
      <dsp:txXfrm>
        <a:off x="27486" y="714858"/>
        <a:ext cx="10460628" cy="508090"/>
      </dsp:txXfrm>
    </dsp:sp>
    <dsp:sp modelId="{1CE7E4A0-F470-4B9A-AC9B-2FB2D4DBF4C5}">
      <dsp:nvSpPr>
        <dsp:cNvPr id="0" name=""/>
        <dsp:cNvSpPr/>
      </dsp:nvSpPr>
      <dsp:spPr>
        <a:xfrm>
          <a:off x="0" y="1290755"/>
          <a:ext cx="10515600" cy="56306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 second category relates to customer behaviour. The growth of remote and hybrid working means many former customers are no longer present as frequently as before.</a:t>
          </a:r>
          <a:endParaRPr lang="en-US" sz="1400" kern="1200"/>
        </a:p>
      </dsp:txBody>
      <dsp:txXfrm>
        <a:off x="27486" y="1318241"/>
        <a:ext cx="10460628" cy="508090"/>
      </dsp:txXfrm>
    </dsp:sp>
    <dsp:sp modelId="{1493119D-62E6-401E-B46E-CEDDD13FE7D3}">
      <dsp:nvSpPr>
        <dsp:cNvPr id="0" name=""/>
        <dsp:cNvSpPr/>
      </dsp:nvSpPr>
      <dsp:spPr>
        <a:xfrm>
          <a:off x="0" y="1894137"/>
          <a:ext cx="10515600" cy="56306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 third category relates to service accessibility. Customers have expressed interest in delivery and pre-order services, but the business currently struggles to provide these consistently.</a:t>
          </a:r>
          <a:endParaRPr lang="en-US" sz="1400" kern="1200"/>
        </a:p>
      </dsp:txBody>
      <dsp:txXfrm>
        <a:off x="27486" y="1921623"/>
        <a:ext cx="10460628" cy="508090"/>
      </dsp:txXfrm>
    </dsp:sp>
    <dsp:sp modelId="{528D6B1D-17CE-46A4-A715-EBDEEB04423D}">
      <dsp:nvSpPr>
        <dsp:cNvPr id="0" name=""/>
        <dsp:cNvSpPr/>
      </dsp:nvSpPr>
      <dsp:spPr>
        <a:xfrm>
          <a:off x="0" y="2497520"/>
          <a:ext cx="10515600" cy="563062"/>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 final category relates to costs. Rising overheads and unpredictable ingredient prices create financial pressures that affect the business environment in which Basil operates.</a:t>
          </a:r>
          <a:endParaRPr lang="en-US" sz="1400" kern="1200"/>
        </a:p>
      </dsp:txBody>
      <dsp:txXfrm>
        <a:off x="27486" y="2525006"/>
        <a:ext cx="10460628" cy="508090"/>
      </dsp:txXfrm>
    </dsp:sp>
    <dsp:sp modelId="{8855DBB6-51ED-41F6-906E-A70A8A10D7E7}">
      <dsp:nvSpPr>
        <dsp:cNvPr id="0" name=""/>
        <dsp:cNvSpPr/>
      </dsp:nvSpPr>
      <dsp:spPr>
        <a:xfrm>
          <a:off x="0" y="3100902"/>
          <a:ext cx="10515600" cy="5630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Fishbone analysis demonstrates that the sales problem is not caused by a single factor. Instead, several connected causes appear to be contributing to the decline in performance.</a:t>
          </a:r>
          <a:endParaRPr lang="en-US" sz="1400" kern="1200"/>
        </a:p>
      </dsp:txBody>
      <dsp:txXfrm>
        <a:off x="27486" y="3128388"/>
        <a:ext cx="10460628" cy="508090"/>
      </dsp:txXfrm>
    </dsp:sp>
    <dsp:sp modelId="{C7833D92-B686-4B09-BE2A-4C36EABA7067}">
      <dsp:nvSpPr>
        <dsp:cNvPr id="0" name=""/>
        <dsp:cNvSpPr/>
      </dsp:nvSpPr>
      <dsp:spPr>
        <a:xfrm>
          <a:off x="0" y="3704285"/>
          <a:ext cx="10515600" cy="56306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i="1" kern="1200"/>
            <a:t>(Source: Basil's Bakery Case Study)</a:t>
          </a:r>
          <a:endParaRPr lang="en-US" sz="1400" kern="1200"/>
        </a:p>
      </dsp:txBody>
      <dsp:txXfrm>
        <a:off x="27486" y="3731771"/>
        <a:ext cx="10460628" cy="5080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44E9D-5F1B-4F3C-8497-466056568111}">
      <dsp:nvSpPr>
        <dsp:cNvPr id="0" name=""/>
        <dsp:cNvSpPr/>
      </dsp:nvSpPr>
      <dsp:spPr>
        <a:xfrm>
          <a:off x="1589906" y="41753"/>
          <a:ext cx="969957" cy="96995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3AA325-F275-41B9-9F8B-CCD76206C807}">
      <dsp:nvSpPr>
        <dsp:cNvPr id="0" name=""/>
        <dsp:cNvSpPr/>
      </dsp:nvSpPr>
      <dsp:spPr>
        <a:xfrm>
          <a:off x="1793597" y="245444"/>
          <a:ext cx="562575" cy="5625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1F1B-B2B2-4108-BC95-D3EAC237573A}">
      <dsp:nvSpPr>
        <dsp:cNvPr id="0" name=""/>
        <dsp:cNvSpPr/>
      </dsp:nvSpPr>
      <dsp:spPr>
        <a:xfrm>
          <a:off x="2767712" y="41753"/>
          <a:ext cx="2286328" cy="96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0" i="0" kern="1200"/>
            <a:t>In conclusion, four key findings can be identified.</a:t>
          </a:r>
          <a:endParaRPr lang="en-US" sz="1300" kern="1200"/>
        </a:p>
      </dsp:txBody>
      <dsp:txXfrm>
        <a:off x="2767712" y="41753"/>
        <a:ext cx="2286328" cy="969957"/>
      </dsp:txXfrm>
    </dsp:sp>
    <dsp:sp modelId="{DC9D84D4-A56A-450F-A81F-D844C38D2F3A}">
      <dsp:nvSpPr>
        <dsp:cNvPr id="0" name=""/>
        <dsp:cNvSpPr/>
      </dsp:nvSpPr>
      <dsp:spPr>
        <a:xfrm>
          <a:off x="5452415" y="41753"/>
          <a:ext cx="969957" cy="96995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49368-9CB4-4D7E-928C-580DF87DC84E}">
      <dsp:nvSpPr>
        <dsp:cNvPr id="0" name=""/>
        <dsp:cNvSpPr/>
      </dsp:nvSpPr>
      <dsp:spPr>
        <a:xfrm>
          <a:off x="5656106" y="245444"/>
          <a:ext cx="562575" cy="5625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F12049-207D-4F17-BFC4-00579891E3E1}">
      <dsp:nvSpPr>
        <dsp:cNvPr id="0" name=""/>
        <dsp:cNvSpPr/>
      </dsp:nvSpPr>
      <dsp:spPr>
        <a:xfrm>
          <a:off x="6630221" y="41753"/>
          <a:ext cx="2286328" cy="96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0" i="0" kern="1200"/>
            <a:t>First, Basil's Bakery has experienced a sustained decline in sales performance, with sales remaining approximately 25% below 2019 levels.</a:t>
          </a:r>
          <a:endParaRPr lang="en-US" sz="1300" kern="1200"/>
        </a:p>
      </dsp:txBody>
      <dsp:txXfrm>
        <a:off x="6630221" y="41753"/>
        <a:ext cx="2286328" cy="969957"/>
      </dsp:txXfrm>
    </dsp:sp>
    <dsp:sp modelId="{6876B6B2-247B-42E8-B37D-DF1560F1F548}">
      <dsp:nvSpPr>
        <dsp:cNvPr id="0" name=""/>
        <dsp:cNvSpPr/>
      </dsp:nvSpPr>
      <dsp:spPr>
        <a:xfrm>
          <a:off x="1589906" y="1782733"/>
          <a:ext cx="969957" cy="96995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9DBF14-4D15-4BBA-9494-011E42CFE280}">
      <dsp:nvSpPr>
        <dsp:cNvPr id="0" name=""/>
        <dsp:cNvSpPr/>
      </dsp:nvSpPr>
      <dsp:spPr>
        <a:xfrm>
          <a:off x="1793597" y="1986424"/>
          <a:ext cx="562575" cy="5625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D76143-5D83-47C6-A64F-1FB51E46760B}">
      <dsp:nvSpPr>
        <dsp:cNvPr id="0" name=""/>
        <dsp:cNvSpPr/>
      </dsp:nvSpPr>
      <dsp:spPr>
        <a:xfrm>
          <a:off x="2767712" y="1782733"/>
          <a:ext cx="2286328" cy="96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0" i="0" kern="1200"/>
            <a:t>Second, external environmental changes, particularly reduced retail park activity and increased remote working, appear to have reduced customer demand.</a:t>
          </a:r>
          <a:endParaRPr lang="en-US" sz="1300" kern="1200"/>
        </a:p>
      </dsp:txBody>
      <dsp:txXfrm>
        <a:off x="2767712" y="1782733"/>
        <a:ext cx="2286328" cy="969957"/>
      </dsp:txXfrm>
    </dsp:sp>
    <dsp:sp modelId="{A8B0EC19-B744-416E-B36F-446FE1E4F960}">
      <dsp:nvSpPr>
        <dsp:cNvPr id="0" name=""/>
        <dsp:cNvSpPr/>
      </dsp:nvSpPr>
      <dsp:spPr>
        <a:xfrm>
          <a:off x="5452415" y="1782733"/>
          <a:ext cx="969957" cy="96995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F0D822-3259-43F7-B33A-FFD1C3D78811}">
      <dsp:nvSpPr>
        <dsp:cNvPr id="0" name=""/>
        <dsp:cNvSpPr/>
      </dsp:nvSpPr>
      <dsp:spPr>
        <a:xfrm>
          <a:off x="5656106" y="1986424"/>
          <a:ext cx="562575" cy="5625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DD486A-5A70-4BE5-AD2C-2E348F917F6D}">
      <dsp:nvSpPr>
        <dsp:cNvPr id="0" name=""/>
        <dsp:cNvSpPr/>
      </dsp:nvSpPr>
      <dsp:spPr>
        <a:xfrm>
          <a:off x="6630221" y="1782733"/>
          <a:ext cx="2286328" cy="96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0" i="0" kern="1200" dirty="0"/>
            <a:t>Third, customer requests for delivery and pre-order services suggest that expectations regarding accessibility and convenience may have changed.</a:t>
          </a:r>
          <a:endParaRPr lang="en-US" sz="1300" kern="1200" dirty="0"/>
        </a:p>
      </dsp:txBody>
      <dsp:txXfrm>
        <a:off x="6630221" y="1782733"/>
        <a:ext cx="2286328" cy="969957"/>
      </dsp:txXfrm>
    </dsp:sp>
    <dsp:sp modelId="{1D775ED6-BFFC-45BF-BF37-DCF4319B0354}">
      <dsp:nvSpPr>
        <dsp:cNvPr id="0" name=""/>
        <dsp:cNvSpPr/>
      </dsp:nvSpPr>
      <dsp:spPr>
        <a:xfrm>
          <a:off x="1589906" y="3523712"/>
          <a:ext cx="969957" cy="96995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C3114E-BED0-4E95-A745-E22D592E3DB9}">
      <dsp:nvSpPr>
        <dsp:cNvPr id="0" name=""/>
        <dsp:cNvSpPr/>
      </dsp:nvSpPr>
      <dsp:spPr>
        <a:xfrm>
          <a:off x="1793597" y="3727403"/>
          <a:ext cx="562575" cy="5625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FDBE6F-A46C-4873-9BCA-D8119F27EADC}">
      <dsp:nvSpPr>
        <dsp:cNvPr id="0" name=""/>
        <dsp:cNvSpPr/>
      </dsp:nvSpPr>
      <dsp:spPr>
        <a:xfrm>
          <a:off x="2767712" y="3523712"/>
          <a:ext cx="2286328" cy="96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0" i="0" kern="1200"/>
            <a:t>Finally, both the PESTEL and Cause-and-Effect analyses indicate that the problem is being driven by multiple interconnected factors rather than a single cause.</a:t>
          </a:r>
          <a:endParaRPr lang="en-US" sz="1300" kern="1200"/>
        </a:p>
      </dsp:txBody>
      <dsp:txXfrm>
        <a:off x="2767712" y="3523712"/>
        <a:ext cx="2286328" cy="969957"/>
      </dsp:txXfrm>
    </dsp:sp>
    <dsp:sp modelId="{3BCDBE86-2D65-4112-A78B-B0700152AD7A}">
      <dsp:nvSpPr>
        <dsp:cNvPr id="0" name=""/>
        <dsp:cNvSpPr/>
      </dsp:nvSpPr>
      <dsp:spPr>
        <a:xfrm>
          <a:off x="5452415" y="3523712"/>
          <a:ext cx="969957" cy="96995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74B9F1-C9B8-48FF-8C19-7B9DD32E8219}">
      <dsp:nvSpPr>
        <dsp:cNvPr id="0" name=""/>
        <dsp:cNvSpPr/>
      </dsp:nvSpPr>
      <dsp:spPr>
        <a:xfrm>
          <a:off x="5656106" y="3727403"/>
          <a:ext cx="562575" cy="5625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493C26-D6AA-4F51-92D6-DD1700B8A5C4}">
      <dsp:nvSpPr>
        <dsp:cNvPr id="0" name=""/>
        <dsp:cNvSpPr/>
      </dsp:nvSpPr>
      <dsp:spPr>
        <a:xfrm>
          <a:off x="6630221" y="3523712"/>
          <a:ext cx="2286328" cy="96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0" i="0" kern="1200"/>
            <a:t>Overall, these tools provide a clearer understanding of the challenges affecting Basil's Bakery and the factors limiting future sales growth.</a:t>
          </a:r>
          <a:endParaRPr lang="en-US" sz="1300" kern="1200"/>
        </a:p>
      </dsp:txBody>
      <dsp:txXfrm>
        <a:off x="6630221" y="3523712"/>
        <a:ext cx="2286328" cy="9699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548637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851364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038014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482839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2340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676767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598985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70407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836234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323411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495774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12/10/2026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22178547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8.jpeg"/><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2" Type="http://schemas.openxmlformats.org/officeDocument/2006/relationships/hyperlink" Target="https://www.cipd.org/en/knowledge/factsheets/pestle-analysis-factshee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771DAF10-784E-C76C-A190-41DA5CECAD86}"/>
              </a:ext>
            </a:extLst>
          </p:cNvPr>
          <p:cNvGraphicFramePr/>
          <p:nvPr>
            <p:extLst>
              <p:ext uri="{D42A27DB-BD31-4B8C-83A1-F6EECF244321}">
                <p14:modId xmlns:p14="http://schemas.microsoft.com/office/powerpoint/2010/main" val="178165852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4561840" y="408432"/>
            <a:ext cx="6987032" cy="1630680"/>
          </a:xfrm>
        </p:spPr>
        <p:txBody>
          <a:bodyPr anchor="b">
            <a:normAutofit/>
          </a:bodyPr>
          <a:lstStyle/>
          <a:p>
            <a:r>
              <a:rPr lang="en-GB" sz="4800" b="1" dirty="0">
                <a:latin typeface="Arial" panose="020B0604020202020204" pitchFamily="34" charset="0"/>
                <a:cs typeface="Arial" panose="020B0604020202020204" pitchFamily="34" charset="0"/>
              </a:rPr>
              <a:t>Task Overview</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4654296" y="2706624"/>
            <a:ext cx="6894576" cy="3483864"/>
          </a:xfrm>
        </p:spPr>
        <p:txBody>
          <a:bodyPr>
            <a:normAutofit/>
          </a:bodyPr>
          <a:lstStyle/>
          <a:p>
            <a:pPr marL="0" indent="0">
              <a:buNone/>
            </a:pPr>
            <a:r>
              <a:rPr lang="en-GB" sz="2200" dirty="0"/>
              <a:t>Good morning, </a:t>
            </a:r>
          </a:p>
          <a:p>
            <a:pPr marL="0" indent="0">
              <a:buNone/>
            </a:pPr>
            <a:r>
              <a:rPr lang="en-GB" sz="2200" dirty="0"/>
              <a:t>	In this presentation I will be analysing the challenges affecting Basil's Bakery using two problem-solving tools: PESTEL analysis and the Fishbone diagram, also known as Cause and Effect. </a:t>
            </a:r>
          </a:p>
          <a:p>
            <a:pPr marL="0" indent="0">
              <a:buNone/>
            </a:pPr>
            <a:r>
              <a:rPr lang="en-GB" sz="2200" dirty="0"/>
              <a:t>	I will begin with a brief overview of the business before identifying the key issues affecting sales growth. I will then evaluate and apply both analytical tools to the case study before concluding with the key findings from the analysis.</a:t>
            </a:r>
          </a:p>
        </p:txBody>
      </p:sp>
      <p:pic>
        <p:nvPicPr>
          <p:cNvPr id="5" name="Picture 4" descr="Color pencils drawing curves on background">
            <a:extLst>
              <a:ext uri="{FF2B5EF4-FFF2-40B4-BE49-F238E27FC236}">
                <a16:creationId xmlns:a16="http://schemas.microsoft.com/office/drawing/2014/main" id="{0086D631-18D8-1607-8062-ADBDF86BA44B}"/>
              </a:ext>
            </a:extLst>
          </p:cNvPr>
          <p:cNvPicPr>
            <a:picLocks noChangeAspect="1"/>
          </p:cNvPicPr>
          <p:nvPr/>
        </p:nvPicPr>
        <p:blipFill>
          <a:blip r:embed="rId2"/>
          <a:srcRect l="60557" r="-2" b="-2"/>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841248" y="251312"/>
            <a:ext cx="10506456" cy="1010264"/>
          </a:xfrm>
        </p:spPr>
        <p:txBody>
          <a:bodyPr anchor="ctr">
            <a:normAutofit/>
          </a:bodyPr>
          <a:lstStyle/>
          <a:p>
            <a:pPr algn="ctr"/>
            <a:r>
              <a:rPr lang="en-GB" b="1" u="sng" dirty="0">
                <a:latin typeface="Arial" panose="020B0604020202020204" pitchFamily="34" charset="0"/>
                <a:cs typeface="Arial" panose="020B0604020202020204" pitchFamily="34" charset="0"/>
              </a:rPr>
              <a:t>Background of Basil’s Bakery</a:t>
            </a:r>
            <a:endParaRPr lang="en-GB" dirty="0"/>
          </a:p>
        </p:txBody>
      </p:sp>
      <p:graphicFrame>
        <p:nvGraphicFramePr>
          <p:cNvPr id="5" name="Content Placeholder 2">
            <a:extLst>
              <a:ext uri="{FF2B5EF4-FFF2-40B4-BE49-F238E27FC236}">
                <a16:creationId xmlns:a16="http://schemas.microsoft.com/office/drawing/2014/main" id="{7E9D4FBC-0A29-F6A1-A286-CC9C9943ACD8}"/>
              </a:ext>
            </a:extLst>
          </p:cNvPr>
          <p:cNvGraphicFramePr>
            <a:graphicFrameLocks noGrp="1"/>
          </p:cNvGraphicFramePr>
          <p:nvPr>
            <p:ph idx="1"/>
            <p:extLst>
              <p:ext uri="{D42A27DB-BD31-4B8C-83A1-F6EECF244321}">
                <p14:modId xmlns:p14="http://schemas.microsoft.com/office/powerpoint/2010/main" val="2569647616"/>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BFAAE97-FF1E-DB15-23F8-8C871C942389}"/>
              </a:ext>
            </a:extLst>
          </p:cNvPr>
          <p:cNvSpPr txBox="1"/>
          <p:nvPr/>
        </p:nvSpPr>
        <p:spPr>
          <a:xfrm>
            <a:off x="1940118" y="6337204"/>
            <a:ext cx="3414653" cy="646331"/>
          </a:xfrm>
          <a:prstGeom prst="rect">
            <a:avLst/>
          </a:prstGeom>
          <a:noFill/>
        </p:spPr>
        <p:txBody>
          <a:bodyPr wrap="none" rtlCol="0">
            <a:spAutoFit/>
          </a:bodyPr>
          <a:lstStyle/>
          <a:p>
            <a:r>
              <a:rPr lang="en-GB" dirty="0"/>
              <a:t>(Source: Basil's Bakery Case Study)</a:t>
            </a:r>
          </a:p>
          <a:p>
            <a:endParaRPr lang="en-GB" dirty="0"/>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pic>
        <p:nvPicPr>
          <p:cNvPr id="12" name="Picture 11" descr="Breads on display">
            <a:extLst>
              <a:ext uri="{FF2B5EF4-FFF2-40B4-BE49-F238E27FC236}">
                <a16:creationId xmlns:a16="http://schemas.microsoft.com/office/drawing/2014/main" id="{B52334E9-237E-0955-56D7-C0E2AECA83D6}"/>
              </a:ext>
            </a:extLst>
          </p:cNvPr>
          <p:cNvPicPr>
            <a:picLocks noChangeAspect="1"/>
          </p:cNvPicPr>
          <p:nvPr/>
        </p:nvPicPr>
        <p:blipFill>
          <a:blip r:embed="rId2"/>
          <a:srcRect r="-1" b="15708"/>
          <a:stretch>
            <a:fillRect/>
          </a:stretch>
        </p:blipFill>
        <p:spPr>
          <a:xfrm>
            <a:off x="1524" y="10"/>
            <a:ext cx="12188952" cy="6857990"/>
          </a:xfrm>
          <a:prstGeom prst="rect">
            <a:avLst/>
          </a:prstGeom>
        </p:spPr>
      </p:pic>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3000182" y="-198756"/>
            <a:ext cx="7340048" cy="1324651"/>
          </a:xfrm>
        </p:spPr>
        <p:txBody>
          <a:bodyPr anchor="b">
            <a:normAutofit/>
          </a:bodyPr>
          <a:lstStyle/>
          <a:p>
            <a:r>
              <a:rPr lang="en-GB" sz="3600" b="1" dirty="0">
                <a:latin typeface="Arial" panose="020B0604020202020204" pitchFamily="34" charset="0"/>
                <a:cs typeface="Arial" panose="020B0604020202020204" pitchFamily="34" charset="0"/>
              </a:rPr>
              <a:t>Problem identification</a:t>
            </a:r>
            <a:endParaRPr lang="en-GB" sz="36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1788160" y="1306850"/>
            <a:ext cx="8615680" cy="4707870"/>
          </a:xfrm>
        </p:spPr>
        <p:txBody>
          <a:bodyPr>
            <a:normAutofit fontScale="70000" lnSpcReduction="20000"/>
          </a:bodyPr>
          <a:lstStyle/>
          <a:p>
            <a:pPr fontAlgn="t">
              <a:buNone/>
            </a:pPr>
            <a:r>
              <a:rPr lang="en-GB" dirty="0"/>
              <a:t>		The main issue identified in the case study is the lack of sales growth following the pandemic.</a:t>
            </a:r>
          </a:p>
          <a:p>
            <a:pPr fontAlgn="t">
              <a:buNone/>
            </a:pPr>
            <a:r>
              <a:rPr lang="en-GB" dirty="0"/>
              <a:t>		One factor appears to be reduced customer footfall within the retail park. Basil notes that the area is quieter than before 2020 and that shops have closed without replacement. This suggests the bakery is operating in a less attractive retail environment than previously.</a:t>
            </a:r>
          </a:p>
          <a:p>
            <a:pPr fontAlgn="t">
              <a:buNone/>
            </a:pPr>
            <a:r>
              <a:rPr lang="en-GB" dirty="0"/>
              <a:t>		The case study also highlights changes in working patterns. Many office workers now work remotely for part of the week and are no longer in the area daily. As these workers were a regular customer group, this may have reduced demand for products such as lunches and snacks.</a:t>
            </a:r>
          </a:p>
          <a:p>
            <a:pPr fontAlgn="t">
              <a:buNone/>
            </a:pPr>
            <a:r>
              <a:rPr lang="en-GB" dirty="0"/>
              <a:t>		The bakery also faces challenges within its current operating model. Customers have requested delivery and pre-order services, suggesting demand still exists. However, Basil cannot offer delivery because he must remain onsite to bake products, and pre-ordering is difficult because he cannot always answer the phone.</a:t>
            </a:r>
          </a:p>
          <a:p>
            <a:pPr fontAlgn="t">
              <a:buNone/>
            </a:pPr>
            <a:r>
              <a:rPr lang="en-GB" dirty="0"/>
              <a:t>		Therefore, the evidence suggests that the sales issue is influenced by both external changes in the business environment and internal limitations affecting customer accessibility and convenience.</a:t>
            </a:r>
          </a:p>
          <a:p>
            <a:pPr fontAlgn="t">
              <a:buNone/>
            </a:pPr>
            <a:endParaRPr lang="en-GB" dirty="0"/>
          </a:p>
        </p:txBody>
      </p:sp>
      <p:sp>
        <p:nvSpPr>
          <p:cNvPr id="4" name="TextBox 3">
            <a:extLst>
              <a:ext uri="{FF2B5EF4-FFF2-40B4-BE49-F238E27FC236}">
                <a16:creationId xmlns:a16="http://schemas.microsoft.com/office/drawing/2014/main" id="{790810EA-92B3-E312-01E8-2C40A045427F}"/>
              </a:ext>
            </a:extLst>
          </p:cNvPr>
          <p:cNvSpPr txBox="1"/>
          <p:nvPr/>
        </p:nvSpPr>
        <p:spPr>
          <a:xfrm>
            <a:off x="3778920" y="6044006"/>
            <a:ext cx="3414653" cy="646331"/>
          </a:xfrm>
          <a:prstGeom prst="rect">
            <a:avLst/>
          </a:prstGeom>
          <a:noFill/>
        </p:spPr>
        <p:txBody>
          <a:bodyPr wrap="none" rtlCol="0">
            <a:spAutoFit/>
          </a:bodyPr>
          <a:lstStyle/>
          <a:p>
            <a:r>
              <a:rPr lang="en-GB" dirty="0"/>
              <a:t>(Source: Basil's Bakery Case Study)</a:t>
            </a:r>
          </a:p>
          <a:p>
            <a:endParaRPr lang="en-GB" dirty="0"/>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095238B-6A1E-7C58-8A5C-704978BE1BF6}"/>
              </a:ext>
            </a:extLst>
          </p:cNvPr>
          <p:cNvPicPr>
            <a:picLocks noChangeAspect="1"/>
          </p:cNvPicPr>
          <p:nvPr/>
        </p:nvPicPr>
        <p:blipFill>
          <a:blip r:embed="rId2">
            <a:alphaModFix amt="35000"/>
          </a:blip>
          <a:srcRect b="1279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p:txBody>
          <a:bodyPr>
            <a:normAutofit/>
          </a:bodyPr>
          <a:lstStyle/>
          <a:p>
            <a:pPr algn="ctr"/>
            <a:r>
              <a:rPr lang="en-GB" b="1" u="sng" dirty="0">
                <a:solidFill>
                  <a:srgbClr val="FFFFFF"/>
                </a:solidFill>
                <a:latin typeface="Arial" panose="020B0604020202020204" pitchFamily="34" charset="0"/>
                <a:cs typeface="Arial" panose="020B0604020202020204" pitchFamily="34" charset="0"/>
              </a:rPr>
              <a:t>Evaluating the PESTEL framework</a:t>
            </a:r>
            <a:endParaRPr lang="en-GB"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1249B144-E889-BF66-117E-DA44B343D119}"/>
              </a:ext>
            </a:extLst>
          </p:cNvPr>
          <p:cNvGraphicFramePr>
            <a:graphicFrameLocks noGrp="1"/>
          </p:cNvGraphicFramePr>
          <p:nvPr>
            <p:ph idx="1"/>
            <p:extLst>
              <p:ext uri="{D42A27DB-BD31-4B8C-83A1-F6EECF244321}">
                <p14:modId xmlns:p14="http://schemas.microsoft.com/office/powerpoint/2010/main" val="40632678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A41E1B6-65FD-9EE2-DFF7-8B3EBF198B1D}"/>
              </a:ext>
            </a:extLst>
          </p:cNvPr>
          <p:cNvSpPr>
            <a:spLocks noGrp="1"/>
          </p:cNvSpPr>
          <p:nvPr>
            <p:ph type="title"/>
          </p:nvPr>
        </p:nvSpPr>
        <p:spPr>
          <a:xfrm>
            <a:off x="556532" y="643467"/>
            <a:ext cx="11210925" cy="744836"/>
          </a:xfrm>
        </p:spPr>
        <p:txBody>
          <a:bodyPr>
            <a:normAutofit/>
          </a:bodyPr>
          <a:lstStyle/>
          <a:p>
            <a:pPr algn="ctr"/>
            <a:r>
              <a:rPr lang="en-US" sz="3200">
                <a:solidFill>
                  <a:schemeClr val="bg1"/>
                </a:solidFill>
              </a:rPr>
              <a:t>Application of PESTEL Analysis</a:t>
            </a:r>
            <a:endParaRPr lang="en-GB" sz="3200">
              <a:solidFill>
                <a:schemeClr val="bg1"/>
              </a:solidFill>
            </a:endParaRPr>
          </a:p>
        </p:txBody>
      </p:sp>
      <p:pic>
        <p:nvPicPr>
          <p:cNvPr id="9" name="Picture 8">
            <a:extLst>
              <a:ext uri="{FF2B5EF4-FFF2-40B4-BE49-F238E27FC236}">
                <a16:creationId xmlns:a16="http://schemas.microsoft.com/office/drawing/2014/main" id="{547B1AC3-AF39-3B77-BDE2-638D3F80FE8E}"/>
              </a:ext>
            </a:extLst>
          </p:cNvPr>
          <p:cNvPicPr>
            <a:picLocks noChangeAspect="1"/>
          </p:cNvPicPr>
          <p:nvPr/>
        </p:nvPicPr>
        <p:blipFill>
          <a:blip r:embed="rId2"/>
          <a:srcRect t="17582"/>
          <a:stretch>
            <a:fillRect/>
          </a:stretch>
        </p:blipFill>
        <p:spPr>
          <a:xfrm>
            <a:off x="2190065" y="1675227"/>
            <a:ext cx="7811869" cy="4394199"/>
          </a:xfrm>
          <a:prstGeom prst="rect">
            <a:avLst/>
          </a:prstGeom>
        </p:spPr>
      </p:pic>
      <p:graphicFrame>
        <p:nvGraphicFramePr>
          <p:cNvPr id="8" name="TextBox 5">
            <a:extLst>
              <a:ext uri="{FF2B5EF4-FFF2-40B4-BE49-F238E27FC236}">
                <a16:creationId xmlns:a16="http://schemas.microsoft.com/office/drawing/2014/main" id="{1111BA4F-FA87-0791-30C7-41B2C3146F99}"/>
              </a:ext>
            </a:extLst>
          </p:cNvPr>
          <p:cNvGraphicFramePr/>
          <p:nvPr>
            <p:extLst>
              <p:ext uri="{D42A27DB-BD31-4B8C-83A1-F6EECF244321}">
                <p14:modId xmlns:p14="http://schemas.microsoft.com/office/powerpoint/2010/main" val="1878039567"/>
              </p:ext>
            </p:extLst>
          </p:nvPr>
        </p:nvGraphicFramePr>
        <p:xfrm>
          <a:off x="203200" y="1388302"/>
          <a:ext cx="11795760" cy="54696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D1E5429A-D0F7-B817-7ED6-BEDC50E779D6}"/>
              </a:ext>
            </a:extLst>
          </p:cNvPr>
          <p:cNvSpPr txBox="1">
            <a:spLocks/>
          </p:cNvSpPr>
          <p:nvPr/>
        </p:nvSpPr>
        <p:spPr>
          <a:xfrm>
            <a:off x="3666134" y="242613"/>
            <a:ext cx="5031282" cy="54451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latin typeface="+mn-lt"/>
              </a:rPr>
              <a:t>Fishbone Diagram</a:t>
            </a:r>
          </a:p>
        </p:txBody>
      </p:sp>
      <p:cxnSp>
        <p:nvCxnSpPr>
          <p:cNvPr id="6" name="Straight Arrow Connector 5">
            <a:extLst>
              <a:ext uri="{FF2B5EF4-FFF2-40B4-BE49-F238E27FC236}">
                <a16:creationId xmlns:a16="http://schemas.microsoft.com/office/drawing/2014/main" id="{71632254-F919-E1FD-5B69-BA1B45C415EC}"/>
              </a:ext>
            </a:extLst>
          </p:cNvPr>
          <p:cNvCxnSpPr>
            <a:cxnSpLocks/>
          </p:cNvCxnSpPr>
          <p:nvPr/>
        </p:nvCxnSpPr>
        <p:spPr>
          <a:xfrm>
            <a:off x="1520687" y="3776871"/>
            <a:ext cx="7330705" cy="0"/>
          </a:xfrm>
          <a:prstGeom prst="straightConnector1">
            <a:avLst/>
          </a:prstGeom>
          <a:ln w="19050">
            <a:solidFill>
              <a:srgbClr val="0070C0"/>
            </a:solidFill>
            <a:tailEnd type="triangle" w="lg" len="lg"/>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8D9555F3-92ED-FD1D-0CD2-A02B249003CE}"/>
              </a:ext>
            </a:extLst>
          </p:cNvPr>
          <p:cNvSpPr/>
          <p:nvPr/>
        </p:nvSpPr>
        <p:spPr>
          <a:xfrm>
            <a:off x="8984975" y="3155675"/>
            <a:ext cx="2544417" cy="1242391"/>
          </a:xfrm>
          <a:prstGeom prst="ellipse">
            <a:avLst/>
          </a:prstGeom>
          <a:solidFill>
            <a:schemeClr val="bg2"/>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900" b="1" dirty="0">
                <a:solidFill>
                  <a:schemeClr val="tx1"/>
                </a:solidFill>
              </a:rPr>
              <a:t>Lack of sales growth</a:t>
            </a:r>
          </a:p>
        </p:txBody>
      </p:sp>
      <p:sp>
        <p:nvSpPr>
          <p:cNvPr id="9" name="TextBox 8">
            <a:extLst>
              <a:ext uri="{FF2B5EF4-FFF2-40B4-BE49-F238E27FC236}">
                <a16:creationId xmlns:a16="http://schemas.microsoft.com/office/drawing/2014/main" id="{D3569EF8-096F-37D4-0440-FD416D7D2D4E}"/>
              </a:ext>
            </a:extLst>
          </p:cNvPr>
          <p:cNvSpPr txBox="1"/>
          <p:nvPr/>
        </p:nvSpPr>
        <p:spPr>
          <a:xfrm>
            <a:off x="9745318" y="2817120"/>
            <a:ext cx="1023730" cy="307777"/>
          </a:xfrm>
          <a:prstGeom prst="rect">
            <a:avLst/>
          </a:prstGeom>
          <a:noFill/>
        </p:spPr>
        <p:txBody>
          <a:bodyPr wrap="square" rtlCol="0" anchor="ctr">
            <a:spAutoFit/>
          </a:bodyPr>
          <a:lstStyle/>
          <a:p>
            <a:pPr algn="ctr"/>
            <a:r>
              <a:rPr lang="en-US" sz="1400" b="1" dirty="0"/>
              <a:t>Problem</a:t>
            </a:r>
          </a:p>
        </p:txBody>
      </p:sp>
      <p:sp>
        <p:nvSpPr>
          <p:cNvPr id="10" name="TextBox 9">
            <a:extLst>
              <a:ext uri="{FF2B5EF4-FFF2-40B4-BE49-F238E27FC236}">
                <a16:creationId xmlns:a16="http://schemas.microsoft.com/office/drawing/2014/main" id="{19B2BDBA-CA80-B4D5-60FB-0290843DC99E}"/>
              </a:ext>
            </a:extLst>
          </p:cNvPr>
          <p:cNvSpPr txBox="1"/>
          <p:nvPr/>
        </p:nvSpPr>
        <p:spPr>
          <a:xfrm>
            <a:off x="6571891" y="1619580"/>
            <a:ext cx="1023730" cy="307777"/>
          </a:xfrm>
          <a:prstGeom prst="rect">
            <a:avLst/>
          </a:prstGeom>
          <a:noFill/>
          <a:ln w="19050">
            <a:solidFill>
              <a:srgbClr val="0070C0"/>
            </a:solidFill>
          </a:ln>
        </p:spPr>
        <p:txBody>
          <a:bodyPr wrap="square" rtlCol="0" anchor="ctr">
            <a:spAutoFit/>
          </a:bodyPr>
          <a:lstStyle/>
          <a:p>
            <a:pPr algn="ctr"/>
            <a:r>
              <a:rPr lang="en-US" sz="1400" b="1" dirty="0"/>
              <a:t>People</a:t>
            </a:r>
          </a:p>
        </p:txBody>
      </p:sp>
      <p:cxnSp>
        <p:nvCxnSpPr>
          <p:cNvPr id="11" name="Straight Arrow Connector 10">
            <a:extLst>
              <a:ext uri="{FF2B5EF4-FFF2-40B4-BE49-F238E27FC236}">
                <a16:creationId xmlns:a16="http://schemas.microsoft.com/office/drawing/2014/main" id="{5DD91AE1-66A8-BA8B-BA2A-8360E9EC74AF}"/>
              </a:ext>
            </a:extLst>
          </p:cNvPr>
          <p:cNvCxnSpPr>
            <a:cxnSpLocks/>
          </p:cNvCxnSpPr>
          <p:nvPr/>
        </p:nvCxnSpPr>
        <p:spPr>
          <a:xfrm>
            <a:off x="7410517" y="1917920"/>
            <a:ext cx="1217542" cy="1858950"/>
          </a:xfrm>
          <a:prstGeom prst="straightConnector1">
            <a:avLst/>
          </a:prstGeom>
          <a:ln w="19050">
            <a:solidFill>
              <a:srgbClr val="0070C0"/>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CE802CF4-6723-4236-8501-955B30C810B3}"/>
              </a:ext>
            </a:extLst>
          </p:cNvPr>
          <p:cNvCxnSpPr>
            <a:cxnSpLocks/>
            <a:stCxn id="27" idx="3"/>
          </p:cNvCxnSpPr>
          <p:nvPr/>
        </p:nvCxnSpPr>
        <p:spPr>
          <a:xfrm>
            <a:off x="7411153" y="2329842"/>
            <a:ext cx="251693" cy="0"/>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2EA987F-8CA7-905F-2C3D-EA4F5FBA5F0E}"/>
              </a:ext>
            </a:extLst>
          </p:cNvPr>
          <p:cNvCxnSpPr>
            <a:cxnSpLocks/>
            <a:stCxn id="26" idx="3"/>
          </p:cNvCxnSpPr>
          <p:nvPr/>
        </p:nvCxnSpPr>
        <p:spPr>
          <a:xfrm flipV="1">
            <a:off x="7674182" y="2950119"/>
            <a:ext cx="428197" cy="2601"/>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03D67DB8-61EE-BB2D-8D85-0B35788F0F6F}"/>
              </a:ext>
            </a:extLst>
          </p:cNvPr>
          <p:cNvSpPr txBox="1"/>
          <p:nvPr/>
        </p:nvSpPr>
        <p:spPr>
          <a:xfrm>
            <a:off x="4389612" y="1605761"/>
            <a:ext cx="1023730" cy="307777"/>
          </a:xfrm>
          <a:prstGeom prst="rect">
            <a:avLst/>
          </a:prstGeom>
          <a:noFill/>
          <a:ln w="19050">
            <a:solidFill>
              <a:srgbClr val="0070C0"/>
            </a:solidFill>
          </a:ln>
        </p:spPr>
        <p:txBody>
          <a:bodyPr wrap="square" rtlCol="0" anchor="ctr">
            <a:spAutoFit/>
          </a:bodyPr>
          <a:lstStyle/>
          <a:p>
            <a:pPr algn="ctr"/>
            <a:r>
              <a:rPr lang="en-US" sz="1400" b="1" dirty="0"/>
              <a:t>Machine</a:t>
            </a:r>
          </a:p>
        </p:txBody>
      </p:sp>
      <p:cxnSp>
        <p:nvCxnSpPr>
          <p:cNvPr id="15" name="Straight Arrow Connector 14">
            <a:extLst>
              <a:ext uri="{FF2B5EF4-FFF2-40B4-BE49-F238E27FC236}">
                <a16:creationId xmlns:a16="http://schemas.microsoft.com/office/drawing/2014/main" id="{6561FB9F-1231-AD6D-8D23-38F0ECA580F0}"/>
              </a:ext>
            </a:extLst>
          </p:cNvPr>
          <p:cNvCxnSpPr>
            <a:cxnSpLocks/>
            <a:stCxn id="14" idx="2"/>
          </p:cNvCxnSpPr>
          <p:nvPr/>
        </p:nvCxnSpPr>
        <p:spPr>
          <a:xfrm>
            <a:off x="4901477" y="1913538"/>
            <a:ext cx="1217542" cy="1858950"/>
          </a:xfrm>
          <a:prstGeom prst="straightConnector1">
            <a:avLst/>
          </a:prstGeom>
          <a:ln w="19050">
            <a:solidFill>
              <a:srgbClr val="0070C0"/>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0E1292FB-FB02-BD2C-0C0F-F598984C02B1}"/>
              </a:ext>
            </a:extLst>
          </p:cNvPr>
          <p:cNvCxnSpPr>
            <a:cxnSpLocks/>
            <a:stCxn id="25" idx="3"/>
          </p:cNvCxnSpPr>
          <p:nvPr/>
        </p:nvCxnSpPr>
        <p:spPr>
          <a:xfrm flipV="1">
            <a:off x="4430438" y="2275367"/>
            <a:ext cx="670988" cy="1"/>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09593C7-EFEC-88A0-A654-CF6363CFF67A}"/>
              </a:ext>
            </a:extLst>
          </p:cNvPr>
          <p:cNvCxnSpPr>
            <a:cxnSpLocks/>
            <a:stCxn id="24" idx="3"/>
          </p:cNvCxnSpPr>
          <p:nvPr/>
        </p:nvCxnSpPr>
        <p:spPr>
          <a:xfrm>
            <a:off x="4653780" y="2855944"/>
            <a:ext cx="867168" cy="0"/>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F5FFC66B-A73A-B3FB-7356-C14664B0815D}"/>
              </a:ext>
            </a:extLst>
          </p:cNvPr>
          <p:cNvSpPr txBox="1"/>
          <p:nvPr/>
        </p:nvSpPr>
        <p:spPr>
          <a:xfrm>
            <a:off x="1582899" y="1612047"/>
            <a:ext cx="1023730" cy="307777"/>
          </a:xfrm>
          <a:prstGeom prst="rect">
            <a:avLst/>
          </a:prstGeom>
          <a:noFill/>
          <a:ln w="19050">
            <a:solidFill>
              <a:srgbClr val="0070C0"/>
            </a:solidFill>
          </a:ln>
        </p:spPr>
        <p:txBody>
          <a:bodyPr wrap="square" rtlCol="0" anchor="ctr">
            <a:spAutoFit/>
          </a:bodyPr>
          <a:lstStyle/>
          <a:p>
            <a:pPr algn="ctr"/>
            <a:r>
              <a:rPr lang="en-US" sz="1400" b="1" dirty="0"/>
              <a:t>Methods</a:t>
            </a:r>
          </a:p>
        </p:txBody>
      </p:sp>
      <p:cxnSp>
        <p:nvCxnSpPr>
          <p:cNvPr id="19" name="Straight Arrow Connector 18">
            <a:extLst>
              <a:ext uri="{FF2B5EF4-FFF2-40B4-BE49-F238E27FC236}">
                <a16:creationId xmlns:a16="http://schemas.microsoft.com/office/drawing/2014/main" id="{401E0F08-7B81-B673-1B58-B7D000F680C5}"/>
              </a:ext>
            </a:extLst>
          </p:cNvPr>
          <p:cNvCxnSpPr>
            <a:cxnSpLocks/>
          </p:cNvCxnSpPr>
          <p:nvPr/>
        </p:nvCxnSpPr>
        <p:spPr>
          <a:xfrm>
            <a:off x="1934966" y="1917920"/>
            <a:ext cx="1217542" cy="1858950"/>
          </a:xfrm>
          <a:prstGeom prst="straightConnector1">
            <a:avLst/>
          </a:prstGeom>
          <a:ln w="19050">
            <a:solidFill>
              <a:srgbClr val="0070C0"/>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4D5878C-45F8-7222-0143-58CDE45B8FEA}"/>
              </a:ext>
            </a:extLst>
          </p:cNvPr>
          <p:cNvCxnSpPr>
            <a:cxnSpLocks/>
            <a:stCxn id="22" idx="3"/>
          </p:cNvCxnSpPr>
          <p:nvPr/>
        </p:nvCxnSpPr>
        <p:spPr>
          <a:xfrm>
            <a:off x="1382079" y="2297928"/>
            <a:ext cx="816532" cy="0"/>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8DD8C1D-FFFB-1459-51CC-B37D25CB2506}"/>
              </a:ext>
            </a:extLst>
          </p:cNvPr>
          <p:cNvCxnSpPr>
            <a:cxnSpLocks/>
            <a:stCxn id="23" idx="3"/>
          </p:cNvCxnSpPr>
          <p:nvPr/>
        </p:nvCxnSpPr>
        <p:spPr>
          <a:xfrm flipV="1">
            <a:off x="1667031" y="2873864"/>
            <a:ext cx="939598" cy="9366"/>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7C77B678-0108-67CD-DBF3-E3BD3BB07371}"/>
              </a:ext>
            </a:extLst>
          </p:cNvPr>
          <p:cNvSpPr txBox="1"/>
          <p:nvPr/>
        </p:nvSpPr>
        <p:spPr>
          <a:xfrm>
            <a:off x="55504" y="2067095"/>
            <a:ext cx="1326575" cy="461665"/>
          </a:xfrm>
          <a:prstGeom prst="rect">
            <a:avLst/>
          </a:prstGeom>
          <a:solidFill>
            <a:schemeClr val="bg1">
              <a:lumMod val="95000"/>
            </a:schemeClr>
          </a:solidFill>
          <a:ln>
            <a:solidFill>
              <a:schemeClr val="accent3"/>
            </a:solidFill>
          </a:ln>
        </p:spPr>
        <p:txBody>
          <a:bodyPr wrap="square" rtlCol="0">
            <a:spAutoFit/>
          </a:bodyPr>
          <a:lstStyle/>
          <a:p>
            <a:r>
              <a:rPr lang="en-US" sz="1200" dirty="0"/>
              <a:t>No delivery service in place</a:t>
            </a:r>
          </a:p>
        </p:txBody>
      </p:sp>
      <p:sp>
        <p:nvSpPr>
          <p:cNvPr id="23" name="TextBox 22">
            <a:extLst>
              <a:ext uri="{FF2B5EF4-FFF2-40B4-BE49-F238E27FC236}">
                <a16:creationId xmlns:a16="http://schemas.microsoft.com/office/drawing/2014/main" id="{74D93BDC-8503-1CD8-2618-B3D42483D0B2}"/>
              </a:ext>
            </a:extLst>
          </p:cNvPr>
          <p:cNvSpPr txBox="1"/>
          <p:nvPr/>
        </p:nvSpPr>
        <p:spPr>
          <a:xfrm>
            <a:off x="39223" y="2744730"/>
            <a:ext cx="1627808" cy="276999"/>
          </a:xfrm>
          <a:prstGeom prst="rect">
            <a:avLst/>
          </a:prstGeom>
          <a:solidFill>
            <a:schemeClr val="bg1">
              <a:lumMod val="95000"/>
            </a:schemeClr>
          </a:solidFill>
          <a:ln>
            <a:solidFill>
              <a:schemeClr val="accent3"/>
            </a:solidFill>
          </a:ln>
        </p:spPr>
        <p:txBody>
          <a:bodyPr wrap="square" rtlCol="0">
            <a:spAutoFit/>
          </a:bodyPr>
          <a:lstStyle/>
          <a:p>
            <a:r>
              <a:rPr lang="en-US" sz="1200" dirty="0"/>
              <a:t>Pre-</a:t>
            </a:r>
            <a:r>
              <a:rPr lang="en-US" sz="1200" dirty="0" err="1"/>
              <a:t>odering</a:t>
            </a:r>
            <a:r>
              <a:rPr lang="en-US" sz="1200" dirty="0"/>
              <a:t> is difficult</a:t>
            </a:r>
          </a:p>
        </p:txBody>
      </p:sp>
      <p:sp>
        <p:nvSpPr>
          <p:cNvPr id="24" name="TextBox 23">
            <a:extLst>
              <a:ext uri="{FF2B5EF4-FFF2-40B4-BE49-F238E27FC236}">
                <a16:creationId xmlns:a16="http://schemas.microsoft.com/office/drawing/2014/main" id="{70D30ED1-5020-8599-F9C4-552C2FEB22EC}"/>
              </a:ext>
            </a:extLst>
          </p:cNvPr>
          <p:cNvSpPr txBox="1"/>
          <p:nvPr/>
        </p:nvSpPr>
        <p:spPr>
          <a:xfrm>
            <a:off x="3268139" y="2625111"/>
            <a:ext cx="1385641" cy="461665"/>
          </a:xfrm>
          <a:prstGeom prst="rect">
            <a:avLst/>
          </a:prstGeom>
          <a:solidFill>
            <a:schemeClr val="bg1">
              <a:lumMod val="95000"/>
            </a:schemeClr>
          </a:solidFill>
          <a:ln>
            <a:solidFill>
              <a:schemeClr val="accent3"/>
            </a:solidFill>
          </a:ln>
        </p:spPr>
        <p:txBody>
          <a:bodyPr wrap="square" rtlCol="0">
            <a:spAutoFit/>
          </a:bodyPr>
          <a:lstStyle/>
          <a:p>
            <a:r>
              <a:rPr lang="en-US" sz="1200" dirty="0"/>
              <a:t>Limited capacity to support delivery</a:t>
            </a:r>
          </a:p>
        </p:txBody>
      </p:sp>
      <p:sp>
        <p:nvSpPr>
          <p:cNvPr id="25" name="TextBox 24">
            <a:extLst>
              <a:ext uri="{FF2B5EF4-FFF2-40B4-BE49-F238E27FC236}">
                <a16:creationId xmlns:a16="http://schemas.microsoft.com/office/drawing/2014/main" id="{A6BC229D-4670-D09A-2290-7F03073712FD}"/>
              </a:ext>
            </a:extLst>
          </p:cNvPr>
          <p:cNvSpPr txBox="1"/>
          <p:nvPr/>
        </p:nvSpPr>
        <p:spPr>
          <a:xfrm>
            <a:off x="2902262" y="2044535"/>
            <a:ext cx="1528176" cy="461665"/>
          </a:xfrm>
          <a:prstGeom prst="rect">
            <a:avLst/>
          </a:prstGeom>
          <a:solidFill>
            <a:schemeClr val="bg1">
              <a:lumMod val="95000"/>
            </a:schemeClr>
          </a:solidFill>
          <a:ln>
            <a:solidFill>
              <a:schemeClr val="accent3"/>
            </a:solidFill>
          </a:ln>
        </p:spPr>
        <p:txBody>
          <a:bodyPr wrap="square" rtlCol="0">
            <a:spAutoFit/>
          </a:bodyPr>
          <a:lstStyle/>
          <a:p>
            <a:r>
              <a:rPr lang="en-US" sz="1200" dirty="0"/>
              <a:t>Must remain onsite to bake products</a:t>
            </a:r>
          </a:p>
        </p:txBody>
      </p:sp>
      <p:sp>
        <p:nvSpPr>
          <p:cNvPr id="26" name="TextBox 25">
            <a:extLst>
              <a:ext uri="{FF2B5EF4-FFF2-40B4-BE49-F238E27FC236}">
                <a16:creationId xmlns:a16="http://schemas.microsoft.com/office/drawing/2014/main" id="{D5C579B9-FA74-7351-1B00-4F4FE04E9D68}"/>
              </a:ext>
            </a:extLst>
          </p:cNvPr>
          <p:cNvSpPr txBox="1"/>
          <p:nvPr/>
        </p:nvSpPr>
        <p:spPr>
          <a:xfrm>
            <a:off x="5945759" y="2629554"/>
            <a:ext cx="1728423" cy="646331"/>
          </a:xfrm>
          <a:prstGeom prst="rect">
            <a:avLst/>
          </a:prstGeom>
          <a:solidFill>
            <a:schemeClr val="bg1">
              <a:lumMod val="95000"/>
            </a:schemeClr>
          </a:solidFill>
          <a:ln>
            <a:solidFill>
              <a:schemeClr val="accent3"/>
            </a:solidFill>
          </a:ln>
        </p:spPr>
        <p:txBody>
          <a:bodyPr wrap="square" rtlCol="0">
            <a:spAutoFit/>
          </a:bodyPr>
          <a:lstStyle/>
          <a:p>
            <a:r>
              <a:rPr lang="en-US" sz="1200" dirty="0"/>
              <a:t>Changing customer expectations (convenience/delivery)</a:t>
            </a:r>
          </a:p>
        </p:txBody>
      </p:sp>
      <p:sp>
        <p:nvSpPr>
          <p:cNvPr id="27" name="TextBox 26">
            <a:extLst>
              <a:ext uri="{FF2B5EF4-FFF2-40B4-BE49-F238E27FC236}">
                <a16:creationId xmlns:a16="http://schemas.microsoft.com/office/drawing/2014/main" id="{28DAC854-963E-D019-FC7C-77CA730BC9D8}"/>
              </a:ext>
            </a:extLst>
          </p:cNvPr>
          <p:cNvSpPr txBox="1"/>
          <p:nvPr/>
        </p:nvSpPr>
        <p:spPr>
          <a:xfrm>
            <a:off x="5577733" y="2191342"/>
            <a:ext cx="1833420" cy="276999"/>
          </a:xfrm>
          <a:prstGeom prst="rect">
            <a:avLst/>
          </a:prstGeom>
          <a:solidFill>
            <a:schemeClr val="bg1">
              <a:lumMod val="95000"/>
            </a:schemeClr>
          </a:solidFill>
          <a:ln>
            <a:solidFill>
              <a:schemeClr val="accent3"/>
            </a:solidFill>
          </a:ln>
        </p:spPr>
        <p:txBody>
          <a:bodyPr wrap="square" rtlCol="0">
            <a:spAutoFit/>
          </a:bodyPr>
          <a:lstStyle/>
          <a:p>
            <a:r>
              <a:rPr lang="en-US" sz="1200" dirty="0"/>
              <a:t>Fewer workers in the area</a:t>
            </a:r>
          </a:p>
        </p:txBody>
      </p:sp>
      <p:cxnSp>
        <p:nvCxnSpPr>
          <p:cNvPr id="28" name="Straight Arrow Connector 27">
            <a:extLst>
              <a:ext uri="{FF2B5EF4-FFF2-40B4-BE49-F238E27FC236}">
                <a16:creationId xmlns:a16="http://schemas.microsoft.com/office/drawing/2014/main" id="{F65F4A2B-BFEE-AF25-1625-6A120029BF4D}"/>
              </a:ext>
            </a:extLst>
          </p:cNvPr>
          <p:cNvCxnSpPr>
            <a:cxnSpLocks/>
            <a:stCxn id="29" idx="0"/>
          </p:cNvCxnSpPr>
          <p:nvPr/>
        </p:nvCxnSpPr>
        <p:spPr>
          <a:xfrm flipV="1">
            <a:off x="1750207" y="3776870"/>
            <a:ext cx="1550162" cy="1845909"/>
          </a:xfrm>
          <a:prstGeom prst="straightConnector1">
            <a:avLst/>
          </a:prstGeom>
          <a:ln w="19050">
            <a:solidFill>
              <a:srgbClr val="0070C0"/>
            </a:solidFill>
            <a:tailEnd type="triangle" w="lg" len="lg"/>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BDA017F-438F-AA17-CEC5-FF50EFBD141E}"/>
              </a:ext>
            </a:extLst>
          </p:cNvPr>
          <p:cNvSpPr txBox="1"/>
          <p:nvPr/>
        </p:nvSpPr>
        <p:spPr>
          <a:xfrm>
            <a:off x="1238342" y="5622779"/>
            <a:ext cx="1023730" cy="307777"/>
          </a:xfrm>
          <a:prstGeom prst="rect">
            <a:avLst/>
          </a:prstGeom>
          <a:noFill/>
          <a:ln w="19050">
            <a:solidFill>
              <a:srgbClr val="0070C0"/>
            </a:solidFill>
          </a:ln>
        </p:spPr>
        <p:txBody>
          <a:bodyPr wrap="square" rtlCol="0" anchor="ctr">
            <a:spAutoFit/>
          </a:bodyPr>
          <a:lstStyle/>
          <a:p>
            <a:pPr algn="ctr"/>
            <a:r>
              <a:rPr lang="en-US" sz="1400" b="1" dirty="0"/>
              <a:t>Materials</a:t>
            </a:r>
          </a:p>
        </p:txBody>
      </p:sp>
      <p:cxnSp>
        <p:nvCxnSpPr>
          <p:cNvPr id="30" name="Straight Arrow Connector 29">
            <a:extLst>
              <a:ext uri="{FF2B5EF4-FFF2-40B4-BE49-F238E27FC236}">
                <a16:creationId xmlns:a16="http://schemas.microsoft.com/office/drawing/2014/main" id="{5BC4D6BB-CE2A-1C75-E920-94D76323DA86}"/>
              </a:ext>
            </a:extLst>
          </p:cNvPr>
          <p:cNvCxnSpPr>
            <a:cxnSpLocks/>
            <a:stCxn id="32" idx="3"/>
          </p:cNvCxnSpPr>
          <p:nvPr/>
        </p:nvCxnSpPr>
        <p:spPr>
          <a:xfrm>
            <a:off x="2046236" y="4634506"/>
            <a:ext cx="510810" cy="12738"/>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D178F6D1-B411-436A-01AE-FA0CA1AC6A49}"/>
              </a:ext>
            </a:extLst>
          </p:cNvPr>
          <p:cNvCxnSpPr>
            <a:cxnSpLocks/>
            <a:stCxn id="33" idx="3"/>
          </p:cNvCxnSpPr>
          <p:nvPr/>
        </p:nvCxnSpPr>
        <p:spPr>
          <a:xfrm>
            <a:off x="1750207" y="5250021"/>
            <a:ext cx="296029" cy="6148"/>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49BDD08F-C536-AFA4-FDD6-8FBEA1372DD7}"/>
              </a:ext>
            </a:extLst>
          </p:cNvPr>
          <p:cNvSpPr txBox="1"/>
          <p:nvPr/>
        </p:nvSpPr>
        <p:spPr>
          <a:xfrm>
            <a:off x="169652" y="4403673"/>
            <a:ext cx="1876584" cy="461665"/>
          </a:xfrm>
          <a:prstGeom prst="rect">
            <a:avLst/>
          </a:prstGeom>
          <a:solidFill>
            <a:schemeClr val="bg1">
              <a:lumMod val="95000"/>
            </a:schemeClr>
          </a:solidFill>
          <a:ln>
            <a:solidFill>
              <a:schemeClr val="accent3"/>
            </a:solidFill>
          </a:ln>
        </p:spPr>
        <p:txBody>
          <a:bodyPr wrap="square" rtlCol="0">
            <a:spAutoFit/>
          </a:bodyPr>
          <a:lstStyle/>
          <a:p>
            <a:r>
              <a:rPr lang="en-US" sz="1200" dirty="0"/>
              <a:t>Organic ingredients more vulnerable to crop failures</a:t>
            </a:r>
          </a:p>
        </p:txBody>
      </p:sp>
      <p:sp>
        <p:nvSpPr>
          <p:cNvPr id="33" name="TextBox 32">
            <a:extLst>
              <a:ext uri="{FF2B5EF4-FFF2-40B4-BE49-F238E27FC236}">
                <a16:creationId xmlns:a16="http://schemas.microsoft.com/office/drawing/2014/main" id="{2309A537-8316-1A80-A3BF-C381BADDB8A6}"/>
              </a:ext>
            </a:extLst>
          </p:cNvPr>
          <p:cNvSpPr txBox="1"/>
          <p:nvPr/>
        </p:nvSpPr>
        <p:spPr>
          <a:xfrm>
            <a:off x="51159" y="5111521"/>
            <a:ext cx="1699048" cy="276999"/>
          </a:xfrm>
          <a:prstGeom prst="rect">
            <a:avLst/>
          </a:prstGeom>
          <a:solidFill>
            <a:schemeClr val="bg1">
              <a:lumMod val="95000"/>
            </a:schemeClr>
          </a:solidFill>
          <a:ln>
            <a:solidFill>
              <a:schemeClr val="accent3"/>
            </a:solidFill>
          </a:ln>
        </p:spPr>
        <p:txBody>
          <a:bodyPr wrap="square" rtlCol="0">
            <a:spAutoFit/>
          </a:bodyPr>
          <a:lstStyle/>
          <a:p>
            <a:r>
              <a:rPr lang="en-US" sz="1200" dirty="0"/>
              <a:t>Rising ingredient prices</a:t>
            </a:r>
          </a:p>
        </p:txBody>
      </p:sp>
      <p:cxnSp>
        <p:nvCxnSpPr>
          <p:cNvPr id="34" name="Straight Arrow Connector 33">
            <a:extLst>
              <a:ext uri="{FF2B5EF4-FFF2-40B4-BE49-F238E27FC236}">
                <a16:creationId xmlns:a16="http://schemas.microsoft.com/office/drawing/2014/main" id="{421002FE-9348-1EDC-216D-9A66786D7D72}"/>
              </a:ext>
            </a:extLst>
          </p:cNvPr>
          <p:cNvCxnSpPr>
            <a:cxnSpLocks/>
          </p:cNvCxnSpPr>
          <p:nvPr/>
        </p:nvCxnSpPr>
        <p:spPr>
          <a:xfrm flipV="1">
            <a:off x="4364911" y="3795485"/>
            <a:ext cx="1615486" cy="1845906"/>
          </a:xfrm>
          <a:prstGeom prst="straightConnector1">
            <a:avLst/>
          </a:prstGeom>
          <a:ln w="19050">
            <a:solidFill>
              <a:srgbClr val="0070C0"/>
            </a:solidFill>
            <a:tailEnd type="triangle" w="lg" len="lg"/>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941C6CE4-774A-7CD0-2144-16B1D50F8C76}"/>
              </a:ext>
            </a:extLst>
          </p:cNvPr>
          <p:cNvSpPr txBox="1"/>
          <p:nvPr/>
        </p:nvSpPr>
        <p:spPr>
          <a:xfrm>
            <a:off x="3806541" y="5661211"/>
            <a:ext cx="1247794" cy="307777"/>
          </a:xfrm>
          <a:prstGeom prst="rect">
            <a:avLst/>
          </a:prstGeom>
          <a:noFill/>
          <a:ln w="19050">
            <a:solidFill>
              <a:srgbClr val="0070C0"/>
            </a:solidFill>
          </a:ln>
        </p:spPr>
        <p:txBody>
          <a:bodyPr wrap="square" rtlCol="0" anchor="ctr">
            <a:spAutoFit/>
          </a:bodyPr>
          <a:lstStyle/>
          <a:p>
            <a:pPr algn="ctr"/>
            <a:r>
              <a:rPr lang="en-US" sz="1400" b="1" dirty="0"/>
              <a:t>Measurement</a:t>
            </a:r>
          </a:p>
        </p:txBody>
      </p:sp>
      <p:cxnSp>
        <p:nvCxnSpPr>
          <p:cNvPr id="36" name="Straight Arrow Connector 35">
            <a:extLst>
              <a:ext uri="{FF2B5EF4-FFF2-40B4-BE49-F238E27FC236}">
                <a16:creationId xmlns:a16="http://schemas.microsoft.com/office/drawing/2014/main" id="{D31B89E0-4B90-AC41-C929-E2A0B1A973E2}"/>
              </a:ext>
            </a:extLst>
          </p:cNvPr>
          <p:cNvCxnSpPr>
            <a:cxnSpLocks/>
            <a:stCxn id="38" idx="3"/>
          </p:cNvCxnSpPr>
          <p:nvPr/>
        </p:nvCxnSpPr>
        <p:spPr>
          <a:xfrm flipV="1">
            <a:off x="4592626" y="4301881"/>
            <a:ext cx="985107" cy="8945"/>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16141963-59AD-CC21-39EB-89EB3F6312A8}"/>
              </a:ext>
            </a:extLst>
          </p:cNvPr>
          <p:cNvCxnSpPr>
            <a:cxnSpLocks/>
          </p:cNvCxnSpPr>
          <p:nvPr/>
        </p:nvCxnSpPr>
        <p:spPr>
          <a:xfrm>
            <a:off x="3104973" y="5388520"/>
            <a:ext cx="1548807" cy="0"/>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41ADBD86-410C-2F5D-F932-EBB37C867DE9}"/>
              </a:ext>
            </a:extLst>
          </p:cNvPr>
          <p:cNvSpPr txBox="1"/>
          <p:nvPr/>
        </p:nvSpPr>
        <p:spPr>
          <a:xfrm>
            <a:off x="3343433" y="3987660"/>
            <a:ext cx="1249193" cy="646331"/>
          </a:xfrm>
          <a:prstGeom prst="rect">
            <a:avLst/>
          </a:prstGeom>
          <a:solidFill>
            <a:schemeClr val="bg1">
              <a:lumMod val="95000"/>
            </a:schemeClr>
          </a:solidFill>
          <a:ln>
            <a:solidFill>
              <a:schemeClr val="accent3"/>
            </a:solidFill>
          </a:ln>
        </p:spPr>
        <p:txBody>
          <a:bodyPr wrap="square" rtlCol="0">
            <a:spAutoFit/>
          </a:bodyPr>
          <a:lstStyle/>
          <a:p>
            <a:r>
              <a:rPr lang="en-US" sz="1200" dirty="0"/>
              <a:t>Sales remain lower than before 2019</a:t>
            </a:r>
          </a:p>
        </p:txBody>
      </p:sp>
      <p:sp>
        <p:nvSpPr>
          <p:cNvPr id="39" name="TextBox 38">
            <a:extLst>
              <a:ext uri="{FF2B5EF4-FFF2-40B4-BE49-F238E27FC236}">
                <a16:creationId xmlns:a16="http://schemas.microsoft.com/office/drawing/2014/main" id="{2F9011BE-156F-0D7E-6A6C-7253265308C0}"/>
              </a:ext>
            </a:extLst>
          </p:cNvPr>
          <p:cNvSpPr txBox="1"/>
          <p:nvPr/>
        </p:nvSpPr>
        <p:spPr>
          <a:xfrm>
            <a:off x="2690565" y="4972272"/>
            <a:ext cx="1699047" cy="646331"/>
          </a:xfrm>
          <a:prstGeom prst="rect">
            <a:avLst/>
          </a:prstGeom>
          <a:solidFill>
            <a:schemeClr val="bg1">
              <a:lumMod val="95000"/>
            </a:schemeClr>
          </a:solidFill>
          <a:ln>
            <a:solidFill>
              <a:schemeClr val="accent3"/>
            </a:solidFill>
          </a:ln>
        </p:spPr>
        <p:txBody>
          <a:bodyPr wrap="square" rtlCol="0">
            <a:spAutoFit/>
          </a:bodyPr>
          <a:lstStyle/>
          <a:p>
            <a:r>
              <a:rPr lang="en-US" sz="1200" dirty="0"/>
              <a:t>Limited data on customer preferences and demand</a:t>
            </a:r>
          </a:p>
        </p:txBody>
      </p:sp>
      <p:cxnSp>
        <p:nvCxnSpPr>
          <p:cNvPr id="40" name="Straight Arrow Connector 39">
            <a:extLst>
              <a:ext uri="{FF2B5EF4-FFF2-40B4-BE49-F238E27FC236}">
                <a16:creationId xmlns:a16="http://schemas.microsoft.com/office/drawing/2014/main" id="{217F88B6-7CC7-5298-2753-B982AADB03C2}"/>
              </a:ext>
            </a:extLst>
          </p:cNvPr>
          <p:cNvCxnSpPr>
            <a:cxnSpLocks/>
          </p:cNvCxnSpPr>
          <p:nvPr/>
        </p:nvCxnSpPr>
        <p:spPr>
          <a:xfrm flipV="1">
            <a:off x="7208217" y="3785805"/>
            <a:ext cx="1431542" cy="1845906"/>
          </a:xfrm>
          <a:prstGeom prst="straightConnector1">
            <a:avLst/>
          </a:prstGeom>
          <a:ln w="19050">
            <a:solidFill>
              <a:srgbClr val="0070C0"/>
            </a:solidFill>
            <a:tailEnd type="triangle" w="lg" len="lg"/>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0031A3B0-78FA-081E-92AD-500ACEC7EA2D}"/>
              </a:ext>
            </a:extLst>
          </p:cNvPr>
          <p:cNvSpPr txBox="1"/>
          <p:nvPr/>
        </p:nvSpPr>
        <p:spPr>
          <a:xfrm>
            <a:off x="6500038" y="5666273"/>
            <a:ext cx="1260971" cy="307777"/>
          </a:xfrm>
          <a:prstGeom prst="rect">
            <a:avLst/>
          </a:prstGeom>
          <a:noFill/>
          <a:ln w="19050">
            <a:solidFill>
              <a:srgbClr val="0070C0"/>
            </a:solidFill>
          </a:ln>
        </p:spPr>
        <p:txBody>
          <a:bodyPr wrap="square" rtlCol="0" anchor="ctr">
            <a:spAutoFit/>
          </a:bodyPr>
          <a:lstStyle/>
          <a:p>
            <a:pPr algn="ctr"/>
            <a:r>
              <a:rPr lang="en-US" sz="1400" b="1" dirty="0"/>
              <a:t>Environment</a:t>
            </a:r>
          </a:p>
        </p:txBody>
      </p:sp>
      <p:cxnSp>
        <p:nvCxnSpPr>
          <p:cNvPr id="42" name="Straight Arrow Connector 41">
            <a:extLst>
              <a:ext uri="{FF2B5EF4-FFF2-40B4-BE49-F238E27FC236}">
                <a16:creationId xmlns:a16="http://schemas.microsoft.com/office/drawing/2014/main" id="{3AEA8525-E985-78C9-6DC4-453D71BA8073}"/>
              </a:ext>
            </a:extLst>
          </p:cNvPr>
          <p:cNvCxnSpPr>
            <a:cxnSpLocks/>
          </p:cNvCxnSpPr>
          <p:nvPr/>
        </p:nvCxnSpPr>
        <p:spPr>
          <a:xfrm flipV="1">
            <a:off x="7761009" y="4301881"/>
            <a:ext cx="519197" cy="8944"/>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CA9A2420-F780-F0F4-8545-9A9E33D422F3}"/>
              </a:ext>
            </a:extLst>
          </p:cNvPr>
          <p:cNvCxnSpPr>
            <a:cxnSpLocks/>
          </p:cNvCxnSpPr>
          <p:nvPr/>
        </p:nvCxnSpPr>
        <p:spPr>
          <a:xfrm>
            <a:off x="7083756" y="4951312"/>
            <a:ext cx="677253" cy="0"/>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F63AB0B1-A089-A21E-374F-C44282BDE6B2}"/>
              </a:ext>
            </a:extLst>
          </p:cNvPr>
          <p:cNvSpPr txBox="1"/>
          <p:nvPr/>
        </p:nvSpPr>
        <p:spPr>
          <a:xfrm>
            <a:off x="6166325" y="4126237"/>
            <a:ext cx="1615486" cy="276999"/>
          </a:xfrm>
          <a:prstGeom prst="rect">
            <a:avLst/>
          </a:prstGeom>
          <a:solidFill>
            <a:schemeClr val="bg1">
              <a:lumMod val="95000"/>
            </a:schemeClr>
          </a:solidFill>
          <a:ln>
            <a:solidFill>
              <a:schemeClr val="accent3"/>
            </a:solidFill>
          </a:ln>
        </p:spPr>
        <p:txBody>
          <a:bodyPr wrap="square" rtlCol="0">
            <a:spAutoFit/>
          </a:bodyPr>
          <a:lstStyle/>
          <a:p>
            <a:r>
              <a:rPr lang="en-US" sz="1200" dirty="0"/>
              <a:t>Rising overhead costs</a:t>
            </a:r>
          </a:p>
        </p:txBody>
      </p:sp>
      <p:sp>
        <p:nvSpPr>
          <p:cNvPr id="45" name="TextBox 44">
            <a:extLst>
              <a:ext uri="{FF2B5EF4-FFF2-40B4-BE49-F238E27FC236}">
                <a16:creationId xmlns:a16="http://schemas.microsoft.com/office/drawing/2014/main" id="{2331F701-C92A-76A9-243C-8C75B1AE5FBD}"/>
              </a:ext>
            </a:extLst>
          </p:cNvPr>
          <p:cNvSpPr txBox="1"/>
          <p:nvPr/>
        </p:nvSpPr>
        <p:spPr>
          <a:xfrm>
            <a:off x="5393669" y="4788355"/>
            <a:ext cx="1608206" cy="461665"/>
          </a:xfrm>
          <a:prstGeom prst="rect">
            <a:avLst/>
          </a:prstGeom>
          <a:solidFill>
            <a:schemeClr val="bg1">
              <a:lumMod val="95000"/>
            </a:schemeClr>
          </a:solidFill>
          <a:ln>
            <a:solidFill>
              <a:schemeClr val="accent3"/>
            </a:solidFill>
          </a:ln>
        </p:spPr>
        <p:txBody>
          <a:bodyPr wrap="square" rtlCol="0">
            <a:spAutoFit/>
          </a:bodyPr>
          <a:lstStyle/>
          <a:p>
            <a:r>
              <a:rPr lang="en-US" sz="1200" dirty="0"/>
              <a:t>Closure of nearby businesses</a:t>
            </a:r>
          </a:p>
        </p:txBody>
      </p:sp>
      <p:sp>
        <p:nvSpPr>
          <p:cNvPr id="93" name="TextBox 92">
            <a:extLst>
              <a:ext uri="{FF2B5EF4-FFF2-40B4-BE49-F238E27FC236}">
                <a16:creationId xmlns:a16="http://schemas.microsoft.com/office/drawing/2014/main" id="{7F7D3100-8C45-BCF8-27F0-04F2CAA7237A}"/>
              </a:ext>
            </a:extLst>
          </p:cNvPr>
          <p:cNvSpPr txBox="1"/>
          <p:nvPr/>
        </p:nvSpPr>
        <p:spPr>
          <a:xfrm>
            <a:off x="11773" y="3316885"/>
            <a:ext cx="1876584" cy="276999"/>
          </a:xfrm>
          <a:prstGeom prst="rect">
            <a:avLst/>
          </a:prstGeom>
          <a:solidFill>
            <a:schemeClr val="bg1">
              <a:lumMod val="95000"/>
            </a:schemeClr>
          </a:solidFill>
          <a:ln>
            <a:solidFill>
              <a:schemeClr val="accent3"/>
            </a:solidFill>
          </a:ln>
        </p:spPr>
        <p:txBody>
          <a:bodyPr wrap="square" rtlCol="0">
            <a:spAutoFit/>
          </a:bodyPr>
          <a:lstStyle/>
          <a:p>
            <a:r>
              <a:rPr lang="en-US" sz="1200" dirty="0"/>
              <a:t>Limited marketing activity</a:t>
            </a:r>
          </a:p>
        </p:txBody>
      </p:sp>
      <p:cxnSp>
        <p:nvCxnSpPr>
          <p:cNvPr id="94" name="Straight Arrow Connector 93">
            <a:extLst>
              <a:ext uri="{FF2B5EF4-FFF2-40B4-BE49-F238E27FC236}">
                <a16:creationId xmlns:a16="http://schemas.microsoft.com/office/drawing/2014/main" id="{AFD38E05-00B4-3FBB-50AF-609F8FE8C81E}"/>
              </a:ext>
            </a:extLst>
          </p:cNvPr>
          <p:cNvCxnSpPr>
            <a:cxnSpLocks/>
            <a:stCxn id="93" idx="3"/>
          </p:cNvCxnSpPr>
          <p:nvPr/>
        </p:nvCxnSpPr>
        <p:spPr>
          <a:xfrm flipV="1">
            <a:off x="1888357" y="3423308"/>
            <a:ext cx="1055096" cy="32077"/>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CE096464-3203-CD51-9157-EE60DC0F4B48}"/>
              </a:ext>
            </a:extLst>
          </p:cNvPr>
          <p:cNvCxnSpPr>
            <a:cxnSpLocks/>
            <a:stCxn id="114" idx="3"/>
          </p:cNvCxnSpPr>
          <p:nvPr/>
        </p:nvCxnSpPr>
        <p:spPr>
          <a:xfrm flipV="1">
            <a:off x="5111868" y="3404661"/>
            <a:ext cx="767555" cy="28934"/>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sp>
        <p:nvSpPr>
          <p:cNvPr id="114" name="TextBox 113">
            <a:extLst>
              <a:ext uri="{FF2B5EF4-FFF2-40B4-BE49-F238E27FC236}">
                <a16:creationId xmlns:a16="http://schemas.microsoft.com/office/drawing/2014/main" id="{8FB8EF6D-0BDC-108D-1919-F33F7CA75477}"/>
              </a:ext>
            </a:extLst>
          </p:cNvPr>
          <p:cNvSpPr txBox="1"/>
          <p:nvPr/>
        </p:nvSpPr>
        <p:spPr>
          <a:xfrm>
            <a:off x="3435012" y="3202762"/>
            <a:ext cx="1676856" cy="461665"/>
          </a:xfrm>
          <a:prstGeom prst="rect">
            <a:avLst/>
          </a:prstGeom>
          <a:solidFill>
            <a:schemeClr val="bg1">
              <a:lumMod val="95000"/>
            </a:schemeClr>
          </a:solidFill>
          <a:ln>
            <a:solidFill>
              <a:schemeClr val="accent3"/>
            </a:solidFill>
          </a:ln>
        </p:spPr>
        <p:txBody>
          <a:bodyPr wrap="square" rtlCol="0">
            <a:spAutoFit/>
          </a:bodyPr>
          <a:lstStyle/>
          <a:p>
            <a:r>
              <a:rPr lang="en-US" sz="1200" dirty="0"/>
              <a:t>Equipment focused on in-house production</a:t>
            </a:r>
          </a:p>
        </p:txBody>
      </p:sp>
      <p:sp>
        <p:nvSpPr>
          <p:cNvPr id="130" name="TextBox 129">
            <a:extLst>
              <a:ext uri="{FF2B5EF4-FFF2-40B4-BE49-F238E27FC236}">
                <a16:creationId xmlns:a16="http://schemas.microsoft.com/office/drawing/2014/main" id="{D6BC1012-AA07-EC9E-A5E7-6F2E3BB1E9D9}"/>
              </a:ext>
            </a:extLst>
          </p:cNvPr>
          <p:cNvSpPr txBox="1"/>
          <p:nvPr/>
        </p:nvSpPr>
        <p:spPr>
          <a:xfrm>
            <a:off x="470835" y="3882018"/>
            <a:ext cx="1876583" cy="276999"/>
          </a:xfrm>
          <a:prstGeom prst="rect">
            <a:avLst/>
          </a:prstGeom>
          <a:solidFill>
            <a:schemeClr val="bg1">
              <a:lumMod val="95000"/>
            </a:schemeClr>
          </a:solidFill>
          <a:ln>
            <a:solidFill>
              <a:schemeClr val="accent3"/>
            </a:solidFill>
          </a:ln>
        </p:spPr>
        <p:txBody>
          <a:bodyPr wrap="square" rtlCol="0">
            <a:spAutoFit/>
          </a:bodyPr>
          <a:lstStyle/>
          <a:p>
            <a:r>
              <a:rPr lang="en-US" sz="1200" dirty="0"/>
              <a:t>Uncertainty around supply</a:t>
            </a:r>
          </a:p>
        </p:txBody>
      </p:sp>
      <p:cxnSp>
        <p:nvCxnSpPr>
          <p:cNvPr id="131" name="Straight Arrow Connector 130">
            <a:extLst>
              <a:ext uri="{FF2B5EF4-FFF2-40B4-BE49-F238E27FC236}">
                <a16:creationId xmlns:a16="http://schemas.microsoft.com/office/drawing/2014/main" id="{57CF69CC-E311-7CB8-CF10-885DD56508B7}"/>
              </a:ext>
            </a:extLst>
          </p:cNvPr>
          <p:cNvCxnSpPr>
            <a:cxnSpLocks/>
            <a:stCxn id="130" idx="3"/>
          </p:cNvCxnSpPr>
          <p:nvPr/>
        </p:nvCxnSpPr>
        <p:spPr>
          <a:xfrm>
            <a:off x="2347418" y="4020518"/>
            <a:ext cx="774493" cy="0"/>
          </a:xfrm>
          <a:prstGeom prst="straightConnector1">
            <a:avLst/>
          </a:prstGeom>
          <a:ln w="19050">
            <a:solidFill>
              <a:srgbClr val="0070C0"/>
            </a:solidFill>
            <a:tailEnd type="triangle" w="lg"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C5C5B49F-61C4-E89C-8BCC-200DA1C48DE8}"/>
              </a:ext>
            </a:extLst>
          </p:cNvPr>
          <p:cNvPicPr>
            <a:picLocks noChangeAspect="1"/>
          </p:cNvPicPr>
          <p:nvPr/>
        </p:nvPicPr>
        <p:blipFill>
          <a:blip r:embed="rId2">
            <a:duotone>
              <a:schemeClr val="bg2">
                <a:shade val="45000"/>
                <a:satMod val="135000"/>
              </a:schemeClr>
              <a:prstClr val="white"/>
            </a:duotone>
          </a:blip>
          <a:srcRect t="8607" b="7124"/>
          <a:stretch>
            <a:fillRect/>
          </a:stretch>
        </p:blipFill>
        <p:spPr>
          <a:xfrm>
            <a:off x="20" y="10"/>
            <a:ext cx="12191980" cy="6857990"/>
          </a:xfrm>
          <a:prstGeom prst="rect">
            <a:avLst/>
          </a:prstGeom>
        </p:spPr>
      </p:pic>
      <p:sp>
        <p:nvSpPr>
          <p:cNvPr id="29" name="Rectangle 2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2EC5D93-710A-977A-D205-6E5377171255}"/>
              </a:ext>
            </a:extLst>
          </p:cNvPr>
          <p:cNvSpPr>
            <a:spLocks noGrp="1"/>
          </p:cNvSpPr>
          <p:nvPr>
            <p:ph type="title"/>
          </p:nvPr>
        </p:nvSpPr>
        <p:spPr>
          <a:xfrm>
            <a:off x="838200" y="365125"/>
            <a:ext cx="10515600" cy="1325563"/>
          </a:xfrm>
        </p:spPr>
        <p:txBody>
          <a:bodyPr>
            <a:normAutofit/>
          </a:bodyPr>
          <a:lstStyle/>
          <a:p>
            <a:r>
              <a:rPr lang="en-GB" sz="4100" b="1" dirty="0"/>
              <a:t>APPLICATION OF THE CAUSE-AND-EFFECT MODEL</a:t>
            </a:r>
            <a:br>
              <a:rPr lang="en-GB" sz="4100" b="1" dirty="0"/>
            </a:br>
            <a:endParaRPr lang="en-GB" sz="4100" dirty="0"/>
          </a:p>
        </p:txBody>
      </p:sp>
      <p:graphicFrame>
        <p:nvGraphicFramePr>
          <p:cNvPr id="16" name="Content Placeholder 6">
            <a:extLst>
              <a:ext uri="{FF2B5EF4-FFF2-40B4-BE49-F238E27FC236}">
                <a16:creationId xmlns:a16="http://schemas.microsoft.com/office/drawing/2014/main" id="{11F97EB5-8881-24B5-5A1A-93E7275EB4E3}"/>
              </a:ext>
            </a:extLst>
          </p:cNvPr>
          <p:cNvGraphicFramePr>
            <a:graphicFrameLocks noGrp="1"/>
          </p:cNvGraphicFramePr>
          <p:nvPr>
            <p:ph idx="1"/>
            <p:extLst>
              <p:ext uri="{D42A27DB-BD31-4B8C-83A1-F6EECF244321}">
                <p14:modId xmlns:p14="http://schemas.microsoft.com/office/powerpoint/2010/main" val="38553216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4854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7" name="TextBox 4">
            <a:extLst>
              <a:ext uri="{FF2B5EF4-FFF2-40B4-BE49-F238E27FC236}">
                <a16:creationId xmlns:a16="http://schemas.microsoft.com/office/drawing/2014/main" id="{B1972D88-C799-9552-1B93-B06216279F74}"/>
              </a:ext>
            </a:extLst>
          </p:cNvPr>
          <p:cNvGraphicFramePr/>
          <p:nvPr>
            <p:extLst>
              <p:ext uri="{D42A27DB-BD31-4B8C-83A1-F6EECF244321}">
                <p14:modId xmlns:p14="http://schemas.microsoft.com/office/powerpoint/2010/main" val="689752897"/>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fontAlgn="t">
              <a:buNone/>
            </a:pPr>
            <a:r>
              <a:rPr lang="en-GB" dirty="0"/>
              <a:t>Basil's Bakery Case Study (2026) Module assessment case study provided by the university.</a:t>
            </a:r>
          </a:p>
          <a:p>
            <a:pPr fontAlgn="t">
              <a:buNone/>
            </a:pPr>
            <a:r>
              <a:rPr lang="en-GB" dirty="0"/>
              <a:t>Chartered Institute of Personnel and Development (CIPD) (2025) </a:t>
            </a:r>
            <a:r>
              <a:rPr lang="en-GB" i="1" dirty="0"/>
              <a:t>PESTLE analysis</a:t>
            </a:r>
            <a:r>
              <a:rPr lang="en-GB" dirty="0"/>
              <a:t>. Available at: https://www.cipd.org/en/knowledge/factsheets/pestle-analysis-factsheet/ (Accessed: 12 October 2026). </a:t>
            </a:r>
            <a:r>
              <a:rPr lang="en-GB" dirty="0">
                <a:hlinkClick r:id="rId2"/>
              </a:rPr>
              <a:t>[cipd.org]</a:t>
            </a:r>
            <a:endParaRPr lang="en-GB" dirty="0"/>
          </a:p>
          <a:p>
            <a:pPr fontAlgn="t">
              <a:buNone/>
            </a:pPr>
            <a:r>
              <a:rPr lang="en-GB" dirty="0"/>
              <a:t>Ishikawa, K. (1986) </a:t>
            </a:r>
            <a:r>
              <a:rPr lang="en-GB" i="1" dirty="0"/>
              <a:t>Guide to Quality Control</a:t>
            </a:r>
            <a:r>
              <a:rPr lang="en-GB" dirty="0"/>
              <a:t>. 2nd rev. </a:t>
            </a:r>
            <a:r>
              <a:rPr lang="en-GB" dirty="0" err="1"/>
              <a:t>edn</a:t>
            </a:r>
            <a:r>
              <a:rPr lang="en-GB" dirty="0"/>
              <a:t>. Tokyo: Asian Productivity Organization.</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a:t>
            </a:r>
            <a:r>
              <a:rPr lang="en-GB" sz="4800" b="1">
                <a:latin typeface="Arial" panose="020B0604020202020204" pitchFamily="34" charset="0"/>
                <a:cs typeface="Arial" panose="020B0604020202020204" pitchFamily="34" charset="0"/>
              </a:rPr>
              <a:t>for your time</a:t>
            </a:r>
            <a:endParaRPr lang="en-GB" sz="4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2012</TotalTime>
  <Words>1266</Words>
  <Application>Microsoft Office PowerPoint</Application>
  <PresentationFormat>Widescreen</PresentationFormat>
  <Paragraphs>80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2013 - 2022 Theme</vt:lpstr>
      <vt:lpstr>PowerPoint Presentation</vt:lpstr>
      <vt:lpstr>Task Overview</vt:lpstr>
      <vt:lpstr>Background of Basil’s Bakery</vt:lpstr>
      <vt:lpstr>Problem identification</vt:lpstr>
      <vt:lpstr>Evaluating the PESTEL framework</vt:lpstr>
      <vt:lpstr>Application of PESTEL Analysis</vt:lpstr>
      <vt:lpstr>PowerPoint Presentation</vt:lpstr>
      <vt:lpstr>APPLICATION OF THE CAUSE-AND-EFFECT MODEL </vt:lpstr>
      <vt:lpstr>PowerPoint Presentation</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Andrei-Daniel Oprescu (2538191)</cp:lastModifiedBy>
  <cp:revision>99</cp:revision>
  <dcterms:created xsi:type="dcterms:W3CDTF">2024-01-29T11:42:05Z</dcterms:created>
  <dcterms:modified xsi:type="dcterms:W3CDTF">2026-10-12T08:58:18Z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