
<file path=[Content_Types].xml><?xml version="1.0" encoding="utf-8"?>
<Types xmlns="http://schemas.openxmlformats.org/package/2006/content-types">
  <Default Extension="png" ContentType="image/png"/>
  <Default Extension="mp3" ContentType="audio/mpe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1" r:id="rId13"/>
    <p:sldId id="268" r:id="rId14"/>
    <p:sldId id="271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52E6CA-D7F9-4917-B905-C48CAAA106C8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B079C3-BA04-4C58-8563-CFD81BECF2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3438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B079C3-BA04-4C58-8563-CFD81BECF2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385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919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680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217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7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129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894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148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100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679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135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895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6483EBF5-E773-48AF-9499-551B73579FCC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E4DD852-6932-4530-8CD1-7229DA479A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747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epasstoolkit.com/concepts-behind-the-epass/person-centered-care/" TargetMode="External"/><Relationship Id="rId3" Type="http://schemas.openxmlformats.org/officeDocument/2006/relationships/hyperlink" Target="https://adarahomehealth.com/how-does-senior-care-help-with-mobility/" TargetMode="External"/><Relationship Id="rId7" Type="http://schemas.openxmlformats.org/officeDocument/2006/relationships/hyperlink" Target="https://nursesgrouphomecare.co.uk/homecare-elderly-care" TargetMode="External"/><Relationship Id="rId2" Type="http://schemas.openxmlformats.org/officeDocument/2006/relationships/hyperlink" Target="https://www.ariacare.co.uk/knowledge-hub/residential-care-costs-in-the-uk-what-to-expec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zoai.com/news/20240411/Insights-into-Smart-Home-Adoption-Among-Chinas-Elderly.aspx" TargetMode="External"/><Relationship Id="rId5" Type="http://schemas.openxmlformats.org/officeDocument/2006/relationships/hyperlink" Target="https://news.happyneuronpro.com/hogeweyk-dementia-only-village/" TargetMode="External"/><Relationship Id="rId10" Type="http://schemas.openxmlformats.org/officeDocument/2006/relationships/hyperlink" Target="https://haringeyadults.trixonline.co.uk/chapter/equality-diversity-and-human-rights" TargetMode="External"/><Relationship Id="rId4" Type="http://schemas.openxmlformats.org/officeDocument/2006/relationships/hyperlink" Target="https://cowrymedicalgroup.com/telehealth-and-remote-patient-monitoring/" TargetMode="External"/><Relationship Id="rId9" Type="http://schemas.openxmlformats.org/officeDocument/2006/relationships/hyperlink" Target="https://fiveable.me/developmental-psychology/unit-18/retirement-role-transitions/study-guide/hD6E7JZGlpkqPhAh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3/geront/gnad073" TargetMode="External"/><Relationship Id="rId3" Type="http://schemas.openxmlformats.org/officeDocument/2006/relationships/hyperlink" Target="https://doi.org/10.1080/09649069.2022.2067650" TargetMode="External"/><Relationship Id="rId7" Type="http://schemas.openxmlformats.org/officeDocument/2006/relationships/hyperlink" Target="https://www.statista.com/chart/27697/census-shows-population-of-england-and-wales/?srsltid=AfmBOop1x6iwhkhrUFO8q2Nrm5uXaDd9is0NZDK2SGpfM784CIwwYVq2" TargetMode="External"/><Relationship Id="rId2" Type="http://schemas.openxmlformats.org/officeDocument/2006/relationships/hyperlink" Target="https://doi.org/10.1002/wps.2122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2/hrm.21685" TargetMode="External"/><Relationship Id="rId5" Type="http://schemas.openxmlformats.org/officeDocument/2006/relationships/hyperlink" Target="https://www.ons.gov.uk/peoplepopulationandcommunity/birthsdeathsandmarriages/ageing/articles/livinglongerhowourpopulationischangingandwhyitmatters/2018-08-13" TargetMode="External"/><Relationship Id="rId4" Type="http://schemas.openxmlformats.org/officeDocument/2006/relationships/hyperlink" Target="https://doi.org/10.1007/s44282-023-00018-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000" dirty="0"/>
              <a:t>Evaluating the Care, Empowerment and Support Needs of Older People: UK Provisions and Technological Innovations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19"/>
            <a:ext cx="7891272" cy="2468881"/>
          </a:xfrm>
        </p:spPr>
        <p:txBody>
          <a:bodyPr>
            <a:noAutofit/>
          </a:bodyPr>
          <a:lstStyle/>
          <a:p>
            <a:r>
              <a:rPr lang="en-GB" sz="2400" b="1" dirty="0" smtClean="0"/>
              <a:t>Student Name: </a:t>
            </a:r>
            <a:r>
              <a:rPr lang="en-GB" sz="2400" b="1" dirty="0" err="1" smtClean="0"/>
              <a:t>Aysha</a:t>
            </a:r>
            <a:r>
              <a:rPr lang="en-GB" sz="2400" b="1" dirty="0" smtClean="0"/>
              <a:t> Bi</a:t>
            </a:r>
          </a:p>
          <a:p>
            <a:r>
              <a:rPr lang="en-GB" sz="2400" b="1" dirty="0" smtClean="0"/>
              <a:t>Student ID: 2318967</a:t>
            </a:r>
          </a:p>
          <a:p>
            <a:r>
              <a:rPr lang="en-GB" sz="2400" b="1" dirty="0" smtClean="0"/>
              <a:t>Module: Empowering the Older Person</a:t>
            </a:r>
          </a:p>
          <a:p>
            <a:r>
              <a:rPr lang="en-GB" sz="2400" b="1" dirty="0" smtClean="0"/>
              <a:t>Module Code: BMHP6027</a:t>
            </a:r>
          </a:p>
          <a:p>
            <a:r>
              <a:rPr lang="en-GB" sz="2400" b="1" dirty="0" smtClean="0"/>
              <a:t>Assignment: Individual Presentation</a:t>
            </a:r>
          </a:p>
          <a:p>
            <a:endParaRPr lang="en-GB" sz="2800" b="1" dirty="0"/>
          </a:p>
        </p:txBody>
      </p:sp>
      <p:pic>
        <p:nvPicPr>
          <p:cNvPr id="4" name="Podcast Audio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240" y="1731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4848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5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318221"/>
            <a:ext cx="4416552" cy="720713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246909"/>
            <a:ext cx="4776770" cy="4925291"/>
          </a:xfrm>
        </p:spPr>
        <p:txBody>
          <a:bodyPr>
            <a:normAutofit/>
          </a:bodyPr>
          <a:lstStyle/>
          <a:p>
            <a:r>
              <a:rPr lang="en-US" dirty="0"/>
              <a:t>Getting older is a natural part of life that affects our bodies, minds, and social lives.</a:t>
            </a:r>
          </a:p>
          <a:p>
            <a:endParaRPr lang="en-US" dirty="0"/>
          </a:p>
          <a:p>
            <a:r>
              <a:rPr lang="en-US" dirty="0"/>
              <a:t>The people in the UK are getting older fast.</a:t>
            </a:r>
          </a:p>
          <a:p>
            <a:endParaRPr lang="en-US" dirty="0"/>
          </a:p>
          <a:p>
            <a:r>
              <a:rPr lang="en-US" dirty="0" smtClean="0"/>
              <a:t>More </a:t>
            </a:r>
            <a:r>
              <a:rPr lang="en-US" dirty="0"/>
              <a:t>demand for social and health services.</a:t>
            </a:r>
          </a:p>
          <a:p>
            <a:endParaRPr lang="en-US" dirty="0"/>
          </a:p>
          <a:p>
            <a:r>
              <a:rPr lang="en-US" dirty="0" smtClean="0"/>
              <a:t>Focus </a:t>
            </a:r>
            <a:r>
              <a:rPr lang="en-US" dirty="0"/>
              <a:t>on technology, help services, empowerment, and care needs.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318221"/>
            <a:ext cx="5867400" cy="566737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234547" y="6310745"/>
            <a:ext cx="53478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Figure 1: </a:t>
            </a:r>
            <a:r>
              <a:rPr lang="en-US" dirty="0"/>
              <a:t>T</a:t>
            </a:r>
            <a:r>
              <a:rPr lang="en-US" dirty="0" smtClean="0"/>
              <a:t>he Ageing  population (Statista,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686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76132"/>
          </a:xfrm>
        </p:spPr>
        <p:txBody>
          <a:bodyPr>
            <a:normAutofit/>
          </a:bodyPr>
          <a:lstStyle/>
          <a:p>
            <a:r>
              <a:rPr lang="en-US" sz="4800" dirty="0"/>
              <a:t>WHY THE AGEING POPULATION IS </a:t>
            </a:r>
            <a:r>
              <a:rPr lang="en-US" sz="4800" dirty="0" smtClean="0"/>
              <a:t>IMPORTANT?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636" y="1565563"/>
            <a:ext cx="5167747" cy="5292437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By </a:t>
            </a:r>
            <a:r>
              <a:rPr lang="en-US" sz="2400" dirty="0" smtClean="0"/>
              <a:t>2066, </a:t>
            </a:r>
            <a:r>
              <a:rPr lang="en-US" sz="2400" dirty="0"/>
              <a:t>more than </a:t>
            </a:r>
            <a:r>
              <a:rPr lang="en-US" sz="2400" dirty="0" smtClean="0"/>
              <a:t>20.4 million people </a:t>
            </a:r>
            <a:r>
              <a:rPr lang="en-US" sz="2400" dirty="0"/>
              <a:t>in the UK will be </a:t>
            </a:r>
            <a:r>
              <a:rPr lang="en-US" sz="2400" dirty="0" smtClean="0"/>
              <a:t>aged 65 or older, accounting for 26% of the total population (ONS, 2018).</a:t>
            </a:r>
            <a:endParaRPr lang="en-US" sz="2400" dirty="0"/>
          </a:p>
          <a:p>
            <a:r>
              <a:rPr lang="en-US" sz="2400" dirty="0" smtClean="0"/>
              <a:t>In 2016, there </a:t>
            </a:r>
            <a:r>
              <a:rPr lang="en-US" sz="2400" dirty="0"/>
              <a:t>were 1.6 million people aged 85 or older in the UK, and this number </a:t>
            </a:r>
            <a:r>
              <a:rPr lang="en-US" sz="2400" dirty="0" smtClean="0"/>
              <a:t>will be 3.2 million in 2041. The figure will reach 5.1 million in 2066, </a:t>
            </a:r>
            <a:r>
              <a:rPr lang="en-US" sz="2400" dirty="0"/>
              <a:t>making up 7% of the UK's total </a:t>
            </a:r>
            <a:r>
              <a:rPr lang="en-US" sz="2400" dirty="0" smtClean="0"/>
              <a:t>population (ONS, 2018).</a:t>
            </a:r>
            <a:endParaRPr lang="en-US" sz="2400" dirty="0"/>
          </a:p>
          <a:p>
            <a:r>
              <a:rPr lang="en-US" sz="2400" dirty="0" smtClean="0"/>
              <a:t>More </a:t>
            </a:r>
            <a:r>
              <a:rPr lang="en-US" sz="2400" dirty="0"/>
              <a:t>people have long-term health problems.</a:t>
            </a:r>
          </a:p>
          <a:p>
            <a:r>
              <a:rPr lang="en-US" sz="2400" dirty="0" smtClean="0"/>
              <a:t>A </a:t>
            </a:r>
            <a:r>
              <a:rPr lang="en-US" sz="2400" dirty="0"/>
              <a:t>growing demand for social and health services.</a:t>
            </a:r>
          </a:p>
          <a:p>
            <a:r>
              <a:rPr lang="en-US" sz="2400" dirty="0" smtClean="0"/>
              <a:t>Helping </a:t>
            </a:r>
            <a:r>
              <a:rPr lang="en-US" sz="2400" dirty="0"/>
              <a:t>people in a way that focuses on them is very important.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2150" y="1852179"/>
            <a:ext cx="6419850" cy="379095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070042" y="5754375"/>
            <a:ext cx="456464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 smtClean="0"/>
              <a:t>Figure 2 : Population by age group (ONS, 2018)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8565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279246"/>
            <a:ext cx="10058400" cy="60987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Theories of ageing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233054"/>
            <a:ext cx="5913275" cy="5458691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b="1" dirty="0"/>
              <a:t>Activity Theory</a:t>
            </a:r>
          </a:p>
          <a:p>
            <a:r>
              <a:rPr lang="en-GB" dirty="0" smtClean="0"/>
              <a:t>Staying active helps you feel better.</a:t>
            </a:r>
          </a:p>
          <a:p>
            <a:pPr marL="0" indent="0">
              <a:buNone/>
            </a:pPr>
            <a:r>
              <a:rPr lang="en-GB" b="1" dirty="0" smtClean="0"/>
              <a:t>Theory of Continuity </a:t>
            </a:r>
          </a:p>
          <a:p>
            <a:r>
              <a:rPr lang="en-GB" dirty="0" smtClean="0"/>
              <a:t>Adjustment is aided by maintaining old ways of living (</a:t>
            </a:r>
            <a:r>
              <a:rPr lang="en-GB" dirty="0" err="1"/>
              <a:t>Fiveable</a:t>
            </a:r>
            <a:r>
              <a:rPr lang="en-GB" dirty="0"/>
              <a:t>, </a:t>
            </a:r>
            <a:r>
              <a:rPr lang="en-GB" dirty="0" smtClean="0"/>
              <a:t>2026).</a:t>
            </a:r>
          </a:p>
          <a:p>
            <a:pPr marL="0" indent="0">
              <a:buNone/>
            </a:pPr>
            <a:r>
              <a:rPr lang="en-GB" b="1" dirty="0" smtClean="0"/>
              <a:t>Theory of Disengagement </a:t>
            </a:r>
          </a:p>
          <a:p>
            <a:r>
              <a:rPr lang="en-GB" dirty="0" smtClean="0"/>
              <a:t>This theory suggests that this step back is a normal and healthy part of ageing, allowing younger generations to take on more responsibilities and roles (</a:t>
            </a:r>
            <a:r>
              <a:rPr lang="en-GB" dirty="0" err="1"/>
              <a:t>Fiveable</a:t>
            </a:r>
            <a:r>
              <a:rPr lang="en-GB" dirty="0"/>
              <a:t>, </a:t>
            </a:r>
            <a:r>
              <a:rPr lang="en-GB" dirty="0" smtClean="0"/>
              <a:t>2026).</a:t>
            </a:r>
          </a:p>
          <a:p>
            <a:pPr marL="0" indent="0">
              <a:buNone/>
            </a:pPr>
            <a:r>
              <a:rPr lang="en-GB" b="1" dirty="0" smtClean="0"/>
              <a:t>Important Evaluation</a:t>
            </a:r>
          </a:p>
          <a:p>
            <a:r>
              <a:rPr lang="en-GB" dirty="0" smtClean="0"/>
              <a:t>Ideas about staying active and connected help people feel stronger and more capable.</a:t>
            </a:r>
          </a:p>
          <a:p>
            <a:r>
              <a:rPr lang="en-GB" dirty="0" smtClean="0"/>
              <a:t>Disengagement theory has been criticised for promoting a slow, inactive way of ageing.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3123" y="1399309"/>
            <a:ext cx="5208877" cy="433862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090832" y="5904192"/>
            <a:ext cx="534415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 smtClean="0"/>
              <a:t>Figure 3: Comparing ageing theories (</a:t>
            </a:r>
            <a:r>
              <a:rPr lang="en-GB" sz="1600" dirty="0" err="1" smtClean="0"/>
              <a:t>Fiveable</a:t>
            </a:r>
            <a:r>
              <a:rPr lang="en-GB" sz="1600" dirty="0" smtClean="0"/>
              <a:t>, 2026)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0511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48423"/>
          </a:xfrm>
        </p:spPr>
        <p:txBody>
          <a:bodyPr>
            <a:normAutofit fontScale="90000"/>
          </a:bodyPr>
          <a:lstStyle/>
          <a:p>
            <a:r>
              <a:rPr lang="en-GB" dirty="0"/>
              <a:t>POLICY AND LEGISLATION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539517"/>
            <a:ext cx="4832188" cy="4875138"/>
          </a:xfrm>
        </p:spPr>
        <p:txBody>
          <a:bodyPr>
            <a:normAutofit lnSpcReduction="10000"/>
          </a:bodyPr>
          <a:lstStyle/>
          <a:p>
            <a:r>
              <a:rPr lang="en-US" sz="2400" dirty="0" smtClean="0"/>
              <a:t>Care </a:t>
            </a:r>
            <a:r>
              <a:rPr lang="en-US" sz="2400" dirty="0"/>
              <a:t>Act </a:t>
            </a:r>
            <a:r>
              <a:rPr lang="en-US" sz="2400" dirty="0" smtClean="0"/>
              <a:t>2014</a:t>
            </a:r>
          </a:p>
          <a:p>
            <a:r>
              <a:rPr lang="en-US" sz="2400" dirty="0" smtClean="0"/>
              <a:t>Equality </a:t>
            </a:r>
            <a:r>
              <a:rPr lang="en-US" sz="2400" dirty="0"/>
              <a:t>Act </a:t>
            </a:r>
            <a:r>
              <a:rPr lang="en-US" sz="2400" dirty="0" smtClean="0"/>
              <a:t>2010</a:t>
            </a:r>
          </a:p>
          <a:p>
            <a:r>
              <a:rPr lang="en-US" sz="2400" dirty="0" smtClean="0"/>
              <a:t>Human </a:t>
            </a:r>
            <a:r>
              <a:rPr lang="en-US" sz="2400" dirty="0"/>
              <a:t>Rights Act </a:t>
            </a:r>
            <a:r>
              <a:rPr lang="en-US" sz="2400" dirty="0" smtClean="0"/>
              <a:t>1998</a:t>
            </a:r>
          </a:p>
          <a:p>
            <a:r>
              <a:rPr lang="en-US" sz="2400" dirty="0" smtClean="0"/>
              <a:t>NHS </a:t>
            </a:r>
            <a:r>
              <a:rPr lang="en-US" sz="2400" dirty="0"/>
              <a:t>Long Term </a:t>
            </a:r>
            <a:r>
              <a:rPr lang="en-US" sz="2400" dirty="0" smtClean="0"/>
              <a:t>Plan</a:t>
            </a:r>
          </a:p>
          <a:p>
            <a:r>
              <a:rPr lang="en-US" sz="2400" dirty="0" smtClean="0"/>
              <a:t>Key </a:t>
            </a:r>
            <a:r>
              <a:rPr lang="en-US" sz="2400" dirty="0"/>
              <a:t>Themes</a:t>
            </a:r>
            <a:r>
              <a:rPr lang="en-US" sz="2400" dirty="0" smtClean="0"/>
              <a:t>:</a:t>
            </a:r>
          </a:p>
          <a:p>
            <a:r>
              <a:rPr lang="en-US" sz="2400" dirty="0" smtClean="0"/>
              <a:t>Wellbeing</a:t>
            </a:r>
            <a:r>
              <a:rPr lang="en-US" sz="2400" dirty="0"/>
              <a:t>• </a:t>
            </a:r>
            <a:endParaRPr lang="en-US" sz="2400" dirty="0" smtClean="0"/>
          </a:p>
          <a:p>
            <a:r>
              <a:rPr lang="en-US" sz="2400" dirty="0" smtClean="0"/>
              <a:t>Independence </a:t>
            </a:r>
          </a:p>
          <a:p>
            <a:r>
              <a:rPr lang="en-US" sz="2400" dirty="0" err="1" smtClean="0"/>
              <a:t>Personalisation</a:t>
            </a:r>
            <a:endParaRPr lang="en-US" sz="2400" dirty="0" smtClean="0"/>
          </a:p>
          <a:p>
            <a:r>
              <a:rPr lang="en-US" sz="2400" dirty="0" smtClean="0"/>
              <a:t>Protection </a:t>
            </a:r>
            <a:r>
              <a:rPr lang="en-US" sz="2400" dirty="0"/>
              <a:t>from </a:t>
            </a:r>
            <a:r>
              <a:rPr lang="en-US" sz="2400" dirty="0" smtClean="0"/>
              <a:t>discrimination</a:t>
            </a:r>
          </a:p>
          <a:p>
            <a:r>
              <a:rPr lang="en-US" sz="2400" dirty="0" smtClean="0"/>
              <a:t>(</a:t>
            </a:r>
            <a:r>
              <a:rPr lang="en-US" sz="2400" dirty="0" err="1"/>
              <a:t>Haringey</a:t>
            </a:r>
            <a:r>
              <a:rPr lang="en-US" sz="2400" dirty="0"/>
              <a:t> Adult Social Care </a:t>
            </a:r>
            <a:r>
              <a:rPr lang="en-US" sz="2400" dirty="0" smtClean="0"/>
              <a:t>Procedures, 2026)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107" y="1413371"/>
            <a:ext cx="5220566" cy="423124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431107" y="6045323"/>
            <a:ext cx="51357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Figure 4: UK Policy Framework (</a:t>
            </a:r>
            <a:r>
              <a:rPr lang="en-US" dirty="0" err="1" smtClean="0"/>
              <a:t>Manazir</a:t>
            </a:r>
            <a:r>
              <a:rPr lang="en-US" dirty="0" smtClean="0"/>
              <a:t>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7742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329610"/>
            <a:ext cx="10058400" cy="582168"/>
          </a:xfrm>
        </p:spPr>
        <p:txBody>
          <a:bodyPr>
            <a:normAutofit fontScale="90000"/>
          </a:bodyPr>
          <a:lstStyle/>
          <a:p>
            <a:r>
              <a:rPr lang="en-US" sz="4400" dirty="0"/>
              <a:t>NEEDS FOR CARE, EMPOWERMENT, AND SUPPORT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183924"/>
            <a:ext cx="5358661" cy="56740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b="1" dirty="0" smtClean="0"/>
              <a:t>Physical Needs</a:t>
            </a:r>
            <a:endParaRPr lang="en-US" sz="1800" b="1" dirty="0"/>
          </a:p>
          <a:p>
            <a:r>
              <a:rPr lang="en-US" sz="1800" dirty="0"/>
              <a:t>Movement</a:t>
            </a:r>
          </a:p>
          <a:p>
            <a:r>
              <a:rPr lang="en-US" sz="1800" dirty="0"/>
              <a:t>Giving out medicines</a:t>
            </a:r>
          </a:p>
          <a:p>
            <a:r>
              <a:rPr lang="en-US" sz="1800" dirty="0"/>
              <a:t>Eating habits</a:t>
            </a:r>
          </a:p>
          <a:p>
            <a:pPr marL="0" indent="0">
              <a:buNone/>
            </a:pPr>
            <a:r>
              <a:rPr lang="en-US" sz="1800" b="1" dirty="0" smtClean="0"/>
              <a:t>Mental Needs</a:t>
            </a:r>
            <a:endParaRPr lang="en-US" sz="1800" b="1" dirty="0"/>
          </a:p>
          <a:p>
            <a:r>
              <a:rPr lang="en-US" sz="1800" dirty="0"/>
              <a:t>Mental health</a:t>
            </a:r>
          </a:p>
          <a:p>
            <a:r>
              <a:rPr lang="en-US" sz="1800" dirty="0"/>
              <a:t>Help for people with dementia</a:t>
            </a:r>
          </a:p>
          <a:p>
            <a:pPr marL="0" indent="0">
              <a:buNone/>
            </a:pPr>
            <a:r>
              <a:rPr lang="en-US" sz="1800" b="1" dirty="0" smtClean="0"/>
              <a:t>Social </a:t>
            </a:r>
            <a:r>
              <a:rPr lang="en-US" sz="1800" b="1" dirty="0"/>
              <a:t>Needs</a:t>
            </a:r>
          </a:p>
          <a:p>
            <a:r>
              <a:rPr lang="en-US" sz="1800" dirty="0"/>
              <a:t>Links</a:t>
            </a:r>
          </a:p>
          <a:p>
            <a:r>
              <a:rPr lang="en-US" sz="1800" dirty="0"/>
              <a:t>Community participation</a:t>
            </a:r>
          </a:p>
          <a:p>
            <a:pPr marL="0" indent="0">
              <a:buNone/>
            </a:pPr>
            <a:r>
              <a:rPr lang="en-US" sz="1800" b="1" dirty="0" smtClean="0"/>
              <a:t>Needs </a:t>
            </a:r>
            <a:r>
              <a:rPr lang="en-US" sz="1800" b="1" dirty="0"/>
              <a:t>for Strength and Confidence</a:t>
            </a:r>
          </a:p>
          <a:p>
            <a:r>
              <a:rPr lang="en-US" sz="1800" dirty="0"/>
              <a:t>Selection</a:t>
            </a:r>
          </a:p>
          <a:p>
            <a:r>
              <a:rPr lang="en-US" sz="1800" dirty="0"/>
              <a:t>Self-reliance</a:t>
            </a:r>
          </a:p>
          <a:p>
            <a:r>
              <a:rPr lang="en-US" sz="1800" dirty="0"/>
              <a:t>Authority (</a:t>
            </a:r>
            <a:r>
              <a:rPr lang="en-US" sz="1800" dirty="0" smtClean="0"/>
              <a:t>Holt-</a:t>
            </a:r>
            <a:r>
              <a:rPr lang="en-US" sz="1800" dirty="0" err="1" smtClean="0"/>
              <a:t>Lunstad</a:t>
            </a:r>
            <a:r>
              <a:rPr lang="en-US" sz="1800" dirty="0" smtClean="0"/>
              <a:t>, 2024)</a:t>
            </a:r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8509" y="1313584"/>
            <a:ext cx="5086350" cy="479107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875623" y="6321799"/>
            <a:ext cx="55266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Figure 5: </a:t>
            </a:r>
            <a:r>
              <a:rPr lang="en-GB" dirty="0" smtClean="0"/>
              <a:t>Person-centred</a:t>
            </a:r>
            <a:r>
              <a:rPr lang="en-US" dirty="0" smtClean="0"/>
              <a:t> care (EPASS online, 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1441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76132"/>
          </a:xfrm>
        </p:spPr>
        <p:txBody>
          <a:bodyPr>
            <a:normAutofit fontScale="90000"/>
          </a:bodyPr>
          <a:lstStyle/>
          <a:p>
            <a:r>
              <a:rPr lang="en-US" dirty="0"/>
              <a:t>CURRENT PROVISION 1: DOMICILIARY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385455"/>
            <a:ext cx="5455643" cy="52231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b="1" dirty="0" smtClean="0"/>
              <a:t>Benefits</a:t>
            </a:r>
          </a:p>
          <a:p>
            <a:r>
              <a:rPr lang="en-GB" sz="2800" dirty="0" smtClean="0"/>
              <a:t>It promotes independence.</a:t>
            </a:r>
          </a:p>
          <a:p>
            <a:r>
              <a:rPr lang="en-GB" sz="2800" dirty="0" smtClean="0"/>
              <a:t>Allows ageing to happen in place.</a:t>
            </a:r>
          </a:p>
          <a:p>
            <a:r>
              <a:rPr lang="en-GB" sz="2800" dirty="0" smtClean="0"/>
              <a:t>A place is known well well (</a:t>
            </a:r>
            <a:r>
              <a:rPr lang="en-GB" sz="2800" dirty="0" err="1" smtClean="0"/>
              <a:t>Rubery</a:t>
            </a:r>
            <a:r>
              <a:rPr lang="en-GB" sz="2800" dirty="0" smtClean="0"/>
              <a:t> et al., 2015)</a:t>
            </a:r>
          </a:p>
          <a:p>
            <a:pPr marL="0" indent="0">
              <a:buNone/>
            </a:pPr>
            <a:r>
              <a:rPr lang="en-GB" sz="2800" b="1" dirty="0" smtClean="0"/>
              <a:t>Drawbacks</a:t>
            </a:r>
          </a:p>
          <a:p>
            <a:r>
              <a:rPr lang="en-GB" sz="2800" dirty="0" smtClean="0"/>
              <a:t>Not enough workers.</a:t>
            </a:r>
          </a:p>
          <a:p>
            <a:r>
              <a:rPr lang="en-GB" sz="2800" dirty="0" smtClean="0"/>
              <a:t>The quality is different.</a:t>
            </a:r>
          </a:p>
          <a:p>
            <a:r>
              <a:rPr lang="en-GB" sz="2800" dirty="0" smtClean="0"/>
              <a:t>Limited access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1753" y="1874694"/>
            <a:ext cx="4732126" cy="361170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6915150" y="5585752"/>
            <a:ext cx="49187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Figure 6: Homecare worker supporting older people (Hogg,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230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803841"/>
          </a:xfrm>
        </p:spPr>
        <p:txBody>
          <a:bodyPr>
            <a:normAutofit fontScale="90000"/>
          </a:bodyPr>
          <a:lstStyle/>
          <a:p>
            <a:r>
              <a:rPr lang="en-US" dirty="0"/>
              <a:t>CURRENT PROVISION 2: RESIDENTIAL CARE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551709"/>
            <a:ext cx="5885134" cy="53062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 smtClean="0"/>
              <a:t>Benefits</a:t>
            </a:r>
            <a:endParaRPr lang="en-US" sz="2400" b="1" dirty="0"/>
          </a:p>
          <a:p>
            <a:r>
              <a:rPr lang="en-US" sz="2400" dirty="0" smtClean="0"/>
              <a:t>24-hour support.</a:t>
            </a:r>
            <a:endParaRPr lang="en-US" sz="2400" dirty="0"/>
          </a:p>
          <a:p>
            <a:r>
              <a:rPr lang="en-US" sz="2400" dirty="0"/>
              <a:t>Being able to </a:t>
            </a:r>
            <a:r>
              <a:rPr lang="en-US" sz="2400" dirty="0" smtClean="0"/>
              <a:t>communicate with doctors </a:t>
            </a:r>
            <a:r>
              <a:rPr lang="en-US" sz="2400" dirty="0"/>
              <a:t>or medical professionals.</a:t>
            </a:r>
          </a:p>
          <a:p>
            <a:r>
              <a:rPr lang="en-US" sz="2400" dirty="0"/>
              <a:t>Safety and supervision.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b="1" dirty="0"/>
              <a:t>Limitations</a:t>
            </a:r>
          </a:p>
          <a:p>
            <a:r>
              <a:rPr lang="en-US" sz="2400" dirty="0"/>
              <a:t>Cost</a:t>
            </a:r>
          </a:p>
          <a:p>
            <a:r>
              <a:rPr lang="en-US" sz="2400" dirty="0" smtClean="0"/>
              <a:t>Loss of independence</a:t>
            </a:r>
            <a:r>
              <a:rPr lang="en-US" sz="2400" dirty="0"/>
              <a:t>.</a:t>
            </a:r>
          </a:p>
          <a:p>
            <a:r>
              <a:rPr lang="en-US" sz="2400" dirty="0" smtClean="0"/>
              <a:t>Institutional environment (Lewis, 2022)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4982" y="1660813"/>
            <a:ext cx="5237018" cy="372804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076397" y="5576534"/>
            <a:ext cx="4994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Figure 7: Smart Residential Care (ARIA, 2025)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6505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568313"/>
          </a:xfrm>
        </p:spPr>
        <p:txBody>
          <a:bodyPr>
            <a:normAutofit fontScale="90000"/>
          </a:bodyPr>
          <a:lstStyle/>
          <a:p>
            <a:r>
              <a:rPr lang="en-GB" sz="4400" dirty="0"/>
              <a:t>DIFFICULTIES IN MAINTAINING INDEPENDENCE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2121408"/>
            <a:ext cx="4873752" cy="405079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Weakness</a:t>
            </a:r>
          </a:p>
          <a:p>
            <a:r>
              <a:rPr lang="en-GB" sz="3200" dirty="0" smtClean="0"/>
              <a:t>Dementia</a:t>
            </a:r>
          </a:p>
          <a:p>
            <a:r>
              <a:rPr lang="en-GB" sz="3200" dirty="0" smtClean="0"/>
              <a:t>Isolation</a:t>
            </a:r>
          </a:p>
          <a:p>
            <a:r>
              <a:rPr lang="en-GB" sz="3200" dirty="0" smtClean="0"/>
              <a:t>Falls</a:t>
            </a:r>
          </a:p>
          <a:p>
            <a:r>
              <a:rPr lang="en-GB" sz="3200" dirty="0" smtClean="0"/>
              <a:t>Financial strains</a:t>
            </a:r>
          </a:p>
          <a:p>
            <a:r>
              <a:rPr lang="en-GB" sz="3200" dirty="0" smtClean="0"/>
              <a:t>Digital Exclusion (Taylor et al., 2024)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9403" y="2121408"/>
            <a:ext cx="3595688" cy="298664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349404" y="5280953"/>
            <a:ext cx="463781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Figure 8: Mobility challenges in older people (</a:t>
            </a:r>
            <a:r>
              <a:rPr lang="en-GB" dirty="0" err="1" smtClean="0"/>
              <a:t>Adara</a:t>
            </a:r>
            <a:r>
              <a:rPr lang="en-GB" dirty="0" smtClean="0"/>
              <a:t>, 2020)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9068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3"/>
            <a:ext cx="10058400" cy="526750"/>
          </a:xfrm>
        </p:spPr>
        <p:txBody>
          <a:bodyPr>
            <a:normAutofit fontScale="90000"/>
          </a:bodyPr>
          <a:lstStyle/>
          <a:p>
            <a:r>
              <a:rPr lang="en-GB" dirty="0"/>
              <a:t>TECHNOLOGY: TELECARE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246908"/>
            <a:ext cx="6106807" cy="56110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800" b="1" dirty="0"/>
              <a:t>For </a:t>
            </a:r>
            <a:r>
              <a:rPr lang="en-US" sz="1800" b="1" dirty="0" smtClean="0"/>
              <a:t>example</a:t>
            </a:r>
            <a:endParaRPr lang="en-US" sz="1800" b="1" dirty="0"/>
          </a:p>
          <a:p>
            <a:r>
              <a:rPr lang="en-US" sz="1800" dirty="0"/>
              <a:t>Fall detectors are devices designed to detect when someone has fallen.</a:t>
            </a:r>
          </a:p>
          <a:p>
            <a:r>
              <a:rPr lang="en-US" sz="1800" dirty="0"/>
              <a:t>Emergency alarms</a:t>
            </a:r>
          </a:p>
          <a:p>
            <a:r>
              <a:rPr lang="en-US" sz="1800" dirty="0"/>
              <a:t>Watching from </a:t>
            </a:r>
            <a:r>
              <a:rPr lang="en-US" sz="1800" dirty="0" smtClean="0"/>
              <a:t>afar (Cowry Medical Group, 2025)</a:t>
            </a:r>
            <a:endParaRPr lang="en-US" sz="1800" dirty="0"/>
          </a:p>
          <a:p>
            <a:pPr marL="0" indent="0">
              <a:buNone/>
            </a:pPr>
            <a:r>
              <a:rPr lang="en-US" sz="1800" b="1" dirty="0" smtClean="0"/>
              <a:t>Benefits</a:t>
            </a:r>
            <a:endParaRPr lang="en-US" sz="1800" b="1" dirty="0"/>
          </a:p>
          <a:p>
            <a:r>
              <a:rPr lang="en-US" sz="1800" dirty="0"/>
              <a:t>Better safety.</a:t>
            </a:r>
          </a:p>
          <a:p>
            <a:r>
              <a:rPr lang="en-US" sz="1800" dirty="0"/>
              <a:t>A drop in the number of people going to the hospital.</a:t>
            </a:r>
          </a:p>
          <a:p>
            <a:r>
              <a:rPr lang="en-US" sz="1800" dirty="0"/>
              <a:t>More independence</a:t>
            </a:r>
          </a:p>
          <a:p>
            <a:pPr marL="0" indent="0">
              <a:buNone/>
            </a:pPr>
            <a:r>
              <a:rPr lang="en-US" sz="1800" b="1" dirty="0" smtClean="0"/>
              <a:t>Challenges</a:t>
            </a:r>
            <a:endParaRPr lang="en-US" sz="1800" b="1" dirty="0"/>
          </a:p>
          <a:p>
            <a:r>
              <a:rPr lang="en-US" sz="1800" dirty="0"/>
              <a:t>Cost</a:t>
            </a:r>
          </a:p>
          <a:p>
            <a:r>
              <a:rPr lang="en-US" sz="1800" dirty="0"/>
              <a:t>Acceptance means agreeing </a:t>
            </a:r>
            <a:r>
              <a:rPr lang="en-US" sz="1800" dirty="0" smtClean="0"/>
              <a:t>to or being okay with something.</a:t>
            </a:r>
            <a:endParaRPr lang="en-US" sz="1800" dirty="0"/>
          </a:p>
          <a:p>
            <a:r>
              <a:rPr lang="en-US" sz="1800" dirty="0"/>
              <a:t>Technical issues</a:t>
            </a:r>
            <a:endParaRPr lang="en-GB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3673" y="1639599"/>
            <a:ext cx="4276725" cy="227647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288454" y="4205736"/>
            <a:ext cx="484716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 smtClean="0"/>
              <a:t>Figure 9: Telehealth (Cowry Medical Group, 2025)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79349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596023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TECHNOLOGY: SMART HOMES AND DEMENTIA TECHNOLOGY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7" y="1274617"/>
            <a:ext cx="5663461" cy="55833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For </a:t>
            </a:r>
            <a:r>
              <a:rPr lang="en-US" sz="2400" b="1" dirty="0" smtClean="0"/>
              <a:t>example</a:t>
            </a:r>
            <a:endParaRPr lang="en-US" sz="2400" b="1" dirty="0"/>
          </a:p>
          <a:p>
            <a:r>
              <a:rPr lang="en-US" sz="2400" dirty="0"/>
              <a:t>GPS tracking</a:t>
            </a:r>
          </a:p>
          <a:p>
            <a:r>
              <a:rPr lang="en-US" sz="2400" dirty="0"/>
              <a:t>Smart medicine reminders</a:t>
            </a:r>
          </a:p>
          <a:p>
            <a:r>
              <a:rPr lang="en-US" sz="2400" dirty="0"/>
              <a:t>AI monitoring tools (</a:t>
            </a:r>
            <a:r>
              <a:rPr lang="en-US" sz="2400" dirty="0" err="1"/>
              <a:t>Chandrasekar</a:t>
            </a:r>
            <a:r>
              <a:rPr lang="en-US" sz="2400" dirty="0"/>
              <a:t>, 2024)</a:t>
            </a:r>
          </a:p>
          <a:p>
            <a:pPr marL="0" indent="0">
              <a:buNone/>
            </a:pPr>
            <a:r>
              <a:rPr lang="en-US" sz="2400" b="1" dirty="0" smtClean="0"/>
              <a:t>Benefits</a:t>
            </a:r>
            <a:endParaRPr lang="en-US" sz="2400" b="1" dirty="0"/>
          </a:p>
          <a:p>
            <a:r>
              <a:rPr lang="en-US" sz="2400" dirty="0"/>
              <a:t>Promotes </a:t>
            </a:r>
            <a:r>
              <a:rPr lang="en-US" sz="2400" dirty="0" smtClean="0"/>
              <a:t>self-reliance.</a:t>
            </a:r>
            <a:endParaRPr lang="en-US" sz="2400" dirty="0"/>
          </a:p>
          <a:p>
            <a:r>
              <a:rPr lang="en-US" sz="2400" dirty="0"/>
              <a:t>Improves taking medicine regularly.</a:t>
            </a:r>
          </a:p>
          <a:p>
            <a:pPr marL="0" indent="0">
              <a:buNone/>
            </a:pPr>
            <a:r>
              <a:rPr lang="en-US" sz="2400" b="1" dirty="0" smtClean="0"/>
              <a:t>Limits</a:t>
            </a:r>
            <a:endParaRPr lang="en-US" sz="2400" b="1" dirty="0"/>
          </a:p>
          <a:p>
            <a:r>
              <a:rPr lang="en-US" sz="2400" dirty="0"/>
              <a:t>Privacy problems</a:t>
            </a:r>
          </a:p>
          <a:p>
            <a:r>
              <a:rPr lang="en-US" sz="2400" dirty="0"/>
              <a:t>Ethical issues</a:t>
            </a:r>
          </a:p>
          <a:p>
            <a:r>
              <a:rPr lang="en-US" sz="2400" dirty="0"/>
              <a:t>Barriers to digital </a:t>
            </a:r>
            <a:r>
              <a:rPr lang="en-US" sz="2400" dirty="0" smtClean="0"/>
              <a:t>skills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75" y="1274617"/>
            <a:ext cx="5048225" cy="347749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128498" y="5156261"/>
            <a:ext cx="50635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Figure 10: SMART Home (</a:t>
            </a:r>
            <a:r>
              <a:rPr lang="en-US" dirty="0" err="1" smtClean="0"/>
              <a:t>Chandrasekar</a:t>
            </a:r>
            <a:r>
              <a:rPr lang="en-US" dirty="0" smtClean="0"/>
              <a:t>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26496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720713"/>
          </a:xfrm>
        </p:spPr>
        <p:txBody>
          <a:bodyPr>
            <a:normAutofit/>
          </a:bodyPr>
          <a:lstStyle/>
          <a:p>
            <a:r>
              <a:rPr lang="en-GB" sz="4000" dirty="0"/>
              <a:t>CASE STUDY: DE HOGEWEYK DEMENTIA </a:t>
            </a:r>
            <a:r>
              <a:rPr lang="en-GB" sz="4000" dirty="0" smtClean="0"/>
              <a:t>only VILLAGE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427018"/>
            <a:ext cx="5802007" cy="5430982"/>
          </a:xfrm>
        </p:spPr>
        <p:txBody>
          <a:bodyPr>
            <a:noAutofit/>
          </a:bodyPr>
          <a:lstStyle/>
          <a:p>
            <a:r>
              <a:rPr lang="en-US" sz="3200" dirty="0"/>
              <a:t>A place that is easy and comfortable for people with dementia (Campbell, 2020</a:t>
            </a:r>
            <a:r>
              <a:rPr lang="en-US" sz="3200" dirty="0" smtClean="0"/>
              <a:t>).</a:t>
            </a:r>
            <a:endParaRPr lang="en-US" sz="3200" dirty="0"/>
          </a:p>
          <a:p>
            <a:r>
              <a:rPr lang="en-US" sz="3200" dirty="0" smtClean="0"/>
              <a:t>Encourages </a:t>
            </a:r>
            <a:r>
              <a:rPr lang="en-US" sz="3200" dirty="0"/>
              <a:t>independence.</a:t>
            </a:r>
          </a:p>
          <a:p>
            <a:r>
              <a:rPr lang="en-US" sz="3200" dirty="0" smtClean="0"/>
              <a:t>Focus </a:t>
            </a:r>
            <a:r>
              <a:rPr lang="en-US" sz="3200" dirty="0"/>
              <a:t>on daily tasks.</a:t>
            </a:r>
          </a:p>
          <a:p>
            <a:pPr marL="0" indent="0">
              <a:buNone/>
            </a:pPr>
            <a:r>
              <a:rPr lang="en-US" sz="3200" b="1" dirty="0" smtClean="0"/>
              <a:t>Findings</a:t>
            </a:r>
            <a:r>
              <a:rPr lang="en-US" sz="3200" b="1" dirty="0"/>
              <a:t>:</a:t>
            </a:r>
          </a:p>
          <a:p>
            <a:r>
              <a:rPr lang="en-US" sz="3200" dirty="0"/>
              <a:t>Better health.</a:t>
            </a:r>
          </a:p>
          <a:p>
            <a:r>
              <a:rPr lang="en-US" sz="3200" dirty="0" smtClean="0"/>
              <a:t>Greater </a:t>
            </a:r>
            <a:r>
              <a:rPr lang="en-US" sz="3200" dirty="0"/>
              <a:t>independence.</a:t>
            </a:r>
          </a:p>
          <a:p>
            <a:r>
              <a:rPr lang="en-US" sz="3200" dirty="0" smtClean="0"/>
              <a:t>Not </a:t>
            </a:r>
            <a:r>
              <a:rPr lang="en-US" sz="3200" dirty="0"/>
              <a:t>feeling like a formal place.</a:t>
            </a:r>
            <a:endParaRPr lang="en-GB" sz="3200" dirty="0"/>
          </a:p>
        </p:txBody>
      </p:sp>
      <p:sp>
        <p:nvSpPr>
          <p:cNvPr id="5" name="Rectangle 4"/>
          <p:cNvSpPr/>
          <p:nvPr/>
        </p:nvSpPr>
        <p:spPr>
          <a:xfrm>
            <a:off x="7394864" y="5438549"/>
            <a:ext cx="47971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Figure 11: De </a:t>
            </a:r>
            <a:r>
              <a:rPr lang="en-US" dirty="0" err="1" smtClean="0"/>
              <a:t>Hoeweyk</a:t>
            </a:r>
            <a:r>
              <a:rPr lang="en-US" dirty="0" smtClean="0"/>
              <a:t> dementia only </a:t>
            </a:r>
            <a:r>
              <a:rPr lang="en-US" dirty="0"/>
              <a:t>village </a:t>
            </a:r>
            <a:r>
              <a:rPr lang="en-US" dirty="0" smtClean="0"/>
              <a:t>(Campbell, 2020)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4863" y="1965613"/>
            <a:ext cx="4797137" cy="2962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490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387650"/>
            <a:ext cx="10058400" cy="609877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191490"/>
            <a:ext cx="10249316" cy="5666509"/>
          </a:xfrm>
        </p:spPr>
        <p:txBody>
          <a:bodyPr numCol="2">
            <a:noAutofit/>
          </a:bodyPr>
          <a:lstStyle/>
          <a:p>
            <a:r>
              <a:rPr lang="en-US" sz="2400" dirty="0"/>
              <a:t>Spend more on </a:t>
            </a:r>
            <a:r>
              <a:rPr lang="en-US" sz="2400" dirty="0" smtClean="0"/>
              <a:t>community services.</a:t>
            </a:r>
            <a:endParaRPr lang="en-US" sz="2400" dirty="0"/>
          </a:p>
          <a:p>
            <a:r>
              <a:rPr lang="en-US" sz="2400" dirty="0"/>
              <a:t>Boost online help and remote care.</a:t>
            </a:r>
          </a:p>
          <a:p>
            <a:r>
              <a:rPr lang="en-US" sz="2400" dirty="0"/>
              <a:t>Improve training for workers.</a:t>
            </a:r>
          </a:p>
          <a:p>
            <a:r>
              <a:rPr lang="en-US" sz="2400" dirty="0"/>
              <a:t>Support combined healthcare services.</a:t>
            </a:r>
          </a:p>
          <a:p>
            <a:r>
              <a:rPr lang="en-US" sz="2400" dirty="0"/>
              <a:t>Teach people to reduce digital exclusion</a:t>
            </a:r>
            <a:r>
              <a:rPr lang="en-US" sz="2400" dirty="0" smtClean="0"/>
              <a:t>.</a:t>
            </a:r>
          </a:p>
          <a:p>
            <a:pPr marL="0" indent="0">
              <a:buNone/>
            </a:pPr>
            <a:r>
              <a:rPr lang="en-US" sz="2400" b="1" dirty="0" smtClean="0"/>
              <a:t>Challenges</a:t>
            </a:r>
            <a:r>
              <a:rPr lang="en-US" sz="2400" b="1" dirty="0"/>
              <a:t>:</a:t>
            </a:r>
          </a:p>
          <a:p>
            <a:r>
              <a:rPr lang="en-US" sz="2400" dirty="0" smtClean="0"/>
              <a:t>Money </a:t>
            </a:r>
            <a:r>
              <a:rPr lang="en-US" sz="2400" dirty="0"/>
              <a:t>limitations.</a:t>
            </a:r>
          </a:p>
          <a:p>
            <a:r>
              <a:rPr lang="en-US" sz="2400" dirty="0"/>
              <a:t>Not enough workers.</a:t>
            </a:r>
          </a:p>
          <a:p>
            <a:r>
              <a:rPr lang="en-US" sz="2400" dirty="0"/>
              <a:t>Resistance to change.</a:t>
            </a:r>
          </a:p>
          <a:p>
            <a:pPr marL="0" indent="0">
              <a:buNone/>
            </a:pPr>
            <a:r>
              <a:rPr lang="en-US" sz="2400" b="1" dirty="0" smtClean="0"/>
              <a:t>Solutions</a:t>
            </a:r>
            <a:r>
              <a:rPr lang="en-US" sz="2400" b="1" dirty="0"/>
              <a:t>:</a:t>
            </a:r>
          </a:p>
          <a:p>
            <a:r>
              <a:rPr lang="en-US" sz="2400" dirty="0" smtClean="0"/>
              <a:t>Money </a:t>
            </a:r>
            <a:r>
              <a:rPr lang="en-US" sz="2400" dirty="0"/>
              <a:t>from the government.</a:t>
            </a:r>
          </a:p>
          <a:p>
            <a:r>
              <a:rPr lang="en-US" sz="2400" dirty="0"/>
              <a:t>Working together across different fields.</a:t>
            </a:r>
          </a:p>
          <a:p>
            <a:r>
              <a:rPr lang="en-US" sz="2400" dirty="0"/>
              <a:t>Programs for learning digital skills.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707241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Taking care of older adults can be very complex.</a:t>
            </a:r>
          </a:p>
          <a:p>
            <a:r>
              <a:rPr lang="en-US" sz="2800" dirty="0"/>
              <a:t>Being empowered helps people feel independent and healthy.</a:t>
            </a:r>
          </a:p>
          <a:p>
            <a:r>
              <a:rPr lang="en-US" sz="2800" dirty="0"/>
              <a:t>Policies help support care that focuses on the individual.</a:t>
            </a:r>
          </a:p>
          <a:p>
            <a:r>
              <a:rPr lang="en-US" sz="2800" dirty="0"/>
              <a:t>Technology has both advantages and challenges.</a:t>
            </a:r>
          </a:p>
          <a:p>
            <a:r>
              <a:rPr lang="en-US" sz="2800" dirty="0"/>
              <a:t>Future services need to be environmentally friendly and open to everyone.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495808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207542"/>
            <a:ext cx="10058400" cy="60987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942110"/>
            <a:ext cx="10969752" cy="5389418"/>
          </a:xfrm>
        </p:spPr>
        <p:txBody>
          <a:bodyPr>
            <a:noAutofit/>
          </a:bodyPr>
          <a:lstStyle/>
          <a:p>
            <a:r>
              <a:rPr lang="en-GB" sz="1600" dirty="0" smtClean="0"/>
              <a:t>Aria, (2025) </a:t>
            </a:r>
            <a:r>
              <a:rPr lang="en-US" sz="1600" i="1" dirty="0"/>
              <a:t>Residential Care Costs in the UK: What to </a:t>
            </a:r>
            <a:r>
              <a:rPr lang="en-US" sz="1600" i="1" dirty="0" smtClean="0"/>
              <a:t>Expect. </a:t>
            </a:r>
            <a:r>
              <a:rPr lang="en-GB" sz="1600" dirty="0" smtClean="0"/>
              <a:t>Available at: </a:t>
            </a:r>
            <a:r>
              <a:rPr lang="en-GB" sz="1600" dirty="0" smtClean="0">
                <a:hlinkClick r:id="rId2"/>
              </a:rPr>
              <a:t>https://www.ariacare.co.uk/knowledge-hub/residential-care-costs-in-the-uk-what-to-expect/</a:t>
            </a:r>
            <a:r>
              <a:rPr lang="en-GB" sz="1600" dirty="0" smtClean="0"/>
              <a:t> (Accessed: 20 June 2026). </a:t>
            </a:r>
          </a:p>
          <a:p>
            <a:r>
              <a:rPr lang="en-GB" sz="1600" dirty="0" err="1" smtClean="0"/>
              <a:t>Adara</a:t>
            </a:r>
            <a:r>
              <a:rPr lang="en-GB" sz="1600" dirty="0" smtClean="0"/>
              <a:t> Home Health (2020) </a:t>
            </a:r>
            <a:r>
              <a:rPr lang="en-US" sz="1600" i="1" dirty="0" smtClean="0"/>
              <a:t>How </a:t>
            </a:r>
            <a:r>
              <a:rPr lang="en-US" sz="1600" i="1" dirty="0"/>
              <a:t>Does Senior Care Help with Mobility</a:t>
            </a:r>
            <a:r>
              <a:rPr lang="en-US" sz="1600" i="1" dirty="0" smtClean="0"/>
              <a:t>? </a:t>
            </a:r>
            <a:r>
              <a:rPr lang="en-GB" sz="1600" dirty="0"/>
              <a:t>Available at: </a:t>
            </a:r>
            <a:r>
              <a:rPr lang="en-GB" sz="1600" dirty="0">
                <a:hlinkClick r:id="rId3"/>
              </a:rPr>
              <a:t>https://adarahomehealth.com/how-does-senior-care-help-with-mobility</a:t>
            </a:r>
            <a:r>
              <a:rPr lang="en-GB" sz="1600" dirty="0" smtClean="0">
                <a:hlinkClick r:id="rId3"/>
              </a:rPr>
              <a:t>/</a:t>
            </a:r>
            <a:r>
              <a:rPr lang="en-GB" sz="1600" dirty="0" smtClean="0"/>
              <a:t> </a:t>
            </a:r>
            <a:r>
              <a:rPr lang="en-GB" sz="1600" dirty="0"/>
              <a:t>(Accessed: 20 June 2026). </a:t>
            </a:r>
            <a:endParaRPr lang="en-GB" sz="1600" dirty="0" smtClean="0"/>
          </a:p>
          <a:p>
            <a:r>
              <a:rPr lang="en-GB" sz="1600" dirty="0" smtClean="0"/>
              <a:t>Cowry Medical Group (2025) </a:t>
            </a:r>
            <a:r>
              <a:rPr lang="en-US" sz="1600" i="1" dirty="0"/>
              <a:t>Telehealth and Remote Patient </a:t>
            </a:r>
            <a:r>
              <a:rPr lang="en-US" sz="1600" i="1" dirty="0" smtClean="0"/>
              <a:t>Monitoring</a:t>
            </a:r>
            <a:r>
              <a:rPr lang="en-US" sz="1600" dirty="0" smtClean="0"/>
              <a:t>. </a:t>
            </a:r>
            <a:r>
              <a:rPr lang="en-GB" sz="1600" dirty="0" smtClean="0"/>
              <a:t>Available at: </a:t>
            </a:r>
            <a:r>
              <a:rPr lang="en-GB" sz="1600" dirty="0" smtClean="0">
                <a:hlinkClick r:id="rId4"/>
              </a:rPr>
              <a:t>https://cowrymedicalgroup.com/telehealth-and-remote-patient-monitoring/</a:t>
            </a:r>
            <a:r>
              <a:rPr lang="en-GB" sz="1600" dirty="0" smtClean="0"/>
              <a:t> (Accessed: 20 June 2026). </a:t>
            </a:r>
          </a:p>
          <a:p>
            <a:r>
              <a:rPr lang="en-GB" sz="1600" dirty="0"/>
              <a:t>Campbell, C. (2020) </a:t>
            </a:r>
            <a:r>
              <a:rPr lang="en-GB" sz="1600" i="1" dirty="0" err="1"/>
              <a:t>Hogeweyk</a:t>
            </a:r>
            <a:r>
              <a:rPr lang="en-GB" sz="1600" i="1" dirty="0"/>
              <a:t> Dementia Only </a:t>
            </a:r>
            <a:r>
              <a:rPr lang="en-GB" sz="1600" i="1" dirty="0" smtClean="0"/>
              <a:t>Village. </a:t>
            </a:r>
            <a:r>
              <a:rPr lang="en-GB" sz="1600" dirty="0"/>
              <a:t>Available at: </a:t>
            </a:r>
            <a:r>
              <a:rPr lang="en-GB" sz="1600" dirty="0">
                <a:hlinkClick r:id="rId5"/>
              </a:rPr>
              <a:t>https://news.happyneuronpro.com/hogeweyk-dementia-only-village</a:t>
            </a:r>
            <a:r>
              <a:rPr lang="en-GB" sz="1600" dirty="0" smtClean="0">
                <a:hlinkClick r:id="rId5"/>
              </a:rPr>
              <a:t>/</a:t>
            </a:r>
            <a:r>
              <a:rPr lang="en-GB" sz="1600" dirty="0" smtClean="0"/>
              <a:t> </a:t>
            </a:r>
            <a:r>
              <a:rPr lang="en-GB" sz="1600" dirty="0"/>
              <a:t>(Accessed: </a:t>
            </a:r>
            <a:r>
              <a:rPr lang="en-GB" sz="1600" dirty="0" smtClean="0"/>
              <a:t>22 </a:t>
            </a:r>
            <a:r>
              <a:rPr lang="en-GB" sz="1600" dirty="0"/>
              <a:t>June 2026). </a:t>
            </a:r>
          </a:p>
          <a:p>
            <a:r>
              <a:rPr lang="en-GB" sz="1600" dirty="0" err="1" smtClean="0"/>
              <a:t>Chandrasekar</a:t>
            </a:r>
            <a:r>
              <a:rPr lang="en-GB" sz="1600" dirty="0" smtClean="0"/>
              <a:t>, S. (2024</a:t>
            </a:r>
            <a:r>
              <a:rPr lang="en-GB" sz="1600" dirty="0"/>
              <a:t>) </a:t>
            </a:r>
            <a:r>
              <a:rPr lang="en-US" sz="1600" i="1" dirty="0"/>
              <a:t>Insights into Smart Home Adoption Among China's </a:t>
            </a:r>
            <a:r>
              <a:rPr lang="en-US" sz="1600" i="1" dirty="0" smtClean="0"/>
              <a:t>Elderly</a:t>
            </a:r>
            <a:r>
              <a:rPr lang="en-US" sz="1600" dirty="0" smtClean="0"/>
              <a:t>. </a:t>
            </a:r>
            <a:r>
              <a:rPr lang="en-GB" sz="1600" dirty="0" smtClean="0"/>
              <a:t>Available </a:t>
            </a:r>
            <a:r>
              <a:rPr lang="en-GB" sz="1600" dirty="0"/>
              <a:t>at: </a:t>
            </a:r>
            <a:r>
              <a:rPr lang="en-GB" sz="1600" dirty="0">
                <a:hlinkClick r:id="rId6"/>
              </a:rPr>
              <a:t>https://</a:t>
            </a:r>
            <a:r>
              <a:rPr lang="en-GB" sz="1600" dirty="0" smtClean="0">
                <a:hlinkClick r:id="rId6"/>
              </a:rPr>
              <a:t>www.azoai.com/news/20240411/Insights-into-Smart-Home-Adoption-Among-Chinas-Elderly.aspx</a:t>
            </a:r>
            <a:r>
              <a:rPr lang="en-GB" sz="1600" dirty="0" smtClean="0"/>
              <a:t> </a:t>
            </a:r>
            <a:r>
              <a:rPr lang="en-GB" sz="1600" dirty="0"/>
              <a:t> (Accessed: 21 June 2026}. </a:t>
            </a:r>
          </a:p>
          <a:p>
            <a:r>
              <a:rPr lang="en-GB" sz="1600" dirty="0" smtClean="0"/>
              <a:t>Hogg</a:t>
            </a:r>
            <a:r>
              <a:rPr lang="en-GB" sz="1600" dirty="0" smtClean="0"/>
              <a:t>, D. (2023). </a:t>
            </a:r>
            <a:r>
              <a:rPr lang="en-US" sz="1600" i="1" dirty="0"/>
              <a:t>What homecare services are available for elderly care in the </a:t>
            </a:r>
            <a:r>
              <a:rPr lang="en-US" sz="1600" i="1" dirty="0" smtClean="0"/>
              <a:t>UK</a:t>
            </a:r>
            <a:r>
              <a:rPr lang="en-US" sz="1600" dirty="0" smtClean="0"/>
              <a:t>. Available at</a:t>
            </a:r>
            <a:r>
              <a:rPr lang="en-US" sz="1600" dirty="0"/>
              <a:t>: </a:t>
            </a:r>
            <a:r>
              <a:rPr lang="en-US" sz="1600" dirty="0">
                <a:hlinkClick r:id="rId7"/>
              </a:rPr>
              <a:t>https://</a:t>
            </a:r>
            <a:r>
              <a:rPr lang="en-US" sz="1600" dirty="0" smtClean="0">
                <a:hlinkClick r:id="rId7"/>
              </a:rPr>
              <a:t>nursesgrouphomecare.co.uk/homecare-elderly-care</a:t>
            </a:r>
            <a:r>
              <a:rPr lang="en-US" sz="1600" dirty="0" smtClean="0"/>
              <a:t> </a:t>
            </a:r>
            <a:r>
              <a:rPr lang="en-GB" sz="1600" dirty="0"/>
              <a:t>(Accessed: </a:t>
            </a:r>
            <a:r>
              <a:rPr lang="en-GB" sz="1600" dirty="0" smtClean="0"/>
              <a:t>22 June 2026). </a:t>
            </a:r>
            <a:endParaRPr lang="en-GB" sz="1600" dirty="0"/>
          </a:p>
          <a:p>
            <a:r>
              <a:rPr lang="en-GB" sz="1600" dirty="0" smtClean="0"/>
              <a:t>EPASS ONLINE (2026</a:t>
            </a:r>
            <a:r>
              <a:rPr lang="en-GB" sz="1600" dirty="0"/>
              <a:t>) </a:t>
            </a:r>
            <a:r>
              <a:rPr lang="en-GB" sz="1600" i="1" dirty="0"/>
              <a:t>P</a:t>
            </a:r>
            <a:r>
              <a:rPr lang="en-GB" sz="1600" i="1" dirty="0" smtClean="0"/>
              <a:t>erson-centred care. </a:t>
            </a:r>
            <a:r>
              <a:rPr lang="en-GB" sz="1600" dirty="0" smtClean="0"/>
              <a:t>Available </a:t>
            </a:r>
            <a:r>
              <a:rPr lang="en-GB" sz="1600" dirty="0"/>
              <a:t>at: </a:t>
            </a:r>
            <a:r>
              <a:rPr lang="en-GB" sz="1600" dirty="0">
                <a:hlinkClick r:id="rId8"/>
              </a:rPr>
              <a:t>https://epasstoolkit.com/concepts-behind-the-epass/person-centered-care</a:t>
            </a:r>
            <a:r>
              <a:rPr lang="en-GB" sz="1600" dirty="0" smtClean="0">
                <a:hlinkClick r:id="rId8"/>
              </a:rPr>
              <a:t>/</a:t>
            </a:r>
            <a:r>
              <a:rPr lang="en-GB" sz="1600" dirty="0" smtClean="0"/>
              <a:t> </a:t>
            </a:r>
            <a:r>
              <a:rPr lang="en-GB" sz="1600" dirty="0"/>
              <a:t>(Accessed: 20 June </a:t>
            </a:r>
            <a:r>
              <a:rPr lang="en-GB" sz="1600" dirty="0" smtClean="0"/>
              <a:t>2026). </a:t>
            </a:r>
          </a:p>
          <a:p>
            <a:r>
              <a:rPr lang="en-GB" sz="1600" dirty="0" err="1"/>
              <a:t>Fiveable</a:t>
            </a:r>
            <a:r>
              <a:rPr lang="en-GB" sz="1600" dirty="0"/>
              <a:t> (2026) Retirement Theories. Available at: </a:t>
            </a:r>
            <a:r>
              <a:rPr lang="en-GB" sz="1600" dirty="0">
                <a:hlinkClick r:id="rId9"/>
              </a:rPr>
              <a:t>https://fiveable.me/developmental-psychology/unit-18/retirement-role-transitions/study-guide/hD6E7JZGlpkqPhAh</a:t>
            </a:r>
            <a:r>
              <a:rPr lang="en-GB" sz="1600" dirty="0"/>
              <a:t>  (Accessed: </a:t>
            </a:r>
            <a:r>
              <a:rPr lang="en-GB" sz="1600" dirty="0" smtClean="0"/>
              <a:t>22 </a:t>
            </a:r>
            <a:r>
              <a:rPr lang="en-GB" sz="1600" dirty="0"/>
              <a:t>June 2026). </a:t>
            </a:r>
          </a:p>
          <a:p>
            <a:r>
              <a:rPr lang="en-US" sz="1600" dirty="0" err="1"/>
              <a:t>Haringey</a:t>
            </a:r>
            <a:r>
              <a:rPr lang="en-US" sz="1600" dirty="0"/>
              <a:t> Adult Social Care Procedures (2026) </a:t>
            </a:r>
            <a:r>
              <a:rPr lang="en-US" sz="1600" i="1" dirty="0"/>
              <a:t>Equality, Diversity and Human Rights</a:t>
            </a:r>
            <a:r>
              <a:rPr lang="en-US" sz="1600" dirty="0"/>
              <a:t>. Available at: </a:t>
            </a:r>
            <a:r>
              <a:rPr lang="en-US" sz="1600" dirty="0">
                <a:hlinkClick r:id="rId10"/>
              </a:rPr>
              <a:t>https://haringeyadults.trixonline.co.uk/chapter/equality-diversity-and-human-rights</a:t>
            </a:r>
            <a:r>
              <a:rPr lang="en-US" sz="1600" dirty="0"/>
              <a:t> (Accessed: 25 June 2026).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816308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304800"/>
            <a:ext cx="10058400" cy="609600"/>
          </a:xfrm>
        </p:spPr>
        <p:txBody>
          <a:bodyPr>
            <a:noAutofit/>
          </a:bodyPr>
          <a:lstStyle/>
          <a:p>
            <a:r>
              <a:rPr lang="en-GB" sz="4800" dirty="0" smtClean="0"/>
              <a:t>references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7" y="1066800"/>
            <a:ext cx="10803497" cy="5791200"/>
          </a:xfrm>
        </p:spPr>
        <p:txBody>
          <a:bodyPr>
            <a:noAutofit/>
          </a:bodyPr>
          <a:lstStyle/>
          <a:p>
            <a:r>
              <a:rPr lang="en-US" sz="1600" dirty="0" smtClean="0"/>
              <a:t>Holt-</a:t>
            </a:r>
            <a:r>
              <a:rPr lang="en-US" sz="1600" dirty="0" err="1" smtClean="0"/>
              <a:t>Lunstad</a:t>
            </a:r>
            <a:r>
              <a:rPr lang="en-US" sz="1600" dirty="0" smtClean="0"/>
              <a:t> </a:t>
            </a:r>
            <a:r>
              <a:rPr lang="en-US" sz="1600" dirty="0"/>
              <a:t>J. (2024). Social connection as a critical factor for mental and physical health: evidence, trends, challenges, and future implications. </a:t>
            </a:r>
            <a:r>
              <a:rPr lang="en-US" sz="1600" i="1" dirty="0"/>
              <a:t>World </a:t>
            </a:r>
            <a:r>
              <a:rPr lang="en-US" sz="1600" i="1" dirty="0" smtClean="0"/>
              <a:t>psychiatry: </a:t>
            </a:r>
            <a:r>
              <a:rPr lang="en-US" sz="1600" i="1" dirty="0"/>
              <a:t>official journal of the World Psychiatric Association (WPA)</a:t>
            </a:r>
            <a:r>
              <a:rPr lang="en-US" sz="1600" dirty="0"/>
              <a:t>, </a:t>
            </a:r>
            <a:r>
              <a:rPr lang="en-US" sz="1600" i="1" dirty="0"/>
              <a:t>23</a:t>
            </a:r>
            <a:r>
              <a:rPr lang="en-US" sz="1600" dirty="0"/>
              <a:t>(3), 312–332. </a:t>
            </a:r>
            <a:r>
              <a:rPr lang="en-US" sz="1600" dirty="0">
                <a:hlinkClick r:id="rId2"/>
              </a:rPr>
              <a:t>https://</a:t>
            </a:r>
            <a:r>
              <a:rPr lang="en-US" sz="1600" dirty="0" smtClean="0">
                <a:hlinkClick r:id="rId2"/>
              </a:rPr>
              <a:t>doi.org/10.1002/wps.21224</a:t>
            </a:r>
            <a:r>
              <a:rPr lang="en-US" sz="1600" dirty="0" smtClean="0"/>
              <a:t> </a:t>
            </a:r>
          </a:p>
          <a:p>
            <a:r>
              <a:rPr lang="en-US" sz="1600" dirty="0"/>
              <a:t>Lewis, J. (2022</a:t>
            </a:r>
            <a:r>
              <a:rPr lang="en-US" sz="1600" dirty="0" smtClean="0"/>
              <a:t>) ‘The </a:t>
            </a:r>
            <a:r>
              <a:rPr lang="en-US" sz="1600" dirty="0"/>
              <a:t>problems of social care in English nursing and residential homes for older people and the role of state </a:t>
            </a:r>
            <a:r>
              <a:rPr lang="en-US" sz="1600" dirty="0" smtClean="0"/>
              <a:t>regulation’,</a:t>
            </a:r>
            <a:r>
              <a:rPr lang="en-US" sz="1600" dirty="0"/>
              <a:t> </a:t>
            </a:r>
            <a:r>
              <a:rPr lang="en-US" sz="1600" i="1" dirty="0"/>
              <a:t>Journal of Social Welfare and Family Law</a:t>
            </a:r>
            <a:r>
              <a:rPr lang="en-US" sz="1600" dirty="0"/>
              <a:t>, </a:t>
            </a:r>
            <a:r>
              <a:rPr lang="en-US" sz="1600" i="1" dirty="0"/>
              <a:t>44</a:t>
            </a:r>
            <a:r>
              <a:rPr lang="en-US" sz="1600" dirty="0"/>
              <a:t>(2), 185–204. </a:t>
            </a:r>
            <a:r>
              <a:rPr lang="en-US" sz="1600" dirty="0">
                <a:hlinkClick r:id="rId3"/>
              </a:rPr>
              <a:t>https://</a:t>
            </a:r>
            <a:r>
              <a:rPr lang="en-US" sz="1600" dirty="0" smtClean="0">
                <a:hlinkClick r:id="rId3"/>
              </a:rPr>
              <a:t>doi.org/10.1080/09649069.2022.2067650</a:t>
            </a:r>
            <a:r>
              <a:rPr lang="en-US" sz="1600" dirty="0" smtClean="0"/>
              <a:t> </a:t>
            </a:r>
            <a:endParaRPr lang="en-GB" sz="1600" dirty="0"/>
          </a:p>
          <a:p>
            <a:r>
              <a:rPr lang="en-US" sz="1600" dirty="0" err="1"/>
              <a:t>Manazir</a:t>
            </a:r>
            <a:r>
              <a:rPr lang="en-US" sz="1600" dirty="0"/>
              <a:t>, S.H. (2023) Reimagining public policy formulation and analysis: a comprehensive theoretical framework for public policy. </a:t>
            </a:r>
            <a:r>
              <a:rPr lang="en-US" sz="1600" i="1" dirty="0" err="1"/>
              <a:t>Discov</a:t>
            </a:r>
            <a:r>
              <a:rPr lang="en-US" sz="1600" i="1" dirty="0"/>
              <a:t> glob </a:t>
            </a:r>
            <a:r>
              <a:rPr lang="en-US" sz="1600" i="1" dirty="0" err="1"/>
              <a:t>soc</a:t>
            </a:r>
            <a:r>
              <a:rPr lang="en-US" sz="1600" dirty="0"/>
              <a:t> </a:t>
            </a:r>
            <a:r>
              <a:rPr lang="en-US" sz="1600" b="1" dirty="0"/>
              <a:t>1</a:t>
            </a:r>
            <a:r>
              <a:rPr lang="en-US" sz="1600" dirty="0"/>
              <a:t>, 16. </a:t>
            </a:r>
            <a:r>
              <a:rPr lang="en-US" sz="1600" dirty="0">
                <a:hlinkClick r:id="rId4"/>
              </a:rPr>
              <a:t>https://doi.org/10.1007/s44282-023-00018-4</a:t>
            </a:r>
            <a:r>
              <a:rPr lang="en-US" sz="1600" dirty="0"/>
              <a:t> </a:t>
            </a:r>
            <a:endParaRPr lang="en-GB" sz="1600" dirty="0"/>
          </a:p>
          <a:p>
            <a:r>
              <a:rPr lang="en-GB" sz="1600" dirty="0" smtClean="0"/>
              <a:t>Office </a:t>
            </a:r>
            <a:r>
              <a:rPr lang="en-GB" sz="1600" dirty="0"/>
              <a:t>for National </a:t>
            </a:r>
            <a:r>
              <a:rPr lang="en-GB" sz="1600" dirty="0" smtClean="0"/>
              <a:t>Statistics (ONS) </a:t>
            </a:r>
            <a:r>
              <a:rPr lang="en-GB" sz="1600" dirty="0"/>
              <a:t>(2018) </a:t>
            </a:r>
            <a:r>
              <a:rPr lang="en-US" sz="1600" i="1" dirty="0"/>
              <a:t>Living longer: how our population is changing and why it matters. </a:t>
            </a:r>
            <a:r>
              <a:rPr lang="en-GB" sz="1600" dirty="0"/>
              <a:t>Available at: </a:t>
            </a:r>
            <a:r>
              <a:rPr lang="en-GB" sz="1600" dirty="0">
                <a:hlinkClick r:id="rId5"/>
              </a:rPr>
              <a:t>https://www.ons.gov.uk/peoplepopulationandcommunity/birthsdeathsandmarriages/ageing/articles/livinglongerhowourpopulationischangingandwhyitmatters/2018-08-13</a:t>
            </a:r>
            <a:r>
              <a:rPr lang="en-GB" sz="1600" dirty="0"/>
              <a:t> (Accessed: 20 June 2026}. </a:t>
            </a:r>
            <a:endParaRPr lang="en-GB" sz="1600" dirty="0" smtClean="0"/>
          </a:p>
          <a:p>
            <a:r>
              <a:rPr lang="en-GB" sz="1600" dirty="0" err="1" smtClean="0"/>
              <a:t>Rubery</a:t>
            </a:r>
            <a:r>
              <a:rPr lang="en-GB" sz="1600" dirty="0" smtClean="0"/>
              <a:t>, J., </a:t>
            </a:r>
            <a:r>
              <a:rPr lang="en-GB" sz="1600" dirty="0" err="1" smtClean="0"/>
              <a:t>Grimshaw</a:t>
            </a:r>
            <a:r>
              <a:rPr lang="en-GB" sz="1600" dirty="0" smtClean="0"/>
              <a:t>, D., </a:t>
            </a:r>
            <a:r>
              <a:rPr lang="en-GB" sz="1600" dirty="0" err="1" smtClean="0"/>
              <a:t>Hebson</a:t>
            </a:r>
            <a:r>
              <a:rPr lang="en-GB" sz="1600" dirty="0" smtClean="0"/>
              <a:t>, G., and </a:t>
            </a:r>
            <a:r>
              <a:rPr lang="en-GB" sz="1600" dirty="0" err="1" smtClean="0"/>
              <a:t>Ugrate</a:t>
            </a:r>
            <a:r>
              <a:rPr lang="en-GB" sz="1600" dirty="0" smtClean="0"/>
              <a:t>, S.M. (2015) ‘</a:t>
            </a:r>
            <a:r>
              <a:rPr lang="en-US" sz="1600" dirty="0" smtClean="0"/>
              <a:t>It's </a:t>
            </a:r>
            <a:r>
              <a:rPr lang="en-US" sz="1600" dirty="0"/>
              <a:t>All About </a:t>
            </a:r>
            <a:r>
              <a:rPr lang="en-US" sz="1600" dirty="0" smtClean="0"/>
              <a:t>Time: </a:t>
            </a:r>
            <a:r>
              <a:rPr lang="en-US" sz="1600" dirty="0"/>
              <a:t>Time as Contested Terrain in the Management and Experience of </a:t>
            </a:r>
            <a:r>
              <a:rPr lang="en-US" sz="1600" dirty="0" smtClean="0"/>
              <a:t>Domiciliary </a:t>
            </a:r>
            <a:r>
              <a:rPr lang="en-US" sz="1600" dirty="0"/>
              <a:t>Care Work in </a:t>
            </a:r>
            <a:r>
              <a:rPr lang="en-US" sz="1600" dirty="0" smtClean="0"/>
              <a:t>England</a:t>
            </a:r>
            <a:r>
              <a:rPr lang="en-US" sz="1600" dirty="0"/>
              <a:t>. </a:t>
            </a:r>
            <a:r>
              <a:rPr lang="en-US" sz="1600" i="1" dirty="0"/>
              <a:t>Hum </a:t>
            </a:r>
            <a:r>
              <a:rPr lang="en-US" sz="1600" i="1" dirty="0" err="1"/>
              <a:t>Resour</a:t>
            </a:r>
            <a:r>
              <a:rPr lang="en-US" sz="1600" i="1" dirty="0"/>
              <a:t> Manage</a:t>
            </a:r>
            <a:r>
              <a:rPr lang="en-US" sz="1600" dirty="0"/>
              <a:t>, 54: 753-772. </a:t>
            </a:r>
            <a:r>
              <a:rPr lang="en-US" sz="1600" dirty="0">
                <a:hlinkClick r:id="rId6"/>
              </a:rPr>
              <a:t>https://</a:t>
            </a:r>
            <a:r>
              <a:rPr lang="en-US" sz="1600" dirty="0" smtClean="0">
                <a:hlinkClick r:id="rId6"/>
              </a:rPr>
              <a:t>doi.org/10.1002/hrm.21685</a:t>
            </a:r>
            <a:r>
              <a:rPr lang="en-US" sz="1600" dirty="0" smtClean="0"/>
              <a:t> </a:t>
            </a:r>
            <a:endParaRPr lang="en-GB" sz="1600" dirty="0"/>
          </a:p>
          <a:p>
            <a:r>
              <a:rPr lang="en-GB" sz="1600" dirty="0"/>
              <a:t>Statista, (2022) </a:t>
            </a:r>
            <a:r>
              <a:rPr lang="en-US" sz="1600" i="1" dirty="0"/>
              <a:t>The Aging Population of England and Wales. </a:t>
            </a:r>
            <a:r>
              <a:rPr lang="en-GB" sz="1600" dirty="0"/>
              <a:t>Available at: </a:t>
            </a:r>
            <a:r>
              <a:rPr lang="en-GB" sz="1600" dirty="0">
                <a:hlinkClick r:id="rId7"/>
              </a:rPr>
              <a:t>https://www.statista.com/chart/27697/census-shows-population-of-england-and-wales/?srsltid=AfmBOop1x6iwhkhrUFO8q2Nrm5uXaDd9is0NZDK2SGpfM784CIwwYVq2</a:t>
            </a:r>
            <a:r>
              <a:rPr lang="en-GB" sz="1600" dirty="0"/>
              <a:t> (Accessed: 20 June 2026}. </a:t>
            </a:r>
            <a:endParaRPr lang="en-GB" sz="1600" dirty="0" smtClean="0"/>
          </a:p>
          <a:p>
            <a:r>
              <a:rPr lang="en-US" sz="1600" dirty="0"/>
              <a:t>Taylor, E., Goodwin, V. A., Ball, S., Clegg, A., Brown, L., &amp; Frost, J. (2024</a:t>
            </a:r>
            <a:r>
              <a:rPr lang="en-US" sz="1600" dirty="0" smtClean="0"/>
              <a:t>) ‘Older </a:t>
            </a:r>
            <a:r>
              <a:rPr lang="en-US" sz="1600" dirty="0"/>
              <a:t>Adults' Perspectives of Independence Through Time: Results of a Longitudinal Interview </a:t>
            </a:r>
            <a:r>
              <a:rPr lang="en-US" sz="1600" dirty="0" err="1" smtClean="0"/>
              <a:t>Study’,</a:t>
            </a:r>
            <a:r>
              <a:rPr lang="en-US" sz="1600" i="1" dirty="0" err="1" smtClean="0"/>
              <a:t>The</a:t>
            </a:r>
            <a:r>
              <a:rPr lang="en-US" sz="1600" i="1" dirty="0" smtClean="0"/>
              <a:t> </a:t>
            </a:r>
            <a:r>
              <a:rPr lang="en-US" sz="1600" i="1" dirty="0"/>
              <a:t>Gerontologist, </a:t>
            </a:r>
            <a:r>
              <a:rPr lang="en-US" sz="1600" dirty="0"/>
              <a:t>64(2), gnad073. </a:t>
            </a:r>
            <a:r>
              <a:rPr lang="en-US" sz="1600" dirty="0">
                <a:hlinkClick r:id="rId8"/>
              </a:rPr>
              <a:t>https://</a:t>
            </a:r>
            <a:r>
              <a:rPr lang="en-US" sz="1600" dirty="0" smtClean="0">
                <a:hlinkClick r:id="rId8"/>
              </a:rPr>
              <a:t>doi.org/10.1093/geront/gnad073</a:t>
            </a:r>
            <a:r>
              <a:rPr lang="en-US" sz="1600" dirty="0" smtClean="0"/>
              <a:t> </a:t>
            </a:r>
            <a:endParaRPr lang="en-GB" sz="1600" dirty="0" smtClean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406336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401</TotalTime>
  <Words>1138</Words>
  <Application>Microsoft Office PowerPoint</Application>
  <PresentationFormat>Widescreen</PresentationFormat>
  <Paragraphs>165</Paragraphs>
  <Slides>16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Calibri</vt:lpstr>
      <vt:lpstr>Rockwell</vt:lpstr>
      <vt:lpstr>Rockwell Condensed</vt:lpstr>
      <vt:lpstr>Wingdings</vt:lpstr>
      <vt:lpstr>Wood Type</vt:lpstr>
      <vt:lpstr>Evaluating the Care, Empowerment and Support Needs of Older People: UK Provisions and Technological Innovations</vt:lpstr>
      <vt:lpstr>introduction</vt:lpstr>
      <vt:lpstr>WHY THE AGEING POPULATION IS IMPORTANT?</vt:lpstr>
      <vt:lpstr>Theories of ageing</vt:lpstr>
      <vt:lpstr>POLICY AND LEGISLATION</vt:lpstr>
      <vt:lpstr>NEEDS FOR CARE, EMPOWERMENT, AND SUPPORT</vt:lpstr>
      <vt:lpstr>CURRENT PROVISION 1: DOMICILIARY CARE</vt:lpstr>
      <vt:lpstr>CURRENT PROVISION 2: RESIDENTIAL CARE</vt:lpstr>
      <vt:lpstr>DIFFICULTIES IN MAINTAINING INDEPENDENCE</vt:lpstr>
      <vt:lpstr>TECHNOLOGY: TELECARE</vt:lpstr>
      <vt:lpstr>TECHNOLOGY: SMART HOMES AND DEMENTIA TECHNOLOGY</vt:lpstr>
      <vt:lpstr>CASE STUDY: DE HOGEWEYK DEMENTIA only VILLAGE</vt:lpstr>
      <vt:lpstr>RECOMMENDATIONS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Care, Empowerment and Support Needs of Older People: UK Provisions and Technological Innovations</dc:title>
  <dc:creator>Aysha Bi</dc:creator>
  <cp:lastModifiedBy>Dell</cp:lastModifiedBy>
  <cp:revision>47</cp:revision>
  <dcterms:created xsi:type="dcterms:W3CDTF">2026-06-23T18:47:13Z</dcterms:created>
  <dcterms:modified xsi:type="dcterms:W3CDTF">2026-06-25T19:14:41Z</dcterms:modified>
</cp:coreProperties>
</file>