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9" r:id="rId6"/>
    <p:sldId id="259" r:id="rId7"/>
    <p:sldId id="262" r:id="rId8"/>
    <p:sldId id="263" r:id="rId9"/>
    <p:sldId id="264" r:id="rId10"/>
    <p:sldId id="266" r:id="rId11"/>
    <p:sldId id="267" r:id="rId12"/>
    <p:sldId id="261" r:id="rId13"/>
    <p:sldId id="268" r:id="rId14"/>
    <p:sldId id="26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911" autoAdjust="0"/>
  </p:normalViewPr>
  <p:slideViewPr>
    <p:cSldViewPr>
      <p:cViewPr varScale="1">
        <p:scale>
          <a:sx n="63" d="100"/>
          <a:sy n="63" d="100"/>
        </p:scale>
        <p:origin x="-135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D2B36-1433-4C9F-B5A8-1A54E4D0708E}" type="datetimeFigureOut">
              <a:rPr lang="en-US" smtClean="0"/>
              <a:pPr/>
              <a:t>2/12/2013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800E67-3132-434C-A7A7-E9B65DE16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Note: different people have different perceptions and beliefs about Organisations</a:t>
            </a:r>
            <a:r>
              <a:rPr lang="en-GB" baseline="0" dirty="0" smtClean="0"/>
              <a:t>  </a:t>
            </a:r>
            <a:r>
              <a:rPr lang="en-GB" dirty="0" smtClean="0"/>
              <a:t>(metaphors) usually based on what they have been told or past/old experience. This can</a:t>
            </a:r>
            <a:r>
              <a:rPr lang="en-GB" baseline="0" dirty="0" smtClean="0"/>
              <a:t> be seen in the </a:t>
            </a:r>
            <a:r>
              <a:rPr lang="en-GB" baseline="0" smtClean="0"/>
              <a:t>different Organisation metaphors</a:t>
            </a:r>
            <a:r>
              <a:rPr lang="en-GB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800E67-3132-434C-A7A7-E9B65DE16747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7F47F-6DC0-4499-8E2E-829F5ED524A8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hyperlink" Target="http://www.amazon.co.uk/Organizational-Behaviour-Work-Critical-Introduction/dp/0199261415/ref=sr_1_2?ie=UTF8&amp;qid=1296478716&amp;sr=8-2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1470025"/>
          </a:xfrm>
        </p:spPr>
        <p:txBody>
          <a:bodyPr/>
          <a:lstStyle/>
          <a:p>
            <a:r>
              <a:rPr lang="en-GB" dirty="0" smtClean="0"/>
              <a:t>OB: Individual &amp; Organisational 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84712"/>
            <a:ext cx="6400800" cy="1752600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chapter 1, 9ed.</a:t>
            </a:r>
          </a:p>
          <a:p>
            <a:r>
              <a:rPr lang="en-GB" sz="1000" dirty="0" smtClean="0"/>
              <a:t>the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1851025" cy="11398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8652" y="5445224"/>
            <a:ext cx="8390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WORLD OF WORK, ORGANISATION MANAGEMENT &amp; BEHAVIOUR IS CHANGING.</a:t>
            </a:r>
            <a:endParaRPr lang="en-GB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Q. What is Individual &amp; Organisational behaviour?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1844824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Question: Take a few minutes to quietly reflect and define ‘Organisational Behaviour’?</a:t>
            </a:r>
          </a:p>
          <a:p>
            <a:r>
              <a:rPr lang="en-GB" sz="2800" dirty="0" smtClean="0"/>
              <a:t>Note: There is no right or wrong answer and in truth there are many answers.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en-GB" u="sng" dirty="0" smtClean="0"/>
              <a:t>Organisational Behaviour</a:t>
            </a:r>
            <a:endParaRPr lang="en-GB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321027"/>
            <a:ext cx="9143999" cy="88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41580"/>
            <a:ext cx="9144000" cy="1435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sc-jw\Local Settings\Temporary Internet Files\Content.IE5\SLMFOXIB\MC9004419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911824"/>
            <a:ext cx="1831975" cy="533400"/>
          </a:xfrm>
          <a:prstGeom prst="rect">
            <a:avLst/>
          </a:prstGeom>
          <a:noFill/>
        </p:spPr>
      </p:pic>
      <p:pic>
        <p:nvPicPr>
          <p:cNvPr id="2057" name="Picture 9" descr="C:\Documents and Settings\sc-jw\Local Settings\Temporary Internet Files\Content.IE5\K5M349AJ\MC90043482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408740"/>
            <a:ext cx="1828572" cy="1828572"/>
          </a:xfrm>
          <a:prstGeom prst="rect">
            <a:avLst/>
          </a:prstGeom>
          <a:noFill/>
        </p:spPr>
      </p:pic>
      <p:pic>
        <p:nvPicPr>
          <p:cNvPr id="2058" name="Picture 10" descr="C:\Documents and Settings\sc-jw\Local Settings\Temporary Internet Files\Content.IE5\OXMR0P2B\MC9004419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869160"/>
            <a:ext cx="1838325" cy="66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Effective Management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study and applications of individual and organisational behaviour lead to the effective management of people, productivity, well-being and happiness at work.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Motivation &amp; Needs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393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Reflect on the different needs employees are striving to meet at different ages and different levels of the organization.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It is important for managers/leaders to understand and support employee satisfaction of needs in a co-operate culture to enhance individual productivity/creativity. 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Meeting individual and organisational needs (Mission) is a symbiotic mutual relationship e.g. employee gains income, personal development and actualisation, the customer a quality product/service and the organisation fulfils it’s Mission.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Activity: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08" y="908720"/>
            <a:ext cx="891491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Q. Which feeling/emotion is being expressed here? </a:t>
            </a:r>
          </a:p>
          <a:p>
            <a:pPr>
              <a:buNone/>
            </a:pPr>
            <a:r>
              <a:rPr lang="en-GB" sz="2000" dirty="0" smtClean="0"/>
              <a:t>Q. What effect positive or negative does each one have on Individual and Organisational performance?</a:t>
            </a:r>
          </a:p>
          <a:p>
            <a:endParaRPr lang="en-GB" sz="2000" dirty="0" smtClean="0"/>
          </a:p>
        </p:txBody>
      </p:sp>
      <p:pic>
        <p:nvPicPr>
          <p:cNvPr id="4098" name="Picture 2" descr="C:\Documents and Settings\sc-jw\Local Settings\Temporary Internet Files\Content.IE5\SLMFOXIB\MP9002622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04864"/>
            <a:ext cx="3657600" cy="2378075"/>
          </a:xfrm>
          <a:prstGeom prst="rect">
            <a:avLst/>
          </a:prstGeom>
          <a:noFill/>
        </p:spPr>
      </p:pic>
      <p:pic>
        <p:nvPicPr>
          <p:cNvPr id="4099" name="Picture 3" descr="C:\Documents and Settings\sc-jw\Local Settings\Temporary Internet Files\Content.IE5\K5M349AJ\MP9003169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04864"/>
            <a:ext cx="1800200" cy="2347310"/>
          </a:xfrm>
          <a:prstGeom prst="rect">
            <a:avLst/>
          </a:prstGeom>
          <a:noFill/>
        </p:spPr>
      </p:pic>
      <p:pic>
        <p:nvPicPr>
          <p:cNvPr id="4102" name="Picture 6" descr="C:\Documents and Settings\sc-jw\Local Settings\Temporary Internet Files\Content.IE5\SLMFOXIB\MP9004422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653136"/>
            <a:ext cx="3118173" cy="2078782"/>
          </a:xfrm>
          <a:prstGeom prst="rect">
            <a:avLst/>
          </a:prstGeom>
          <a:noFill/>
        </p:spPr>
      </p:pic>
      <p:pic>
        <p:nvPicPr>
          <p:cNvPr id="4113" name="Picture 17" descr="C:\Documents and Settings\sc-jw\Local Settings\Temporary Internet Files\Content.IE5\K5M349AJ\MC9004231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725144"/>
            <a:ext cx="1827212" cy="1827212"/>
          </a:xfrm>
          <a:prstGeom prst="rect">
            <a:avLst/>
          </a:prstGeom>
          <a:noFill/>
        </p:spPr>
      </p:pic>
      <p:pic>
        <p:nvPicPr>
          <p:cNvPr id="4116" name="Picture 20" descr="C:\Documents and Settings\sc-jw\Local Settings\Temporary Internet Files\Content.IE5\K5M349AJ\MP9004140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7316" y="1643050"/>
            <a:ext cx="2343774" cy="28908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Organisational </a:t>
            </a:r>
            <a:r>
              <a:rPr lang="en-GB" u="sng" dirty="0" err="1" smtClean="0"/>
              <a:t>Iceburg</a:t>
            </a:r>
            <a:r>
              <a:rPr lang="en-GB" u="sng" dirty="0" smtClean="0"/>
              <a:t> </a:t>
            </a:r>
            <a:br>
              <a:rPr lang="en-GB" u="sng" dirty="0" smtClean="0"/>
            </a:br>
            <a:r>
              <a:rPr lang="en-GB" sz="2200" u="sng" dirty="0" smtClean="0"/>
              <a:t>(fig1.1 next slide)</a:t>
            </a:r>
            <a:endParaRPr lang="en-GB" sz="2200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9144000" cy="2355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Documents and Settings\sc-jw\Local Settings\Temporary Internet Files\Content.IE5\OXMR0P2B\MC9000535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293096"/>
            <a:ext cx="1905000" cy="1500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consists of</a:t>
            </a:r>
            <a:endParaRPr lang="en-GB" u="sng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524372"/>
            <a:ext cx="871537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3131840" y="4170734"/>
            <a:ext cx="2839616" cy="2426618"/>
            <a:chOff x="1824" y="633"/>
            <a:chExt cx="2834" cy="2849"/>
          </a:xfrm>
        </p:grpSpPr>
        <p:sp>
          <p:nvSpPr>
            <p:cNvPr id="9220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1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2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3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OB: A Multidisciplinary approach</a:t>
            </a:r>
            <a:endParaRPr lang="en-GB" u="sng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25141"/>
            <a:ext cx="9144000" cy="3908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378016"/>
            <a:ext cx="8892480" cy="592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065" y="-7124"/>
            <a:ext cx="7956375" cy="537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5372100"/>
            <a:ext cx="9144000" cy="1419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419872" y="5949280"/>
            <a:ext cx="338437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851920" y="6525344"/>
            <a:ext cx="2880320" cy="3326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The Study of Organisational Behaviour</a:t>
            </a:r>
            <a:endParaRPr lang="en-GB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56792"/>
            <a:ext cx="9143999" cy="258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Documents and Settings\sc-jw\Local Settings\Temporary Internet Files\Content.IE5\SLMFOXIB\MC900053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293096"/>
            <a:ext cx="1436522" cy="168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Organisational Metaphors / </a:t>
            </a:r>
            <a:br>
              <a:rPr lang="en-GB" dirty="0" smtClean="0"/>
            </a:br>
            <a:r>
              <a:rPr lang="en-GB" dirty="0" smtClean="0"/>
              <a:t>Multiple ways of Viewing an Organisation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24744"/>
            <a:ext cx="910901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60" y="5517232"/>
            <a:ext cx="9056440" cy="606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104384"/>
            <a:ext cx="8820472" cy="57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-36512" y="6639163"/>
            <a:ext cx="3368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 smtClean="0"/>
              <a:t>NOTE: For complete list please read Mullins OB 9ed, page 9.</a:t>
            </a:r>
            <a:endParaRPr lang="en-GB" sz="1000" b="1" dirty="0"/>
          </a:p>
        </p:txBody>
      </p:sp>
      <p:sp>
        <p:nvSpPr>
          <p:cNvPr id="8" name="Rectangle 7"/>
          <p:cNvSpPr/>
          <p:nvPr/>
        </p:nvSpPr>
        <p:spPr>
          <a:xfrm>
            <a:off x="1187624" y="3573016"/>
            <a:ext cx="56886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987824" y="2996952"/>
            <a:ext cx="20882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123728" y="4941168"/>
            <a:ext cx="446449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75656" y="5805264"/>
            <a:ext cx="302433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364088" y="6381328"/>
            <a:ext cx="2736304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Emotional Intelligence Motivation &amp; </a:t>
            </a:r>
            <a:r>
              <a:rPr lang="en-GB" dirty="0" smtClean="0"/>
              <a:t>Organisational </a:t>
            </a:r>
            <a:r>
              <a:rPr lang="en-GB" dirty="0" smtClean="0"/>
              <a:t>Behaviour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113965"/>
            <a:ext cx="9144000" cy="1382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659"/>
            <a:ext cx="9144000" cy="594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C:\Documents and Settings\sc-jw\Local Settings\Temporary Internet Files\Content.IE5\OXMR0P2B\MC9004347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239630"/>
            <a:ext cx="2285714" cy="2285714"/>
          </a:xfrm>
          <a:prstGeom prst="rect">
            <a:avLst/>
          </a:prstGeom>
          <a:noFill/>
        </p:spPr>
      </p:pic>
      <p:pic>
        <p:nvPicPr>
          <p:cNvPr id="10254" name="Picture 14" descr="C:\Documents and Settings\sc-jw\Local Settings\Temporary Internet Files\Content.IE5\8TEF4D2F\MC9000788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455654"/>
            <a:ext cx="2969017" cy="1701579"/>
          </a:xfrm>
          <a:prstGeom prst="rect">
            <a:avLst/>
          </a:prstGeom>
          <a:noFill/>
        </p:spPr>
      </p:pic>
      <p:pic>
        <p:nvPicPr>
          <p:cNvPr id="18" name="Picture 12" descr="C:\Documents and Settings\sc-jw\Local Settings\Temporary Internet Files\Content.IE5\SLMFOXIB\MP90040156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383646"/>
            <a:ext cx="3025518" cy="2016224"/>
          </a:xfrm>
          <a:prstGeom prst="rect">
            <a:avLst/>
          </a:prstGeom>
          <a:noFill/>
        </p:spPr>
      </p:pic>
      <p:sp>
        <p:nvSpPr>
          <p:cNvPr id="20" name="TextBox 19"/>
          <p:cNvSpPr txBox="1"/>
          <p:nvPr/>
        </p:nvSpPr>
        <p:spPr>
          <a:xfrm>
            <a:off x="-36512" y="6597352"/>
            <a:ext cx="799449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Ref: </a:t>
            </a:r>
            <a:r>
              <a:rPr lang="en-GB" sz="1000" dirty="0" smtClean="0">
                <a:hlinkClick r:id="rId7"/>
              </a:rPr>
              <a:t>http://www.amazon.co.uk/Organizational-Behaviour-Work-Critical-Introduction/dp/0199261415/ref=sr_1_2?ie=UTF8&amp;qid=1296478716&amp;sr=8-2</a:t>
            </a:r>
            <a:r>
              <a:rPr lang="en-GB" sz="1000" dirty="0" smtClean="0"/>
              <a:t> </a:t>
            </a:r>
            <a:endParaRPr lang="en-GB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294</Words>
  <Application>Microsoft Office PowerPoint</Application>
  <PresentationFormat>On-screen Show (4:3)</PresentationFormat>
  <Paragraphs>27</Paragraphs>
  <Slides>14</Slides>
  <Notes>1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OB: Individual &amp; Organisational Behaviour</vt:lpstr>
      <vt:lpstr>Q. What is Individual &amp; Organisational behaviour?</vt:lpstr>
      <vt:lpstr>Organisational Behaviour</vt:lpstr>
      <vt:lpstr>Effective Management</vt:lpstr>
      <vt:lpstr>OB Motivation &amp; Needs</vt:lpstr>
      <vt:lpstr>Activity: </vt:lpstr>
      <vt:lpstr>Organisational Iceburg  (fig1.1 next slide)</vt:lpstr>
      <vt:lpstr>Slide 8</vt:lpstr>
      <vt:lpstr>OB consists of</vt:lpstr>
      <vt:lpstr>OB: A Multidisciplinary approach</vt:lpstr>
      <vt:lpstr>Slide 11</vt:lpstr>
      <vt:lpstr>The Study of Organisational Behaviour</vt:lpstr>
      <vt:lpstr> Organisational Metaphors /  Multiple ways of Viewing an Organisation</vt:lpstr>
      <vt:lpstr>Emotional Intelligence Motivation &amp; Organisational Behaviour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sc-jw</dc:creator>
  <cp:lastModifiedBy>sc-jw</cp:lastModifiedBy>
  <cp:revision>56</cp:revision>
  <dcterms:created xsi:type="dcterms:W3CDTF">2011-01-31T11:43:24Z</dcterms:created>
  <dcterms:modified xsi:type="dcterms:W3CDTF">2013-02-12T15:39:35Z</dcterms:modified>
</cp:coreProperties>
</file>