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9"/>
  </p:notesMasterIdLst>
  <p:handoutMasterIdLst>
    <p:handoutMasterId r:id="rId30"/>
  </p:handoutMasterIdLst>
  <p:sldIdLst>
    <p:sldId id="327" r:id="rId5"/>
    <p:sldId id="326" r:id="rId6"/>
    <p:sldId id="309" r:id="rId7"/>
    <p:sldId id="328" r:id="rId8"/>
    <p:sldId id="311" r:id="rId9"/>
    <p:sldId id="312" r:id="rId10"/>
    <p:sldId id="283" r:id="rId11"/>
    <p:sldId id="274" r:id="rId12"/>
    <p:sldId id="316" r:id="rId13"/>
    <p:sldId id="277" r:id="rId14"/>
    <p:sldId id="313" r:id="rId15"/>
    <p:sldId id="279" r:id="rId16"/>
    <p:sldId id="330" r:id="rId17"/>
    <p:sldId id="325" r:id="rId18"/>
    <p:sldId id="332" r:id="rId19"/>
    <p:sldId id="333" r:id="rId20"/>
    <p:sldId id="335" r:id="rId21"/>
    <p:sldId id="324" r:id="rId22"/>
    <p:sldId id="334" r:id="rId23"/>
    <p:sldId id="331" r:id="rId24"/>
    <p:sldId id="299" r:id="rId25"/>
    <p:sldId id="300" r:id="rId26"/>
    <p:sldId id="302" r:id="rId27"/>
    <p:sldId id="281" r:id="rId2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43"/>
  </p:normalViewPr>
  <p:slideViewPr>
    <p:cSldViewPr>
      <p:cViewPr varScale="1">
        <p:scale>
          <a:sx n="110" d="100"/>
          <a:sy n="110" d="100"/>
        </p:scale>
        <p:origin x="1680" y="17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 varScale="1">
        <p:scale>
          <a:sx n="63" d="100"/>
          <a:sy n="63" d="100"/>
        </p:scale>
        <p:origin x="-2106" y="-12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D129E4-B16E-43B5-94AC-66ADA145B68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5836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B568AF-206E-407C-83CB-B2F3955FB19C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BCB1C7-375C-4860-873B-56E327008D1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712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corporatefinanceinstitute.com/resources/templates/excel-modeling/market-capitalization-template/" TargetMode="External"/><Relationship Id="rId3" Type="http://schemas.openxmlformats.org/officeDocument/2006/relationships/hyperlink" Target="https://corporatefinanceinstitute.com/resources/knowledge/economics/the-great-depression/" TargetMode="External"/><Relationship Id="rId7" Type="http://schemas.openxmlformats.org/officeDocument/2006/relationships/hyperlink" Target="https://corporatefinanceinstitute.com/resources/knowledge/accounting/current-liabilities/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sec.gov/" TargetMode="External"/><Relationship Id="rId5" Type="http://schemas.openxmlformats.org/officeDocument/2006/relationships/hyperlink" Target="https://corporatefinanceinstitute.com/resources/knowledge/strategy/types-of-businesses/" TargetMode="External"/><Relationship Id="rId4" Type="http://schemas.openxmlformats.org/officeDocument/2006/relationships/hyperlink" Target="https://corporatefinanceinstitute.com/resources/knowledge/other/what-is-bankruptcy/" TargetMode="Externa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BCB1C7-375C-4860-873B-56E327008D14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3834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CB1C7-375C-4860-873B-56E327008D14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702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CB1C7-375C-4860-873B-56E327008D1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9586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CB1C7-375C-4860-873B-56E327008D1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0733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CB1C7-375C-4860-873B-56E327008D14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9751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>
            <a:normAutofit fontScale="77500" lnSpcReduction="20000"/>
          </a:bodyPr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5A694C9-C2F0-47EF-93FD-7D18D48A6528}" type="slidenum">
              <a:rPr lang="en-US" smtClean="0">
                <a:latin typeface="Arial" pitchFamily="34" charset="0"/>
              </a:rPr>
              <a:pPr/>
              <a:t>7</a:t>
            </a:fld>
            <a:endParaRPr lang="en-US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49981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>
              <a:latin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CB1C7-375C-4860-873B-56E327008D14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1237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CB1C7-375C-4860-873B-56E327008D14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3855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CB1C7-375C-4860-873B-56E327008D14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5108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CB1C7-375C-4860-873B-56E327008D14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782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CB1C7-375C-4860-873B-56E327008D14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8801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7500" lnSpcReduction="20000"/>
          </a:bodyPr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CB1C7-375C-4860-873B-56E327008D14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2645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CB1C7-375C-4860-873B-56E327008D14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89137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CB1C7-375C-4860-873B-56E327008D14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6174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CB1C7-375C-4860-873B-56E327008D14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40084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CB1C7-375C-4860-873B-56E327008D14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1106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Altman’s Z-Score model is a numerical measurement that is used to predict the chances of a business going bankrupt in the next two years. The model was developed by American finance professor Edward Altman in 1968 as a measure of the financial stability of companies.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Altman’s Z-score model is considered an effective method of predicting the state of financial distress of any organization by using multiple balance sheet values and corporate income. Altman’s idea of developing a formula for predicting bankruptcy started at the time of the 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Great Depression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when businesses experienced a sharp rise in incidences of default.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Z-score model was introduced as a way of predicting the probability that a company would collapse in the next two years. The model proved to be an accurate method for predicting 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bankruptcy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on several occasions. According to studies, the model showed an accuracy of 72% in predicting bankruptcy two years before it occurred, and it returned a false positive of 6%. The false-positive level was lower compared to the 15% to 20% false-positive returned when the model was used to predict bankruptcy one year before it occurred.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creating the Z-score model, Altman used a weighting system alongside other ratios that predicted the chances of a company going bankrupt. In total, Altman created three different Z-scores for different 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types of businesses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The original model was released in 1968, and it was specifically designed for public manufacturing companies with assets in excess of $1 million. The original model excluded private companies and non-manufacturing companies with assets less than $1 million.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Later in 1983, Altman developed two other models for use with smaller private manufacturing companies. Model A Z-score was developed specifically for private manufacturing companies, while Model B was created for non-publicly traded companies. The 1983 Z-score models comprised varied weighting, predictability scoring systems, and variables.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Z-score model is based on five key financial ratios, and it relies on the information contained in the 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10-K report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– which is a report generated by the American government, so you do not need to worry about it.  But, it is considered to increase the model’s accuracy when measuring the financial health of a company and its probability of going bankrupt.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Altman’s Z-score formula is written as follows: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  <a:r>
              <a:rPr lang="el-GR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ζ = 1.2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+ 1.4B + 3.3C + 0.6D + 1.0E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Where: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does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ζ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mean in math?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Riemann zeta function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function useful in number theory for investigating properties of prime numbers. Written as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ζ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(x), it was originally defined as the infinite series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ζ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(x) = 1 + 2</a:t>
            </a:r>
            <a:r>
              <a:rPr lang="en-GB" sz="120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−x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+ 3</a:t>
            </a:r>
            <a:r>
              <a:rPr lang="en-GB" sz="120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−x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+ 4</a:t>
            </a:r>
            <a:r>
              <a:rPr lang="en-GB" sz="120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−x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+ ⋯. When x = 1, this series is called the harmonic series, which increases without bound—i.e., its sum is infinite.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Zeta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</a:t>
            </a:r>
            <a:r>
              <a:rPr lang="el-GR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ζ</a:t>
            </a:r>
            <a:r>
              <a:rPr lang="el-G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the Altman’s Z-score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the Working Capital/Total Assets ratio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the Retained Earnings/Total Assets ratio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the Earnings Before Interest and Tax/Total Assets ratio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the Market Value of Equity/Total Liabilities ratio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the Total Sales/Total Assets ratio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Z-Scores Mean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Usually, the lower the Z-score, the higher the odds that a company is heading for bankruptcy. A Z-score that is lower than 1.8 means that the company is in financial distress and with a high probability of going bankrupt. On the other hand, a score of 3 and above means that the company is in a safe zone and is unlikely to file for bankruptcy. A score of between 1.8 and 3 means that the company is in a grey area and with a moderate chance of filing for bankruptcy.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Investors use Altman’s Z-score to make a decision on whether to buy or sell a company’s stock, depending on the assessed financial strength. If a company shows a Z-score closer to 3, investors may consider purchasing the company’s stock since there is minimal risk of the business going bankrupt in the next two years.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However, if a company shows a Z-score closer to 1.8, the investors may consider selling the company’s stock to avoid losing their investments since the score implies a high probability of going bankrupt.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Five Financial Ratios in Z-Score Explained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following are the key financial ratios that make up the Z-score model:</a:t>
            </a: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Working Capital/Total Assets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Working capital is the difference between the current assets of a company and its 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/>
              </a:rPr>
              <a:t>current liabilities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The value of a company’s working capital determines its short-term financial health. A positive working capital means that a company can meet its short-term financial obligations and still make funds available to invest and grow.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contrast, negative working capital means that a company will struggle to meet its short-term financial obligations because there are inadequate current assets.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Retained Earnings/Total Assets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retained earnings/total assets ratio shows the amount of retained earnings or losses in a company. If a company reports a low retained earnings to total assets ratio, it means that it is financing its expenditure using borrowed funds rather than funds from its retained earnings. It increases the probability of a company going bankrupt.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 the other hand, a high retained earnings to total assets ratio shows that a company uses its retained earnings to fund capital expenditure. It shows that the company achieved profitability over the years, and it does not need to rely on borrowings.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3. Earnings Before Interest and Tax/Total Assets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EBIT, a measure of a company’s profitability, refers to the ability of a company to generate profits solely from its operations. The EBIT/Total Assets ratio demonstrates a company’s ability to generate enough revenues to stay profitable and fund ongoing operations and make debt payments.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4. Market Value of Equity/Total Liabilities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market value, also known as 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8"/>
              </a:rPr>
              <a:t>market capitalization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is the value of a company’s equity. It is obtained by multiplying the number of outstanding shares by the current price of stocks.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market value of the equity/total liabilities ratio shows the degree to which a company’s market value would decline when it declares bankruptcy before the value of liabilities exceeds the value of assets on the balance sheet. A high market value of equity to total liabilities ratio can be interpreted to mean high investor confidence in the company’s financial strength.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5. Sales/Total Assets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sales to total assets ratio shows how efficiently the management uses assets to generate revenues vis-à-vis the competition. A high sales to total assets ratio is translated to mean that the management requires a small investment to generate sales, which increases the overall profitability of the company.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contrast, a low or falling sales to total assets ratio means that the management will need to use more resources to generate enough sales, which will reduce the company’s profitability.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CB1C7-375C-4860-873B-56E327008D14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7215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676275" y="820738"/>
            <a:ext cx="5384800" cy="4038600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673788" y="5118725"/>
            <a:ext cx="5389951" cy="4848893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3219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676275" y="820738"/>
            <a:ext cx="5384800" cy="4038600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673788" y="5118725"/>
            <a:ext cx="5389951" cy="4848893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5952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676275" y="820738"/>
            <a:ext cx="5384800" cy="4038600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673788" y="5118725"/>
            <a:ext cx="5389951" cy="4848893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0798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676275" y="820738"/>
            <a:ext cx="5384800" cy="4038600"/>
          </a:xfrm>
          <a:solidFill>
            <a:srgbClr val="729FCF"/>
          </a:solidFill>
          <a:ln w="25400">
            <a:solidFill>
              <a:srgbClr val="3465A4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673788" y="5118725"/>
            <a:ext cx="5389951" cy="4848893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85152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A1887A63-646C-4460-9F5E-A652A4DF789B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B6569435-CE0F-406F-8F1A-87F4C812598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87A63-646C-4460-9F5E-A652A4DF789B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69435-CE0F-406F-8F1A-87F4C812598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A1887A63-646C-4460-9F5E-A652A4DF789B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B6569435-CE0F-406F-8F1A-87F4C812598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87A63-646C-4460-9F5E-A652A4DF789B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69435-CE0F-406F-8F1A-87F4C812598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87A63-646C-4460-9F5E-A652A4DF789B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69435-CE0F-406F-8F1A-87F4C812598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87A63-646C-4460-9F5E-A652A4DF789B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69435-CE0F-406F-8F1A-87F4C812598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87A63-646C-4460-9F5E-A652A4DF789B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69435-CE0F-406F-8F1A-87F4C812598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87A63-646C-4460-9F5E-A652A4DF789B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69435-CE0F-406F-8F1A-87F4C812598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87A63-646C-4460-9F5E-A652A4DF789B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69435-CE0F-406F-8F1A-87F4C812598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87A63-646C-4460-9F5E-A652A4DF789B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69435-CE0F-406F-8F1A-87F4C812598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87A63-646C-4460-9F5E-A652A4DF789B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69435-CE0F-406F-8F1A-87F4C812598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1887A63-646C-4460-9F5E-A652A4DF789B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6569435-CE0F-406F-8F1A-87F4C812598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../Interactive-Annual-Report-2015.pd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BMMB7017 Contemporary Issues in Performance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1600" y="5124450"/>
            <a:ext cx="7272808" cy="752822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Performance Measurement and Performance Management Systems: Balanced Scorecard - Depreciation – Target Cost – Performance Evaluation and Corporate Failure</a:t>
            </a:r>
          </a:p>
          <a:p>
            <a:r>
              <a:rPr lang="en-GB" dirty="0"/>
              <a:t> . </a:t>
            </a:r>
          </a:p>
        </p:txBody>
      </p:sp>
    </p:spTree>
    <p:extLst>
      <p:ext uri="{BB962C8B-B14F-4D97-AF65-F5344CB8AC3E}">
        <p14:creationId xmlns:p14="http://schemas.microsoft.com/office/powerpoint/2010/main" val="23386114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7784" y="5517232"/>
            <a:ext cx="36785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 action="ppaction://hlinkfile"/>
              </a:rPr>
              <a:t>..\Interactive-Annual-Report-2015.pdf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899592" y="606720"/>
            <a:ext cx="741682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Whitbread plc uses a performance management system based on the Balance Scorecard they call it their </a:t>
            </a:r>
            <a:r>
              <a:rPr lang="en-GB" sz="2800" dirty="0" err="1"/>
              <a:t>WINcard</a:t>
            </a:r>
            <a:r>
              <a:rPr lang="en-GB" sz="2800" dirty="0"/>
              <a:t> (Whitbread In Numbers):</a:t>
            </a:r>
          </a:p>
          <a:p>
            <a:endParaRPr lang="en-GB" sz="2800" dirty="0"/>
          </a:p>
          <a:p>
            <a:r>
              <a:rPr lang="en-GB" sz="2800" dirty="0"/>
              <a:t>See Annual Report &amp; Accounts 2014-15</a:t>
            </a:r>
          </a:p>
          <a:p>
            <a:endParaRPr lang="en-GB" sz="2800" dirty="0"/>
          </a:p>
          <a:p>
            <a:r>
              <a:rPr lang="en-GB" sz="2800" dirty="0"/>
              <a:t>p.4 Business Model</a:t>
            </a:r>
          </a:p>
          <a:p>
            <a:endParaRPr lang="en-GB" sz="2800" dirty="0"/>
          </a:p>
          <a:p>
            <a:r>
              <a:rPr lang="en-GB" sz="2800" dirty="0"/>
              <a:t>p.5 Performance milestones</a:t>
            </a:r>
          </a:p>
          <a:p>
            <a:endParaRPr lang="en-GB" sz="2800" dirty="0"/>
          </a:p>
          <a:p>
            <a:r>
              <a:rPr lang="en-GB" sz="2800" dirty="0"/>
              <a:t>Pp 38- 41 Key Performance Indicators (and traffic lights)</a:t>
            </a:r>
          </a:p>
        </p:txBody>
      </p:sp>
    </p:spTree>
    <p:extLst>
      <p:ext uri="{BB962C8B-B14F-4D97-AF65-F5344CB8AC3E}">
        <p14:creationId xmlns:p14="http://schemas.microsoft.com/office/powerpoint/2010/main" val="2884919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8522722"/>
              </p:ext>
            </p:extLst>
          </p:nvPr>
        </p:nvGraphicFramePr>
        <p:xfrm>
          <a:off x="2051720" y="0"/>
          <a:ext cx="6336704" cy="15194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683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9693">
                <a:tc>
                  <a:txBody>
                    <a:bodyPr/>
                    <a:lstStyle/>
                    <a:p>
                      <a:r>
                        <a:rPr lang="en-GB" sz="1800" dirty="0"/>
                        <a:t>Objective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Performance</a:t>
                      </a:r>
                      <a:r>
                        <a:rPr lang="en-GB" sz="1800" baseline="0" dirty="0"/>
                        <a:t> measure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9693">
                <a:tc>
                  <a:txBody>
                    <a:bodyPr/>
                    <a:lstStyle/>
                    <a:p>
                      <a:r>
                        <a:rPr lang="en-GB" sz="1800" dirty="0"/>
                        <a:t>Increase</a:t>
                      </a:r>
                      <a:r>
                        <a:rPr lang="en-GB" sz="1800" baseline="0" dirty="0"/>
                        <a:t> sales from the mature part of the business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9693">
                <a:tc>
                  <a:txBody>
                    <a:bodyPr/>
                    <a:lstStyle/>
                    <a:p>
                      <a:r>
                        <a:rPr lang="en-GB" sz="1800" dirty="0"/>
                        <a:t>Improve asset efficiency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5551512"/>
              </p:ext>
            </p:extLst>
          </p:nvPr>
        </p:nvGraphicFramePr>
        <p:xfrm>
          <a:off x="2051720" y="1634551"/>
          <a:ext cx="6336704" cy="15194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683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9693">
                <a:tc>
                  <a:txBody>
                    <a:bodyPr/>
                    <a:lstStyle/>
                    <a:p>
                      <a:r>
                        <a:rPr lang="en-GB" dirty="0"/>
                        <a:t>Objective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Performance</a:t>
                      </a:r>
                      <a:r>
                        <a:rPr lang="en-GB" baseline="0" dirty="0"/>
                        <a:t> measure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9693">
                <a:tc>
                  <a:txBody>
                    <a:bodyPr/>
                    <a:lstStyle/>
                    <a:p>
                      <a:r>
                        <a:rPr lang="en-GB" dirty="0"/>
                        <a:t>Increase customer satisfaction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9693">
                <a:tc>
                  <a:txBody>
                    <a:bodyPr/>
                    <a:lstStyle/>
                    <a:p>
                      <a:r>
                        <a:rPr lang="en-GB" dirty="0"/>
                        <a:t>Improve ratings against competitors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1314961"/>
              </p:ext>
            </p:extLst>
          </p:nvPr>
        </p:nvGraphicFramePr>
        <p:xfrm>
          <a:off x="2061592" y="3269102"/>
          <a:ext cx="6326832" cy="13840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34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634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2301">
                <a:tc>
                  <a:txBody>
                    <a:bodyPr/>
                    <a:lstStyle/>
                    <a:p>
                      <a:r>
                        <a:rPr lang="en-GB" dirty="0"/>
                        <a:t>Objective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Performance</a:t>
                      </a:r>
                      <a:r>
                        <a:rPr lang="en-GB" baseline="0" dirty="0"/>
                        <a:t> measure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4644">
                <a:tc>
                  <a:txBody>
                    <a:bodyPr/>
                    <a:lstStyle/>
                    <a:p>
                      <a:r>
                        <a:rPr lang="en-GB" dirty="0"/>
                        <a:t>Develop</a:t>
                      </a:r>
                      <a:r>
                        <a:rPr lang="en-GB" baseline="0" dirty="0"/>
                        <a:t> new markets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7089">
                <a:tc>
                  <a:txBody>
                    <a:bodyPr/>
                    <a:lstStyle/>
                    <a:p>
                      <a:r>
                        <a:rPr lang="en-GB" dirty="0"/>
                        <a:t>Improve</a:t>
                      </a:r>
                      <a:r>
                        <a:rPr lang="en-GB" baseline="0" dirty="0"/>
                        <a:t> service efficiency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0536211"/>
              </p:ext>
            </p:extLst>
          </p:nvPr>
        </p:nvGraphicFramePr>
        <p:xfrm>
          <a:off x="2061592" y="4952717"/>
          <a:ext cx="6336706" cy="12845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6835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57">
                <a:tc>
                  <a:txBody>
                    <a:bodyPr/>
                    <a:lstStyle/>
                    <a:p>
                      <a:r>
                        <a:rPr lang="en-GB" dirty="0"/>
                        <a:t>Objective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Performance</a:t>
                      </a:r>
                      <a:r>
                        <a:rPr lang="en-GB" baseline="0" dirty="0"/>
                        <a:t> measure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5548">
                <a:tc>
                  <a:txBody>
                    <a:bodyPr/>
                    <a:lstStyle/>
                    <a:p>
                      <a:r>
                        <a:rPr lang="en-GB" dirty="0"/>
                        <a:t>Improve skill-levels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8190">
                <a:tc>
                  <a:txBody>
                    <a:bodyPr/>
                    <a:lstStyle/>
                    <a:p>
                      <a:r>
                        <a:rPr lang="en-GB" dirty="0"/>
                        <a:t>Retain good employees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395536" y="332656"/>
            <a:ext cx="14401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Financial perspective: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7543" y="1729183"/>
            <a:ext cx="15121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Customer perspective:</a:t>
            </a:r>
          </a:p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67543" y="3472850"/>
            <a:ext cx="12961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Internal business perspective:</a:t>
            </a:r>
          </a:p>
          <a:p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39552" y="5146375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Learning and Growth perspective:</a:t>
            </a:r>
          </a:p>
        </p:txBody>
      </p:sp>
    </p:spTree>
    <p:extLst>
      <p:ext uri="{BB962C8B-B14F-4D97-AF65-F5344CB8AC3E}">
        <p14:creationId xmlns:p14="http://schemas.microsoft.com/office/powerpoint/2010/main" val="2381269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2051720" y="0"/>
          <a:ext cx="6336704" cy="15194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683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9693">
                <a:tc>
                  <a:txBody>
                    <a:bodyPr/>
                    <a:lstStyle/>
                    <a:p>
                      <a:r>
                        <a:rPr lang="en-GB" sz="1800" dirty="0"/>
                        <a:t>Objective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Performance</a:t>
                      </a:r>
                      <a:r>
                        <a:rPr lang="en-GB" sz="1800" baseline="0" dirty="0"/>
                        <a:t> measure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9693">
                <a:tc>
                  <a:txBody>
                    <a:bodyPr/>
                    <a:lstStyle/>
                    <a:p>
                      <a:r>
                        <a:rPr lang="en-GB" sz="1800" dirty="0"/>
                        <a:t>Increase</a:t>
                      </a:r>
                      <a:r>
                        <a:rPr lang="en-GB" sz="1800" baseline="0" dirty="0"/>
                        <a:t> sales from the mature part of the business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9693">
                <a:tc>
                  <a:txBody>
                    <a:bodyPr/>
                    <a:lstStyle/>
                    <a:p>
                      <a:r>
                        <a:rPr lang="en-GB" sz="1800" dirty="0"/>
                        <a:t>Improve asset efficiency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2051720" y="1634551"/>
          <a:ext cx="6336704" cy="15194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683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9693">
                <a:tc>
                  <a:txBody>
                    <a:bodyPr/>
                    <a:lstStyle/>
                    <a:p>
                      <a:r>
                        <a:rPr lang="en-GB" dirty="0"/>
                        <a:t>Objective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Performance</a:t>
                      </a:r>
                      <a:r>
                        <a:rPr lang="en-GB" baseline="0" dirty="0"/>
                        <a:t> measure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9693">
                <a:tc>
                  <a:txBody>
                    <a:bodyPr/>
                    <a:lstStyle/>
                    <a:p>
                      <a:r>
                        <a:rPr lang="en-GB" dirty="0"/>
                        <a:t>Increase customer satisfaction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9693">
                <a:tc>
                  <a:txBody>
                    <a:bodyPr/>
                    <a:lstStyle/>
                    <a:p>
                      <a:r>
                        <a:rPr lang="en-GB" dirty="0"/>
                        <a:t>Improve ratings against competitors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061592" y="3269102"/>
          <a:ext cx="6326832" cy="13840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34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634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2301">
                <a:tc>
                  <a:txBody>
                    <a:bodyPr/>
                    <a:lstStyle/>
                    <a:p>
                      <a:r>
                        <a:rPr lang="en-GB" dirty="0"/>
                        <a:t>Objective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Performance</a:t>
                      </a:r>
                      <a:r>
                        <a:rPr lang="en-GB" baseline="0" dirty="0"/>
                        <a:t> measure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4644">
                <a:tc>
                  <a:txBody>
                    <a:bodyPr/>
                    <a:lstStyle/>
                    <a:p>
                      <a:r>
                        <a:rPr lang="en-GB" dirty="0"/>
                        <a:t>Develop</a:t>
                      </a:r>
                      <a:r>
                        <a:rPr lang="en-GB" baseline="0" dirty="0"/>
                        <a:t> new markets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7089">
                <a:tc>
                  <a:txBody>
                    <a:bodyPr/>
                    <a:lstStyle/>
                    <a:p>
                      <a:r>
                        <a:rPr lang="en-GB" dirty="0"/>
                        <a:t>Improve</a:t>
                      </a:r>
                      <a:r>
                        <a:rPr lang="en-GB" baseline="0" dirty="0"/>
                        <a:t> service efficiency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2061592" y="4952717"/>
          <a:ext cx="6336706" cy="12845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6835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57">
                <a:tc>
                  <a:txBody>
                    <a:bodyPr/>
                    <a:lstStyle/>
                    <a:p>
                      <a:r>
                        <a:rPr lang="en-GB" dirty="0"/>
                        <a:t>Objective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Performance</a:t>
                      </a:r>
                      <a:r>
                        <a:rPr lang="en-GB" baseline="0" dirty="0"/>
                        <a:t> measure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5548">
                <a:tc>
                  <a:txBody>
                    <a:bodyPr/>
                    <a:lstStyle/>
                    <a:p>
                      <a:r>
                        <a:rPr lang="en-GB" dirty="0"/>
                        <a:t>Improve skill-levels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8190">
                <a:tc>
                  <a:txBody>
                    <a:bodyPr/>
                    <a:lstStyle/>
                    <a:p>
                      <a:r>
                        <a:rPr lang="en-GB" dirty="0"/>
                        <a:t>Retain good employees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395536" y="332656"/>
            <a:ext cx="14401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Financial perspective: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7543" y="1729183"/>
            <a:ext cx="15121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Customer perspective:</a:t>
            </a:r>
          </a:p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67543" y="3472850"/>
            <a:ext cx="12961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Internal business perspective:</a:t>
            </a:r>
          </a:p>
          <a:p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39552" y="5146375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Learning and Growth perspective:</a:t>
            </a:r>
          </a:p>
        </p:txBody>
      </p:sp>
    </p:spTree>
    <p:extLst>
      <p:ext uri="{BB962C8B-B14F-4D97-AF65-F5344CB8AC3E}">
        <p14:creationId xmlns:p14="http://schemas.microsoft.com/office/powerpoint/2010/main" val="7634393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2733309"/>
              </p:ext>
            </p:extLst>
          </p:nvPr>
        </p:nvGraphicFramePr>
        <p:xfrm>
          <a:off x="2051720" y="0"/>
          <a:ext cx="6336704" cy="15194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683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9693">
                <a:tc>
                  <a:txBody>
                    <a:bodyPr/>
                    <a:lstStyle/>
                    <a:p>
                      <a:r>
                        <a:rPr lang="en-GB" sz="1800" dirty="0"/>
                        <a:t>Objective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Performance</a:t>
                      </a:r>
                      <a:r>
                        <a:rPr lang="en-GB" sz="1800" baseline="0" dirty="0"/>
                        <a:t> measure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9693">
                <a:tc>
                  <a:txBody>
                    <a:bodyPr/>
                    <a:lstStyle/>
                    <a:p>
                      <a:r>
                        <a:rPr lang="en-GB" sz="1800" dirty="0"/>
                        <a:t>Increase</a:t>
                      </a:r>
                      <a:r>
                        <a:rPr lang="en-GB" sz="1800" baseline="0" dirty="0"/>
                        <a:t> sales from the mature part of the business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Like-for-like sales revenue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9693">
                <a:tc>
                  <a:txBody>
                    <a:bodyPr/>
                    <a:lstStyle/>
                    <a:p>
                      <a:r>
                        <a:rPr lang="en-GB" sz="1800" dirty="0"/>
                        <a:t>Improve asset efficiency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ROI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5144612"/>
              </p:ext>
            </p:extLst>
          </p:nvPr>
        </p:nvGraphicFramePr>
        <p:xfrm>
          <a:off x="2051720" y="1634551"/>
          <a:ext cx="6336704" cy="15194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683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9693">
                <a:tc>
                  <a:txBody>
                    <a:bodyPr/>
                    <a:lstStyle/>
                    <a:p>
                      <a:r>
                        <a:rPr lang="en-GB" dirty="0"/>
                        <a:t>Objective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Performance</a:t>
                      </a:r>
                      <a:r>
                        <a:rPr lang="en-GB" baseline="0" dirty="0"/>
                        <a:t> measure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9693">
                <a:tc>
                  <a:txBody>
                    <a:bodyPr/>
                    <a:lstStyle/>
                    <a:p>
                      <a:r>
                        <a:rPr lang="en-GB" dirty="0"/>
                        <a:t>Increase customer satisfaction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Ratings from customer survey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9693">
                <a:tc>
                  <a:txBody>
                    <a:bodyPr/>
                    <a:lstStyle/>
                    <a:p>
                      <a:r>
                        <a:rPr lang="en-GB" dirty="0"/>
                        <a:t>Improve ratings against competitors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Benchmarking data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8912663"/>
              </p:ext>
            </p:extLst>
          </p:nvPr>
        </p:nvGraphicFramePr>
        <p:xfrm>
          <a:off x="2061592" y="3269102"/>
          <a:ext cx="6326832" cy="15994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34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634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2301">
                <a:tc>
                  <a:txBody>
                    <a:bodyPr/>
                    <a:lstStyle/>
                    <a:p>
                      <a:r>
                        <a:rPr lang="en-GB" dirty="0"/>
                        <a:t>Objective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Performance</a:t>
                      </a:r>
                      <a:r>
                        <a:rPr lang="en-GB" baseline="0" dirty="0"/>
                        <a:t> measure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4644">
                <a:tc>
                  <a:txBody>
                    <a:bodyPr/>
                    <a:lstStyle/>
                    <a:p>
                      <a:r>
                        <a:rPr lang="en-GB" dirty="0"/>
                        <a:t>Develop</a:t>
                      </a:r>
                      <a:r>
                        <a:rPr lang="en-GB" baseline="0" dirty="0"/>
                        <a:t> new markets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Sales revenue from new markets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7089">
                <a:tc>
                  <a:txBody>
                    <a:bodyPr/>
                    <a:lstStyle/>
                    <a:p>
                      <a:r>
                        <a:rPr lang="en-GB" dirty="0"/>
                        <a:t>Improve</a:t>
                      </a:r>
                      <a:r>
                        <a:rPr lang="en-GB" baseline="0" dirty="0"/>
                        <a:t> service efficiency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Inventory turnover 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1508325"/>
              </p:ext>
            </p:extLst>
          </p:nvPr>
        </p:nvGraphicFramePr>
        <p:xfrm>
          <a:off x="2061592" y="4952717"/>
          <a:ext cx="6336706" cy="12845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6835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57">
                <a:tc>
                  <a:txBody>
                    <a:bodyPr/>
                    <a:lstStyle/>
                    <a:p>
                      <a:r>
                        <a:rPr lang="en-GB" dirty="0"/>
                        <a:t>Objective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Performance</a:t>
                      </a:r>
                      <a:r>
                        <a:rPr lang="en-GB" baseline="0" dirty="0"/>
                        <a:t> measure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5548">
                <a:tc>
                  <a:txBody>
                    <a:bodyPr/>
                    <a:lstStyle/>
                    <a:p>
                      <a:r>
                        <a:rPr lang="en-GB" dirty="0"/>
                        <a:t>Improve skill-levels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Hours of in-house training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8190">
                <a:tc>
                  <a:txBody>
                    <a:bodyPr/>
                    <a:lstStyle/>
                    <a:p>
                      <a:r>
                        <a:rPr lang="en-GB" dirty="0"/>
                        <a:t>Retain good employees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Turnover</a:t>
                      </a:r>
                      <a:r>
                        <a:rPr lang="en-GB" baseline="0" dirty="0"/>
                        <a:t> rates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395536" y="332656"/>
            <a:ext cx="14401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Financial perspective: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7543" y="1729183"/>
            <a:ext cx="15121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Customer perspective:</a:t>
            </a:r>
          </a:p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67543" y="3472850"/>
            <a:ext cx="12961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Internal business perspective:</a:t>
            </a:r>
          </a:p>
          <a:p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39552" y="5146375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Learning and Growth perspective:</a:t>
            </a:r>
          </a:p>
        </p:txBody>
      </p:sp>
    </p:spTree>
    <p:extLst>
      <p:ext uri="{BB962C8B-B14F-4D97-AF65-F5344CB8AC3E}">
        <p14:creationId xmlns:p14="http://schemas.microsoft.com/office/powerpoint/2010/main" val="515293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measures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performance measures can be classified as </a:t>
            </a:r>
            <a:r>
              <a:rPr lang="en-GB" dirty="0">
                <a:solidFill>
                  <a:srgbClr val="C00000"/>
                </a:solidFill>
              </a:rPr>
              <a:t>lag measures </a:t>
            </a:r>
            <a:r>
              <a:rPr lang="en-GB" dirty="0"/>
              <a:t>and </a:t>
            </a:r>
            <a:r>
              <a:rPr lang="en-GB" dirty="0">
                <a:solidFill>
                  <a:srgbClr val="C00000"/>
                </a:solidFill>
              </a:rPr>
              <a:t>lead measures</a:t>
            </a:r>
          </a:p>
          <a:p>
            <a:r>
              <a:rPr lang="en-GB" dirty="0"/>
              <a:t>Lag measures are outcome or results measures and relate to the financial results of the business. </a:t>
            </a:r>
          </a:p>
          <a:p>
            <a:pPr lvl="1"/>
            <a:r>
              <a:rPr lang="en-GB" dirty="0"/>
              <a:t>Examples: l-f-l sales revenue, ROI.</a:t>
            </a:r>
          </a:p>
          <a:p>
            <a:r>
              <a:rPr lang="en-GB" dirty="0"/>
              <a:t>Lead measures are the drivers of future financial performance (hopefully?).  They tend to be non-financial measures used in the non-financial perspectives </a:t>
            </a:r>
            <a:r>
              <a:rPr lang="en-GB" sz="1800" dirty="0"/>
              <a:t>(NB proof-reading error in Drury p.608).  </a:t>
            </a:r>
          </a:p>
          <a:p>
            <a:pPr lvl="1"/>
            <a:r>
              <a:rPr lang="en-GB" dirty="0"/>
              <a:t>Examples: hours of in-house training, inventory turnover time.</a:t>
            </a:r>
          </a:p>
        </p:txBody>
      </p:sp>
    </p:spTree>
    <p:extLst>
      <p:ext uri="{BB962C8B-B14F-4D97-AF65-F5344CB8AC3E}">
        <p14:creationId xmlns:p14="http://schemas.microsoft.com/office/powerpoint/2010/main" val="1640920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Cause-and-effect relationships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001000" cy="457200"/>
          </a:xfrm>
        </p:spPr>
        <p:txBody>
          <a:bodyPr>
            <a:normAutofit lnSpcReduction="10000"/>
          </a:bodyPr>
          <a:lstStyle/>
          <a:p>
            <a:pPr>
              <a:buFont typeface="Wingdings 3" pitchFamily="18" charset="2"/>
              <a:buNone/>
            </a:pPr>
            <a:r>
              <a:rPr lang="en-GB"/>
              <a:t>	</a:t>
            </a:r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fld id="{6164873C-A5BA-48AB-B698-2CEA6ABF1A26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5" name="Down Arrow 4"/>
          <p:cNvSpPr/>
          <p:nvPr/>
        </p:nvSpPr>
        <p:spPr>
          <a:xfrm rot="10800000">
            <a:off x="4191000" y="1828800"/>
            <a:ext cx="484188" cy="977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5366" name="TextBox 6"/>
          <p:cNvSpPr txBox="1">
            <a:spLocks noChangeArrowheads="1"/>
          </p:cNvSpPr>
          <p:nvPr/>
        </p:nvSpPr>
        <p:spPr bwMode="auto">
          <a:xfrm>
            <a:off x="609600" y="1371600"/>
            <a:ext cx="75438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Financial perspective</a:t>
            </a:r>
          </a:p>
        </p:txBody>
      </p:sp>
      <p:sp>
        <p:nvSpPr>
          <p:cNvPr id="15367" name="TextBox 7"/>
          <p:cNvSpPr txBox="1">
            <a:spLocks noChangeArrowheads="1"/>
          </p:cNvSpPr>
          <p:nvPr/>
        </p:nvSpPr>
        <p:spPr bwMode="auto">
          <a:xfrm>
            <a:off x="1066800" y="2743200"/>
            <a:ext cx="69342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800" dirty="0"/>
              <a:t>Customer perspective</a:t>
            </a:r>
          </a:p>
        </p:txBody>
      </p:sp>
      <p:sp>
        <p:nvSpPr>
          <p:cNvPr id="9" name="Down Arrow 8"/>
          <p:cNvSpPr/>
          <p:nvPr/>
        </p:nvSpPr>
        <p:spPr>
          <a:xfrm rot="10800000">
            <a:off x="4191000" y="3352800"/>
            <a:ext cx="484188" cy="977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5369" name="TextBox 9"/>
          <p:cNvSpPr txBox="1">
            <a:spLocks noChangeArrowheads="1"/>
          </p:cNvSpPr>
          <p:nvPr/>
        </p:nvSpPr>
        <p:spPr bwMode="auto">
          <a:xfrm>
            <a:off x="609600" y="4267200"/>
            <a:ext cx="77724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800" dirty="0"/>
              <a:t>Internal business processes</a:t>
            </a:r>
          </a:p>
        </p:txBody>
      </p:sp>
      <p:sp>
        <p:nvSpPr>
          <p:cNvPr id="11" name="Down Arrow 10"/>
          <p:cNvSpPr/>
          <p:nvPr/>
        </p:nvSpPr>
        <p:spPr>
          <a:xfrm rot="10800000">
            <a:off x="4176783" y="4737100"/>
            <a:ext cx="484188" cy="977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5371" name="TextBox 11"/>
          <p:cNvSpPr txBox="1">
            <a:spLocks noChangeArrowheads="1"/>
          </p:cNvSpPr>
          <p:nvPr/>
        </p:nvSpPr>
        <p:spPr bwMode="auto">
          <a:xfrm>
            <a:off x="990600" y="5715000"/>
            <a:ext cx="71628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800" dirty="0"/>
              <a:t>Organizational learning and growth</a:t>
            </a:r>
          </a:p>
          <a:p>
            <a:pPr algn="ctr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88345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fld id="{20CE366B-F81B-4A94-8099-7672F019C756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17411" name="Picture 2" descr="http://imageserver.ebscohost.com/img/imageqv/archive/hbr/20080101/1132004.jpg?ephost1=dGJyMNHr7ESepq84zOX0OLCmrlGepq5Srqa4SK6WxWX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0600" y="304800"/>
            <a:ext cx="7772400" cy="624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B8790A2-37B7-DE40-93C8-1E3F8D1AAC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000" y="685800"/>
            <a:ext cx="73660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5557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27749C-CE98-413E-A83C-8F036C44A9F4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  <p:pic>
        <p:nvPicPr>
          <p:cNvPr id="1026" name="Picture 2" descr="http://img.photobucket.com/albums/v520/buckyzoom/work/SW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92650"/>
            <a:ext cx="8629190" cy="5544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39552" y="260648"/>
            <a:ext cx="8223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Example: Southwest Airlines</a:t>
            </a:r>
          </a:p>
        </p:txBody>
      </p:sp>
    </p:spTree>
    <p:extLst>
      <p:ext uri="{BB962C8B-B14F-4D97-AF65-F5344CB8AC3E}">
        <p14:creationId xmlns:p14="http://schemas.microsoft.com/office/powerpoint/2010/main" val="42014041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6279316"/>
              </p:ext>
            </p:extLst>
          </p:nvPr>
        </p:nvGraphicFramePr>
        <p:xfrm>
          <a:off x="395536" y="1316782"/>
          <a:ext cx="7488833" cy="461962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0096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59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7469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6847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9052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Objectives</a:t>
                      </a:r>
                      <a:endParaRPr lang="en-GB" sz="1100" b="1" i="0" u="none" strike="noStrike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Measures</a:t>
                      </a:r>
                      <a:endParaRPr lang="en-GB" sz="1100" b="1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Target Performance</a:t>
                      </a:r>
                      <a:endParaRPr lang="en-GB" sz="1100" b="1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Actual Performance</a:t>
                      </a:r>
                      <a:endParaRPr lang="en-GB" sz="1100" b="1" i="0" u="none" strike="noStrike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sng" strike="noStrike">
                          <a:effectLst/>
                        </a:rPr>
                        <a:t>FINANCIAL PERSPECTIVE</a:t>
                      </a:r>
                      <a:endParaRPr lang="en-GB" sz="1100" b="1" i="0" u="sng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algn="l" fontAlgn="ctr"/>
                      <a:r>
                        <a:rPr lang="en-GB" sz="1100" u="none" strike="noStrike">
                          <a:effectLst/>
                        </a:rPr>
                        <a:t>Increase shareholder value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1. Operating profit changes from productivity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£1,000,000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100" u="none" strike="noStrike">
                          <a:effectLst/>
                        </a:rPr>
                        <a:t>£400,000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2. Operating profit changes from growth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£1.500,000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100" u="none" strike="noStrike">
                          <a:effectLst/>
                        </a:rPr>
                        <a:t>£600,000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sng" strike="noStrike">
                          <a:effectLst/>
                        </a:rPr>
                        <a:t>CUSTOMER PERSPECTIVE</a:t>
                      </a:r>
                      <a:endParaRPr lang="en-GB" sz="1100" b="1" i="0" u="sng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l" fontAlgn="ctr"/>
                      <a:r>
                        <a:rPr lang="en-GB" sz="1100" u="none" strike="noStrike">
                          <a:effectLst/>
                        </a:rPr>
                        <a:t>Increase in market share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Market share in colour laser printers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5%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4.60%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sng" strike="noStrike">
                          <a:effectLst/>
                        </a:rPr>
                        <a:t>INTERNAL BUSINESS PROCESS PERSPECTIVE</a:t>
                      </a:r>
                      <a:endParaRPr lang="en-GB" sz="1100" b="1" i="0" u="sng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Improve manufacturing quality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Yield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82%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85%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Reduce delivery time to customers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Order delivery time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25 days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20 days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LEARNING AND GROWTH PERSPECTIVE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Develop process skills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Percentage of employees trained in process and quality management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90%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93%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77152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Enhance information system capabilities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Percentage of manufacturing process with real-time feedback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85%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88%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971600" y="393452"/>
            <a:ext cx="691276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Lee Plc manufactures various types of colour laser printer in a highly automated facility with high fixed cost. The market for laser printers is competitive.</a:t>
            </a:r>
            <a:r>
              <a:rPr lang="en-GB" dirty="0"/>
              <a:t>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5536" y="116632"/>
            <a:ext cx="8223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Case Study: Lee Plc. Balanced Score Card 2016/17</a:t>
            </a:r>
          </a:p>
        </p:txBody>
      </p:sp>
      <p:sp>
        <p:nvSpPr>
          <p:cNvPr id="6" name="Rectangle 5"/>
          <p:cNvSpPr/>
          <p:nvPr/>
        </p:nvSpPr>
        <p:spPr>
          <a:xfrm>
            <a:off x="755576" y="6397893"/>
            <a:ext cx="69127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</a:rPr>
              <a:t>Was Lee Plc successful in implementing its strategy in 2016/17. Discuss</a:t>
            </a:r>
            <a:r>
              <a:rPr lang="en-GB" dirty="0">
                <a:solidFill>
                  <a:srgbClr val="FF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00796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BS and strategy: summary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Kaplan and Norton advocate the use of the BS in a management system which links strategy and operations</a:t>
            </a:r>
          </a:p>
          <a:p>
            <a:r>
              <a:rPr lang="en-GB" dirty="0"/>
              <a:t>Their articles and consultancy work in this area have resulted in a more complicated depiction of the role of the BS within the organisation.</a:t>
            </a:r>
          </a:p>
          <a:p>
            <a:r>
              <a:rPr lang="en-GB" dirty="0"/>
              <a:t>Academics have been critical of the BS approach.  Notably, </a:t>
            </a:r>
            <a:r>
              <a:rPr lang="en-GB" dirty="0" err="1"/>
              <a:t>Nørrklit</a:t>
            </a:r>
            <a:r>
              <a:rPr lang="en-GB" dirty="0"/>
              <a:t> (2000) and </a:t>
            </a:r>
            <a:r>
              <a:rPr lang="en-GB" dirty="0" err="1"/>
              <a:t>Nørrklit</a:t>
            </a:r>
            <a:r>
              <a:rPr lang="en-GB" dirty="0"/>
              <a:t> and Mitchell (2007).</a:t>
            </a:r>
          </a:p>
          <a:p>
            <a:r>
              <a:rPr lang="en-GB" dirty="0"/>
              <a:t>Many case studies of BSC and other PMS in organisations; for example,  BAE Systems (</a:t>
            </a:r>
            <a:r>
              <a:rPr lang="en-GB" dirty="0" err="1"/>
              <a:t>Jazayeri</a:t>
            </a:r>
            <a:r>
              <a:rPr lang="en-GB" dirty="0"/>
              <a:t> and </a:t>
            </a:r>
            <a:r>
              <a:rPr lang="en-GB" dirty="0" err="1"/>
              <a:t>Scapens</a:t>
            </a:r>
            <a:r>
              <a:rPr lang="en-GB" dirty="0"/>
              <a:t> 2008).</a:t>
            </a:r>
          </a:p>
        </p:txBody>
      </p:sp>
      <p:sp>
        <p:nvSpPr>
          <p:cNvPr id="20484" name="Slide Number Placeholder 1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34CB4F7-D126-4380-9AC0-B66BE5F2CEC3}" type="slidenum">
              <a:rPr lang="en-US" smtClean="0">
                <a:solidFill>
                  <a:schemeClr val="tx2"/>
                </a:solidFill>
              </a:rPr>
              <a:pPr/>
              <a:t>12</a:t>
            </a:fld>
            <a:endParaRPr 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463B7-8499-A141-BD6B-EBB74C427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Depreciation </a:t>
            </a:r>
          </a:p>
        </p:txBody>
      </p:sp>
    </p:spTree>
    <p:extLst>
      <p:ext uri="{BB962C8B-B14F-4D97-AF65-F5344CB8AC3E}">
        <p14:creationId xmlns:p14="http://schemas.microsoft.com/office/powerpoint/2010/main" val="30049572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7C4AF-475D-264E-A085-67E9C1B31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Impact of Depreciation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CF900-50E3-FA44-A696-6A0AB5E1ED6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Original Cost or Written Down Value (WDV)</a:t>
            </a:r>
          </a:p>
          <a:p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1B8C722-FDA5-F949-B672-9189C8B4A0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1316941"/>
              </p:ext>
            </p:extLst>
          </p:nvPr>
        </p:nvGraphicFramePr>
        <p:xfrm>
          <a:off x="827584" y="2060848"/>
          <a:ext cx="7488832" cy="357794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36104">
                  <a:extLst>
                    <a:ext uri="{9D8B030D-6E8A-4147-A177-3AD203B41FA5}">
                      <a16:colId xmlns:a16="http://schemas.microsoft.com/office/drawing/2014/main" val="4120699324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367368717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3607108539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1724710733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3022220484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1670817739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52635740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1480880118"/>
                    </a:ext>
                  </a:extLst>
                </a:gridCol>
              </a:tblGrid>
              <a:tr h="325268">
                <a:tc gridSpan="5"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Profitability Measures using Straight Line Depreciation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583418552"/>
                  </a:ext>
                </a:extLst>
              </a:tr>
              <a:tr h="325268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340239699"/>
                  </a:ext>
                </a:extLst>
              </a:tr>
              <a:tr h="325268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995700025"/>
                  </a:ext>
                </a:extLst>
              </a:tr>
              <a:tr h="325268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(£)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(£)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(£)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(£)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(£)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196998024"/>
                  </a:ext>
                </a:extLst>
              </a:tr>
              <a:tr h="325268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Net Cahsflow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350,000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350,000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350,000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350,000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350,000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235104944"/>
                  </a:ext>
                </a:extLst>
              </a:tr>
              <a:tr h="325268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Depreciation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200,000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200,000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200,000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200,000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200,000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674880362"/>
                  </a:ext>
                </a:extLst>
              </a:tr>
              <a:tr h="32526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Profit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150,000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150,000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150,000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150,000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150,000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949871268"/>
                  </a:ext>
                </a:extLst>
              </a:tr>
              <a:tr h="325268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Cost of Capital (10% of WDV)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100,000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80,000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60,000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40,000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2885844"/>
                  </a:ext>
                </a:extLst>
              </a:tr>
              <a:tr h="32526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EVA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50,000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70,000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90,000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110,000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130,000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356151589"/>
                  </a:ext>
                </a:extLst>
              </a:tr>
              <a:tr h="325268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Opening WDV of the asset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1,000,000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800,000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600,000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400,000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200,000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375128192"/>
                  </a:ext>
                </a:extLst>
              </a:tr>
              <a:tr h="32526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ROI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15%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18.75%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25%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37.50%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75%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9292655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6189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A4BAD-123F-CA42-A2BD-5E461640F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Target Costing</a:t>
            </a:r>
          </a:p>
        </p:txBody>
      </p:sp>
    </p:spTree>
    <p:extLst>
      <p:ext uri="{BB962C8B-B14F-4D97-AF65-F5344CB8AC3E}">
        <p14:creationId xmlns:p14="http://schemas.microsoft.com/office/powerpoint/2010/main" val="23327893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B686E-F347-D84B-A1C5-765DDEA68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Target Costing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71DAC-487D-0F4D-A5B6-B0581FFE212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Stage 1.  Determine the target price that customers will be prepared to pay for the product. </a:t>
            </a:r>
          </a:p>
          <a:p>
            <a:r>
              <a:rPr lang="en-US" dirty="0"/>
              <a:t>Stage 2. Deduct a target profit margin from the target price to determine the target cost</a:t>
            </a:r>
          </a:p>
          <a:p>
            <a:r>
              <a:rPr lang="en-US" dirty="0"/>
              <a:t>Stage 3. Estimate actual cost of the product</a:t>
            </a:r>
          </a:p>
          <a:p>
            <a:r>
              <a:rPr lang="en-US" dirty="0"/>
              <a:t>Stage 4. If estimated actual cost exceeds the target cost, investigate ways of driving down the actual cost to the target cost.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2064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0D09-7796-3D41-8341-9DD2020EF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Business Process Reengineering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4AEF6-9B93-0D4D-89C1-E1733F86255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Examining Business Processes</a:t>
            </a:r>
          </a:p>
          <a:p>
            <a:endParaRPr lang="en-US" dirty="0"/>
          </a:p>
          <a:p>
            <a:pPr lvl="1"/>
            <a:r>
              <a:rPr lang="en-US" dirty="0"/>
              <a:t>JIT – Just in Time Systems</a:t>
            </a:r>
          </a:p>
        </p:txBody>
      </p:sp>
    </p:spTree>
    <p:extLst>
      <p:ext uri="{BB962C8B-B14F-4D97-AF65-F5344CB8AC3E}">
        <p14:creationId xmlns:p14="http://schemas.microsoft.com/office/powerpoint/2010/main" val="1954734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9C318-B7A5-B849-826C-17FAF02C9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Performance Evaluation and Corporate Failure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CD6C0-207E-C94A-868E-9DC6E534CFF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51520" y="1143000"/>
            <a:ext cx="8229600" cy="493776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Why Do Organisations Fail?</a:t>
            </a:r>
          </a:p>
          <a:p>
            <a:r>
              <a:rPr lang="en-US" dirty="0" err="1"/>
              <a:t>Argenti</a:t>
            </a:r>
            <a:r>
              <a:rPr lang="en-US" dirty="0"/>
              <a:t> Model (A Score)</a:t>
            </a:r>
          </a:p>
          <a:p>
            <a:r>
              <a:rPr lang="en-US" dirty="0"/>
              <a:t>Altman’s Z Score Model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76310A-B1C8-9644-8E6E-83792F02E2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320" y="2708920"/>
            <a:ext cx="6350000" cy="3517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9288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D81E1-7159-DC4B-B6BB-D76305309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Z Score Formula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BF007-BA7F-A440-85A1-550BEE97B9D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Altman’s Z-score formula is written as follows:</a:t>
            </a:r>
          </a:p>
          <a:p>
            <a:r>
              <a:rPr lang="en-GB" dirty="0"/>
              <a:t> </a:t>
            </a:r>
          </a:p>
          <a:p>
            <a:r>
              <a:rPr lang="en-GB" b="1" dirty="0"/>
              <a:t>​</a:t>
            </a:r>
            <a:r>
              <a:rPr lang="el-GR" b="1" dirty="0"/>
              <a:t>ζ = 1.2</a:t>
            </a:r>
            <a:r>
              <a:rPr lang="en-GB" b="1" dirty="0"/>
              <a:t>A + 1.4B + 3.3C + 0.6D + 1.0E</a:t>
            </a:r>
            <a:endParaRPr lang="en-GB" dirty="0"/>
          </a:p>
          <a:p>
            <a:r>
              <a:rPr lang="en-GB" dirty="0"/>
              <a:t>Where:</a:t>
            </a:r>
          </a:p>
          <a:p>
            <a:r>
              <a:rPr lang="en-GB" dirty="0"/>
              <a:t> </a:t>
            </a:r>
          </a:p>
          <a:p>
            <a:r>
              <a:rPr lang="en-GB" b="1" dirty="0"/>
              <a:t>Zeta</a:t>
            </a:r>
            <a:r>
              <a:rPr lang="en-GB" dirty="0"/>
              <a:t> (</a:t>
            </a:r>
            <a:r>
              <a:rPr lang="el-GR" b="1" dirty="0"/>
              <a:t>ζ</a:t>
            </a:r>
            <a:r>
              <a:rPr lang="el-GR" dirty="0"/>
              <a:t>) </a:t>
            </a:r>
            <a:r>
              <a:rPr lang="en-GB" dirty="0"/>
              <a:t>is the Altman’s Z-score</a:t>
            </a:r>
          </a:p>
          <a:p>
            <a:r>
              <a:rPr lang="en-GB" b="1" dirty="0"/>
              <a:t>A</a:t>
            </a:r>
            <a:r>
              <a:rPr lang="en-GB" dirty="0"/>
              <a:t> is the Working Capital/Total Assets ratio</a:t>
            </a:r>
          </a:p>
          <a:p>
            <a:r>
              <a:rPr lang="en-GB" b="1" dirty="0"/>
              <a:t>B</a:t>
            </a:r>
            <a:r>
              <a:rPr lang="en-GB" dirty="0"/>
              <a:t> is the Retained Earnings/Total Assets ratio</a:t>
            </a:r>
          </a:p>
          <a:p>
            <a:r>
              <a:rPr lang="en-GB" b="1" dirty="0"/>
              <a:t>C</a:t>
            </a:r>
            <a:r>
              <a:rPr lang="en-GB" dirty="0"/>
              <a:t> is the Earnings Before Interest and Tax/Total Assets ratio</a:t>
            </a:r>
          </a:p>
          <a:p>
            <a:r>
              <a:rPr lang="en-GB" b="1" dirty="0"/>
              <a:t>D</a:t>
            </a:r>
            <a:r>
              <a:rPr lang="en-GB" dirty="0"/>
              <a:t> is the Market Value of Equity/Total Liabilities ratio</a:t>
            </a:r>
          </a:p>
          <a:p>
            <a:r>
              <a:rPr lang="en-GB" b="1" dirty="0"/>
              <a:t>E</a:t>
            </a:r>
            <a:r>
              <a:rPr lang="en-GB" dirty="0"/>
              <a:t> is the Total Sales/Total Assets ratio</a:t>
            </a:r>
          </a:p>
          <a:p>
            <a:r>
              <a:rPr lang="en-GB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48115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noFill/>
          <a:ln>
            <a:noFill/>
          </a:ln>
        </p:spPr>
        <p:txBody>
          <a:bodyPr wrap="square" lIns="90000" tIns="45000" rIns="90000" bIns="45000" anchor="b"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l" rtl="0">
              <a:buNone/>
            </a:pPr>
            <a:r>
              <a:rPr lang="en-US" sz="3200" kern="1200">
                <a:solidFill>
                  <a:srgbClr val="464653"/>
                </a:solidFill>
                <a:latin typeface="Bookman Old Style"/>
                <a:ea typeface="Microsoft YaHei" pitchFamily="2"/>
                <a:cs typeface="Mangal" pitchFamily="2"/>
              </a:rPr>
              <a:t>Research findings (Franco-Santos </a:t>
            </a:r>
            <a:r>
              <a:rPr lang="en-US" sz="3200" i="1" kern="1200">
                <a:solidFill>
                  <a:srgbClr val="464653"/>
                </a:solidFill>
                <a:latin typeface="Bookman Old Style"/>
                <a:ea typeface="Microsoft YaHei" pitchFamily="2"/>
                <a:cs typeface="Mangal" pitchFamily="2"/>
              </a:rPr>
              <a:t>et al</a:t>
            </a:r>
            <a:r>
              <a:rPr lang="en-US" sz="3200" kern="1200">
                <a:solidFill>
                  <a:srgbClr val="464653"/>
                </a:solidFill>
                <a:latin typeface="Bookman Old Style"/>
                <a:ea typeface="Microsoft YaHei" pitchFamily="2"/>
                <a:cs typeface="Mangal" pitchFamily="2"/>
              </a:rPr>
              <a:t> 2012)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noFill/>
          <a:ln>
            <a:noFill/>
          </a:ln>
        </p:spPr>
        <p:txBody>
          <a:bodyPr wrap="square" lIns="90000" tIns="45000" rIns="90000" bIns="45000" anchor="t"/>
          <a:lstStyle>
            <a:defPPr marL="432000" lvl="0" indent="-324000" algn="l" rtl="0" hangingPunct="1">
              <a:lnSpc>
                <a:spcPct val="100000"/>
              </a:lnSpc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en-US" sz="26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lnSpc>
                <a:spcPct val="100000"/>
              </a:lnSpc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en-US" sz="26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lnSpc>
                <a:spcPct val="100000"/>
              </a:lnSpc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lnSpc>
                <a:spcPct val="100000"/>
              </a:lnSpc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en-US" sz="18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en-US" sz="16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5pPr>
            <a:lvl6pPr marL="2592000" lvl="5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6pPr>
            <a:lvl7pPr marL="3024000" lvl="6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None/>
            </a:pPr>
            <a:r>
              <a:rPr lang="en-GB" sz="2800" dirty="0"/>
              <a:t>Summary of research on Contemporary Performance Management (CPM) systems using non-financial as well as financial performance measures (so, excluding literature on budgeting).</a:t>
            </a:r>
          </a:p>
          <a:p>
            <a:pPr marL="0" lvl="0" indent="0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</a:pPr>
            <a:r>
              <a:rPr lang="en-GB" sz="2800" dirty="0"/>
              <a:t>Analysis of findings – the consequences of CPM systems for:</a:t>
            </a:r>
          </a:p>
          <a:p>
            <a:pPr marL="432000" lvl="1" indent="0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</a:pPr>
            <a:r>
              <a:rPr lang="en-GB" sz="2800" dirty="0"/>
              <a:t>people's behaviour;</a:t>
            </a:r>
          </a:p>
          <a:p>
            <a:pPr marL="432000" lvl="1" indent="0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</a:pPr>
            <a:r>
              <a:rPr lang="en-GB" sz="2800" dirty="0"/>
              <a:t>organisational capabilities; and </a:t>
            </a:r>
          </a:p>
          <a:p>
            <a:pPr marL="432000" lvl="1" indent="0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</a:pPr>
            <a:r>
              <a:rPr lang="en-GB" sz="2800" dirty="0"/>
              <a:t>organisational performance</a:t>
            </a:r>
          </a:p>
          <a:p>
            <a:pPr marL="0" lvl="0" indent="0">
              <a:spcBef>
                <a:spcPts val="601"/>
              </a:spcBef>
              <a:spcAft>
                <a:spcPts val="0"/>
              </a:spcAft>
              <a:buNone/>
              <a:tabLst>
                <a:tab pos="0" algn="l"/>
              </a:tabLs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301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57200" y="630694"/>
            <a:ext cx="8229600" cy="430887"/>
          </a:xfrm>
          <a:noFill/>
          <a:ln>
            <a:noFill/>
          </a:ln>
        </p:spPr>
        <p:txBody>
          <a:bodyPr lIns="0" tIns="0" rIns="0" bIns="0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l" rtl="0">
              <a:spcBef>
                <a:spcPts val="601"/>
              </a:spcBef>
              <a:buNone/>
            </a:pPr>
            <a:r>
              <a:rPr lang="en-US" sz="2800" kern="1200" dirty="0"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rPr>
              <a:t>Consequences of CPM systems for </a:t>
            </a:r>
            <a:r>
              <a:rPr lang="en-US" sz="2800" kern="1200" dirty="0">
                <a:solidFill>
                  <a:srgbClr val="FF0000"/>
                </a:solidFill>
                <a:latin typeface="Gill Sans MT"/>
                <a:ea typeface="Microsoft YaHei" pitchFamily="2"/>
                <a:cs typeface="Mangal" pitchFamily="2"/>
              </a:rPr>
              <a:t>people's </a:t>
            </a:r>
            <a:r>
              <a:rPr lang="en-US" sz="2800" kern="1200" dirty="0" err="1">
                <a:solidFill>
                  <a:srgbClr val="FF0000"/>
                </a:solidFill>
                <a:latin typeface="Gill Sans MT"/>
                <a:ea typeface="Microsoft YaHei" pitchFamily="2"/>
                <a:cs typeface="Mangal" pitchFamily="2"/>
              </a:rPr>
              <a:t>behaviour</a:t>
            </a:r>
            <a:endParaRPr lang="en-US" sz="2800" kern="1200" dirty="0">
              <a:solidFill>
                <a:srgbClr val="FF0000"/>
              </a:solidFill>
              <a:latin typeface="Gill Sans MT"/>
              <a:ea typeface="Microsoft YaHei" pitchFamily="2"/>
              <a:cs typeface="Mangal" pitchFamily="2"/>
            </a:endParaRPr>
          </a:p>
        </p:txBody>
      </p:sp>
      <p:sp>
        <p:nvSpPr>
          <p:cNvPr id="3" name="Text Placeholder 2"/>
          <p:cNvSpPr txBox="1">
            <a:spLocks noGrp="1"/>
          </p:cNvSpPr>
          <p:nvPr>
            <p:ph idx="1"/>
          </p:nvPr>
        </p:nvSpPr>
        <p:spPr>
          <a:noFill/>
          <a:ln>
            <a:noFill/>
          </a:ln>
        </p:spPr>
        <p:txBody>
          <a:bodyPr lIns="0" tIns="0" rIns="0" bIns="0">
            <a:normAutofit/>
          </a:bodyPr>
          <a:lstStyle>
            <a:defPPr marL="432000" lvl="0" indent="-324000" algn="l" rtl="0" hangingPunct="1">
              <a:lnSpc>
                <a:spcPct val="100000"/>
              </a:lnSpc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en-US" sz="26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lnSpc>
                <a:spcPct val="100000"/>
              </a:lnSpc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en-US" sz="26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lnSpc>
                <a:spcPct val="100000"/>
              </a:lnSpc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lnSpc>
                <a:spcPct val="100000"/>
              </a:lnSpc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en-US" sz="18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en-US" sz="16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5pPr>
            <a:lvl6pPr marL="2592000" lvl="5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6pPr>
            <a:lvl7pPr marL="3024000" lvl="6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en-US" b="1" dirty="0"/>
              <a:t>Mixed findings: Motivation</a:t>
            </a:r>
          </a:p>
          <a:p>
            <a:pPr lvl="0"/>
            <a:r>
              <a:rPr lang="en-US" i="1" dirty="0">
                <a:solidFill>
                  <a:srgbClr val="002060"/>
                </a:solidFill>
              </a:rPr>
              <a:t>Motivational</a:t>
            </a:r>
            <a:r>
              <a:rPr lang="en-US" dirty="0"/>
              <a:t> if the CPM system is a technically valid system, is related to meaningful rewards and works in the context of participation between the controlled and controller.  Issues of trust and perceived fairness are important.</a:t>
            </a:r>
          </a:p>
          <a:p>
            <a:pPr lvl="0"/>
            <a:r>
              <a:rPr lang="en-US" i="1" dirty="0">
                <a:solidFill>
                  <a:srgbClr val="FF0000"/>
                </a:solidFill>
              </a:rPr>
              <a:t>Not motivational </a:t>
            </a:r>
            <a:r>
              <a:rPr lang="en-US" dirty="0"/>
              <a:t>if the performance measures do not align well with strategy, lack controllability, timeliness and other aspects of technical validity.  </a:t>
            </a:r>
          </a:p>
          <a:p>
            <a:pPr lvl="0"/>
            <a:r>
              <a:rPr lang="en-US" i="1" dirty="0">
                <a:solidFill>
                  <a:schemeClr val="accent5">
                    <a:lumMod val="50000"/>
                  </a:schemeClr>
                </a:solidFill>
              </a:rPr>
              <a:t>Research is unclear </a:t>
            </a:r>
            <a:r>
              <a:rPr lang="en-US" dirty="0"/>
              <a:t>on the link between performance measures and bonus payments.</a:t>
            </a:r>
          </a:p>
        </p:txBody>
      </p:sp>
    </p:spTree>
    <p:extLst>
      <p:ext uri="{BB962C8B-B14F-4D97-AF65-F5344CB8AC3E}">
        <p14:creationId xmlns:p14="http://schemas.microsoft.com/office/powerpoint/2010/main" val="3435707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39552" y="549841"/>
            <a:ext cx="8147248" cy="430887"/>
          </a:xfrm>
          <a:noFill/>
          <a:ln>
            <a:noFill/>
          </a:ln>
        </p:spPr>
        <p:txBody>
          <a:bodyPr wrap="square" lIns="0" tIns="0" rIns="0" bIns="0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l" rtl="0">
              <a:spcBef>
                <a:spcPts val="601"/>
              </a:spcBef>
              <a:buNone/>
            </a:pPr>
            <a:r>
              <a:rPr lang="en-US" sz="2800" kern="1200" dirty="0"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rPr>
              <a:t>Consequences of CPM systems for </a:t>
            </a:r>
            <a:r>
              <a:rPr lang="en-US" sz="2800" kern="1200" dirty="0">
                <a:solidFill>
                  <a:srgbClr val="FF0000"/>
                </a:solidFill>
                <a:latin typeface="Gill Sans MT"/>
                <a:ea typeface="Microsoft YaHei" pitchFamily="2"/>
                <a:cs typeface="Mangal" pitchFamily="2"/>
              </a:rPr>
              <a:t>people's </a:t>
            </a:r>
            <a:r>
              <a:rPr lang="en-US" sz="2800" kern="1200" dirty="0" err="1">
                <a:solidFill>
                  <a:srgbClr val="FF0000"/>
                </a:solidFill>
                <a:latin typeface="Gill Sans MT"/>
                <a:ea typeface="Microsoft YaHei" pitchFamily="2"/>
                <a:cs typeface="Mangal" pitchFamily="2"/>
              </a:rPr>
              <a:t>behaviour</a:t>
            </a:r>
            <a:endParaRPr lang="en-US" sz="2800" kern="1200" dirty="0">
              <a:solidFill>
                <a:srgbClr val="FF0000"/>
              </a:solidFill>
              <a:latin typeface="Gill Sans MT"/>
              <a:ea typeface="Microsoft YaHei" pitchFamily="2"/>
              <a:cs typeface="Mangal" pitchFamily="2"/>
            </a:endParaRPr>
          </a:p>
        </p:txBody>
      </p:sp>
      <p:sp>
        <p:nvSpPr>
          <p:cNvPr id="3" name="Text Placeholder 2"/>
          <p:cNvSpPr txBox="1">
            <a:spLocks noGrp="1"/>
          </p:cNvSpPr>
          <p:nvPr>
            <p:ph idx="1"/>
          </p:nvPr>
        </p:nvSpPr>
        <p:spPr>
          <a:noFill/>
          <a:ln>
            <a:noFill/>
          </a:ln>
        </p:spPr>
        <p:txBody>
          <a:bodyPr lIns="0" tIns="0" rIns="0" bIns="0">
            <a:normAutofit fontScale="92500" lnSpcReduction="20000"/>
          </a:bodyPr>
          <a:lstStyle>
            <a:defPPr marL="432000" lvl="0" indent="-324000" algn="l" rtl="0" hangingPunct="1">
              <a:lnSpc>
                <a:spcPct val="100000"/>
              </a:lnSpc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en-US" sz="26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lnSpc>
                <a:spcPct val="100000"/>
              </a:lnSpc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en-US" sz="26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lnSpc>
                <a:spcPct val="100000"/>
              </a:lnSpc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lnSpc>
                <a:spcPct val="100000"/>
              </a:lnSpc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en-US" sz="18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en-US" sz="16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5pPr>
            <a:lvl6pPr marL="2592000" lvl="5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6pPr>
            <a:lvl7pPr marL="3024000" lvl="6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en-GB" sz="2800" b="1" dirty="0">
                <a:latin typeface="Gill Sans MT" panose="020B0502020104020203" pitchFamily="34" charset="0"/>
              </a:rPr>
              <a:t>Summary on motivation:  </a:t>
            </a:r>
            <a:r>
              <a:rPr lang="en-GB" sz="2800" dirty="0">
                <a:latin typeface="Gill Sans MT" panose="020B0502020104020203" pitchFamily="34" charset="0"/>
              </a:rPr>
              <a:t>“the evidence suggests that it is as much the process of developing and using the CPM system, as it is the resultant performance measures that yield motivational benefits” (</a:t>
            </a:r>
            <a:r>
              <a:rPr lang="en-GB" sz="2800" b="1" dirty="0">
                <a:latin typeface="Gill Sans MT" panose="020B0502020104020203" pitchFamily="34" charset="0"/>
              </a:rPr>
              <a:t>how</a:t>
            </a:r>
            <a:r>
              <a:rPr lang="en-GB" sz="2800" dirty="0">
                <a:latin typeface="Gill Sans MT" panose="020B0502020104020203" pitchFamily="34" charset="0"/>
              </a:rPr>
              <a:t> the system is used – not just the targets themselves)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b="1" dirty="0"/>
              <a:t>Other mixed findings</a:t>
            </a:r>
            <a:r>
              <a:rPr lang="en-US" sz="2800" dirty="0"/>
              <a:t>: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US" sz="2800" b="1" dirty="0"/>
              <a:t>Perceptions of subjectivity</a:t>
            </a:r>
            <a:r>
              <a:rPr lang="en-US" sz="2800" dirty="0"/>
              <a:t>: bias and unfairness (negative) or flexible (positive)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US" sz="2800" b="1" dirty="0"/>
              <a:t>Conflicts and tensions</a:t>
            </a:r>
            <a:r>
              <a:rPr lang="en-US" sz="2800" dirty="0"/>
              <a:t>: visibility of performance results can increase conflict (negative) or can be seen as a means of comparing/benchmarking across large organizations (positive).</a:t>
            </a:r>
          </a:p>
          <a:p>
            <a:pPr lvl="0">
              <a:buFont typeface="Wingdings" panose="05000000000000000000" pitchFamily="2" charset="2"/>
              <a:buChar char="Ø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088127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57200" y="239743"/>
            <a:ext cx="8229600" cy="861774"/>
          </a:xfrm>
          <a:noFill/>
          <a:ln>
            <a:noFill/>
          </a:ln>
        </p:spPr>
        <p:txBody>
          <a:bodyPr lIns="0" tIns="0" rIns="0" bIns="0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l" rtl="0">
              <a:spcBef>
                <a:spcPts val="601"/>
              </a:spcBef>
              <a:buNone/>
            </a:pPr>
            <a:r>
              <a:rPr lang="en-US" sz="2800" kern="1200" dirty="0"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rPr>
              <a:t>Consequences of CPM systems for </a:t>
            </a:r>
            <a:r>
              <a:rPr lang="en-US" sz="2800" kern="1200" dirty="0">
                <a:solidFill>
                  <a:srgbClr val="FF0000"/>
                </a:solidFill>
                <a:latin typeface="Gill Sans MT"/>
                <a:ea typeface="Microsoft YaHei" pitchFamily="2"/>
                <a:cs typeface="Mangal" pitchFamily="2"/>
              </a:rPr>
              <a:t>organizational capabilities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latin typeface="Gill Sans MT" panose="020B0502020104020203" pitchFamily="34" charset="0"/>
              </a:rPr>
              <a:t>Positive association with strategy alignment, development, implementation and review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latin typeface="Gill Sans MT" panose="020B0502020104020203" pitchFamily="34" charset="0"/>
              </a:rPr>
              <a:t>* BAE case study on the development of a balanced scorecard (</a:t>
            </a:r>
            <a:r>
              <a:rPr lang="en-GB" sz="2800" dirty="0" err="1">
                <a:latin typeface="Gill Sans MT" panose="020B0502020104020203" pitchFamily="34" charset="0"/>
              </a:rPr>
              <a:t>Jazayeri</a:t>
            </a:r>
            <a:r>
              <a:rPr lang="en-GB" sz="2800" dirty="0">
                <a:latin typeface="Gill Sans MT" panose="020B0502020104020203" pitchFamily="34" charset="0"/>
              </a:rPr>
              <a:t> and </a:t>
            </a:r>
            <a:r>
              <a:rPr lang="en-GB" sz="2800" dirty="0" err="1">
                <a:latin typeface="Gill Sans MT" panose="020B0502020104020203" pitchFamily="34" charset="0"/>
              </a:rPr>
              <a:t>Scapens</a:t>
            </a:r>
            <a:r>
              <a:rPr lang="en-GB" sz="2800" dirty="0">
                <a:latin typeface="Gill Sans MT" panose="020B0502020104020203" pitchFamily="34" charset="0"/>
              </a:rPr>
              <a:t>, 2008).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latin typeface="Gill Sans MT" panose="020B0502020104020203" pitchFamily="34" charset="0"/>
              </a:rPr>
              <a:t>Mixed findings: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latin typeface="Gill Sans MT" panose="020B0502020104020203" pitchFamily="34" charset="0"/>
              </a:rPr>
              <a:t>Communication: one-way, top-down communication creates conflict but two-way communication and participation encouraged sharing of knowledge, generates trust and avoids resistance.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latin typeface="Gill Sans MT" panose="020B0502020104020203" pitchFamily="34" charset="0"/>
              </a:rPr>
              <a:t>Organizational learning and innovation: effects can be negative or positive dependent upon the PM system being coercive or enabling.</a:t>
            </a:r>
          </a:p>
        </p:txBody>
      </p:sp>
    </p:spTree>
    <p:extLst>
      <p:ext uri="{BB962C8B-B14F-4D97-AF65-F5344CB8AC3E}">
        <p14:creationId xmlns:p14="http://schemas.microsoft.com/office/powerpoint/2010/main" val="2055534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24579" name="Content Placeholder 3"/>
          <p:cNvSpPr>
            <a:spLocks noGrp="1"/>
          </p:cNvSpPr>
          <p:nvPr>
            <p:ph idx="1"/>
          </p:nvPr>
        </p:nvSpPr>
        <p:spPr>
          <a:xfrm>
            <a:off x="457200" y="1219200"/>
            <a:ext cx="8219256" cy="5234136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/>
              <a:t>Hoque</a:t>
            </a:r>
            <a:r>
              <a:rPr lang="en-GB" dirty="0"/>
              <a:t>, Z. (2014) “20 years of studies on the Balanced Scorecard: trends, accomplishments, gaps and opportunities for future research”, </a:t>
            </a:r>
            <a:r>
              <a:rPr lang="en-GB" i="1" dirty="0"/>
              <a:t>The British Accounting Review</a:t>
            </a:r>
            <a:r>
              <a:rPr lang="en-GB" dirty="0"/>
              <a:t>, vol. 46 (1), pp 33-59.</a:t>
            </a:r>
          </a:p>
          <a:p>
            <a:r>
              <a:rPr lang="en-GB" b="1" dirty="0" err="1">
                <a:solidFill>
                  <a:srgbClr val="7030A0"/>
                </a:solidFill>
              </a:rPr>
              <a:t>Jazayeri</a:t>
            </a:r>
            <a:r>
              <a:rPr lang="en-GB" b="1" dirty="0">
                <a:solidFill>
                  <a:srgbClr val="7030A0"/>
                </a:solidFill>
              </a:rPr>
              <a:t>, M. and </a:t>
            </a:r>
            <a:r>
              <a:rPr lang="en-GB" b="1" dirty="0" err="1">
                <a:solidFill>
                  <a:srgbClr val="7030A0"/>
                </a:solidFill>
              </a:rPr>
              <a:t>Scapens</a:t>
            </a:r>
            <a:r>
              <a:rPr lang="en-GB" b="1" dirty="0">
                <a:solidFill>
                  <a:srgbClr val="7030A0"/>
                </a:solidFill>
              </a:rPr>
              <a:t> R.W. (2008) “The Business Values Scorecard within BAE Systems: the evolution of a performance measurement system”, The British Accounting Review, vol. 40 pp 48-70.</a:t>
            </a:r>
          </a:p>
          <a:p>
            <a:r>
              <a:rPr lang="en-GB" dirty="0"/>
              <a:t>Kaplan, R. S. and Norton, D.P. (1996) “Using the Balanced Scorecard as a strategic management system”, </a:t>
            </a:r>
            <a:r>
              <a:rPr lang="en-GB" i="1" dirty="0"/>
              <a:t>Harvard Business Review,  </a:t>
            </a:r>
            <a:r>
              <a:rPr lang="en-GB" dirty="0"/>
              <a:t>vol. 74 Jan-Feb pp75-85.</a:t>
            </a:r>
          </a:p>
          <a:p>
            <a:r>
              <a:rPr lang="en-GB" dirty="0"/>
              <a:t>Kaplan, R. S. and Norton, D.P. (2008) “Mastering the management system”, </a:t>
            </a:r>
            <a:r>
              <a:rPr lang="en-GB" i="1" dirty="0"/>
              <a:t>Harvard Business Review,  </a:t>
            </a:r>
            <a:r>
              <a:rPr lang="en-GB" dirty="0"/>
              <a:t>vol. 86 Jan. pp63-77</a:t>
            </a:r>
          </a:p>
          <a:p>
            <a:r>
              <a:rPr lang="en-GB" dirty="0" err="1"/>
              <a:t>Nørreklit</a:t>
            </a:r>
            <a:r>
              <a:rPr lang="en-GB" dirty="0"/>
              <a:t>, H. (2000) “The balance on the balance scorecard – a critical analysis of some of its assumptions”, </a:t>
            </a:r>
            <a:r>
              <a:rPr lang="en-GB" i="1" dirty="0"/>
              <a:t>Management Accounting Research,</a:t>
            </a:r>
            <a:r>
              <a:rPr lang="en-GB" dirty="0"/>
              <a:t> vol. 11, </a:t>
            </a:r>
            <a:r>
              <a:rPr lang="en-GB" dirty="0" err="1"/>
              <a:t>pp</a:t>
            </a:r>
            <a:r>
              <a:rPr lang="en-GB" dirty="0"/>
              <a:t> 65-88.</a:t>
            </a:r>
          </a:p>
          <a:p>
            <a:r>
              <a:rPr lang="en-GB" dirty="0" err="1"/>
              <a:t>Otley</a:t>
            </a:r>
            <a:r>
              <a:rPr lang="en-GB" dirty="0"/>
              <a:t>, D. (2003) “Management control and performance management: whence and whither?”,  </a:t>
            </a:r>
            <a:r>
              <a:rPr lang="en-GB" i="1" dirty="0"/>
              <a:t>The British Accounting Review</a:t>
            </a:r>
            <a:r>
              <a:rPr lang="en-GB" dirty="0"/>
              <a:t>, vol. 35, pp 305-326.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4580" name="Slide Number Placeholder 1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5161FD35-D962-4DAA-B36C-D65256D434FF}" type="slidenum">
              <a:rPr lang="en-US" smtClean="0">
                <a:solidFill>
                  <a:schemeClr val="tx2"/>
                </a:solidFill>
              </a:rPr>
              <a:pPr/>
              <a:t>24</a:t>
            </a:fld>
            <a:endParaRPr lang="en-US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433CEC32F900A4D99BF5C767A7C7994" ma:contentTypeVersion="2" ma:contentTypeDescription="Create a new document." ma:contentTypeScope="" ma:versionID="2872d1694302de608f2a3da592c76b14">
  <xsd:schema xmlns:xsd="http://www.w3.org/2001/XMLSchema" xmlns:xs="http://www.w3.org/2001/XMLSchema" xmlns:p="http://schemas.microsoft.com/office/2006/metadata/properties" xmlns:ns2="3fde1b07-2a80-4d84-8cbb-7161d4815bd1" targetNamespace="http://schemas.microsoft.com/office/2006/metadata/properties" ma:root="true" ma:fieldsID="e7908670260d273de3199d3d2ec99d06" ns2:_="">
    <xsd:import namespace="3fde1b07-2a80-4d84-8cbb-7161d4815bd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fde1b07-2a80-4d84-8cbb-7161d4815bd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D55BEBA-B34E-47CB-8A72-ECD29E5D93A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F2428BD-9642-4BB3-8BB8-1559EE7C93E4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F7B473E-4EE6-41BB-B28E-773F91594F2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fde1b07-2a80-4d84-8cbb-7161d4815bd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25807</TotalTime>
  <Words>2749</Words>
  <Application>Microsoft Macintosh PowerPoint</Application>
  <PresentationFormat>On-screen Show (4:3)</PresentationFormat>
  <Paragraphs>345</Paragraphs>
  <Slides>24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Arial</vt:lpstr>
      <vt:lpstr>Bookman Old Style</vt:lpstr>
      <vt:lpstr>Calibri</vt:lpstr>
      <vt:lpstr>Gill Sans MT</vt:lpstr>
      <vt:lpstr>StarSymbol</vt:lpstr>
      <vt:lpstr>Tahoma</vt:lpstr>
      <vt:lpstr>Wingdings</vt:lpstr>
      <vt:lpstr>Wingdings 3</vt:lpstr>
      <vt:lpstr>Origin</vt:lpstr>
      <vt:lpstr>BMMB7017 Contemporary Issues in Performance Management</vt:lpstr>
      <vt:lpstr>PowerPoint Presentation</vt:lpstr>
      <vt:lpstr>PowerPoint Presentation</vt:lpstr>
      <vt:lpstr>PowerPoint Presentation</vt:lpstr>
      <vt:lpstr>PowerPoint Presentation</vt:lpstr>
      <vt:lpstr>Performance measures</vt:lpstr>
      <vt:lpstr>Cause-and-effect relationships</vt:lpstr>
      <vt:lpstr>PowerPoint Presentation</vt:lpstr>
      <vt:lpstr>PowerPoint Presentation</vt:lpstr>
      <vt:lpstr>PowerPoint Presentation</vt:lpstr>
      <vt:lpstr>PowerPoint Presentation</vt:lpstr>
      <vt:lpstr>BS and strategy: summary</vt:lpstr>
      <vt:lpstr>Depreciation </vt:lpstr>
      <vt:lpstr>The Impact of Depreciation </vt:lpstr>
      <vt:lpstr>Target Costing</vt:lpstr>
      <vt:lpstr>Target Costing</vt:lpstr>
      <vt:lpstr>Business Process Reengineering</vt:lpstr>
      <vt:lpstr>Performance Evaluation and Corporate Failure </vt:lpstr>
      <vt:lpstr>Z Score Formula</vt:lpstr>
      <vt:lpstr>Research findings (Franco-Santos et al 2012)</vt:lpstr>
      <vt:lpstr>Consequences of CPM systems for people's behaviour</vt:lpstr>
      <vt:lpstr>Consequences of CPM systems for people's behaviour</vt:lpstr>
      <vt:lpstr>Consequences of CPM systems for organizational capabilities</vt:lpstr>
      <vt:lpstr>References</vt:lpstr>
    </vt:vector>
  </TitlesOfParts>
  <Company>University of Reading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AC302 Advanced Management Accounting</dc:title>
  <dc:creator>Your</dc:creator>
  <cp:lastModifiedBy>Marie Pitson</cp:lastModifiedBy>
  <cp:revision>255</cp:revision>
  <cp:lastPrinted>2015-10-15T10:04:21Z</cp:lastPrinted>
  <dcterms:created xsi:type="dcterms:W3CDTF">2013-09-19T12:24:21Z</dcterms:created>
  <dcterms:modified xsi:type="dcterms:W3CDTF">2023-04-02T08:22:04Z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0x0101006433CEC32F900A4D99BF5C767A7C7994</vt:lpwstr>
  </property>
</Properties>
</file>