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FCA4BA7-7AF1-0C09-77FE-844CC5CC74EA}" v="16" dt="2026-10-14T13:28:40.95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CC66AC2-0146-4BC9-A573-909F8AD227CE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B35C4CA-E29A-4574-86C1-57CE375D3B2B}">
      <dgm:prSet/>
      <dgm:spPr/>
      <dgm:t>
        <a:bodyPr/>
        <a:lstStyle/>
        <a:p>
          <a:r>
            <a:rPr lang="en-US" b="1"/>
            <a:t>1.IMPROVE DAILY COMMUNICATION</a:t>
          </a:r>
          <a:r>
            <a:rPr lang="en-US"/>
            <a:t> </a:t>
          </a:r>
        </a:p>
      </dgm:t>
    </dgm:pt>
    <dgm:pt modelId="{85647CB8-0375-4C7F-8CC8-A29917DFD35B}" type="parTrans" cxnId="{F9C82202-86AE-4BB4-9C04-67C4FF410875}">
      <dgm:prSet/>
      <dgm:spPr/>
      <dgm:t>
        <a:bodyPr/>
        <a:lstStyle/>
        <a:p>
          <a:endParaRPr lang="en-US"/>
        </a:p>
      </dgm:t>
    </dgm:pt>
    <dgm:pt modelId="{14F4A0EF-F85B-47EB-B815-59644146FED3}" type="sibTrans" cxnId="{F9C82202-86AE-4BB4-9C04-67C4FF410875}">
      <dgm:prSet/>
      <dgm:spPr/>
      <dgm:t>
        <a:bodyPr/>
        <a:lstStyle/>
        <a:p>
          <a:endParaRPr lang="en-US"/>
        </a:p>
      </dgm:t>
    </dgm:pt>
    <dgm:pt modelId="{E8DBFA54-5297-4CA1-8A87-3484BC609761}">
      <dgm:prSet/>
      <dgm:spPr/>
      <dgm:t>
        <a:bodyPr/>
        <a:lstStyle/>
        <a:p>
          <a:r>
            <a:rPr lang="en-US"/>
            <a:t>Staff daily can share important updates annd information in one central </a:t>
          </a:r>
        </a:p>
      </dgm:t>
    </dgm:pt>
    <dgm:pt modelId="{97B0CADC-48E1-4772-8CC2-379FF1734065}" type="parTrans" cxnId="{4EFB429F-5D78-4B07-94D8-FD68547B18C8}">
      <dgm:prSet/>
      <dgm:spPr/>
      <dgm:t>
        <a:bodyPr/>
        <a:lstStyle/>
        <a:p>
          <a:endParaRPr lang="en-US"/>
        </a:p>
      </dgm:t>
    </dgm:pt>
    <dgm:pt modelId="{F01190C7-CE15-4116-8E55-C9E2A17E25B9}" type="sibTrans" cxnId="{4EFB429F-5D78-4B07-94D8-FD68547B18C8}">
      <dgm:prSet/>
      <dgm:spPr/>
      <dgm:t>
        <a:bodyPr/>
        <a:lstStyle/>
        <a:p>
          <a:endParaRPr lang="en-US"/>
        </a:p>
      </dgm:t>
    </dgm:pt>
    <dgm:pt modelId="{975D4B07-7884-474E-98D2-4BB0A774806E}">
      <dgm:prSet/>
      <dgm:spPr/>
      <dgm:t>
        <a:bodyPr/>
        <a:lstStyle/>
        <a:p>
          <a:r>
            <a:rPr lang="en-US"/>
            <a:t>Location </a:t>
          </a:r>
        </a:p>
      </dgm:t>
    </dgm:pt>
    <dgm:pt modelId="{229638D7-4BA8-4447-AD4F-3AC12D403261}" type="parTrans" cxnId="{3CC0EEC4-FC69-4D79-8AD8-5F5C47A4DE57}">
      <dgm:prSet/>
      <dgm:spPr/>
      <dgm:t>
        <a:bodyPr/>
        <a:lstStyle/>
        <a:p>
          <a:endParaRPr lang="en-US"/>
        </a:p>
      </dgm:t>
    </dgm:pt>
    <dgm:pt modelId="{9E61E211-7053-4382-950D-5F9EC07C8FCC}" type="sibTrans" cxnId="{3CC0EEC4-FC69-4D79-8AD8-5F5C47A4DE57}">
      <dgm:prSet/>
      <dgm:spPr/>
      <dgm:t>
        <a:bodyPr/>
        <a:lstStyle/>
        <a:p>
          <a:endParaRPr lang="en-US"/>
        </a:p>
      </dgm:t>
    </dgm:pt>
    <dgm:pt modelId="{5F0D6290-39D0-4168-B46C-B3A9867593E3}" type="pres">
      <dgm:prSet presAssocID="{5CC66AC2-0146-4BC9-A573-909F8AD227CE}" presName="vert0" presStyleCnt="0">
        <dgm:presLayoutVars>
          <dgm:dir/>
          <dgm:animOne val="branch"/>
          <dgm:animLvl val="lvl"/>
        </dgm:presLayoutVars>
      </dgm:prSet>
      <dgm:spPr/>
    </dgm:pt>
    <dgm:pt modelId="{81A54317-92BC-45BE-9D4A-9F05EAB12C11}" type="pres">
      <dgm:prSet presAssocID="{FB35C4CA-E29A-4574-86C1-57CE375D3B2B}" presName="thickLine" presStyleLbl="alignNode1" presStyleIdx="0" presStyleCnt="3"/>
      <dgm:spPr/>
    </dgm:pt>
    <dgm:pt modelId="{EDA2A764-DE66-4970-A511-72A399DE0F91}" type="pres">
      <dgm:prSet presAssocID="{FB35C4CA-E29A-4574-86C1-57CE375D3B2B}" presName="horz1" presStyleCnt="0"/>
      <dgm:spPr/>
    </dgm:pt>
    <dgm:pt modelId="{310B679D-C5B7-48EB-8E29-8EC53B52C6DE}" type="pres">
      <dgm:prSet presAssocID="{FB35C4CA-E29A-4574-86C1-57CE375D3B2B}" presName="tx1" presStyleLbl="revTx" presStyleIdx="0" presStyleCnt="3"/>
      <dgm:spPr/>
    </dgm:pt>
    <dgm:pt modelId="{99D85620-AFEF-43FD-A4C0-2FF85FA40F6A}" type="pres">
      <dgm:prSet presAssocID="{FB35C4CA-E29A-4574-86C1-57CE375D3B2B}" presName="vert1" presStyleCnt="0"/>
      <dgm:spPr/>
    </dgm:pt>
    <dgm:pt modelId="{A61F3F5B-9F05-47D9-8775-C0AB455E3F9F}" type="pres">
      <dgm:prSet presAssocID="{E8DBFA54-5297-4CA1-8A87-3484BC609761}" presName="thickLine" presStyleLbl="alignNode1" presStyleIdx="1" presStyleCnt="3"/>
      <dgm:spPr/>
    </dgm:pt>
    <dgm:pt modelId="{18B2EAA1-E822-4DC3-BBB1-648C724A0589}" type="pres">
      <dgm:prSet presAssocID="{E8DBFA54-5297-4CA1-8A87-3484BC609761}" presName="horz1" presStyleCnt="0"/>
      <dgm:spPr/>
    </dgm:pt>
    <dgm:pt modelId="{B0F46B22-FB9F-49F2-AAE7-B2CC186A20F9}" type="pres">
      <dgm:prSet presAssocID="{E8DBFA54-5297-4CA1-8A87-3484BC609761}" presName="tx1" presStyleLbl="revTx" presStyleIdx="1" presStyleCnt="3"/>
      <dgm:spPr/>
    </dgm:pt>
    <dgm:pt modelId="{C52278D4-50C1-4B55-9B32-4CC087A1F402}" type="pres">
      <dgm:prSet presAssocID="{E8DBFA54-5297-4CA1-8A87-3484BC609761}" presName="vert1" presStyleCnt="0"/>
      <dgm:spPr/>
    </dgm:pt>
    <dgm:pt modelId="{9508A47C-84F5-4B7E-93E4-71E39CEC4206}" type="pres">
      <dgm:prSet presAssocID="{975D4B07-7884-474E-98D2-4BB0A774806E}" presName="thickLine" presStyleLbl="alignNode1" presStyleIdx="2" presStyleCnt="3"/>
      <dgm:spPr/>
    </dgm:pt>
    <dgm:pt modelId="{8F2B104F-2ED0-424D-AA1B-1210898563B7}" type="pres">
      <dgm:prSet presAssocID="{975D4B07-7884-474E-98D2-4BB0A774806E}" presName="horz1" presStyleCnt="0"/>
      <dgm:spPr/>
    </dgm:pt>
    <dgm:pt modelId="{0F2C5322-996C-4C74-9C9D-08D71E385AC6}" type="pres">
      <dgm:prSet presAssocID="{975D4B07-7884-474E-98D2-4BB0A774806E}" presName="tx1" presStyleLbl="revTx" presStyleIdx="2" presStyleCnt="3"/>
      <dgm:spPr/>
    </dgm:pt>
    <dgm:pt modelId="{E0D133A4-0FAC-41CF-9214-1C760C9B6F09}" type="pres">
      <dgm:prSet presAssocID="{975D4B07-7884-474E-98D2-4BB0A774806E}" presName="vert1" presStyleCnt="0"/>
      <dgm:spPr/>
    </dgm:pt>
  </dgm:ptLst>
  <dgm:cxnLst>
    <dgm:cxn modelId="{F9C82202-86AE-4BB4-9C04-67C4FF410875}" srcId="{5CC66AC2-0146-4BC9-A573-909F8AD227CE}" destId="{FB35C4CA-E29A-4574-86C1-57CE375D3B2B}" srcOrd="0" destOrd="0" parTransId="{85647CB8-0375-4C7F-8CC8-A29917DFD35B}" sibTransId="{14F4A0EF-F85B-47EB-B815-59644146FED3}"/>
    <dgm:cxn modelId="{FA5D2A5C-BF41-4F7A-9E7A-A01CF8A65318}" type="presOf" srcId="{5CC66AC2-0146-4BC9-A573-909F8AD227CE}" destId="{5F0D6290-39D0-4168-B46C-B3A9867593E3}" srcOrd="0" destOrd="0" presId="urn:microsoft.com/office/officeart/2008/layout/LinedList"/>
    <dgm:cxn modelId="{15BF534D-39A1-449C-A291-6B7771CC15B7}" type="presOf" srcId="{FB35C4CA-E29A-4574-86C1-57CE375D3B2B}" destId="{310B679D-C5B7-48EB-8E29-8EC53B52C6DE}" srcOrd="0" destOrd="0" presId="urn:microsoft.com/office/officeart/2008/layout/LinedList"/>
    <dgm:cxn modelId="{DA758D6D-B6BA-4DC1-8134-BE9CD18ADE8B}" type="presOf" srcId="{E8DBFA54-5297-4CA1-8A87-3484BC609761}" destId="{B0F46B22-FB9F-49F2-AAE7-B2CC186A20F9}" srcOrd="0" destOrd="0" presId="urn:microsoft.com/office/officeart/2008/layout/LinedList"/>
    <dgm:cxn modelId="{4EFB429F-5D78-4B07-94D8-FD68547B18C8}" srcId="{5CC66AC2-0146-4BC9-A573-909F8AD227CE}" destId="{E8DBFA54-5297-4CA1-8A87-3484BC609761}" srcOrd="1" destOrd="0" parTransId="{97B0CADC-48E1-4772-8CC2-379FF1734065}" sibTransId="{F01190C7-CE15-4116-8E55-C9E2A17E25B9}"/>
    <dgm:cxn modelId="{3CC0EEC4-FC69-4D79-8AD8-5F5C47A4DE57}" srcId="{5CC66AC2-0146-4BC9-A573-909F8AD227CE}" destId="{975D4B07-7884-474E-98D2-4BB0A774806E}" srcOrd="2" destOrd="0" parTransId="{229638D7-4BA8-4447-AD4F-3AC12D403261}" sibTransId="{9E61E211-7053-4382-950D-5F9EC07C8FCC}"/>
    <dgm:cxn modelId="{CAE962DF-E272-4A91-99AF-1A9C5F811BA4}" type="presOf" srcId="{975D4B07-7884-474E-98D2-4BB0A774806E}" destId="{0F2C5322-996C-4C74-9C9D-08D71E385AC6}" srcOrd="0" destOrd="0" presId="urn:microsoft.com/office/officeart/2008/layout/LinedList"/>
    <dgm:cxn modelId="{B0CA288B-64EE-466A-A2C5-1276908AA1BF}" type="presParOf" srcId="{5F0D6290-39D0-4168-B46C-B3A9867593E3}" destId="{81A54317-92BC-45BE-9D4A-9F05EAB12C11}" srcOrd="0" destOrd="0" presId="urn:microsoft.com/office/officeart/2008/layout/LinedList"/>
    <dgm:cxn modelId="{D99039A1-4EA7-4D21-9D03-2F6D77193D4D}" type="presParOf" srcId="{5F0D6290-39D0-4168-B46C-B3A9867593E3}" destId="{EDA2A764-DE66-4970-A511-72A399DE0F91}" srcOrd="1" destOrd="0" presId="urn:microsoft.com/office/officeart/2008/layout/LinedList"/>
    <dgm:cxn modelId="{A1F26BF4-43B2-41A9-A111-F7901A48B460}" type="presParOf" srcId="{EDA2A764-DE66-4970-A511-72A399DE0F91}" destId="{310B679D-C5B7-48EB-8E29-8EC53B52C6DE}" srcOrd="0" destOrd="0" presId="urn:microsoft.com/office/officeart/2008/layout/LinedList"/>
    <dgm:cxn modelId="{01BABBC8-9A75-436B-91B5-2CB886E0E8D8}" type="presParOf" srcId="{EDA2A764-DE66-4970-A511-72A399DE0F91}" destId="{99D85620-AFEF-43FD-A4C0-2FF85FA40F6A}" srcOrd="1" destOrd="0" presId="urn:microsoft.com/office/officeart/2008/layout/LinedList"/>
    <dgm:cxn modelId="{BB6D3F75-A4A2-4ECF-BB63-C0CB9FFD25B1}" type="presParOf" srcId="{5F0D6290-39D0-4168-B46C-B3A9867593E3}" destId="{A61F3F5B-9F05-47D9-8775-C0AB455E3F9F}" srcOrd="2" destOrd="0" presId="urn:microsoft.com/office/officeart/2008/layout/LinedList"/>
    <dgm:cxn modelId="{1C85A6B8-4F8E-4E21-BA7B-2A09E910B0C6}" type="presParOf" srcId="{5F0D6290-39D0-4168-B46C-B3A9867593E3}" destId="{18B2EAA1-E822-4DC3-BBB1-648C724A0589}" srcOrd="3" destOrd="0" presId="urn:microsoft.com/office/officeart/2008/layout/LinedList"/>
    <dgm:cxn modelId="{46FF25E9-7656-423D-99F7-A47D83BB9B24}" type="presParOf" srcId="{18B2EAA1-E822-4DC3-BBB1-648C724A0589}" destId="{B0F46B22-FB9F-49F2-AAE7-B2CC186A20F9}" srcOrd="0" destOrd="0" presId="urn:microsoft.com/office/officeart/2008/layout/LinedList"/>
    <dgm:cxn modelId="{154E5A95-E084-4490-BFC7-801245E7121D}" type="presParOf" srcId="{18B2EAA1-E822-4DC3-BBB1-648C724A0589}" destId="{C52278D4-50C1-4B55-9B32-4CC087A1F402}" srcOrd="1" destOrd="0" presId="urn:microsoft.com/office/officeart/2008/layout/LinedList"/>
    <dgm:cxn modelId="{4FC9A838-FFEC-4540-9F19-D0C9BED346F0}" type="presParOf" srcId="{5F0D6290-39D0-4168-B46C-B3A9867593E3}" destId="{9508A47C-84F5-4B7E-93E4-71E39CEC4206}" srcOrd="4" destOrd="0" presId="urn:microsoft.com/office/officeart/2008/layout/LinedList"/>
    <dgm:cxn modelId="{B70D0C6F-5186-4746-9D9C-467F6FFE9357}" type="presParOf" srcId="{5F0D6290-39D0-4168-B46C-B3A9867593E3}" destId="{8F2B104F-2ED0-424D-AA1B-1210898563B7}" srcOrd="5" destOrd="0" presId="urn:microsoft.com/office/officeart/2008/layout/LinedList"/>
    <dgm:cxn modelId="{41E6DF04-E2CE-466B-9DA1-6D78F8DADA99}" type="presParOf" srcId="{8F2B104F-2ED0-424D-AA1B-1210898563B7}" destId="{0F2C5322-996C-4C74-9C9D-08D71E385AC6}" srcOrd="0" destOrd="0" presId="urn:microsoft.com/office/officeart/2008/layout/LinedList"/>
    <dgm:cxn modelId="{9E85670C-17DF-4E6B-A9FF-254447E9E776}" type="presParOf" srcId="{8F2B104F-2ED0-424D-AA1B-1210898563B7}" destId="{E0D133A4-0FAC-41CF-9214-1C760C9B6F0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A54317-92BC-45BE-9D4A-9F05EAB12C11}">
      <dsp:nvSpPr>
        <dsp:cNvPr id="0" name=""/>
        <dsp:cNvSpPr/>
      </dsp:nvSpPr>
      <dsp:spPr>
        <a:xfrm>
          <a:off x="0" y="2492"/>
          <a:ext cx="64928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0B679D-C5B7-48EB-8E29-8EC53B52C6DE}">
      <dsp:nvSpPr>
        <dsp:cNvPr id="0" name=""/>
        <dsp:cNvSpPr/>
      </dsp:nvSpPr>
      <dsp:spPr>
        <a:xfrm>
          <a:off x="0" y="2492"/>
          <a:ext cx="6492875" cy="1700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b="1" kern="1200"/>
            <a:t>1.IMPROVE DAILY COMMUNICATION</a:t>
          </a:r>
          <a:r>
            <a:rPr lang="en-US" sz="3400" kern="1200"/>
            <a:t> </a:t>
          </a:r>
        </a:p>
      </dsp:txBody>
      <dsp:txXfrm>
        <a:off x="0" y="2492"/>
        <a:ext cx="6492875" cy="1700138"/>
      </dsp:txXfrm>
    </dsp:sp>
    <dsp:sp modelId="{A61F3F5B-9F05-47D9-8775-C0AB455E3F9F}">
      <dsp:nvSpPr>
        <dsp:cNvPr id="0" name=""/>
        <dsp:cNvSpPr/>
      </dsp:nvSpPr>
      <dsp:spPr>
        <a:xfrm>
          <a:off x="0" y="1702630"/>
          <a:ext cx="6492875" cy="0"/>
        </a:xfrm>
        <a:prstGeom prst="line">
          <a:avLst/>
        </a:prstGeom>
        <a:solidFill>
          <a:schemeClr val="accent2">
            <a:hueOff val="580323"/>
            <a:satOff val="-5172"/>
            <a:lumOff val="-1078"/>
            <a:alphaOff val="0"/>
          </a:schemeClr>
        </a:solidFill>
        <a:ln w="15875" cap="rnd" cmpd="sng" algn="ctr">
          <a:solidFill>
            <a:schemeClr val="accent2">
              <a:hueOff val="580323"/>
              <a:satOff val="-5172"/>
              <a:lumOff val="-107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F46B22-FB9F-49F2-AAE7-B2CC186A20F9}">
      <dsp:nvSpPr>
        <dsp:cNvPr id="0" name=""/>
        <dsp:cNvSpPr/>
      </dsp:nvSpPr>
      <dsp:spPr>
        <a:xfrm>
          <a:off x="0" y="1702630"/>
          <a:ext cx="6492875" cy="1700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Staff daily can share important updates annd information in one central </a:t>
          </a:r>
        </a:p>
      </dsp:txBody>
      <dsp:txXfrm>
        <a:off x="0" y="1702630"/>
        <a:ext cx="6492875" cy="1700138"/>
      </dsp:txXfrm>
    </dsp:sp>
    <dsp:sp modelId="{9508A47C-84F5-4B7E-93E4-71E39CEC4206}">
      <dsp:nvSpPr>
        <dsp:cNvPr id="0" name=""/>
        <dsp:cNvSpPr/>
      </dsp:nvSpPr>
      <dsp:spPr>
        <a:xfrm>
          <a:off x="0" y="3402769"/>
          <a:ext cx="6492875" cy="0"/>
        </a:xfrm>
        <a:prstGeom prst="line">
          <a:avLst/>
        </a:prstGeom>
        <a:solidFill>
          <a:schemeClr val="accent2">
            <a:hueOff val="1160647"/>
            <a:satOff val="-10343"/>
            <a:lumOff val="-2157"/>
            <a:alphaOff val="0"/>
          </a:schemeClr>
        </a:solidFill>
        <a:ln w="15875" cap="rnd" cmpd="sng" algn="ctr">
          <a:solidFill>
            <a:schemeClr val="accent2">
              <a:hueOff val="1160647"/>
              <a:satOff val="-10343"/>
              <a:lumOff val="-215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2C5322-996C-4C74-9C9D-08D71E385AC6}">
      <dsp:nvSpPr>
        <dsp:cNvPr id="0" name=""/>
        <dsp:cNvSpPr/>
      </dsp:nvSpPr>
      <dsp:spPr>
        <a:xfrm>
          <a:off x="0" y="3402769"/>
          <a:ext cx="6492875" cy="1700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Location </a:t>
          </a:r>
        </a:p>
      </dsp:txBody>
      <dsp:txXfrm>
        <a:off x="0" y="3402769"/>
        <a:ext cx="6492875" cy="17001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73676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89313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20653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82406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16878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1802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54572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31943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90391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2318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95842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86666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85907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944709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43826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070868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45893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46541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  <p:sldLayoutId id="2147483876" r:id="rId12"/>
    <p:sldLayoutId id="2147483877" r:id="rId13"/>
    <p:sldLayoutId id="2147483878" r:id="rId14"/>
    <p:sldLayoutId id="2147483879" r:id="rId15"/>
    <p:sldLayoutId id="2147483880" r:id="rId16"/>
    <p:sldLayoutId id="2147483881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41742" y="648930"/>
            <a:ext cx="3461281" cy="3347337"/>
          </a:xfrm>
        </p:spPr>
        <p:txBody>
          <a:bodyPr>
            <a:normAutofit/>
          </a:bodyPr>
          <a:lstStyle/>
          <a:p>
            <a:r>
              <a:rPr lang="en-US" sz="4400"/>
              <a:t>COMMUNITY CARE</a:t>
            </a:r>
            <a:br>
              <a:rPr lang="en-US" sz="4400"/>
            </a:br>
            <a:r>
              <a:rPr lang="en-US" sz="4400"/>
              <a:t>SERVICE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041742" y="3996267"/>
            <a:ext cx="3461281" cy="188700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/>
              <a:t>A PRESENTATION FOR SOLUTION</a:t>
            </a:r>
          </a:p>
          <a:p>
            <a:r>
              <a:rPr lang="en-US" sz="1800"/>
              <a:t>FOR COMMUNICATION AND DAILY SERVICES </a:t>
            </a:r>
          </a:p>
        </p:txBody>
      </p:sp>
      <p:pic>
        <p:nvPicPr>
          <p:cNvPr id="7" name="Graphic 6" descr="Group">
            <a:extLst>
              <a:ext uri="{FF2B5EF4-FFF2-40B4-BE49-F238E27FC236}">
                <a16:creationId xmlns:a16="http://schemas.microsoft.com/office/drawing/2014/main" id="{0B40CE1A-1274-4855-607C-1D6B1430E08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805585" y="1011765"/>
            <a:ext cx="4546708" cy="4546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A9EF6-8F2E-09FA-D774-BAA68C3040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799485" y="111759"/>
            <a:ext cx="8534400" cy="1507067"/>
          </a:xfrm>
        </p:spPr>
        <p:txBody>
          <a:bodyPr/>
          <a:lstStyle/>
          <a:p>
            <a:r>
              <a:rPr lang="en-US" b="1"/>
              <a:t>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FEE153-D5D4-9285-084B-38EFB12C70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44002" y="847"/>
            <a:ext cx="10830560" cy="5190067"/>
          </a:xfrm>
          <a:ln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en-US" b="1"/>
              <a:t>STAFF COMMUNICATION AND DAILY UPDATES</a:t>
            </a:r>
            <a:endParaRPr lang="en-US"/>
          </a:p>
          <a:p>
            <a:pPr marL="0" indent="0">
              <a:buNone/>
            </a:pPr>
            <a:r>
              <a:rPr lang="en-US" sz="2000" dirty="0">
                <a:latin typeface="Century Gothic"/>
                <a:ea typeface="Calibri"/>
                <a:cs typeface="Calibri"/>
              </a:rPr>
              <a:t>    </a:t>
            </a:r>
          </a:p>
          <a:p>
            <a:pPr marL="0" indent="0">
              <a:buNone/>
            </a:pPr>
            <a:r>
              <a:rPr lang="en-US" sz="2000">
                <a:latin typeface="Century Gothic"/>
                <a:ea typeface="Calibri"/>
                <a:cs typeface="Calibri"/>
              </a:rPr>
              <a:t>Share daily updates and important information </a:t>
            </a:r>
            <a:endParaRPr lang="en-US">
              <a:latin typeface="Corbel" panose="020B0503020204020204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2000" dirty="0">
                <a:latin typeface="Century Gothic"/>
                <a:ea typeface="Calibri"/>
                <a:cs typeface="Calibri"/>
              </a:rPr>
              <a:t>with staff in one </a:t>
            </a:r>
            <a:r>
              <a:rPr lang="en-US" sz="2000" dirty="0" err="1">
                <a:latin typeface="Century Gothic"/>
                <a:ea typeface="Calibri"/>
                <a:cs typeface="Calibri"/>
              </a:rPr>
              <a:t>ce</a:t>
            </a:r>
            <a:r>
              <a:rPr lang="en-US" sz="2000" dirty="0">
                <a:latin typeface="Century Gothic"/>
                <a:ea typeface="Calibri"/>
                <a:cs typeface="Calibri"/>
              </a:rPr>
              <a:t>ntral </a:t>
            </a:r>
            <a:r>
              <a:rPr lang="en-US" sz="2000" dirty="0" err="1">
                <a:latin typeface="Century Gothic"/>
                <a:ea typeface="Calibri"/>
                <a:cs typeface="Calibri"/>
              </a:rPr>
              <a:t>locaton</a:t>
            </a:r>
            <a:r>
              <a:rPr lang="en-US" sz="2000" dirty="0">
                <a:latin typeface="Century Gothic"/>
                <a:ea typeface="Calibri"/>
                <a:cs typeface="Calibri"/>
              </a:rPr>
              <a:t> with using One Drive.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9518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052CC-A550-5B52-23E7-C5731D45A5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6013" y="1072609"/>
            <a:ext cx="3041557" cy="4522647"/>
          </a:xfrm>
          <a:effectLst/>
        </p:spPr>
        <p:txBody>
          <a:bodyPr anchor="ctr">
            <a:normAutofit/>
          </a:bodyPr>
          <a:lstStyle/>
          <a:p>
            <a:pPr algn="l"/>
            <a:r>
              <a:rPr lang="en-US" sz="2700" b="1">
                <a:solidFill>
                  <a:schemeClr val="tx2"/>
                </a:solidFill>
              </a:rPr>
              <a:t>OUTLOOK FOR </a:t>
            </a:r>
            <a:r>
              <a:rPr lang="en-US" sz="2700" b="1" dirty="0">
                <a:solidFill>
                  <a:schemeClr val="tx2"/>
                </a:solidFill>
              </a:rPr>
              <a:t>COMMUNICATION N</a:t>
            </a:r>
            <a:br>
              <a:rPr lang="en-US" sz="2700" b="1" dirty="0"/>
            </a:br>
            <a:r>
              <a:rPr lang="en-US" sz="2700" b="1" dirty="0">
                <a:solidFill>
                  <a:schemeClr val="tx2"/>
                </a:solidFill>
              </a:rPr>
              <a:t>DAILY UPDATES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36A47B-76AF-F7D9-E5E0-0827F75672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9032" y="1072609"/>
            <a:ext cx="6383207" cy="4522647"/>
          </a:xfrm>
        </p:spPr>
        <p:txBody>
          <a:bodyPr anchor="ctr">
            <a:normAutofit/>
          </a:bodyPr>
          <a:lstStyle/>
          <a:p>
            <a:pPr lvl="1">
              <a:lnSpc>
                <a:spcPct val="90000"/>
              </a:lnSpc>
              <a:buFont typeface="Courier New"/>
              <a:buChar char="o"/>
            </a:pPr>
            <a:r>
              <a:rPr lang="en-US" sz="1900"/>
              <a:t>One Drive is the most perfect tool to use by staff in the management for communication n daily updates,first what we can do with it which will imporve our performance in managing complicated records.</a:t>
            </a:r>
          </a:p>
          <a:p>
            <a:pPr lvl="1">
              <a:lnSpc>
                <a:spcPct val="90000"/>
              </a:lnSpc>
              <a:buClr>
                <a:srgbClr val="1287C3"/>
              </a:buClr>
              <a:buFont typeface="Courier New"/>
              <a:buChar char="o"/>
            </a:pPr>
            <a:r>
              <a:rPr lang="en-US" sz="1900"/>
              <a:t>1.Share daily updates –Upload important information for staff to read.</a:t>
            </a:r>
          </a:p>
          <a:p>
            <a:pPr lvl="1">
              <a:lnSpc>
                <a:spcPct val="90000"/>
              </a:lnSpc>
              <a:buClr>
                <a:srgbClr val="1287C3"/>
              </a:buClr>
              <a:buFont typeface="Courier New"/>
              <a:buChar char="o"/>
            </a:pPr>
            <a:r>
              <a:rPr lang="en-US" sz="1900"/>
              <a:t>2.Update handover notes-Keep staff informed abput residents,needs ans daily activiites</a:t>
            </a:r>
          </a:p>
          <a:p>
            <a:pPr lvl="1">
              <a:lnSpc>
                <a:spcPct val="90000"/>
              </a:lnSpc>
              <a:buClr>
                <a:srgbClr val="1287C3"/>
              </a:buClr>
              <a:buFont typeface="Courier New"/>
              <a:buChar char="o"/>
            </a:pPr>
            <a:r>
              <a:rPr lang="en-US" sz="1900"/>
              <a:t>3.Share staff rotes-make shift schedules easily acessible to the team </a:t>
            </a:r>
          </a:p>
          <a:p>
            <a:pPr lvl="1">
              <a:lnSpc>
                <a:spcPct val="90000"/>
              </a:lnSpc>
              <a:buClr>
                <a:srgbClr val="1287C3"/>
              </a:buClr>
              <a:buFont typeface="Courier New"/>
              <a:buChar char="o"/>
            </a:pPr>
            <a:r>
              <a:rPr lang="en-US" sz="1900"/>
              <a:t>4.Communication changes-Inform Colleagues about updates policies,procedure and tasks.</a:t>
            </a:r>
          </a:p>
          <a:p>
            <a:pPr lvl="1">
              <a:lnSpc>
                <a:spcPct val="90000"/>
              </a:lnSpc>
              <a:buClr>
                <a:srgbClr val="1287C3"/>
              </a:buClr>
              <a:buFont typeface="Courier New"/>
              <a:buChar char="o"/>
            </a:pPr>
            <a:r>
              <a:rPr lang="en-US" sz="1900"/>
              <a:t>5.Work Together-Use shared documents to improve teamworks and aviod repeated messages </a:t>
            </a:r>
          </a:p>
        </p:txBody>
      </p:sp>
    </p:spTree>
    <p:extLst>
      <p:ext uri="{BB962C8B-B14F-4D97-AF65-F5344CB8AC3E}">
        <p14:creationId xmlns:p14="http://schemas.microsoft.com/office/powerpoint/2010/main" val="372901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103AE710-7D3C-454B-82CF-49B0093E98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039CC2B4-028D-4241-812D-86DEFC665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F8C5AC-0AE6-5F17-2C32-2085F9A6F6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1" y="685800"/>
            <a:ext cx="2639962" cy="51054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500" b="1">
                <a:solidFill>
                  <a:srgbClr val="FFFFFF"/>
                </a:solidFill>
              </a:rPr>
              <a:t>WHAT IMPROVEMENT </a:t>
            </a:r>
            <a:br>
              <a:rPr lang="en-US" sz="2500" b="1">
                <a:solidFill>
                  <a:srgbClr val="FFFFFF"/>
                </a:solidFill>
              </a:rPr>
            </a:br>
            <a:r>
              <a:rPr lang="en-US" sz="2500" b="1">
                <a:solidFill>
                  <a:srgbClr val="FFFFFF"/>
                </a:solidFill>
              </a:rPr>
              <a:t>WE WILL SEE USING ONE DRIVE N </a:t>
            </a:r>
            <a:br>
              <a:rPr lang="en-US" sz="2500" b="1">
                <a:solidFill>
                  <a:srgbClr val="FFFFFF"/>
                </a:solidFill>
              </a:rPr>
            </a:br>
            <a:r>
              <a:rPr lang="en-US" sz="2500" b="1">
                <a:solidFill>
                  <a:srgbClr val="FFFFFF"/>
                </a:solidFill>
              </a:rPr>
              <a:t>WORK MORE IN ORGANISED </a:t>
            </a:r>
            <a:endParaRPr lang="en-US" sz="2500" b="1">
              <a:solidFill>
                <a:srgbClr val="FFFFFF"/>
              </a:solidFill>
              <a:latin typeface="Bernard MT Condensed"/>
            </a:endParaRPr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CA13242B-E02E-4DE0-859A-2A46B775F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44" name="Freeform 6">
              <a:extLst>
                <a:ext uri="{FF2B5EF4-FFF2-40B4-BE49-F238E27FC236}">
                  <a16:creationId xmlns:a16="http://schemas.microsoft.com/office/drawing/2014/main" id="{5ACFC104-86F4-4D49-B858-F1CA033539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45" name="Freeform 7">
              <a:extLst>
                <a:ext uri="{FF2B5EF4-FFF2-40B4-BE49-F238E27FC236}">
                  <a16:creationId xmlns:a16="http://schemas.microsoft.com/office/drawing/2014/main" id="{80627160-C0E1-4BB7-AA86-D39CB7E794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46" name="Freeform 8">
              <a:extLst>
                <a:ext uri="{FF2B5EF4-FFF2-40B4-BE49-F238E27FC236}">
                  <a16:creationId xmlns:a16="http://schemas.microsoft.com/office/drawing/2014/main" id="{F9C4CF4B-A323-44D9-9FEE-90EFE1D065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47" name="Freeform 9">
              <a:extLst>
                <a:ext uri="{FF2B5EF4-FFF2-40B4-BE49-F238E27FC236}">
                  <a16:creationId xmlns:a16="http://schemas.microsoft.com/office/drawing/2014/main" id="{13E2B3A4-22DB-49DD-A716-388DEC5F87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48" name="Freeform 10">
              <a:extLst>
                <a:ext uri="{FF2B5EF4-FFF2-40B4-BE49-F238E27FC236}">
                  <a16:creationId xmlns:a16="http://schemas.microsoft.com/office/drawing/2014/main" id="{337CB09C-5543-4330-8C3D-354519D8D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49" name="Freeform 11">
              <a:extLst>
                <a:ext uri="{FF2B5EF4-FFF2-40B4-BE49-F238E27FC236}">
                  <a16:creationId xmlns:a16="http://schemas.microsoft.com/office/drawing/2014/main" id="{F54B39E1-DFCE-43D0-80F5-D9256E47DF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graphicFrame>
        <p:nvGraphicFramePr>
          <p:cNvPr id="35" name="Content Placeholder 2">
            <a:extLst>
              <a:ext uri="{FF2B5EF4-FFF2-40B4-BE49-F238E27FC236}">
                <a16:creationId xmlns:a16="http://schemas.microsoft.com/office/drawing/2014/main" id="{303B60DB-32C9-6B78-060B-3F9AED4F35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2345996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9780069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ifferent colored organizers">
            <a:extLst>
              <a:ext uri="{FF2B5EF4-FFF2-40B4-BE49-F238E27FC236}">
                <a16:creationId xmlns:a16="http://schemas.microsoft.com/office/drawing/2014/main" id="{CA89B89F-2D51-07A2-A436-82F15DEAD6E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6836" r="26417" b="-2"/>
          <a:stretch>
            <a:fillRect/>
          </a:stretch>
        </p:blipFill>
        <p:spPr>
          <a:xfrm>
            <a:off x="6892924" y="10"/>
            <a:ext cx="529907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32760" y="0"/>
            <a:ext cx="2436813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0EF2532-9359-14B2-CA2A-111365E3D9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2080" y="685800"/>
            <a:ext cx="5260680" cy="1752599"/>
          </a:xfrm>
        </p:spPr>
        <p:txBody>
          <a:bodyPr>
            <a:normAutofit/>
          </a:bodyPr>
          <a:lstStyle/>
          <a:p>
            <a:pPr algn="l"/>
            <a:r>
              <a:rPr lang="en-US" b="1"/>
              <a:t>2.KEEP INFORMATION UP TO DATE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9D9F97-96A9-AAD9-9434-8A88855FCA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8" y="2666999"/>
            <a:ext cx="5260680" cy="3124201"/>
          </a:xfrm>
        </p:spPr>
        <p:txBody>
          <a:bodyPr>
            <a:normAutofit/>
          </a:bodyPr>
          <a:lstStyle/>
          <a:p>
            <a:r>
              <a:rPr lang="en-US" sz="2000"/>
              <a:t>Staff can access the latest versions of shared documents,rotas and</a:t>
            </a:r>
          </a:p>
          <a:p>
            <a:pPr>
              <a:buClr>
                <a:srgbClr val="1287C3"/>
              </a:buClr>
            </a:pPr>
            <a:r>
              <a:rPr lang="en-US" sz="2000"/>
              <a:t>Procedures.</a:t>
            </a:r>
          </a:p>
        </p:txBody>
      </p:sp>
    </p:spTree>
    <p:extLst>
      <p:ext uri="{BB962C8B-B14F-4D97-AF65-F5344CB8AC3E}">
        <p14:creationId xmlns:p14="http://schemas.microsoft.com/office/powerpoint/2010/main" val="733561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Group 27">
            <a:extLst>
              <a:ext uri="{FF2B5EF4-FFF2-40B4-BE49-F238E27FC236}">
                <a16:creationId xmlns:a16="http://schemas.microsoft.com/office/drawing/2014/main" id="{E9D059B6-ADD8-488A-B346-63289E90D1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9" name="Freeform 6">
              <a:extLst>
                <a:ext uri="{FF2B5EF4-FFF2-40B4-BE49-F238E27FC236}">
                  <a16:creationId xmlns:a16="http://schemas.microsoft.com/office/drawing/2014/main" id="{F69B42B4-BC82-4495-A6F9-A28167B56A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83CC168C-2AD4-4FFB-9F25-420ED6514C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1" name="Freeform 9">
              <a:extLst>
                <a:ext uri="{FF2B5EF4-FFF2-40B4-BE49-F238E27FC236}">
                  <a16:creationId xmlns:a16="http://schemas.microsoft.com/office/drawing/2014/main" id="{6C9F369A-6158-4AE8-BA04-138A9DFFA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C7B1DF4-AD98-42A8-820F-667A3DCC40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61C58B74-3656-4FD5-AC47-EE3A59EBB8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8B349A01-D803-4A18-B608-47BFCED434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15655827-B42D-4180-88D3-D83F25E4B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24ACCB06-563C-4ADE-B4D6-1FE9F723C7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3955594"/>
            <a:ext cx="1828958" cy="2902407"/>
          </a:xfrm>
          <a:custGeom>
            <a:avLst/>
            <a:gdLst>
              <a:gd name="connsiteX0" fmla="*/ 0 w 1828958"/>
              <a:gd name="connsiteY0" fmla="*/ 0 h 2902407"/>
              <a:gd name="connsiteX1" fmla="*/ 1828958 w 1828958"/>
              <a:gd name="connsiteY1" fmla="*/ 2902407 h 2902407"/>
              <a:gd name="connsiteX2" fmla="*/ 1709896 w 1828958"/>
              <a:gd name="connsiteY2" fmla="*/ 2902407 h 2902407"/>
              <a:gd name="connsiteX3" fmla="*/ 0 w 1828958"/>
              <a:gd name="connsiteY3" fmla="*/ 63474 h 2902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28958" h="2902407">
                <a:moveTo>
                  <a:pt x="0" y="0"/>
                </a:moveTo>
                <a:lnTo>
                  <a:pt x="1828958" y="2902407"/>
                </a:lnTo>
                <a:lnTo>
                  <a:pt x="1709896" y="2902407"/>
                </a:lnTo>
                <a:lnTo>
                  <a:pt x="0" y="63474"/>
                </a:lnTo>
                <a:close/>
              </a:path>
            </a:pathLst>
          </a:custGeom>
          <a:solidFill>
            <a:srgbClr val="262626"/>
          </a:solidFill>
          <a:ln>
            <a:noFill/>
          </a:ln>
        </p:spPr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40761ECD-D92B-46AE-82CA-640023D28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" y="3220098"/>
            <a:ext cx="2910045" cy="3637903"/>
          </a:xfrm>
          <a:custGeom>
            <a:avLst/>
            <a:gdLst>
              <a:gd name="connsiteX0" fmla="*/ 0 w 2910045"/>
              <a:gd name="connsiteY0" fmla="*/ 0 h 3637903"/>
              <a:gd name="connsiteX1" fmla="*/ 2910045 w 2910045"/>
              <a:gd name="connsiteY1" fmla="*/ 3637903 h 3637903"/>
              <a:gd name="connsiteX2" fmla="*/ 2786220 w 2910045"/>
              <a:gd name="connsiteY2" fmla="*/ 3637903 h 3637903"/>
              <a:gd name="connsiteX3" fmla="*/ 0 w 2910045"/>
              <a:gd name="connsiteY3" fmla="*/ 20366 h 36379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10045" h="3637903">
                <a:moveTo>
                  <a:pt x="0" y="0"/>
                </a:moveTo>
                <a:lnTo>
                  <a:pt x="2910045" y="3637903"/>
                </a:lnTo>
                <a:lnTo>
                  <a:pt x="2786220" y="3637903"/>
                </a:lnTo>
                <a:lnTo>
                  <a:pt x="0" y="2036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9A928607-C55C-40FD-B2DF-6CD6A7226A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" y="2845509"/>
            <a:ext cx="4149883" cy="4012491"/>
          </a:xfrm>
          <a:custGeom>
            <a:avLst/>
            <a:gdLst>
              <a:gd name="connsiteX0" fmla="*/ 0 w 4149883"/>
              <a:gd name="connsiteY0" fmla="*/ 0 h 4012491"/>
              <a:gd name="connsiteX1" fmla="*/ 4149883 w 4149883"/>
              <a:gd name="connsiteY1" fmla="*/ 4012491 h 4012491"/>
              <a:gd name="connsiteX2" fmla="*/ 2910046 w 4149883"/>
              <a:gd name="connsiteY2" fmla="*/ 4012491 h 4012491"/>
              <a:gd name="connsiteX3" fmla="*/ 0 w 4149883"/>
              <a:gd name="connsiteY3" fmla="*/ 374587 h 40124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49883" h="4012491">
                <a:moveTo>
                  <a:pt x="0" y="0"/>
                </a:moveTo>
                <a:lnTo>
                  <a:pt x="4149883" y="4012491"/>
                </a:lnTo>
                <a:lnTo>
                  <a:pt x="2910046" y="4012491"/>
                </a:lnTo>
                <a:lnTo>
                  <a:pt x="0" y="3745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400A20C1-29A4-43E0-AB15-7931F76F8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3332410"/>
            <a:ext cx="2719546" cy="3525590"/>
          </a:xfrm>
          <a:custGeom>
            <a:avLst/>
            <a:gdLst>
              <a:gd name="connsiteX0" fmla="*/ 0 w 2719546"/>
              <a:gd name="connsiteY0" fmla="*/ 0 h 3525590"/>
              <a:gd name="connsiteX1" fmla="*/ 2719546 w 2719546"/>
              <a:gd name="connsiteY1" fmla="*/ 3525590 h 3525590"/>
              <a:gd name="connsiteX2" fmla="*/ 1828959 w 2719546"/>
              <a:gd name="connsiteY2" fmla="*/ 3525590 h 3525590"/>
              <a:gd name="connsiteX3" fmla="*/ 0 w 2719546"/>
              <a:gd name="connsiteY3" fmla="*/ 623183 h 35255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719546" h="3525590">
                <a:moveTo>
                  <a:pt x="0" y="0"/>
                </a:moveTo>
                <a:lnTo>
                  <a:pt x="2719546" y="3525590"/>
                </a:lnTo>
                <a:lnTo>
                  <a:pt x="1828959" y="3525590"/>
                </a:lnTo>
                <a:lnTo>
                  <a:pt x="0" y="623183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051F9D-A1C5-2950-CA17-844E8987C6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643468"/>
            <a:ext cx="9144000" cy="361889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7200" b="1"/>
              <a:t>3.SUPPORT SHIFT HANDOVERS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0885F5-B141-770B-FBB1-287FDD52A3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19546" y="4552335"/>
            <a:ext cx="6752908" cy="109138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/>
              <a:t>Staff can access approved handover documents to support continuity of care.</a:t>
            </a:r>
          </a:p>
        </p:txBody>
      </p:sp>
    </p:spTree>
    <p:extLst>
      <p:ext uri="{BB962C8B-B14F-4D97-AF65-F5344CB8AC3E}">
        <p14:creationId xmlns:p14="http://schemas.microsoft.com/office/powerpoint/2010/main" val="3631133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03BF673-8C68-4092-BF1B-53C57EFEC2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B1BDB70B-F0E6-4867-818F-C582494FB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7083" y="0"/>
            <a:ext cx="11134917" cy="6858000"/>
          </a:xfrm>
          <a:custGeom>
            <a:avLst/>
            <a:gdLst>
              <a:gd name="connsiteX0" fmla="*/ 7627977 w 11134917"/>
              <a:gd name="connsiteY0" fmla="*/ 0 h 6858000"/>
              <a:gd name="connsiteX1" fmla="*/ 8129873 w 11134917"/>
              <a:gd name="connsiteY1" fmla="*/ 0 h 6858000"/>
              <a:gd name="connsiteX2" fmla="*/ 11134917 w 11134917"/>
              <a:gd name="connsiteY2" fmla="*/ 0 h 6858000"/>
              <a:gd name="connsiteX3" fmla="*/ 11134917 w 11134917"/>
              <a:gd name="connsiteY3" fmla="*/ 6858000 h 6858000"/>
              <a:gd name="connsiteX4" fmla="*/ 8129873 w 11134917"/>
              <a:gd name="connsiteY4" fmla="*/ 6858000 h 6858000"/>
              <a:gd name="connsiteX5" fmla="*/ 7627977 w 11134917"/>
              <a:gd name="connsiteY5" fmla="*/ 6858000 h 6858000"/>
              <a:gd name="connsiteX6" fmla="*/ 7627977 w 11134917"/>
              <a:gd name="connsiteY6" fmla="*/ 6857419 h 6858000"/>
              <a:gd name="connsiteX7" fmla="*/ 1921931 w 11134917"/>
              <a:gd name="connsiteY7" fmla="*/ 6850814 h 6858000"/>
              <a:gd name="connsiteX8" fmla="*/ 0 w 11134917"/>
              <a:gd name="connsiteY8" fmla="*/ 5325357 h 6858000"/>
              <a:gd name="connsiteX9" fmla="*/ 838199 w 11134917"/>
              <a:gd name="connsiteY9" fmla="*/ 7331 h 6858000"/>
              <a:gd name="connsiteX10" fmla="*/ 7627977 w 11134917"/>
              <a:gd name="connsiteY10" fmla="*/ 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134917" h="6858000">
                <a:moveTo>
                  <a:pt x="7627977" y="0"/>
                </a:moveTo>
                <a:lnTo>
                  <a:pt x="8129873" y="0"/>
                </a:lnTo>
                <a:lnTo>
                  <a:pt x="11134917" y="0"/>
                </a:lnTo>
                <a:lnTo>
                  <a:pt x="11134917" y="6858000"/>
                </a:lnTo>
                <a:lnTo>
                  <a:pt x="8129873" y="6858000"/>
                </a:lnTo>
                <a:lnTo>
                  <a:pt x="7627977" y="6858000"/>
                </a:lnTo>
                <a:lnTo>
                  <a:pt x="7627977" y="6857419"/>
                </a:lnTo>
                <a:lnTo>
                  <a:pt x="1921931" y="6850814"/>
                </a:lnTo>
                <a:lnTo>
                  <a:pt x="0" y="5325357"/>
                </a:lnTo>
                <a:lnTo>
                  <a:pt x="838199" y="7331"/>
                </a:lnTo>
                <a:lnTo>
                  <a:pt x="7627977" y="505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E52C707-F508-47B5-8864-8CC3EE0F0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2025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066B5DD9-1C9B-4957-AF7C-8E11C7E88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8DF9D480-2CEE-4037-8C1B-6380686300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EBF6F7B8-E51D-495D-B944-B8E2E84C57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F43BB0F7-F9F4-4CFA-9277-2B671DC70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D51F18A6-D926-4462-B110-63097184FB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ED77B4F5-55D8-444A-9EFF-CAAA8CD69F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8A9A653-6B41-4BED-090E-F00D618044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6013" y="1072609"/>
            <a:ext cx="3041557" cy="4522647"/>
          </a:xfrm>
          <a:effectLst/>
        </p:spPr>
        <p:txBody>
          <a:bodyPr anchor="ctr">
            <a:normAutofit/>
          </a:bodyPr>
          <a:lstStyle/>
          <a:p>
            <a:pPr algn="l"/>
            <a:r>
              <a:rPr lang="en-US" sz="3200" b="1">
                <a:solidFill>
                  <a:schemeClr val="tx2"/>
                </a:solidFill>
              </a:rPr>
              <a:t>4.ACESS INFORMATION EASILY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15A115-93D4-7D7B-00FC-BA00B700DE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9032" y="1072609"/>
            <a:ext cx="6383207" cy="4522647"/>
          </a:xfrm>
        </p:spPr>
        <p:txBody>
          <a:bodyPr anchor="ctr">
            <a:normAutofit/>
          </a:bodyPr>
          <a:lstStyle/>
          <a:p>
            <a:r>
              <a:rPr lang="en-US" sz="2000"/>
              <a:t>Authorised staff can  acess work documents from approved devices when needed.</a:t>
            </a:r>
          </a:p>
        </p:txBody>
      </p:sp>
    </p:spTree>
    <p:extLst>
      <p:ext uri="{BB962C8B-B14F-4D97-AF65-F5344CB8AC3E}">
        <p14:creationId xmlns:p14="http://schemas.microsoft.com/office/powerpoint/2010/main" val="1800728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E9D059B6-ADD8-488A-B346-63289E90D1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9" name="Freeform 6">
              <a:extLst>
                <a:ext uri="{FF2B5EF4-FFF2-40B4-BE49-F238E27FC236}">
                  <a16:creationId xmlns:a16="http://schemas.microsoft.com/office/drawing/2014/main" id="{F69B42B4-BC82-4495-A6F9-A28167B56A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83CC168C-2AD4-4FFB-9F25-420ED6514C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1" name="Freeform 9">
              <a:extLst>
                <a:ext uri="{FF2B5EF4-FFF2-40B4-BE49-F238E27FC236}">
                  <a16:creationId xmlns:a16="http://schemas.microsoft.com/office/drawing/2014/main" id="{6C9F369A-6158-4AE8-BA04-138A9DFFA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C7B1DF4-AD98-42A8-820F-667A3DCC40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61C58B74-3656-4FD5-AC47-EE3A59EBB8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8B349A01-D803-4A18-B608-47BFCED434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5A92FE9-DB05-4D0D-AF5A-BE8664B9FF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53D9B26A-5143-49A7-BA98-D871D5BD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526211" y="1"/>
            <a:ext cx="5014912" cy="6857999"/>
            <a:chOff x="2928938" y="-4763"/>
            <a:chExt cx="5014912" cy="6862763"/>
          </a:xfrm>
        </p:grpSpPr>
        <p:sp>
          <p:nvSpPr>
            <p:cNvPr id="19" name="Freeform 6">
              <a:extLst>
                <a:ext uri="{FF2B5EF4-FFF2-40B4-BE49-F238E27FC236}">
                  <a16:creationId xmlns:a16="http://schemas.microsoft.com/office/drawing/2014/main" id="{68B85E55-A2A1-4682-B891-F201358A92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0" name="Freeform 7">
              <a:extLst>
                <a:ext uri="{FF2B5EF4-FFF2-40B4-BE49-F238E27FC236}">
                  <a16:creationId xmlns:a16="http://schemas.microsoft.com/office/drawing/2014/main" id="{45EF6EDB-9B5D-49E9-96FA-1AE08BF95E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21" name="Freeform 12">
              <a:extLst>
                <a:ext uri="{FF2B5EF4-FFF2-40B4-BE49-F238E27FC236}">
                  <a16:creationId xmlns:a16="http://schemas.microsoft.com/office/drawing/2014/main" id="{38338226-D6E2-4EEE-B271-DB4BD096DB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22" name="Freeform 13">
              <a:extLst>
                <a:ext uri="{FF2B5EF4-FFF2-40B4-BE49-F238E27FC236}">
                  <a16:creationId xmlns:a16="http://schemas.microsoft.com/office/drawing/2014/main" id="{4878FB48-17B3-4A11-8025-DE0945CD4E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3" name="Freeform 14">
              <a:extLst>
                <a:ext uri="{FF2B5EF4-FFF2-40B4-BE49-F238E27FC236}">
                  <a16:creationId xmlns:a16="http://schemas.microsoft.com/office/drawing/2014/main" id="{4150A21C-DD6D-4D3C-9E95-7A3CA263B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4" name="Freeform 15">
              <a:extLst>
                <a:ext uri="{FF2B5EF4-FFF2-40B4-BE49-F238E27FC236}">
                  <a16:creationId xmlns:a16="http://schemas.microsoft.com/office/drawing/2014/main" id="{7505BF04-104D-4180-A284-42FCD6B04D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F2C7CA4-5B98-70A5-9C8B-1D45AD661C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8190" y="924232"/>
            <a:ext cx="8174971" cy="328586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6200" b="1"/>
              <a:t>5.MAINTAIN CONFIDENTIALITY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DB625F-796C-0241-9DDB-B278531C34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8190" y="4210098"/>
            <a:ext cx="7178070" cy="86334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100"/>
              <a:t>Use approved acess permissions to protect sensitive stafff and service-user information.</a:t>
            </a:r>
          </a:p>
        </p:txBody>
      </p:sp>
    </p:spTree>
    <p:extLst>
      <p:ext uri="{BB962C8B-B14F-4D97-AF65-F5344CB8AC3E}">
        <p14:creationId xmlns:p14="http://schemas.microsoft.com/office/powerpoint/2010/main" val="27236019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BC1C1C"/>
      </a:accent1>
      <a:accent2>
        <a:srgbClr val="F67534"/>
      </a:accent2>
      <a:accent3>
        <a:srgbClr val="EAAC35"/>
      </a:accent3>
      <a:accent4>
        <a:srgbClr val="9BAF68"/>
      </a:accent4>
      <a:accent5>
        <a:srgbClr val="68B9A6"/>
      </a:accent5>
      <a:accent6>
        <a:srgbClr val="50B1D4"/>
      </a:accent6>
      <a:hlink>
        <a:srgbClr val="E46416"/>
      </a:hlink>
      <a:folHlink>
        <a:srgbClr val="EE9340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93B4CCAC-FD5A-4D59-B1AC-EAF45910B5A9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EDFC89CF989DF4B9C6373692BB23A3F" ma:contentTypeVersion="3" ma:contentTypeDescription="Create a new document." ma:contentTypeScope="" ma:versionID="d9860576f055d7bf34290213bfeec9e8">
  <xsd:schema xmlns:xsd="http://www.w3.org/2001/XMLSchema" xmlns:xs="http://www.w3.org/2001/XMLSchema" xmlns:p="http://schemas.microsoft.com/office/2006/metadata/properties" xmlns:ns2="361be810-6f4c-4485-8fd5-e38bb2ae91e0" targetNamespace="http://schemas.microsoft.com/office/2006/metadata/properties" ma:root="true" ma:fieldsID="a42640f80fdd7b8f5ae62f2dda2dcc6e" ns2:_="">
    <xsd:import namespace="361be810-6f4c-4485-8fd5-e38bb2ae91e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61be810-6f4c-4485-8fd5-e38bb2ae91e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809F59AD-E447-4A09-B6B0-40DBB4CF30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01AF6E6-522D-45B3-8465-FBD466C6410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61be810-6f4c-4485-8fd5-e38bb2ae91e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5CB5B4E-187A-4FA1-9424-2AF4725184EA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Parallax</vt:lpstr>
      <vt:lpstr>COMMUNITY CARE SERVICE</vt:lpstr>
      <vt:lpstr>Outline</vt:lpstr>
      <vt:lpstr>OUTLOOK FOR COMMUNICATION N DAILY UPDATES </vt:lpstr>
      <vt:lpstr>WHAT IMPROVEMENT  WE WILL SEE USING ONE DRIVE N  WORK MORE IN ORGANISED </vt:lpstr>
      <vt:lpstr>2.KEEP INFORMATION UP TO DATE</vt:lpstr>
      <vt:lpstr>3.SUPPORT SHIFT HANDOVERS </vt:lpstr>
      <vt:lpstr>4.ACESS INFORMATION EASILY </vt:lpstr>
      <vt:lpstr>5.MAINTAIN CONFIDENTIALITY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273</cp:revision>
  <dcterms:created xsi:type="dcterms:W3CDTF">2026-10-07T15:09:29Z</dcterms:created>
  <dcterms:modified xsi:type="dcterms:W3CDTF">2026-10-14T13:42:03Z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0x0101004EDFC89CF989DF4B9C6373692BB23A3F</vt:lpwstr>
  </property>
</Properties>
</file>