
<file path=[Content_Types].xml><?xml version="1.0" encoding="utf-8"?>
<Types xmlns="http://schemas.openxmlformats.org/package/2006/content-types">
  <Default Extension="1"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E5EE3-70D6-45EB-8883-09846AF8A226}" v="21" dt="2025-11-14T23:26:31.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3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fia Rinbi" userId="eb15a960ea67dd78" providerId="LiveId" clId="{08E5AE3F-65E8-4AC6-B02C-CC25687517D3}"/>
    <pc:docChg chg="custSel modSld">
      <pc:chgData name="Nafia Rinbi" userId="eb15a960ea67dd78" providerId="LiveId" clId="{08E5AE3F-65E8-4AC6-B02C-CC25687517D3}" dt="2025-11-14T23:03:05.812" v="92" actId="478"/>
      <pc:docMkLst>
        <pc:docMk/>
      </pc:docMkLst>
      <pc:sldChg chg="delSp modSp mod delAnim">
        <pc:chgData name="Nafia Rinbi" userId="eb15a960ea67dd78" providerId="LiveId" clId="{08E5AE3F-65E8-4AC6-B02C-CC25687517D3}" dt="2025-11-14T22:56:25.033" v="90" actId="20577"/>
        <pc:sldMkLst>
          <pc:docMk/>
          <pc:sldMk cId="3001039344" sldId="256"/>
        </pc:sldMkLst>
        <pc:spChg chg="mod">
          <ac:chgData name="Nafia Rinbi" userId="eb15a960ea67dd78" providerId="LiveId" clId="{08E5AE3F-65E8-4AC6-B02C-CC25687517D3}" dt="2025-11-14T22:56:25.033" v="90" actId="20577"/>
          <ac:spMkLst>
            <pc:docMk/>
            <pc:sldMk cId="3001039344" sldId="256"/>
            <ac:spMk id="3" creationId="{076345F0-8FC4-F2C7-3DB0-E2BBA83A0805}"/>
          </ac:spMkLst>
        </pc:spChg>
        <pc:picChg chg="del">
          <ac:chgData name="Nafia Rinbi" userId="eb15a960ea67dd78" providerId="LiveId" clId="{08E5AE3F-65E8-4AC6-B02C-CC25687517D3}" dt="2025-11-14T14:24:30.626" v="60" actId="478"/>
          <ac:picMkLst>
            <pc:docMk/>
            <pc:sldMk cId="3001039344" sldId="256"/>
            <ac:picMk id="5" creationId="{54C53A20-A137-BC46-0F87-C93EFA731031}"/>
          </ac:picMkLst>
        </pc:picChg>
        <pc:picChg chg="del">
          <ac:chgData name="Nafia Rinbi" userId="eb15a960ea67dd78" providerId="LiveId" clId="{08E5AE3F-65E8-4AC6-B02C-CC25687517D3}" dt="2025-11-14T22:56:17.767" v="84" actId="478"/>
          <ac:picMkLst>
            <pc:docMk/>
            <pc:sldMk cId="3001039344" sldId="256"/>
            <ac:picMk id="6" creationId="{70F4E86C-9FDA-FFFE-AB5F-B9E7F5E09EFA}"/>
          </ac:picMkLst>
        </pc:picChg>
      </pc:sldChg>
      <pc:sldChg chg="delSp modSp mod delAnim">
        <pc:chgData name="Nafia Rinbi" userId="eb15a960ea67dd78" providerId="LiveId" clId="{08E5AE3F-65E8-4AC6-B02C-CC25687517D3}" dt="2025-11-14T23:00:18.824" v="91" actId="478"/>
        <pc:sldMkLst>
          <pc:docMk/>
          <pc:sldMk cId="4145952571" sldId="257"/>
        </pc:sldMkLst>
        <pc:spChg chg="mod">
          <ac:chgData name="Nafia Rinbi" userId="eb15a960ea67dd78" providerId="LiveId" clId="{08E5AE3F-65E8-4AC6-B02C-CC25687517D3}" dt="2025-11-14T14:18:17.735" v="58" actId="20577"/>
          <ac:spMkLst>
            <pc:docMk/>
            <pc:sldMk cId="4145952571" sldId="257"/>
            <ac:spMk id="3" creationId="{D925D547-1E2A-B53E-CB63-2809453E8F33}"/>
          </ac:spMkLst>
        </pc:spChg>
        <pc:picChg chg="del">
          <ac:chgData name="Nafia Rinbi" userId="eb15a960ea67dd78" providerId="LiveId" clId="{08E5AE3F-65E8-4AC6-B02C-CC25687517D3}" dt="2025-11-14T14:24:23.471" v="59" actId="478"/>
          <ac:picMkLst>
            <pc:docMk/>
            <pc:sldMk cId="4145952571" sldId="257"/>
            <ac:picMk id="7" creationId="{1BED308A-B24C-F42E-6F52-A53E935E3C2C}"/>
          </ac:picMkLst>
        </pc:picChg>
        <pc:picChg chg="del">
          <ac:chgData name="Nafia Rinbi" userId="eb15a960ea67dd78" providerId="LiveId" clId="{08E5AE3F-65E8-4AC6-B02C-CC25687517D3}" dt="2025-11-14T23:00:18.824" v="91" actId="478"/>
          <ac:picMkLst>
            <pc:docMk/>
            <pc:sldMk cId="4145952571" sldId="257"/>
            <ac:picMk id="8" creationId="{3CD04CD9-BD51-F83A-A6EE-86209F4F5082}"/>
          </ac:picMkLst>
        </pc:picChg>
      </pc:sldChg>
      <pc:sldChg chg="delSp mod delAnim">
        <pc:chgData name="Nafia Rinbi" userId="eb15a960ea67dd78" providerId="LiveId" clId="{08E5AE3F-65E8-4AC6-B02C-CC25687517D3}" dt="2025-11-14T23:03:05.812" v="92" actId="478"/>
        <pc:sldMkLst>
          <pc:docMk/>
          <pc:sldMk cId="380359985" sldId="258"/>
        </pc:sldMkLst>
        <pc:picChg chg="del">
          <ac:chgData name="Nafia Rinbi" userId="eb15a960ea67dd78" providerId="LiveId" clId="{08E5AE3F-65E8-4AC6-B02C-CC25687517D3}" dt="2025-11-14T23:03:05.812" v="92" actId="478"/>
          <ac:picMkLst>
            <pc:docMk/>
            <pc:sldMk cId="380359985" sldId="258"/>
            <ac:picMk id="6" creationId="{FEF8E60D-5439-67E6-DD16-D0F5B2AD05BF}"/>
          </ac:picMkLst>
        </pc:picChg>
      </pc:sldChg>
      <pc:sldChg chg="addSp delSp modSp mod">
        <pc:chgData name="Nafia Rinbi" userId="eb15a960ea67dd78" providerId="LiveId" clId="{08E5AE3F-65E8-4AC6-B02C-CC25687517D3}" dt="2025-11-14T14:26:20.602" v="69" actId="14100"/>
        <pc:sldMkLst>
          <pc:docMk/>
          <pc:sldMk cId="3646965255" sldId="259"/>
        </pc:sldMkLst>
        <pc:spChg chg="del">
          <ac:chgData name="Nafia Rinbi" userId="eb15a960ea67dd78" providerId="LiveId" clId="{08E5AE3F-65E8-4AC6-B02C-CC25687517D3}" dt="2025-11-14T14:25:03.948" v="61" actId="478"/>
          <ac:spMkLst>
            <pc:docMk/>
            <pc:sldMk cId="3646965255" sldId="259"/>
            <ac:spMk id="12" creationId="{67DD3494-8F86-044F-4089-B463ECB3775F}"/>
          </ac:spMkLst>
        </pc:spChg>
        <pc:spChg chg="add mod">
          <ac:chgData name="Nafia Rinbi" userId="eb15a960ea67dd78" providerId="LiveId" clId="{08E5AE3F-65E8-4AC6-B02C-CC25687517D3}" dt="2025-11-14T14:26:08.547" v="64" actId="962"/>
          <ac:spMkLst>
            <pc:docMk/>
            <pc:sldMk cId="3646965255" sldId="259"/>
            <ac:spMk id="15" creationId="{C158A905-A2D6-C54D-82CF-849DC8A40E95}"/>
          </ac:spMkLst>
        </pc:spChg>
        <pc:picChg chg="del">
          <ac:chgData name="Nafia Rinbi" userId="eb15a960ea67dd78" providerId="LiveId" clId="{08E5AE3F-65E8-4AC6-B02C-CC25687517D3}" dt="2025-11-14T14:25:03.948" v="61" actId="478"/>
          <ac:picMkLst>
            <pc:docMk/>
            <pc:sldMk cId="3646965255" sldId="259"/>
            <ac:picMk id="11" creationId="{FA7662C6-D17D-FE66-E222-D70ABD0DAA4B}"/>
          </ac:picMkLst>
        </pc:picChg>
        <pc:picChg chg="add mod">
          <ac:chgData name="Nafia Rinbi" userId="eb15a960ea67dd78" providerId="LiveId" clId="{08E5AE3F-65E8-4AC6-B02C-CC25687517D3}" dt="2025-11-14T14:26:20.602" v="69" actId="14100"/>
          <ac:picMkLst>
            <pc:docMk/>
            <pc:sldMk cId="3646965255" sldId="259"/>
            <ac:picMk id="14" creationId="{80A486B9-AF49-1C63-A4DA-4E0838C6280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5E3E4A-928E-4CAB-B7BB-9B9E813EDFCE}"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219162-53C2-4C0D-AC5B-658A5A86FFE9}" type="slidenum">
              <a:rPr lang="en-GB" smtClean="0"/>
              <a:t>‹#›</a:t>
            </a:fld>
            <a:endParaRPr lang="en-GB"/>
          </a:p>
        </p:txBody>
      </p:sp>
    </p:spTree>
    <p:extLst>
      <p:ext uri="{BB962C8B-B14F-4D97-AF65-F5344CB8AC3E}">
        <p14:creationId xmlns:p14="http://schemas.microsoft.com/office/powerpoint/2010/main" val="2953337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Breast cancer remains one of the most common cancers in the UK and represents a major public health challenge, particularly for women (Cancer Research UK, 2024). In this presentation I will present the anatomy and physiology of the breast, explore how cancer affects these structures, and outline a tailored care plan for a fictional patient named Sarah.</a:t>
            </a:r>
          </a:p>
        </p:txBody>
      </p:sp>
      <p:sp>
        <p:nvSpPr>
          <p:cNvPr id="4" name="Slide Number Placeholder 3"/>
          <p:cNvSpPr>
            <a:spLocks noGrp="1"/>
          </p:cNvSpPr>
          <p:nvPr>
            <p:ph type="sldNum" sz="quarter" idx="5"/>
          </p:nvPr>
        </p:nvSpPr>
        <p:spPr/>
        <p:txBody>
          <a:bodyPr/>
          <a:lstStyle/>
          <a:p>
            <a:fld id="{62219162-53C2-4C0D-AC5B-658A5A86FFE9}" type="slidenum">
              <a:rPr lang="en-GB" smtClean="0"/>
              <a:t>2</a:t>
            </a:fld>
            <a:endParaRPr lang="en-GB"/>
          </a:p>
        </p:txBody>
      </p:sp>
    </p:spTree>
    <p:extLst>
      <p:ext uri="{BB962C8B-B14F-4D97-AF65-F5344CB8AC3E}">
        <p14:creationId xmlns:p14="http://schemas.microsoft.com/office/powerpoint/2010/main" val="1613582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 is a 52-year-old woman diagnosed with early-stage invasive ductal carcinoma. Several lifestyle risk factors and demographic factors contribute to her condition, including age, menopause, weight and dietary choices (NHS, 2023).</a:t>
            </a:r>
          </a:p>
        </p:txBody>
      </p:sp>
      <p:sp>
        <p:nvSpPr>
          <p:cNvPr id="4" name="Slide Number Placeholder 3"/>
          <p:cNvSpPr>
            <a:spLocks noGrp="1"/>
          </p:cNvSpPr>
          <p:nvPr>
            <p:ph type="sldNum" sz="quarter" idx="5"/>
          </p:nvPr>
        </p:nvSpPr>
        <p:spPr/>
        <p:txBody>
          <a:bodyPr/>
          <a:lstStyle/>
          <a:p>
            <a:fld id="{62219162-53C2-4C0D-AC5B-658A5A86FFE9}" type="slidenum">
              <a:rPr lang="en-GB" smtClean="0"/>
              <a:t>3</a:t>
            </a:fld>
            <a:endParaRPr lang="en-GB"/>
          </a:p>
        </p:txBody>
      </p:sp>
    </p:spTree>
    <p:extLst>
      <p:ext uri="{BB962C8B-B14F-4D97-AF65-F5344CB8AC3E}">
        <p14:creationId xmlns:p14="http://schemas.microsoft.com/office/powerpoint/2010/main" val="3977999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breast is made up of lobules, where milk is produced, and ducts, which transport milk to the nipple. Fatty and connective tissues give structure and protection. The lymphatic system drains lymph fluid and helps with immune defence, making lymph nodes important in cancer spread (Tortora and Derrickson, 2021).</a:t>
            </a:r>
          </a:p>
        </p:txBody>
      </p:sp>
      <p:sp>
        <p:nvSpPr>
          <p:cNvPr id="4" name="Slide Number Placeholder 3"/>
          <p:cNvSpPr>
            <a:spLocks noGrp="1"/>
          </p:cNvSpPr>
          <p:nvPr>
            <p:ph type="sldNum" sz="quarter" idx="5"/>
          </p:nvPr>
        </p:nvSpPr>
        <p:spPr/>
        <p:txBody>
          <a:bodyPr/>
          <a:lstStyle/>
          <a:p>
            <a:fld id="{62219162-53C2-4C0D-AC5B-658A5A86FFE9}" type="slidenum">
              <a:rPr lang="en-GB" smtClean="0"/>
              <a:t>4</a:t>
            </a:fld>
            <a:endParaRPr lang="en-GB"/>
          </a:p>
        </p:txBody>
      </p:sp>
    </p:spTree>
    <p:extLst>
      <p:ext uri="{BB962C8B-B14F-4D97-AF65-F5344CB8AC3E}">
        <p14:creationId xmlns:p14="http://schemas.microsoft.com/office/powerpoint/2010/main" val="3335919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Breast physiology relies heavily on hormonal regulation by oestrogen and progesterone. These hormones influence tissue growth, which is why hormonal imbalance increases cancer risk. Normal cell growth is tightly controlled, and immune surveillance by lymph nodes helps detect abnormal cells (</a:t>
            </a:r>
            <a:r>
              <a:rPr lang="en-GB" dirty="0" err="1"/>
              <a:t>Marieb</a:t>
            </a:r>
            <a:r>
              <a:rPr lang="en-GB" dirty="0"/>
              <a:t> and Hoehn, 2020).</a:t>
            </a:r>
          </a:p>
        </p:txBody>
      </p:sp>
      <p:sp>
        <p:nvSpPr>
          <p:cNvPr id="4" name="Slide Number Placeholder 3"/>
          <p:cNvSpPr>
            <a:spLocks noGrp="1"/>
          </p:cNvSpPr>
          <p:nvPr>
            <p:ph type="sldNum" sz="quarter" idx="5"/>
          </p:nvPr>
        </p:nvSpPr>
        <p:spPr/>
        <p:txBody>
          <a:bodyPr/>
          <a:lstStyle/>
          <a:p>
            <a:fld id="{62219162-53C2-4C0D-AC5B-658A5A86FFE9}" type="slidenum">
              <a:rPr lang="en-GB" smtClean="0"/>
              <a:t>5</a:t>
            </a:fld>
            <a:endParaRPr lang="en-GB"/>
          </a:p>
        </p:txBody>
      </p:sp>
    </p:spTree>
    <p:extLst>
      <p:ext uri="{BB962C8B-B14F-4D97-AF65-F5344CB8AC3E}">
        <p14:creationId xmlns:p14="http://schemas.microsoft.com/office/powerpoint/2010/main" val="168782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Breast cancer results from uncontrolled cell growth that can invade nearby tissues, distort normal physiology, and spread through lymphatic pathways. Tumours may also be hormone-sensitive, which influences treatment decisions such as hormone therapy (NICE, 2023).</a:t>
            </a:r>
          </a:p>
        </p:txBody>
      </p:sp>
      <p:sp>
        <p:nvSpPr>
          <p:cNvPr id="4" name="Slide Number Placeholder 3"/>
          <p:cNvSpPr>
            <a:spLocks noGrp="1"/>
          </p:cNvSpPr>
          <p:nvPr>
            <p:ph type="sldNum" sz="quarter" idx="5"/>
          </p:nvPr>
        </p:nvSpPr>
        <p:spPr/>
        <p:txBody>
          <a:bodyPr/>
          <a:lstStyle/>
          <a:p>
            <a:fld id="{62219162-53C2-4C0D-AC5B-658A5A86FFE9}" type="slidenum">
              <a:rPr lang="en-GB" smtClean="0"/>
              <a:t>6</a:t>
            </a:fld>
            <a:endParaRPr lang="en-GB"/>
          </a:p>
        </p:txBody>
      </p:sp>
    </p:spTree>
    <p:extLst>
      <p:ext uri="{BB962C8B-B14F-4D97-AF65-F5344CB8AC3E}">
        <p14:creationId xmlns:p14="http://schemas.microsoft.com/office/powerpoint/2010/main" val="1337464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Sarah’s age, weight, menopausal status and low physical activity significantly increase breast cancer risk. Diet and hormonal changes further contribute to the likelihood of tumour development (Cancer Research UK, 2024).</a:t>
            </a:r>
          </a:p>
        </p:txBody>
      </p:sp>
      <p:sp>
        <p:nvSpPr>
          <p:cNvPr id="4" name="Slide Number Placeholder 3"/>
          <p:cNvSpPr>
            <a:spLocks noGrp="1"/>
          </p:cNvSpPr>
          <p:nvPr>
            <p:ph type="sldNum" sz="quarter" idx="5"/>
          </p:nvPr>
        </p:nvSpPr>
        <p:spPr/>
        <p:txBody>
          <a:bodyPr/>
          <a:lstStyle/>
          <a:p>
            <a:fld id="{62219162-53C2-4C0D-AC5B-658A5A86FFE9}" type="slidenum">
              <a:rPr lang="en-GB" smtClean="0"/>
              <a:t>7</a:t>
            </a:fld>
            <a:endParaRPr lang="en-GB"/>
          </a:p>
        </p:txBody>
      </p:sp>
    </p:spTree>
    <p:extLst>
      <p:ext uri="{BB962C8B-B14F-4D97-AF65-F5344CB8AC3E}">
        <p14:creationId xmlns:p14="http://schemas.microsoft.com/office/powerpoint/2010/main" val="334499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Diagnosis for Sarah included mammography and a biopsy confirming invasive ductal carcinoma. Hormone receptor testing is essential because it guides treatment decisions. According to NHS guidance, regular monitoring with imaging and clinical review is required (NHS, 2023).</a:t>
            </a:r>
          </a:p>
        </p:txBody>
      </p:sp>
      <p:sp>
        <p:nvSpPr>
          <p:cNvPr id="4" name="Slide Number Placeholder 3"/>
          <p:cNvSpPr>
            <a:spLocks noGrp="1"/>
          </p:cNvSpPr>
          <p:nvPr>
            <p:ph type="sldNum" sz="quarter" idx="5"/>
          </p:nvPr>
        </p:nvSpPr>
        <p:spPr/>
        <p:txBody>
          <a:bodyPr/>
          <a:lstStyle/>
          <a:p>
            <a:fld id="{62219162-53C2-4C0D-AC5B-658A5A86FFE9}" type="slidenum">
              <a:rPr lang="en-GB" smtClean="0"/>
              <a:t>8</a:t>
            </a:fld>
            <a:endParaRPr lang="en-GB"/>
          </a:p>
        </p:txBody>
      </p:sp>
    </p:spTree>
    <p:extLst>
      <p:ext uri="{BB962C8B-B14F-4D97-AF65-F5344CB8AC3E}">
        <p14:creationId xmlns:p14="http://schemas.microsoft.com/office/powerpoint/2010/main" val="1262732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care plan follows a holistic, person-centred approach. Physical needs relate to treatment and symptom control, while psychological and social support help improve coping and reduce stress (NICE, 2024).</a:t>
            </a:r>
          </a:p>
        </p:txBody>
      </p:sp>
      <p:sp>
        <p:nvSpPr>
          <p:cNvPr id="4" name="Slide Number Placeholder 3"/>
          <p:cNvSpPr>
            <a:spLocks noGrp="1"/>
          </p:cNvSpPr>
          <p:nvPr>
            <p:ph type="sldNum" sz="quarter" idx="5"/>
          </p:nvPr>
        </p:nvSpPr>
        <p:spPr/>
        <p:txBody>
          <a:bodyPr/>
          <a:lstStyle/>
          <a:p>
            <a:fld id="{62219162-53C2-4C0D-AC5B-658A5A86FFE9}" type="slidenum">
              <a:rPr lang="en-GB" smtClean="0"/>
              <a:t>9</a:t>
            </a:fld>
            <a:endParaRPr lang="en-GB"/>
          </a:p>
        </p:txBody>
      </p:sp>
    </p:spTree>
    <p:extLst>
      <p:ext uri="{BB962C8B-B14F-4D97-AF65-F5344CB8AC3E}">
        <p14:creationId xmlns:p14="http://schemas.microsoft.com/office/powerpoint/2010/main" val="911013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Treatment may include lumpectomy or mastectomy, followed by radiotherapy. Chemotherapy may be indicated depending on staging. Hormone therapy such as tamoxifen may be given if Sarah’s cancer is oestrogen-receptor positive. Side-effect management is an essential part of the plan (NICE, 2023).</a:t>
            </a:r>
          </a:p>
        </p:txBody>
      </p:sp>
      <p:sp>
        <p:nvSpPr>
          <p:cNvPr id="4" name="Slide Number Placeholder 3"/>
          <p:cNvSpPr>
            <a:spLocks noGrp="1"/>
          </p:cNvSpPr>
          <p:nvPr>
            <p:ph type="sldNum" sz="quarter" idx="5"/>
          </p:nvPr>
        </p:nvSpPr>
        <p:spPr/>
        <p:txBody>
          <a:bodyPr/>
          <a:lstStyle/>
          <a:p>
            <a:fld id="{62219162-53C2-4C0D-AC5B-658A5A86FFE9}" type="slidenum">
              <a:rPr lang="en-GB" smtClean="0"/>
              <a:t>10</a:t>
            </a:fld>
            <a:endParaRPr lang="en-GB"/>
          </a:p>
        </p:txBody>
      </p:sp>
    </p:spTree>
    <p:extLst>
      <p:ext uri="{BB962C8B-B14F-4D97-AF65-F5344CB8AC3E}">
        <p14:creationId xmlns:p14="http://schemas.microsoft.com/office/powerpoint/2010/main" val="3761604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Lifestyle changes are crucial for improving outcomes and reducing recurrence risk. NHS guidance recommends increased activity, weight management and a balanced diet to support recovery (NHS, 2023).</a:t>
            </a:r>
          </a:p>
        </p:txBody>
      </p:sp>
      <p:sp>
        <p:nvSpPr>
          <p:cNvPr id="4" name="Slide Number Placeholder 3"/>
          <p:cNvSpPr>
            <a:spLocks noGrp="1"/>
          </p:cNvSpPr>
          <p:nvPr>
            <p:ph type="sldNum" sz="quarter" idx="5"/>
          </p:nvPr>
        </p:nvSpPr>
        <p:spPr/>
        <p:txBody>
          <a:bodyPr/>
          <a:lstStyle/>
          <a:p>
            <a:fld id="{62219162-53C2-4C0D-AC5B-658A5A86FFE9}" type="slidenum">
              <a:rPr lang="en-GB" smtClean="0"/>
              <a:t>11</a:t>
            </a:fld>
            <a:endParaRPr lang="en-GB"/>
          </a:p>
        </p:txBody>
      </p:sp>
    </p:spTree>
    <p:extLst>
      <p:ext uri="{BB962C8B-B14F-4D97-AF65-F5344CB8AC3E}">
        <p14:creationId xmlns:p14="http://schemas.microsoft.com/office/powerpoint/2010/main" val="2955040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Monitoring includes regular clinical examinations and imaging. Nurses also monitor for treatment side effects such as fatigue, skin irritation or lymphedema. Emotional wellbeing should be checked frequently due to the psychological impact of cancer (Macmillan Cancer Support, 2023).</a:t>
            </a:r>
          </a:p>
        </p:txBody>
      </p:sp>
      <p:sp>
        <p:nvSpPr>
          <p:cNvPr id="4" name="Slide Number Placeholder 3"/>
          <p:cNvSpPr>
            <a:spLocks noGrp="1"/>
          </p:cNvSpPr>
          <p:nvPr>
            <p:ph type="sldNum" sz="quarter" idx="5"/>
          </p:nvPr>
        </p:nvSpPr>
        <p:spPr/>
        <p:txBody>
          <a:bodyPr/>
          <a:lstStyle/>
          <a:p>
            <a:fld id="{62219162-53C2-4C0D-AC5B-658A5A86FFE9}" type="slidenum">
              <a:rPr lang="en-GB" smtClean="0"/>
              <a:t>12</a:t>
            </a:fld>
            <a:endParaRPr lang="en-GB"/>
          </a:p>
        </p:txBody>
      </p:sp>
    </p:spTree>
    <p:extLst>
      <p:ext uri="{BB962C8B-B14F-4D97-AF65-F5344CB8AC3E}">
        <p14:creationId xmlns:p14="http://schemas.microsoft.com/office/powerpoint/2010/main" val="1551680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Healthcare professionals must communicate clearly, using shared decision-making to involve Sarah in her care choices. Confidentiality and informed consent are essential ethical principles, and her cultural values and preferences should always be respected (NMC, 2018).</a:t>
            </a:r>
          </a:p>
        </p:txBody>
      </p:sp>
      <p:sp>
        <p:nvSpPr>
          <p:cNvPr id="4" name="Slide Number Placeholder 3"/>
          <p:cNvSpPr>
            <a:spLocks noGrp="1"/>
          </p:cNvSpPr>
          <p:nvPr>
            <p:ph type="sldNum" sz="quarter" idx="5"/>
          </p:nvPr>
        </p:nvSpPr>
        <p:spPr/>
        <p:txBody>
          <a:bodyPr/>
          <a:lstStyle/>
          <a:p>
            <a:fld id="{62219162-53C2-4C0D-AC5B-658A5A86FFE9}" type="slidenum">
              <a:rPr lang="en-GB" smtClean="0"/>
              <a:t>13</a:t>
            </a:fld>
            <a:endParaRPr lang="en-GB"/>
          </a:p>
        </p:txBody>
      </p:sp>
    </p:spTree>
    <p:extLst>
      <p:ext uri="{BB962C8B-B14F-4D97-AF65-F5344CB8AC3E}">
        <p14:creationId xmlns:p14="http://schemas.microsoft.com/office/powerpoint/2010/main" val="20815792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this presentation described key anatomical and physiological aspects, assessed how cancer impacts the body, and presented an evidence-based, person-centred care plan aligned with NHS and NICE guidelines.</a:t>
            </a:r>
          </a:p>
        </p:txBody>
      </p:sp>
      <p:sp>
        <p:nvSpPr>
          <p:cNvPr id="4" name="Slide Number Placeholder 3"/>
          <p:cNvSpPr>
            <a:spLocks noGrp="1"/>
          </p:cNvSpPr>
          <p:nvPr>
            <p:ph type="sldNum" sz="quarter" idx="5"/>
          </p:nvPr>
        </p:nvSpPr>
        <p:spPr/>
        <p:txBody>
          <a:bodyPr/>
          <a:lstStyle/>
          <a:p>
            <a:fld id="{62219162-53C2-4C0D-AC5B-658A5A86FFE9}" type="slidenum">
              <a:rPr lang="en-GB" smtClean="0"/>
              <a:t>14</a:t>
            </a:fld>
            <a:endParaRPr lang="en-GB"/>
          </a:p>
        </p:txBody>
      </p:sp>
    </p:spTree>
    <p:extLst>
      <p:ext uri="{BB962C8B-B14F-4D97-AF65-F5344CB8AC3E}">
        <p14:creationId xmlns:p14="http://schemas.microsoft.com/office/powerpoint/2010/main" val="658346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692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6888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07605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837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8071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9696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01289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6141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677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4345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0326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89812310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nc-sa/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cam.ac.uk/research/news/exhausted-immune-cells-in-healthy-women-could-be-target-for-breast-cancer-prevention" TargetMode="External"/><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pxhere.com/fr/photo/1460087" TargetMode="External"/><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frontiersin.org/journals/immunology/articles/10.3389/fimmu.2022.1016208/full" TargetMode="External"/><Relationship Id="rId5" Type="http://schemas.openxmlformats.org/officeDocument/2006/relationships/image" Target="../media/image5.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sa/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ourses.lumenlearning.com/boundless-biology/chapter/hormonal-control-of-human-reproduction/" TargetMode="External"/><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wallpaperflare.com/amoeba-microscopic-image-cancer-cells-scan-electron-microscope-scan-wallpaper-ziyqd/download/1366x768" TargetMode="External"/><Relationship Id="rId5" Type="http://schemas.openxmlformats.org/officeDocument/2006/relationships/image" Target="../media/image7.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rawpixel.com/image/409518/free-illustration-image-fly-hang-glider-sport" TargetMode="External"/><Relationship Id="rId5" Type="http://schemas.openxmlformats.org/officeDocument/2006/relationships/image" Target="../media/image8.1"/><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ogresearchconservation.org/south-african-scientists-pioneer-technique-in-africa-to-speed-up-medical-diagnoses-and-detect-new-pandemics/" TargetMode="External"/><Relationship Id="rId5" Type="http://schemas.openxmlformats.org/officeDocument/2006/relationships/image" Target="../media/image9.jp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nc-nd/3.0/"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flickr.com/photos/rosefirerising/24439367561" TargetMode="External"/><Relationship Id="rId5" Type="http://schemas.openxmlformats.org/officeDocument/2006/relationships/image" Target="../media/image10.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rawpixel.com/search/first%20aid" TargetMode="External"/><Relationship Id="rId5" Type="http://schemas.openxmlformats.org/officeDocument/2006/relationships/image" Target="../media/image11.1"/><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nc-nd/3.0/"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researchoutreach.org/articles/patient-compliance-modern-medicine/" TargetMode="External"/><Relationship Id="rId5" Type="http://schemas.openxmlformats.org/officeDocument/2006/relationships/image" Target="../media/image12.jp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hyperlink" Target="https://creativecommons.org/licenses/by-nd/3.0/"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quoimedia.com/its-time-to-talk/" TargetMode="External"/><Relationship Id="rId5" Type="http://schemas.openxmlformats.org/officeDocument/2006/relationships/image" Target="../media/image13.jp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rawpixel.com/search/meditation" TargetMode="External"/><Relationship Id="rId5" Type="http://schemas.openxmlformats.org/officeDocument/2006/relationships/image" Target="../media/image14.1"/><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rawpixel.com/search/cancer" TargetMode="External"/><Relationship Id="rId5" Type="http://schemas.openxmlformats.org/officeDocument/2006/relationships/image" Target="../media/image15.1"/><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Network Technology Background">
            <a:extLst>
              <a:ext uri="{FF2B5EF4-FFF2-40B4-BE49-F238E27FC236}">
                <a16:creationId xmlns:a16="http://schemas.microsoft.com/office/drawing/2014/main" id="{4672ECD1-05AE-B48A-AE33-0B2B640CECD9}"/>
              </a:ext>
            </a:extLst>
          </p:cNvPr>
          <p:cNvPicPr>
            <a:picLocks noChangeAspect="1"/>
          </p:cNvPicPr>
          <p:nvPr/>
        </p:nvPicPr>
        <p:blipFill>
          <a:blip r:embed="rId4"/>
          <a:srcRect b="343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7D064F0-6D2A-219C-C000-14ABD99E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06" y="0"/>
            <a:ext cx="4903694" cy="6858001"/>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D263F-CC30-81EA-5AB5-7C3F61CC3E5A}"/>
              </a:ext>
            </a:extLst>
          </p:cNvPr>
          <p:cNvSpPr>
            <a:spLocks noGrp="1"/>
          </p:cNvSpPr>
          <p:nvPr>
            <p:ph type="ctrTitle"/>
          </p:nvPr>
        </p:nvSpPr>
        <p:spPr>
          <a:xfrm>
            <a:off x="1970315" y="2275113"/>
            <a:ext cx="6716486" cy="3701143"/>
          </a:xfrm>
        </p:spPr>
        <p:txBody>
          <a:bodyPr anchor="b">
            <a:normAutofit/>
          </a:bodyPr>
          <a:lstStyle/>
          <a:p>
            <a:pPr algn="l"/>
            <a:r>
              <a:rPr lang="en-GB" sz="2800" dirty="0"/>
              <a:t>Care Plan for a Fictional Patient With Breast Cancer</a:t>
            </a:r>
            <a:endParaRPr lang="en-GB" sz="5200" dirty="0"/>
          </a:p>
        </p:txBody>
      </p:sp>
      <p:sp>
        <p:nvSpPr>
          <p:cNvPr id="3" name="Subtitle 2">
            <a:extLst>
              <a:ext uri="{FF2B5EF4-FFF2-40B4-BE49-F238E27FC236}">
                <a16:creationId xmlns:a16="http://schemas.microsoft.com/office/drawing/2014/main" id="{076345F0-8FC4-F2C7-3DB0-E2BBA83A0805}"/>
              </a:ext>
            </a:extLst>
          </p:cNvPr>
          <p:cNvSpPr>
            <a:spLocks noGrp="1"/>
          </p:cNvSpPr>
          <p:nvPr>
            <p:ph type="subTitle" idx="1"/>
          </p:nvPr>
        </p:nvSpPr>
        <p:spPr>
          <a:xfrm>
            <a:off x="555172" y="936171"/>
            <a:ext cx="4223658" cy="3635829"/>
          </a:xfrm>
        </p:spPr>
        <p:txBody>
          <a:bodyPr anchor="t">
            <a:normAutofit/>
          </a:bodyPr>
          <a:lstStyle/>
          <a:p>
            <a:pPr algn="l"/>
            <a:r>
              <a:rPr lang="en-GB" sz="2200" dirty="0"/>
              <a:t>Name: Nafia Tasnim Rinbi</a:t>
            </a:r>
          </a:p>
          <a:p>
            <a:pPr algn="l"/>
            <a:r>
              <a:rPr lang="en-GB" sz="2200" dirty="0"/>
              <a:t>Student ID: 2409141</a:t>
            </a:r>
          </a:p>
          <a:p>
            <a:pPr algn="l"/>
            <a:r>
              <a:rPr lang="en-GB" sz="2200" dirty="0"/>
              <a:t>Module Code: BMHP5023</a:t>
            </a:r>
          </a:p>
          <a:p>
            <a:pPr algn="l"/>
            <a:r>
              <a:rPr lang="en-GB" sz="2200" dirty="0"/>
              <a:t>Module Name: Introduction to Physiology </a:t>
            </a:r>
          </a:p>
          <a:p>
            <a:pPr algn="l"/>
            <a:r>
              <a:rPr lang="en-GB" sz="2200" dirty="0"/>
              <a:t>Date: 13\10\2025</a:t>
            </a:r>
          </a:p>
        </p:txBody>
      </p:sp>
      <p:pic>
        <p:nvPicPr>
          <p:cNvPr id="7" name="Recorded Sound">
            <a:hlinkClick r:id="" action="ppaction://media"/>
            <a:extLst>
              <a:ext uri="{FF2B5EF4-FFF2-40B4-BE49-F238E27FC236}">
                <a16:creationId xmlns:a16="http://schemas.microsoft.com/office/drawing/2014/main" id="{D8601018-83D5-8F96-E264-CB35A589B4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0010393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618"/>
    </mc:Choice>
    <mc:Fallback>
      <p:transition spd="slow" advTm="17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9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hand sewing">
            <a:extLst>
              <a:ext uri="{FF2B5EF4-FFF2-40B4-BE49-F238E27FC236}">
                <a16:creationId xmlns:a16="http://schemas.microsoft.com/office/drawing/2014/main" id="{5D0A5255-4A49-0421-08B6-361035E84F7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0246" r="4449" b="-1"/>
          <a:stretch>
            <a:fillRect/>
          </a:stretch>
        </p:blipFill>
        <p:spPr>
          <a:xfrm>
            <a:off x="1" y="10"/>
            <a:ext cx="6373368" cy="6857990"/>
          </a:xfrm>
          <a:prstGeom prst="rect">
            <a:avLst/>
          </a:prstGeom>
        </p:spPr>
      </p:pic>
      <p:sp>
        <p:nvSpPr>
          <p:cNvPr id="3" name="TextBox 2">
            <a:extLst>
              <a:ext uri="{FF2B5EF4-FFF2-40B4-BE49-F238E27FC236}">
                <a16:creationId xmlns:a16="http://schemas.microsoft.com/office/drawing/2014/main" id="{D925D547-1E2A-B53E-CB63-2809453E8F33}"/>
              </a:ext>
            </a:extLst>
          </p:cNvPr>
          <p:cNvSpPr txBox="1"/>
          <p:nvPr/>
        </p:nvSpPr>
        <p:spPr>
          <a:xfrm>
            <a:off x="7123007" y="2212846"/>
            <a:ext cx="4361693" cy="4096514"/>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Introduction</a:t>
            </a:r>
            <a:br>
              <a:rPr lang="en-US" dirty="0"/>
            </a:br>
            <a:r>
              <a:rPr lang="en-US" dirty="0"/>
              <a:t>• Overview of breast cancer as a leading UK health issue</a:t>
            </a:r>
            <a:br>
              <a:rPr lang="en-US" dirty="0"/>
            </a:br>
            <a:br>
              <a:rPr lang="en-US" dirty="0"/>
            </a:br>
            <a:r>
              <a:rPr lang="en-US" dirty="0"/>
              <a:t>• Brief description of fictional patient and management of the illness</a:t>
            </a:r>
          </a:p>
        </p:txBody>
      </p:sp>
      <p:sp>
        <p:nvSpPr>
          <p:cNvPr id="6" name="TextBox 5">
            <a:extLst>
              <a:ext uri="{FF2B5EF4-FFF2-40B4-BE49-F238E27FC236}">
                <a16:creationId xmlns:a16="http://schemas.microsoft.com/office/drawing/2014/main" id="{B6A6F45B-C927-C798-381B-33EDA5F690E8}"/>
              </a:ext>
            </a:extLst>
          </p:cNvPr>
          <p:cNvSpPr txBox="1"/>
          <p:nvPr/>
        </p:nvSpPr>
        <p:spPr>
          <a:xfrm>
            <a:off x="3546954" y="6657945"/>
            <a:ext cx="28264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cam.ac.uk/research/news/exhausted-immune-cells-in-healthy-women-could-be-target-for-breast-cancer-preven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9" name="slide2">
            <a:hlinkClick r:id="" action="ppaction://media"/>
            <a:extLst>
              <a:ext uri="{FF2B5EF4-FFF2-40B4-BE49-F238E27FC236}">
                <a16:creationId xmlns:a16="http://schemas.microsoft.com/office/drawing/2014/main" id="{32B297E9-9CB7-578E-F80F-889818A9D16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45952571"/>
      </p:ext>
    </p:extLst>
  </p:cSld>
  <p:clrMapOvr>
    <a:masterClrMapping/>
  </p:clrMapOvr>
  <mc:AlternateContent xmlns:mc="http://schemas.openxmlformats.org/markup-compatibility/2006">
    <mc:Choice xmlns:p14="http://schemas.microsoft.com/office/powerpoint/2010/main" Requires="p14">
      <p:transition spd="slow" p14:dur="2000" advTm="18757"/>
    </mc:Choice>
    <mc:Fallback>
      <p:transition spd="slow" advTm="18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6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ilhouette of a person dancing&#10;&#10;AI-generated content may be incorrect.">
            <a:extLst>
              <a:ext uri="{FF2B5EF4-FFF2-40B4-BE49-F238E27FC236}">
                <a16:creationId xmlns:a16="http://schemas.microsoft.com/office/drawing/2014/main" id="{7BD442D5-3680-4F07-4680-1B79BBEFEB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898" b="9323"/>
          <a:stretch>
            <a:fillRect/>
          </a:stretch>
        </p:blipFill>
        <p:spPr>
          <a:xfrm>
            <a:off x="1" y="10"/>
            <a:ext cx="6373368" cy="6857990"/>
          </a:xfrm>
          <a:prstGeom prst="rect">
            <a:avLst/>
          </a:prstGeom>
        </p:spPr>
      </p:pic>
      <p:sp>
        <p:nvSpPr>
          <p:cNvPr id="3" name="TextBox 2">
            <a:extLst>
              <a:ext uri="{FF2B5EF4-FFF2-40B4-BE49-F238E27FC236}">
                <a16:creationId xmlns:a16="http://schemas.microsoft.com/office/drawing/2014/main" id="{34AD1378-D177-1F0B-BE4C-D5D4DBA1D485}"/>
              </a:ext>
            </a:extLst>
          </p:cNvPr>
          <p:cNvSpPr txBox="1"/>
          <p:nvPr/>
        </p:nvSpPr>
        <p:spPr>
          <a:xfrm>
            <a:off x="7123007" y="2212846"/>
            <a:ext cx="4361693" cy="4096514"/>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Fictional Patient Profile</a:t>
            </a:r>
            <a:br>
              <a:rPr lang="en-US" dirty="0"/>
            </a:br>
            <a:r>
              <a:rPr lang="en-US" dirty="0"/>
              <a:t>Name: Sarah, age 52</a:t>
            </a:r>
            <a:br>
              <a:rPr lang="en-US" dirty="0"/>
            </a:br>
            <a:r>
              <a:rPr lang="en-US" dirty="0"/>
              <a:t>Background: Lives alone, works part-time</a:t>
            </a:r>
            <a:br>
              <a:rPr lang="en-US" dirty="0"/>
            </a:br>
            <a:r>
              <a:rPr lang="en-US" dirty="0"/>
              <a:t>Medical history: Overweight, post-menopausal</a:t>
            </a:r>
            <a:br>
              <a:rPr lang="en-US" dirty="0"/>
            </a:br>
            <a:r>
              <a:rPr lang="en-US" dirty="0"/>
              <a:t>Lifestyle: Limited physical activity, high-fat diet</a:t>
            </a:r>
            <a:br>
              <a:rPr lang="en-US" dirty="0"/>
            </a:br>
            <a:r>
              <a:rPr lang="en-US" dirty="0"/>
              <a:t>Diagnosis: Early-stage invasive ductal carcinoma</a:t>
            </a:r>
          </a:p>
        </p:txBody>
      </p:sp>
      <p:pic>
        <p:nvPicPr>
          <p:cNvPr id="7" name="slide3">
            <a:hlinkClick r:id="" action="ppaction://media"/>
            <a:extLst>
              <a:ext uri="{FF2B5EF4-FFF2-40B4-BE49-F238E27FC236}">
                <a16:creationId xmlns:a16="http://schemas.microsoft.com/office/drawing/2014/main" id="{EE6EF924-F204-F906-3CFD-9A5FFD48EF0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80359985"/>
      </p:ext>
    </p:extLst>
  </p:cSld>
  <p:clrMapOvr>
    <a:masterClrMapping/>
  </p:clrMapOvr>
  <mc:AlternateContent xmlns:mc="http://schemas.openxmlformats.org/markup-compatibility/2006">
    <mc:Choice xmlns:p14="http://schemas.microsoft.com/office/powerpoint/2010/main" Requires="p14">
      <p:transition spd="slow" p14:dur="2000" advTm="6399"/>
    </mc:Choice>
    <mc:Fallback>
      <p:transition spd="slow" advTm="6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3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3" name="TextBox 2">
            <a:extLst>
              <a:ext uri="{FF2B5EF4-FFF2-40B4-BE49-F238E27FC236}">
                <a16:creationId xmlns:a16="http://schemas.microsoft.com/office/drawing/2014/main" id="{52B123B4-CC3A-85AD-DE01-ABDCB624B1D6}"/>
              </a:ext>
            </a:extLst>
          </p:cNvPr>
          <p:cNvSpPr txBox="1"/>
          <p:nvPr/>
        </p:nvSpPr>
        <p:spPr>
          <a:xfrm>
            <a:off x="8270420" y="3412998"/>
            <a:ext cx="3212502" cy="2767366"/>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Anatomy of the Breast</a:t>
            </a:r>
            <a:br>
              <a:rPr lang="en-US" dirty="0"/>
            </a:br>
            <a:r>
              <a:rPr lang="en-US" dirty="0"/>
              <a:t>• Lobules</a:t>
            </a:r>
            <a:br>
              <a:rPr lang="en-US" dirty="0"/>
            </a:br>
            <a:r>
              <a:rPr lang="en-US" dirty="0"/>
              <a:t>• Ducts</a:t>
            </a:r>
            <a:br>
              <a:rPr lang="en-US" dirty="0"/>
            </a:br>
            <a:r>
              <a:rPr lang="en-US" dirty="0"/>
              <a:t>• Fatty tissue</a:t>
            </a:r>
            <a:br>
              <a:rPr lang="en-US" dirty="0"/>
            </a:br>
            <a:r>
              <a:rPr lang="en-US" dirty="0"/>
              <a:t>• Lymphatic vessels and lymph nodes</a:t>
            </a:r>
          </a:p>
        </p:txBody>
      </p:sp>
      <p:pic>
        <p:nvPicPr>
          <p:cNvPr id="14" name="Picture 13" descr="Diagram of a cell with a car and car t">
            <a:extLst>
              <a:ext uri="{FF2B5EF4-FFF2-40B4-BE49-F238E27FC236}">
                <a16:creationId xmlns:a16="http://schemas.microsoft.com/office/drawing/2014/main" id="{80A486B9-AF49-1C63-A4DA-4E0838C628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3286" y="261256"/>
            <a:ext cx="6400801" cy="6596743"/>
          </a:xfrm>
          <a:prstGeom prst="rect">
            <a:avLst/>
          </a:prstGeom>
        </p:spPr>
      </p:pic>
      <p:sp>
        <p:nvSpPr>
          <p:cNvPr id="15" name="TextBox 14">
            <a:extLst>
              <a:ext uri="{FF2B5EF4-FFF2-40B4-BE49-F238E27FC236}">
                <a16:creationId xmlns:a16="http://schemas.microsoft.com/office/drawing/2014/main" id="{C158A905-A2D6-C54D-82CF-849DC8A40E95}"/>
              </a:ext>
            </a:extLst>
          </p:cNvPr>
          <p:cNvSpPr txBox="1"/>
          <p:nvPr/>
        </p:nvSpPr>
        <p:spPr>
          <a:xfrm>
            <a:off x="1323020" y="6858000"/>
            <a:ext cx="9545959" cy="230832"/>
          </a:xfrm>
          <a:prstGeom prst="rect">
            <a:avLst/>
          </a:prstGeom>
          <a:noFill/>
        </p:spPr>
        <p:txBody>
          <a:bodyPr wrap="square" rtlCol="0">
            <a:spAutoFit/>
          </a:bodyPr>
          <a:lstStyle/>
          <a:p>
            <a:r>
              <a:rPr lang="en-GB" sz="900">
                <a:hlinkClick r:id="rId6" tooltip="https://www.frontiersin.org/journals/immunology/articles/10.3389/fimmu.2022.1016208/full"/>
              </a:rPr>
              <a:t>This Photo</a:t>
            </a:r>
            <a:r>
              <a:rPr lang="en-GB" sz="900"/>
              <a:t> by Unknown Author is licensed under </a:t>
            </a:r>
            <a:r>
              <a:rPr lang="en-GB" sz="900">
                <a:hlinkClick r:id="rId7" tooltip="https://creativecommons.org/licenses/by/3.0/"/>
              </a:rPr>
              <a:t>CC BY</a:t>
            </a:r>
            <a:endParaRPr lang="en-GB" sz="900"/>
          </a:p>
        </p:txBody>
      </p:sp>
      <p:pic>
        <p:nvPicPr>
          <p:cNvPr id="16" name="slide4">
            <a:hlinkClick r:id="" action="ppaction://media"/>
            <a:extLst>
              <a:ext uri="{FF2B5EF4-FFF2-40B4-BE49-F238E27FC236}">
                <a16:creationId xmlns:a16="http://schemas.microsoft.com/office/drawing/2014/main" id="{5378774A-71B3-1AB5-6799-A9002E44A7A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46965255"/>
      </p:ext>
    </p:extLst>
  </p:cSld>
  <p:clrMapOvr>
    <a:masterClrMapping/>
  </p:clrMapOvr>
  <mc:AlternateContent xmlns:mc="http://schemas.openxmlformats.org/markup-compatibility/2006">
    <mc:Choice xmlns:p14="http://schemas.microsoft.com/office/powerpoint/2010/main" Requires="p14">
      <p:transition spd="slow" p14:dur="2000" advTm="55875"/>
    </mc:Choice>
    <mc:Fallback>
      <p:transition spd="slow" advTm="55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75"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790010-72FF-79A9-C961-0792FD3A874D}"/>
              </a:ext>
            </a:extLst>
          </p:cNvPr>
          <p:cNvSpPr txBox="1"/>
          <p:nvPr/>
        </p:nvSpPr>
        <p:spPr>
          <a:xfrm>
            <a:off x="674914" y="2828836"/>
            <a:ext cx="4234543" cy="1754326"/>
          </a:xfrm>
          <a:prstGeom prst="rect">
            <a:avLst/>
          </a:prstGeom>
          <a:noFill/>
        </p:spPr>
        <p:txBody>
          <a:bodyPr wrap="square">
            <a:spAutoFit/>
          </a:bodyPr>
          <a:lstStyle/>
          <a:p>
            <a:r>
              <a:rPr lang="en-GB" dirty="0"/>
              <a:t>Physiology of the Breast</a:t>
            </a:r>
            <a:br>
              <a:rPr lang="en-GB" dirty="0"/>
            </a:br>
            <a:r>
              <a:rPr lang="en-GB" dirty="0"/>
              <a:t>• Hormonal regulation: oestrogen and progesterone</a:t>
            </a:r>
            <a:br>
              <a:rPr lang="en-GB" dirty="0"/>
            </a:br>
            <a:r>
              <a:rPr lang="en-GB" dirty="0"/>
              <a:t>• Cellular growth and repair</a:t>
            </a:r>
            <a:br>
              <a:rPr lang="en-GB" dirty="0"/>
            </a:br>
            <a:r>
              <a:rPr lang="en-GB" dirty="0"/>
              <a:t>• Immune surveillance through lymphatic system</a:t>
            </a:r>
          </a:p>
        </p:txBody>
      </p:sp>
      <p:pic>
        <p:nvPicPr>
          <p:cNvPr id="5" name="Picture 4" descr="A screenshot of a cell phone&#10;&#10;AI-generated content may be incorrect.">
            <a:extLst>
              <a:ext uri="{FF2B5EF4-FFF2-40B4-BE49-F238E27FC236}">
                <a16:creationId xmlns:a16="http://schemas.microsoft.com/office/drawing/2014/main" id="{A94FCCA2-4D69-5A1A-B2E0-5979D554A57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668582" y="281579"/>
            <a:ext cx="4144937" cy="5612037"/>
          </a:xfrm>
          <a:prstGeom prst="rect">
            <a:avLst/>
          </a:prstGeom>
        </p:spPr>
      </p:pic>
      <p:sp>
        <p:nvSpPr>
          <p:cNvPr id="6" name="TextBox 5">
            <a:extLst>
              <a:ext uri="{FF2B5EF4-FFF2-40B4-BE49-F238E27FC236}">
                <a16:creationId xmlns:a16="http://schemas.microsoft.com/office/drawing/2014/main" id="{69A133A4-4586-2C2B-5ADA-2D6B41BCFE35}"/>
              </a:ext>
            </a:extLst>
          </p:cNvPr>
          <p:cNvSpPr txBox="1"/>
          <p:nvPr/>
        </p:nvSpPr>
        <p:spPr>
          <a:xfrm>
            <a:off x="4023531" y="5873294"/>
            <a:ext cx="4144937" cy="230832"/>
          </a:xfrm>
          <a:prstGeom prst="rect">
            <a:avLst/>
          </a:prstGeom>
          <a:noFill/>
        </p:spPr>
        <p:txBody>
          <a:bodyPr wrap="square" rtlCol="0">
            <a:spAutoFit/>
          </a:bodyPr>
          <a:lstStyle/>
          <a:p>
            <a:r>
              <a:rPr lang="en-GB" sz="900">
                <a:hlinkClick r:id="rId6" tooltip="https://courses.lumenlearning.com/boundless-biology/chapter/hormonal-control-of-human-reproduction/"/>
              </a:rPr>
              <a:t>This Photo</a:t>
            </a:r>
            <a:r>
              <a:rPr lang="en-GB" sz="900"/>
              <a:t> by Unknown Author is licensed under </a:t>
            </a:r>
            <a:r>
              <a:rPr lang="en-GB" sz="900">
                <a:hlinkClick r:id="rId7" tooltip="https://creativecommons.org/licenses/by-sa/3.0/"/>
              </a:rPr>
              <a:t>CC BY-SA</a:t>
            </a:r>
            <a:endParaRPr lang="en-GB" sz="900"/>
          </a:p>
        </p:txBody>
      </p:sp>
      <p:pic>
        <p:nvPicPr>
          <p:cNvPr id="10" name="slide5">
            <a:hlinkClick r:id="" action="ppaction://media"/>
            <a:extLst>
              <a:ext uri="{FF2B5EF4-FFF2-40B4-BE49-F238E27FC236}">
                <a16:creationId xmlns:a16="http://schemas.microsoft.com/office/drawing/2014/main" id="{C190B137-23EC-9AF3-D733-B369AE8C64F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47505814"/>
      </p:ext>
    </p:extLst>
  </p:cSld>
  <p:clrMapOvr>
    <a:masterClrMapping/>
  </p:clrMapOvr>
  <mc:AlternateContent xmlns:mc="http://schemas.openxmlformats.org/markup-compatibility/2006">
    <mc:Choice xmlns:p14="http://schemas.microsoft.com/office/powerpoint/2010/main" Requires="p14">
      <p:transition spd="slow" p14:dur="2000" advTm="74255"/>
    </mc:Choice>
    <mc:Fallback>
      <p:transition spd="slow" advTm="74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25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A close-up of a cell&#10;&#10;AI-generated content may be incorrect.">
            <a:extLst>
              <a:ext uri="{FF2B5EF4-FFF2-40B4-BE49-F238E27FC236}">
                <a16:creationId xmlns:a16="http://schemas.microsoft.com/office/drawing/2014/main" id="{1F639B24-CC7E-D0CE-4801-69B0240553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6198" r="10319" b="1"/>
          <a:stretch>
            <a:fillRect/>
          </a:stretch>
        </p:blipFill>
        <p:spPr>
          <a:xfrm>
            <a:off x="20" y="10"/>
            <a:ext cx="7723393" cy="6857990"/>
          </a:xfrm>
          <a:prstGeom prst="rect">
            <a:avLst/>
          </a:prstGeom>
        </p:spPr>
      </p:pic>
      <p:sp>
        <p:nvSpPr>
          <p:cNvPr id="3" name="TextBox 2">
            <a:extLst>
              <a:ext uri="{FF2B5EF4-FFF2-40B4-BE49-F238E27FC236}">
                <a16:creationId xmlns:a16="http://schemas.microsoft.com/office/drawing/2014/main" id="{E60A796B-9A3E-3D10-9967-8AA5156435A0}"/>
              </a:ext>
            </a:extLst>
          </p:cNvPr>
          <p:cNvSpPr txBox="1"/>
          <p:nvPr/>
        </p:nvSpPr>
        <p:spPr>
          <a:xfrm>
            <a:off x="8270420" y="3412998"/>
            <a:ext cx="3212502" cy="2767366"/>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How Breast Cancer Affects Body Systems</a:t>
            </a:r>
            <a:br>
              <a:rPr lang="en-US"/>
            </a:br>
            <a:r>
              <a:rPr lang="en-US"/>
              <a:t>• Uncontrolled cell division</a:t>
            </a:r>
            <a:br>
              <a:rPr lang="en-US"/>
            </a:br>
            <a:r>
              <a:rPr lang="en-US"/>
              <a:t>• Invasion of surrounding tissues</a:t>
            </a:r>
            <a:br>
              <a:rPr lang="en-US"/>
            </a:br>
            <a:r>
              <a:rPr lang="en-US"/>
              <a:t>• Potential lymphatic spread</a:t>
            </a:r>
            <a:br>
              <a:rPr lang="en-US"/>
            </a:br>
            <a:r>
              <a:rPr lang="en-US"/>
              <a:t>• Hormone-receptor implications</a:t>
            </a:r>
          </a:p>
        </p:txBody>
      </p:sp>
      <p:pic>
        <p:nvPicPr>
          <p:cNvPr id="6" name="slide6">
            <a:hlinkClick r:id="" action="ppaction://media"/>
            <a:extLst>
              <a:ext uri="{FF2B5EF4-FFF2-40B4-BE49-F238E27FC236}">
                <a16:creationId xmlns:a16="http://schemas.microsoft.com/office/drawing/2014/main" id="{1E4C09B1-CD25-F17A-7A12-CC144B68E47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0920881"/>
      </p:ext>
    </p:extLst>
  </p:cSld>
  <p:clrMapOvr>
    <a:masterClrMapping/>
  </p:clrMapOvr>
  <mc:AlternateContent xmlns:mc="http://schemas.openxmlformats.org/markup-compatibility/2006">
    <mc:Choice xmlns:p14="http://schemas.microsoft.com/office/powerpoint/2010/main" Requires="p14">
      <p:transition spd="slow" p14:dur="2000" advTm="61255"/>
    </mc:Choice>
    <mc:Fallback>
      <p:transition spd="slow" advTm="61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5806A32-584F-427E-2E05-02F5595440CE}"/>
              </a:ext>
            </a:extLst>
          </p:cNvPr>
          <p:cNvSpPr txBox="1"/>
          <p:nvPr/>
        </p:nvSpPr>
        <p:spPr>
          <a:xfrm>
            <a:off x="612648" y="2584058"/>
            <a:ext cx="4621553" cy="3159018"/>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Risk Factors for This Patient</a:t>
            </a:r>
            <a:br>
              <a:rPr lang="en-US"/>
            </a:br>
            <a:r>
              <a:rPr lang="en-US"/>
              <a:t>• Age and post-menopausal status</a:t>
            </a:r>
            <a:br>
              <a:rPr lang="en-US"/>
            </a:br>
            <a:r>
              <a:rPr lang="en-US"/>
              <a:t>• Weight and diet</a:t>
            </a:r>
            <a:br>
              <a:rPr lang="en-US"/>
            </a:br>
            <a:r>
              <a:rPr lang="en-US"/>
              <a:t>• Family history uncertainty</a:t>
            </a:r>
            <a:br>
              <a:rPr lang="en-US"/>
            </a:br>
            <a:r>
              <a:rPr lang="en-US"/>
              <a:t>• Physical inactivity</a:t>
            </a:r>
            <a:br>
              <a:rPr lang="en-US"/>
            </a:br>
            <a:r>
              <a:rPr lang="en-US"/>
              <a:t>• Possible hormonal factors</a:t>
            </a:r>
          </a:p>
        </p:txBody>
      </p:sp>
      <p:pic>
        <p:nvPicPr>
          <p:cNvPr id="8" name="Picture 7" descr="A group of people holding signs&#10;&#10;AI-generated content may be incorrect.">
            <a:extLst>
              <a:ext uri="{FF2B5EF4-FFF2-40B4-BE49-F238E27FC236}">
                <a16:creationId xmlns:a16="http://schemas.microsoft.com/office/drawing/2014/main" id="{A15CF0C3-D5B8-736B-A793-9B444F5E254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717555" y="1114923"/>
            <a:ext cx="5785191" cy="4628153"/>
          </a:xfrm>
          <a:prstGeom prst="rect">
            <a:avLst/>
          </a:prstGeom>
        </p:spPr>
      </p:pic>
      <p:pic>
        <p:nvPicPr>
          <p:cNvPr id="9" name="slide7">
            <a:hlinkClick r:id="" action="ppaction://media"/>
            <a:extLst>
              <a:ext uri="{FF2B5EF4-FFF2-40B4-BE49-F238E27FC236}">
                <a16:creationId xmlns:a16="http://schemas.microsoft.com/office/drawing/2014/main" id="{ED3BF6C7-CF9C-E11C-D5C5-20BB3C59C80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56808274"/>
      </p:ext>
    </p:extLst>
  </p:cSld>
  <p:clrMapOvr>
    <a:masterClrMapping/>
  </p:clrMapOvr>
  <mc:AlternateContent xmlns:mc="http://schemas.openxmlformats.org/markup-compatibility/2006">
    <mc:Choice xmlns:p14="http://schemas.microsoft.com/office/powerpoint/2010/main" Requires="p14">
      <p:transition spd="slow" p14:dur="2000" advTm="51379"/>
    </mc:Choice>
    <mc:Fallback>
      <p:transition spd="slow" advTm="51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7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A person in a blue lab coat and hair net">
            <a:extLst>
              <a:ext uri="{FF2B5EF4-FFF2-40B4-BE49-F238E27FC236}">
                <a16:creationId xmlns:a16="http://schemas.microsoft.com/office/drawing/2014/main" id="{4BA160C6-1ADC-7E9A-0C65-D6B21B0576C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726" r="35149"/>
          <a:stretch>
            <a:fillRect/>
          </a:stretch>
        </p:blipFill>
        <p:spPr>
          <a:xfrm>
            <a:off x="20" y="10896"/>
            <a:ext cx="7723393" cy="6857990"/>
          </a:xfrm>
          <a:prstGeom prst="rect">
            <a:avLst/>
          </a:prstGeom>
        </p:spPr>
      </p:pic>
      <p:sp>
        <p:nvSpPr>
          <p:cNvPr id="3" name="TextBox 2">
            <a:extLst>
              <a:ext uri="{FF2B5EF4-FFF2-40B4-BE49-F238E27FC236}">
                <a16:creationId xmlns:a16="http://schemas.microsoft.com/office/drawing/2014/main" id="{449F5D46-69D5-CC2D-5DAA-D7AF1D5EDEE4}"/>
              </a:ext>
            </a:extLst>
          </p:cNvPr>
          <p:cNvSpPr txBox="1"/>
          <p:nvPr/>
        </p:nvSpPr>
        <p:spPr>
          <a:xfrm>
            <a:off x="8270420" y="3412998"/>
            <a:ext cx="3212502" cy="2767366"/>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Diagnosis and Monitoring</a:t>
            </a:r>
            <a:br>
              <a:rPr lang="en-US"/>
            </a:br>
            <a:r>
              <a:rPr lang="en-US"/>
              <a:t>• Mammography</a:t>
            </a:r>
            <a:br>
              <a:rPr lang="en-US"/>
            </a:br>
            <a:r>
              <a:rPr lang="en-US"/>
              <a:t>• Biopsy</a:t>
            </a:r>
            <a:br>
              <a:rPr lang="en-US"/>
            </a:br>
            <a:r>
              <a:rPr lang="en-US"/>
              <a:t>• MRI or ultrasound</a:t>
            </a:r>
            <a:br>
              <a:rPr lang="en-US"/>
            </a:br>
            <a:r>
              <a:rPr lang="en-US"/>
              <a:t>• Hormone receptor testing</a:t>
            </a:r>
            <a:br>
              <a:rPr lang="en-US"/>
            </a:br>
            <a:r>
              <a:rPr lang="en-US"/>
              <a:t>• Regular follow-up according to NHS guidance</a:t>
            </a:r>
          </a:p>
        </p:txBody>
      </p:sp>
      <p:sp>
        <p:nvSpPr>
          <p:cNvPr id="6" name="TextBox 5">
            <a:extLst>
              <a:ext uri="{FF2B5EF4-FFF2-40B4-BE49-F238E27FC236}">
                <a16:creationId xmlns:a16="http://schemas.microsoft.com/office/drawing/2014/main" id="{1F330462-7BF7-754C-83C9-BD84AD4AE457}"/>
              </a:ext>
            </a:extLst>
          </p:cNvPr>
          <p:cNvSpPr txBox="1"/>
          <p:nvPr/>
        </p:nvSpPr>
        <p:spPr>
          <a:xfrm>
            <a:off x="5055696" y="6657945"/>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ogresearchconservation.org/south-african-scientists-pioneer-technique-in-africa-to-speed-up-medical-diagnoses-and-detect-new-pandem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7" name="slide8">
            <a:hlinkClick r:id="" action="ppaction://media"/>
            <a:extLst>
              <a:ext uri="{FF2B5EF4-FFF2-40B4-BE49-F238E27FC236}">
                <a16:creationId xmlns:a16="http://schemas.microsoft.com/office/drawing/2014/main" id="{3EB50736-8916-3B6B-9587-9D948055C0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88088029"/>
      </p:ext>
    </p:extLst>
  </p:cSld>
  <p:clrMapOvr>
    <a:masterClrMapping/>
  </p:clrMapOvr>
  <mc:AlternateContent xmlns:mc="http://schemas.openxmlformats.org/markup-compatibility/2006">
    <mc:Choice xmlns:p14="http://schemas.microsoft.com/office/powerpoint/2010/main" Requires="p14">
      <p:transition spd="slow" p14:dur="2000" advTm="53561"/>
    </mc:Choice>
    <mc:Fallback>
      <p:transition spd="slow" advTm="53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56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AED011-5C04-BF5E-356B-FE1A35B78E34}"/>
              </a:ext>
            </a:extLst>
          </p:cNvPr>
          <p:cNvSpPr txBox="1"/>
          <p:nvPr/>
        </p:nvSpPr>
        <p:spPr>
          <a:xfrm>
            <a:off x="6868886" y="2828836"/>
            <a:ext cx="5410200" cy="1477328"/>
          </a:xfrm>
          <a:prstGeom prst="rect">
            <a:avLst/>
          </a:prstGeom>
          <a:noFill/>
        </p:spPr>
        <p:txBody>
          <a:bodyPr wrap="square">
            <a:spAutoFit/>
          </a:bodyPr>
          <a:lstStyle/>
          <a:p>
            <a:r>
              <a:rPr lang="en-GB" dirty="0"/>
              <a:t>Care Plan Overview</a:t>
            </a:r>
            <a:br>
              <a:rPr lang="en-GB" dirty="0"/>
            </a:br>
            <a:r>
              <a:rPr lang="en-GB" dirty="0"/>
              <a:t>• Person-centred approach</a:t>
            </a:r>
            <a:br>
              <a:rPr lang="en-GB" dirty="0"/>
            </a:br>
            <a:r>
              <a:rPr lang="en-GB" dirty="0"/>
              <a:t>• Holistic care needs</a:t>
            </a:r>
            <a:br>
              <a:rPr lang="en-GB" dirty="0"/>
            </a:br>
            <a:r>
              <a:rPr lang="en-GB" dirty="0"/>
              <a:t>• Physical, psychological and social considerations</a:t>
            </a:r>
          </a:p>
        </p:txBody>
      </p:sp>
      <p:pic>
        <p:nvPicPr>
          <p:cNvPr id="5" name="Picture 4" descr="A group of people sitting around a table">
            <a:extLst>
              <a:ext uri="{FF2B5EF4-FFF2-40B4-BE49-F238E27FC236}">
                <a16:creationId xmlns:a16="http://schemas.microsoft.com/office/drawing/2014/main" id="{16885B10-F038-153E-03BA-10B32632A0F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7085" y="0"/>
            <a:ext cx="6574971" cy="6858000"/>
          </a:xfrm>
          <a:prstGeom prst="rect">
            <a:avLst/>
          </a:prstGeom>
        </p:spPr>
      </p:pic>
      <p:sp>
        <p:nvSpPr>
          <p:cNvPr id="6" name="TextBox 5">
            <a:extLst>
              <a:ext uri="{FF2B5EF4-FFF2-40B4-BE49-F238E27FC236}">
                <a16:creationId xmlns:a16="http://schemas.microsoft.com/office/drawing/2014/main" id="{B3504BC9-D6FB-033E-1759-19D0727EA070}"/>
              </a:ext>
            </a:extLst>
          </p:cNvPr>
          <p:cNvSpPr txBox="1"/>
          <p:nvPr/>
        </p:nvSpPr>
        <p:spPr>
          <a:xfrm>
            <a:off x="4286250" y="5810250"/>
            <a:ext cx="3619500" cy="230832"/>
          </a:xfrm>
          <a:prstGeom prst="rect">
            <a:avLst/>
          </a:prstGeom>
          <a:noFill/>
        </p:spPr>
        <p:txBody>
          <a:bodyPr wrap="square" rtlCol="0">
            <a:spAutoFit/>
          </a:bodyPr>
          <a:lstStyle/>
          <a:p>
            <a:r>
              <a:rPr lang="en-GB" sz="900">
                <a:hlinkClick r:id="rId6" tooltip="https://www.flickr.com/photos/rosefirerising/24439367561"/>
              </a:rPr>
              <a:t>This Photo</a:t>
            </a:r>
            <a:r>
              <a:rPr lang="en-GB" sz="900"/>
              <a:t> by Unknown Author is licensed under </a:t>
            </a:r>
            <a:r>
              <a:rPr lang="en-GB" sz="900">
                <a:hlinkClick r:id="rId7" tooltip="https://creativecommons.org/licenses/by-nc-nd/3.0/"/>
              </a:rPr>
              <a:t>CC BY-NC-ND</a:t>
            </a:r>
            <a:endParaRPr lang="en-GB" sz="900"/>
          </a:p>
        </p:txBody>
      </p:sp>
      <p:pic>
        <p:nvPicPr>
          <p:cNvPr id="7" name="slide9">
            <a:hlinkClick r:id="" action="ppaction://media"/>
            <a:extLst>
              <a:ext uri="{FF2B5EF4-FFF2-40B4-BE49-F238E27FC236}">
                <a16:creationId xmlns:a16="http://schemas.microsoft.com/office/drawing/2014/main" id="{648E82D5-43F1-514D-7522-FF2BFE4374D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61411543"/>
      </p:ext>
    </p:extLst>
  </p:cSld>
  <p:clrMapOvr>
    <a:masterClrMapping/>
  </p:clrMapOvr>
  <mc:AlternateContent xmlns:mc="http://schemas.openxmlformats.org/markup-compatibility/2006">
    <mc:Choice xmlns:p14="http://schemas.microsoft.com/office/powerpoint/2010/main" Requires="p14">
      <p:transition spd="slow" p14:dur="2000" advTm="46768"/>
    </mc:Choice>
    <mc:Fallback>
      <p:transition spd="slow" advTm="46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A9F7731-AA02-8790-87AA-CDEEADF05CE2}"/>
              </a:ext>
            </a:extLst>
          </p:cNvPr>
          <p:cNvSpPr txBox="1"/>
          <p:nvPr/>
        </p:nvSpPr>
        <p:spPr>
          <a:xfrm>
            <a:off x="612648" y="2212848"/>
            <a:ext cx="3553412" cy="4122420"/>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Treatment Plan</a:t>
            </a:r>
            <a:br>
              <a:rPr lang="en-US"/>
            </a:br>
            <a:r>
              <a:rPr lang="en-US"/>
              <a:t>• Surgery options</a:t>
            </a:r>
            <a:br>
              <a:rPr lang="en-US"/>
            </a:br>
            <a:r>
              <a:rPr lang="en-US"/>
              <a:t>• Radiotherapy</a:t>
            </a:r>
            <a:br>
              <a:rPr lang="en-US"/>
            </a:br>
            <a:r>
              <a:rPr lang="en-US"/>
              <a:t>• Chemotherapy</a:t>
            </a:r>
            <a:br>
              <a:rPr lang="en-US"/>
            </a:br>
            <a:r>
              <a:rPr lang="en-US"/>
              <a:t>• Hormone therapy if ER+</a:t>
            </a:r>
            <a:br>
              <a:rPr lang="en-US"/>
            </a:br>
            <a:r>
              <a:rPr lang="en-US"/>
              <a:t>• Side-effect management</a:t>
            </a:r>
          </a:p>
        </p:txBody>
      </p:sp>
      <p:pic>
        <p:nvPicPr>
          <p:cNvPr id="5" name="Picture 4" descr="A group of people holding up signs&#10;&#10;AI-generated content may be incorrect.">
            <a:extLst>
              <a:ext uri="{FF2B5EF4-FFF2-40B4-BE49-F238E27FC236}">
                <a16:creationId xmlns:a16="http://schemas.microsoft.com/office/drawing/2014/main" id="{D2AB3A07-47FC-EAFA-289E-EE382C5F1DD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7321" b="2"/>
          <a:stretch>
            <a:fillRect/>
          </a:stretch>
        </p:blipFill>
        <p:spPr>
          <a:xfrm>
            <a:off x="4752550" y="10"/>
            <a:ext cx="7439450" cy="6857990"/>
          </a:xfrm>
          <a:prstGeom prst="rect">
            <a:avLst/>
          </a:prstGeom>
        </p:spPr>
      </p:pic>
      <p:pic>
        <p:nvPicPr>
          <p:cNvPr id="6" name="slide10">
            <a:hlinkClick r:id="" action="ppaction://media"/>
            <a:extLst>
              <a:ext uri="{FF2B5EF4-FFF2-40B4-BE49-F238E27FC236}">
                <a16:creationId xmlns:a16="http://schemas.microsoft.com/office/drawing/2014/main" id="{3D5277BF-61E7-2EE3-8301-C8C03FC780B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549241911"/>
      </p:ext>
    </p:extLst>
  </p:cSld>
  <p:clrMapOvr>
    <a:masterClrMapping/>
  </p:clrMapOvr>
  <mc:AlternateContent xmlns:mc="http://schemas.openxmlformats.org/markup-compatibility/2006">
    <mc:Choice xmlns:p14="http://schemas.microsoft.com/office/powerpoint/2010/main" Requires="p14">
      <p:transition spd="slow" p14:dur="2000" advTm="59488"/>
    </mc:Choice>
    <mc:Fallback>
      <p:transition spd="slow" advTm="59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4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A doctor showing a tablet to a patient">
            <a:extLst>
              <a:ext uri="{FF2B5EF4-FFF2-40B4-BE49-F238E27FC236}">
                <a16:creationId xmlns:a16="http://schemas.microsoft.com/office/drawing/2014/main" id="{08C298B0-D605-8B3B-281A-7C3E386BD30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6269" r="8557" b="-1"/>
          <a:stretch>
            <a:fillRect/>
          </a:stretch>
        </p:blipFill>
        <p:spPr>
          <a:xfrm>
            <a:off x="20" y="10"/>
            <a:ext cx="7723393" cy="6857990"/>
          </a:xfrm>
          <a:prstGeom prst="rect">
            <a:avLst/>
          </a:prstGeom>
        </p:spPr>
      </p:pic>
      <p:sp>
        <p:nvSpPr>
          <p:cNvPr id="3" name="TextBox 2">
            <a:extLst>
              <a:ext uri="{FF2B5EF4-FFF2-40B4-BE49-F238E27FC236}">
                <a16:creationId xmlns:a16="http://schemas.microsoft.com/office/drawing/2014/main" id="{47798185-175E-B3A0-C667-940464BDCEA1}"/>
              </a:ext>
            </a:extLst>
          </p:cNvPr>
          <p:cNvSpPr txBox="1"/>
          <p:nvPr/>
        </p:nvSpPr>
        <p:spPr>
          <a:xfrm>
            <a:off x="8270420" y="3412998"/>
            <a:ext cx="3212502" cy="2767366"/>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Lifestyle and Self-Management</a:t>
            </a:r>
            <a:br>
              <a:rPr lang="en-US"/>
            </a:br>
            <a:r>
              <a:rPr lang="en-US"/>
              <a:t>• Healthy weight</a:t>
            </a:r>
            <a:br>
              <a:rPr lang="en-US"/>
            </a:br>
            <a:r>
              <a:rPr lang="en-US"/>
              <a:t>• Balanced diet</a:t>
            </a:r>
            <a:br>
              <a:rPr lang="en-US"/>
            </a:br>
            <a:r>
              <a:rPr lang="en-US"/>
              <a:t>• Increased exercise</a:t>
            </a:r>
            <a:br>
              <a:rPr lang="en-US"/>
            </a:br>
            <a:r>
              <a:rPr lang="en-US"/>
              <a:t>• Alcohol reduction</a:t>
            </a:r>
            <a:br>
              <a:rPr lang="en-US"/>
            </a:br>
            <a:r>
              <a:rPr lang="en-US"/>
              <a:t>• Smoking cessation if needed</a:t>
            </a:r>
          </a:p>
        </p:txBody>
      </p:sp>
      <p:sp>
        <p:nvSpPr>
          <p:cNvPr id="6" name="TextBox 5">
            <a:extLst>
              <a:ext uri="{FF2B5EF4-FFF2-40B4-BE49-F238E27FC236}">
                <a16:creationId xmlns:a16="http://schemas.microsoft.com/office/drawing/2014/main" id="{DB1FB5DC-AB89-FE64-1E16-31C379D959AA}"/>
              </a:ext>
            </a:extLst>
          </p:cNvPr>
          <p:cNvSpPr txBox="1"/>
          <p:nvPr/>
        </p:nvSpPr>
        <p:spPr>
          <a:xfrm>
            <a:off x="4888984" y="6657945"/>
            <a:ext cx="28344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researchoutreach.org/articles/patient-compliance-modern-medic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slide11">
            <a:hlinkClick r:id="" action="ppaction://media"/>
            <a:extLst>
              <a:ext uri="{FF2B5EF4-FFF2-40B4-BE49-F238E27FC236}">
                <a16:creationId xmlns:a16="http://schemas.microsoft.com/office/drawing/2014/main" id="{1980E06A-FF2C-0D69-65F0-7FBE96D977B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32237195"/>
      </p:ext>
    </p:extLst>
  </p:cSld>
  <p:clrMapOvr>
    <a:masterClrMapping/>
  </p:clrMapOvr>
  <mc:AlternateContent xmlns:mc="http://schemas.openxmlformats.org/markup-compatibility/2006">
    <mc:Choice xmlns:p14="http://schemas.microsoft.com/office/powerpoint/2010/main" Requires="p14">
      <p:transition spd="slow" p14:dur="2000" advTm="33779"/>
    </mc:Choice>
    <mc:Fallback>
      <p:transition spd="slow" advTm="33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7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88CA3F9-C110-1868-60FA-FAC5E78EB53A}"/>
              </a:ext>
            </a:extLst>
          </p:cNvPr>
          <p:cNvSpPr txBox="1"/>
          <p:nvPr/>
        </p:nvSpPr>
        <p:spPr>
          <a:xfrm>
            <a:off x="612648" y="2212848"/>
            <a:ext cx="3553412" cy="4122420"/>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Monitoring and Follow-Up</a:t>
            </a:r>
            <a:br>
              <a:rPr lang="en-US"/>
            </a:br>
            <a:r>
              <a:rPr lang="en-US"/>
              <a:t>• Regular oncology appointments</a:t>
            </a:r>
            <a:br>
              <a:rPr lang="en-US"/>
            </a:br>
            <a:r>
              <a:rPr lang="en-US"/>
              <a:t>• Screening of lymph nodes</a:t>
            </a:r>
            <a:br>
              <a:rPr lang="en-US"/>
            </a:br>
            <a:r>
              <a:rPr lang="en-US"/>
              <a:t>• Monitoring treatment side effects</a:t>
            </a:r>
            <a:br>
              <a:rPr lang="en-US"/>
            </a:br>
            <a:r>
              <a:rPr lang="en-US"/>
              <a:t>• Psychological check-ins</a:t>
            </a:r>
          </a:p>
        </p:txBody>
      </p:sp>
      <p:pic>
        <p:nvPicPr>
          <p:cNvPr id="8" name="Picture 7" descr="A doctor talking to a patient&#10;&#10;AI-generated content may be incorrect.">
            <a:extLst>
              <a:ext uri="{FF2B5EF4-FFF2-40B4-BE49-F238E27FC236}">
                <a16:creationId xmlns:a16="http://schemas.microsoft.com/office/drawing/2014/main" id="{7618A6F0-A8EC-5B40-67B6-F2E3E96B5F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5692" r="-1" b="-1"/>
          <a:stretch>
            <a:fillRect/>
          </a:stretch>
        </p:blipFill>
        <p:spPr>
          <a:xfrm>
            <a:off x="4752550" y="10"/>
            <a:ext cx="7439450" cy="6857990"/>
          </a:xfrm>
          <a:prstGeom prst="rect">
            <a:avLst/>
          </a:prstGeom>
        </p:spPr>
      </p:pic>
      <p:sp>
        <p:nvSpPr>
          <p:cNvPr id="9" name="TextBox 8">
            <a:extLst>
              <a:ext uri="{FF2B5EF4-FFF2-40B4-BE49-F238E27FC236}">
                <a16:creationId xmlns:a16="http://schemas.microsoft.com/office/drawing/2014/main" id="{83B0A43B-F3D6-1701-890A-19841165A038}"/>
              </a:ext>
            </a:extLst>
          </p:cNvPr>
          <p:cNvSpPr txBox="1"/>
          <p:nvPr/>
        </p:nvSpPr>
        <p:spPr>
          <a:xfrm>
            <a:off x="9524283" y="6657945"/>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quoimedia.com/its-time-to-tal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10" name="slide12">
            <a:hlinkClick r:id="" action="ppaction://media"/>
            <a:extLst>
              <a:ext uri="{FF2B5EF4-FFF2-40B4-BE49-F238E27FC236}">
                <a16:creationId xmlns:a16="http://schemas.microsoft.com/office/drawing/2014/main" id="{67B28438-7F63-FB3B-C174-10A807D13DD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77344060"/>
      </p:ext>
    </p:extLst>
  </p:cSld>
  <p:clrMapOvr>
    <a:masterClrMapping/>
  </p:clrMapOvr>
  <mc:AlternateContent xmlns:mc="http://schemas.openxmlformats.org/markup-compatibility/2006">
    <mc:Choice xmlns:p14="http://schemas.microsoft.com/office/powerpoint/2010/main" Requires="p14">
      <p:transition spd="slow" p14:dur="2000" advTm="47083"/>
    </mc:Choice>
    <mc:Fallback>
      <p:transition spd="slow" advTm="47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8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5" name="Picture 4" descr="A group of people sitting in yoga class&#10;&#10;AI-generated content may be incorrect.">
            <a:extLst>
              <a:ext uri="{FF2B5EF4-FFF2-40B4-BE49-F238E27FC236}">
                <a16:creationId xmlns:a16="http://schemas.microsoft.com/office/drawing/2014/main" id="{1BA2A5B8-F485-913B-F473-F50CE74E1BF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4826" b="-1"/>
          <a:stretch>
            <a:fillRect/>
          </a:stretch>
        </p:blipFill>
        <p:spPr>
          <a:xfrm>
            <a:off x="20" y="10"/>
            <a:ext cx="7723393" cy="6857990"/>
          </a:xfrm>
          <a:prstGeom prst="rect">
            <a:avLst/>
          </a:prstGeom>
        </p:spPr>
      </p:pic>
      <p:sp>
        <p:nvSpPr>
          <p:cNvPr id="3" name="TextBox 2">
            <a:extLst>
              <a:ext uri="{FF2B5EF4-FFF2-40B4-BE49-F238E27FC236}">
                <a16:creationId xmlns:a16="http://schemas.microsoft.com/office/drawing/2014/main" id="{471D4E8B-7A79-7F99-525B-B3307F14EB67}"/>
              </a:ext>
            </a:extLst>
          </p:cNvPr>
          <p:cNvSpPr txBox="1"/>
          <p:nvPr/>
        </p:nvSpPr>
        <p:spPr>
          <a:xfrm>
            <a:off x="8270420" y="3412998"/>
            <a:ext cx="3212502" cy="2767366"/>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Communication and Ethical Considerations</a:t>
            </a:r>
            <a:br>
              <a:rPr lang="en-US"/>
            </a:br>
            <a:r>
              <a:rPr lang="en-US"/>
              <a:t>• Confidentiality</a:t>
            </a:r>
            <a:br>
              <a:rPr lang="en-US"/>
            </a:br>
            <a:r>
              <a:rPr lang="en-US"/>
              <a:t>• Informed consent</a:t>
            </a:r>
            <a:br>
              <a:rPr lang="en-US"/>
            </a:br>
            <a:r>
              <a:rPr lang="en-US"/>
              <a:t>• Shared decision-making</a:t>
            </a:r>
            <a:br>
              <a:rPr lang="en-US"/>
            </a:br>
            <a:r>
              <a:rPr lang="en-US"/>
              <a:t>• Cultural sensitivity</a:t>
            </a:r>
            <a:br>
              <a:rPr lang="en-US"/>
            </a:br>
            <a:r>
              <a:rPr lang="en-US"/>
              <a:t>• Respect and dignity</a:t>
            </a:r>
          </a:p>
        </p:txBody>
      </p:sp>
      <p:pic>
        <p:nvPicPr>
          <p:cNvPr id="6" name="slide13">
            <a:hlinkClick r:id="" action="ppaction://media"/>
            <a:extLst>
              <a:ext uri="{FF2B5EF4-FFF2-40B4-BE49-F238E27FC236}">
                <a16:creationId xmlns:a16="http://schemas.microsoft.com/office/drawing/2014/main" id="{00C6313A-916D-E883-78E4-BAE914C66B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90546250"/>
      </p:ext>
    </p:extLst>
  </p:cSld>
  <p:clrMapOvr>
    <a:masterClrMapping/>
  </p:clrMapOvr>
  <mc:AlternateContent xmlns:mc="http://schemas.openxmlformats.org/markup-compatibility/2006">
    <mc:Choice xmlns:p14="http://schemas.microsoft.com/office/powerpoint/2010/main" Requires="p14">
      <p:transition spd="slow" p14:dur="2000" advTm="46655"/>
    </mc:Choice>
    <mc:Fallback>
      <p:transition spd="slow" advTm="46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hands holding a pink ribbon&#10;&#10;AI-generated content may be incorrect.">
            <a:extLst>
              <a:ext uri="{FF2B5EF4-FFF2-40B4-BE49-F238E27FC236}">
                <a16:creationId xmlns:a16="http://schemas.microsoft.com/office/drawing/2014/main" id="{66F144AA-5D40-37FC-AD4B-D46B672FDAD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4119" r="9114"/>
          <a:stretch>
            <a:fillRect/>
          </a:stretch>
        </p:blipFill>
        <p:spPr>
          <a:xfrm>
            <a:off x="20" y="10"/>
            <a:ext cx="4910308" cy="6857990"/>
          </a:xfrm>
          <a:prstGeom prst="rect">
            <a:avLst/>
          </a:prstGeom>
        </p:spPr>
      </p:pic>
      <p:sp>
        <p:nvSpPr>
          <p:cNvPr id="3" name="TextBox 2">
            <a:extLst>
              <a:ext uri="{FF2B5EF4-FFF2-40B4-BE49-F238E27FC236}">
                <a16:creationId xmlns:a16="http://schemas.microsoft.com/office/drawing/2014/main" id="{04457928-0BB9-EC9C-E48D-C7FB4539389D}"/>
              </a:ext>
            </a:extLst>
          </p:cNvPr>
          <p:cNvSpPr txBox="1"/>
          <p:nvPr/>
        </p:nvSpPr>
        <p:spPr>
          <a:xfrm>
            <a:off x="5568533" y="2214282"/>
            <a:ext cx="5916169" cy="4095078"/>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Summary</a:t>
            </a:r>
            <a:br>
              <a:rPr lang="en-US"/>
            </a:br>
            <a:r>
              <a:rPr lang="en-US"/>
              <a:t>• Anatomy and physiology reviewed</a:t>
            </a:r>
            <a:br>
              <a:rPr lang="en-US"/>
            </a:br>
            <a:r>
              <a:rPr lang="en-US"/>
              <a:t>• Impact of cancer explained</a:t>
            </a:r>
            <a:br>
              <a:rPr lang="en-US"/>
            </a:br>
            <a:r>
              <a:rPr lang="en-US"/>
              <a:t>• Care plan presented</a:t>
            </a:r>
            <a:br>
              <a:rPr lang="en-US"/>
            </a:br>
            <a:r>
              <a:rPr lang="en-US"/>
              <a:t>• Evidence-based practice highlighted</a:t>
            </a:r>
          </a:p>
        </p:txBody>
      </p:sp>
      <p:pic>
        <p:nvPicPr>
          <p:cNvPr id="6" name="slide14">
            <a:hlinkClick r:id="" action="ppaction://media"/>
            <a:extLst>
              <a:ext uri="{FF2B5EF4-FFF2-40B4-BE49-F238E27FC236}">
                <a16:creationId xmlns:a16="http://schemas.microsoft.com/office/drawing/2014/main" id="{EAE0C7AF-8367-B225-C7D7-A7AC8820C6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72301511"/>
      </p:ext>
    </p:extLst>
  </p:cSld>
  <p:clrMapOvr>
    <a:masterClrMapping/>
  </p:clrMapOvr>
  <mc:AlternateContent xmlns:mc="http://schemas.openxmlformats.org/markup-compatibility/2006">
    <mc:Choice xmlns:p14="http://schemas.microsoft.com/office/powerpoint/2010/main" Requires="p14">
      <p:transition spd="slow" p14:dur="2000" advTm="59756"/>
    </mc:Choice>
    <mc:Fallback>
      <p:transition spd="slow" advTm="59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FE362C-CE15-0FD1-A9BF-EEB3F1F6D22D}"/>
              </a:ext>
            </a:extLst>
          </p:cNvPr>
          <p:cNvSpPr txBox="1"/>
          <p:nvPr/>
        </p:nvSpPr>
        <p:spPr>
          <a:xfrm>
            <a:off x="3048000" y="1720840"/>
            <a:ext cx="6096000" cy="3416320"/>
          </a:xfrm>
          <a:prstGeom prst="rect">
            <a:avLst/>
          </a:prstGeom>
          <a:noFill/>
        </p:spPr>
        <p:txBody>
          <a:bodyPr wrap="square">
            <a:spAutoFit/>
          </a:bodyPr>
          <a:lstStyle/>
          <a:p>
            <a:r>
              <a:rPr lang="en-GB" dirty="0"/>
              <a:t>References </a:t>
            </a:r>
            <a:br>
              <a:rPr lang="en-GB" dirty="0"/>
            </a:br>
            <a:r>
              <a:rPr lang="en-GB" dirty="0"/>
              <a:t>Cancer Research UK (2024) Breast cancer statistics.</a:t>
            </a:r>
            <a:br>
              <a:rPr lang="en-GB" dirty="0"/>
            </a:br>
            <a:r>
              <a:rPr lang="en-GB" dirty="0"/>
              <a:t>Macmillan Cancer Support (2023) Breast cancer care.</a:t>
            </a:r>
            <a:br>
              <a:rPr lang="en-GB" dirty="0"/>
            </a:br>
            <a:r>
              <a:rPr lang="en-GB" dirty="0" err="1"/>
              <a:t>Marieb</a:t>
            </a:r>
            <a:r>
              <a:rPr lang="en-GB" dirty="0"/>
              <a:t>, E. and Hoehn, K. (2020) Human Anatomy and Physiology.</a:t>
            </a:r>
            <a:br>
              <a:rPr lang="en-GB" dirty="0"/>
            </a:br>
            <a:r>
              <a:rPr lang="en-GB" dirty="0"/>
              <a:t>NHS (2023) Breast cancer overview.</a:t>
            </a:r>
            <a:br>
              <a:rPr lang="en-GB" dirty="0"/>
            </a:br>
            <a:r>
              <a:rPr lang="en-GB" dirty="0"/>
              <a:t>NICE (2023) Early and locally advanced breast cancer: diagnosis and management.</a:t>
            </a:r>
            <a:br>
              <a:rPr lang="en-GB" dirty="0"/>
            </a:br>
            <a:r>
              <a:rPr lang="en-GB" dirty="0"/>
              <a:t>NICE (2024) Patient-centred care guidelines.</a:t>
            </a:r>
            <a:br>
              <a:rPr lang="en-GB" dirty="0"/>
            </a:br>
            <a:r>
              <a:rPr lang="en-GB" dirty="0"/>
              <a:t>NMC (2018) The Code.</a:t>
            </a:r>
            <a:br>
              <a:rPr lang="en-GB" dirty="0"/>
            </a:br>
            <a:r>
              <a:rPr lang="en-GB" dirty="0"/>
              <a:t>Tortora, G. and Derrickson, B. (2021) Principles of Anatomy and Physiology.</a:t>
            </a:r>
          </a:p>
        </p:txBody>
      </p:sp>
      <p:pic>
        <p:nvPicPr>
          <p:cNvPr id="4" name="slide15">
            <a:hlinkClick r:id="" action="ppaction://media"/>
            <a:extLst>
              <a:ext uri="{FF2B5EF4-FFF2-40B4-BE49-F238E27FC236}">
                <a16:creationId xmlns:a16="http://schemas.microsoft.com/office/drawing/2014/main" id="{74BDD94C-112B-172A-592B-3C5BECC688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38290149"/>
      </p:ext>
    </p:extLst>
  </p:cSld>
  <p:clrMapOvr>
    <a:masterClrMapping/>
  </p:clrMapOvr>
  <mc:AlternateContent xmlns:mc="http://schemas.openxmlformats.org/markup-compatibility/2006">
    <mc:Choice xmlns:p14="http://schemas.microsoft.com/office/powerpoint/2010/main" Requires="p14">
      <p:transition spd="slow" p14:dur="2000" advTm="19930"/>
    </mc:Choice>
    <mc:Fallback>
      <p:transition spd="slow" advTm="1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1471</TotalTime>
  <Words>1117</Words>
  <Application>Microsoft Office PowerPoint</Application>
  <PresentationFormat>Widescreen</PresentationFormat>
  <Paragraphs>53</Paragraphs>
  <Slides>15</Slides>
  <Notes>13</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Neue Haas Grotesk Text Pro</vt:lpstr>
      <vt:lpstr>VanillaVTI</vt:lpstr>
      <vt:lpstr>Care Plan for a Fictional Patient With Breast Cancer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Nafia Rinbi</dc:creator>
  <cp:lastModifiedBy>Nafia Rinbi</cp:lastModifiedBy>
  <cp:revision>1</cp:revision>
  <dcterms:created xsi:type="dcterms:W3CDTF">2025-11-13T22:55:14Z</dcterms:created>
  <dcterms:modified xsi:type="dcterms:W3CDTF">2025-11-14T23:26:39Z</dcterms:modified>
</cp:coreProperties>
</file>