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29"/>
  </p:notesMasterIdLst>
  <p:handoutMasterIdLst>
    <p:handoutMasterId r:id="rId30"/>
  </p:handoutMasterIdLst>
  <p:sldIdLst>
    <p:sldId id="563" r:id="rId6"/>
    <p:sldId id="593" r:id="rId7"/>
    <p:sldId id="571" r:id="rId8"/>
    <p:sldId id="576" r:id="rId9"/>
    <p:sldId id="569" r:id="rId10"/>
    <p:sldId id="577" r:id="rId11"/>
    <p:sldId id="567" r:id="rId12"/>
    <p:sldId id="573" r:id="rId13"/>
    <p:sldId id="597" r:id="rId14"/>
    <p:sldId id="579" r:id="rId15"/>
    <p:sldId id="564" r:id="rId16"/>
    <p:sldId id="552" r:id="rId17"/>
    <p:sldId id="575" r:id="rId18"/>
    <p:sldId id="588" r:id="rId19"/>
    <p:sldId id="566" r:id="rId20"/>
    <p:sldId id="598" r:id="rId21"/>
    <p:sldId id="599" r:id="rId22"/>
    <p:sldId id="600" r:id="rId23"/>
    <p:sldId id="574" r:id="rId24"/>
    <p:sldId id="594" r:id="rId25"/>
    <p:sldId id="580" r:id="rId26"/>
    <p:sldId id="380" r:id="rId27"/>
    <p:sldId id="596" r:id="rId28"/>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235" autoAdjust="0"/>
    <p:restoredTop sz="78941" autoAdjust="0"/>
  </p:normalViewPr>
  <p:slideViewPr>
    <p:cSldViewPr>
      <p:cViewPr varScale="1">
        <p:scale>
          <a:sx n="92" d="100"/>
          <a:sy n="92" d="100"/>
        </p:scale>
        <p:origin x="1776" y="78"/>
      </p:cViewPr>
      <p:guideLst>
        <p:guide orient="horz" pos="2160"/>
        <p:guide pos="2880"/>
      </p:guideLst>
    </p:cSldViewPr>
  </p:slideViewPr>
  <p:outlineViewPr>
    <p:cViewPr>
      <p:scale>
        <a:sx n="33" d="100"/>
        <a:sy n="33" d="100"/>
      </p:scale>
      <p:origin x="0" y="-5940"/>
    </p:cViewPr>
  </p:outlineViewPr>
  <p:notesTextViewPr>
    <p:cViewPr>
      <p:scale>
        <a:sx n="125" d="100"/>
        <a:sy n="125" d="100"/>
      </p:scale>
      <p:origin x="0" y="0"/>
    </p:cViewPr>
  </p:notesTextViewPr>
  <p:sorterViewPr>
    <p:cViewPr>
      <p:scale>
        <a:sx n="100" d="100"/>
        <a:sy n="100" d="100"/>
      </p:scale>
      <p:origin x="0" y="0"/>
    </p:cViewPr>
  </p:sorterViewPr>
  <p:notesViewPr>
    <p:cSldViewPr>
      <p:cViewPr varScale="1">
        <p:scale>
          <a:sx n="83" d="100"/>
          <a:sy n="83" d="100"/>
        </p:scale>
        <p:origin x="-2166" y="-78"/>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96D292DE-8B7A-4254-AA83-74C1F4DD4AF0}" type="datetimeFigureOut">
              <a:rPr lang="en-GB" smtClean="0"/>
              <a:pPr/>
              <a:t>17/05/2018</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A8C2A89-60BE-4F1E-AC6B-89943E8C837D}" type="datetimeFigureOut">
              <a:rPr lang="en-GB" smtClean="0"/>
              <a:pPr/>
              <a:t>17/05/2018</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95091124-0407-4365-83FA-AF978F484C50}" type="slidenum">
              <a:rPr lang="en-GB" smtClean="0"/>
              <a:pPr/>
              <a:t>‹#›</a:t>
            </a:fld>
            <a:endParaRPr lang="en-GB"/>
          </a:p>
        </p:txBody>
      </p:sp>
    </p:spTree>
    <p:extLst>
      <p:ext uri="{BB962C8B-B14F-4D97-AF65-F5344CB8AC3E}">
        <p14:creationId xmlns:p14="http://schemas.microsoft.com/office/powerpoint/2010/main" val="13877797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091124-0407-4365-83FA-AF978F484C50}" type="slidenum">
              <a:rPr lang="en-GB" smtClean="0"/>
              <a:pPr/>
              <a:t>1</a:t>
            </a:fld>
            <a:endParaRPr lang="en-GB"/>
          </a:p>
        </p:txBody>
      </p:sp>
    </p:spTree>
    <p:extLst>
      <p:ext uri="{BB962C8B-B14F-4D97-AF65-F5344CB8AC3E}">
        <p14:creationId xmlns:p14="http://schemas.microsoft.com/office/powerpoint/2010/main" val="3129359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091124-0407-4365-83FA-AF978F484C50}" type="slidenum">
              <a:rPr lang="en-GB" smtClean="0"/>
              <a:pPr/>
              <a:t>3</a:t>
            </a:fld>
            <a:endParaRPr lang="en-GB"/>
          </a:p>
        </p:txBody>
      </p:sp>
    </p:spTree>
    <p:extLst>
      <p:ext uri="{BB962C8B-B14F-4D97-AF65-F5344CB8AC3E}">
        <p14:creationId xmlns:p14="http://schemas.microsoft.com/office/powerpoint/2010/main" val="37289446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091124-0407-4365-83FA-AF978F484C50}" type="slidenum">
              <a:rPr lang="en-GB" smtClean="0"/>
              <a:pPr/>
              <a:t>4</a:t>
            </a:fld>
            <a:endParaRPr lang="en-GB"/>
          </a:p>
        </p:txBody>
      </p:sp>
    </p:spTree>
    <p:extLst>
      <p:ext uri="{BB962C8B-B14F-4D97-AF65-F5344CB8AC3E}">
        <p14:creationId xmlns:p14="http://schemas.microsoft.com/office/powerpoint/2010/main" val="18045526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091124-0407-4365-83FA-AF978F484C50}" type="slidenum">
              <a:rPr lang="en-GB" smtClean="0"/>
              <a:pPr/>
              <a:t>5</a:t>
            </a:fld>
            <a:endParaRPr lang="en-GB"/>
          </a:p>
        </p:txBody>
      </p:sp>
    </p:spTree>
    <p:extLst>
      <p:ext uri="{BB962C8B-B14F-4D97-AF65-F5344CB8AC3E}">
        <p14:creationId xmlns:p14="http://schemas.microsoft.com/office/powerpoint/2010/main" val="17338939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091124-0407-4365-83FA-AF978F484C50}" type="slidenum">
              <a:rPr lang="en-GB" smtClean="0"/>
              <a:pPr/>
              <a:t>6</a:t>
            </a:fld>
            <a:endParaRPr lang="en-GB"/>
          </a:p>
        </p:txBody>
      </p:sp>
    </p:spTree>
    <p:extLst>
      <p:ext uri="{BB962C8B-B14F-4D97-AF65-F5344CB8AC3E}">
        <p14:creationId xmlns:p14="http://schemas.microsoft.com/office/powerpoint/2010/main" val="27141263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091124-0407-4365-83FA-AF978F484C50}" type="slidenum">
              <a:rPr lang="en-GB" smtClean="0"/>
              <a:pPr/>
              <a:t>7</a:t>
            </a:fld>
            <a:endParaRPr lang="en-GB"/>
          </a:p>
        </p:txBody>
      </p:sp>
    </p:spTree>
    <p:extLst>
      <p:ext uri="{BB962C8B-B14F-4D97-AF65-F5344CB8AC3E}">
        <p14:creationId xmlns:p14="http://schemas.microsoft.com/office/powerpoint/2010/main" val="4267483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091124-0407-4365-83FA-AF978F484C50}" type="slidenum">
              <a:rPr lang="en-GB" smtClean="0"/>
              <a:pPr/>
              <a:t>8</a:t>
            </a:fld>
            <a:endParaRPr lang="en-GB"/>
          </a:p>
        </p:txBody>
      </p:sp>
    </p:spTree>
    <p:extLst>
      <p:ext uri="{BB962C8B-B14F-4D97-AF65-F5344CB8AC3E}">
        <p14:creationId xmlns:p14="http://schemas.microsoft.com/office/powerpoint/2010/main" val="24787849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091124-0407-4365-83FA-AF978F484C50}" type="slidenum">
              <a:rPr lang="en-GB" smtClean="0"/>
              <a:pPr/>
              <a:t>10</a:t>
            </a:fld>
            <a:endParaRPr lang="en-GB"/>
          </a:p>
        </p:txBody>
      </p:sp>
    </p:spTree>
    <p:extLst>
      <p:ext uri="{BB962C8B-B14F-4D97-AF65-F5344CB8AC3E}">
        <p14:creationId xmlns:p14="http://schemas.microsoft.com/office/powerpoint/2010/main" val="12636839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5091124-0407-4365-83FA-AF978F484C50}" type="slidenum">
              <a:rPr lang="en-GB" smtClean="0"/>
              <a:pPr/>
              <a:t>11</a:t>
            </a:fld>
            <a:endParaRPr lang="en-GB"/>
          </a:p>
        </p:txBody>
      </p:sp>
    </p:spTree>
    <p:extLst>
      <p:ext uri="{BB962C8B-B14F-4D97-AF65-F5344CB8AC3E}">
        <p14:creationId xmlns:p14="http://schemas.microsoft.com/office/powerpoint/2010/main" val="17429920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091124-0407-4365-83FA-AF978F484C50}" type="slidenum">
              <a:rPr lang="en-GB" smtClean="0"/>
              <a:pPr/>
              <a:t>12</a:t>
            </a:fld>
            <a:endParaRPr lang="en-GB"/>
          </a:p>
        </p:txBody>
      </p:sp>
    </p:spTree>
    <p:extLst>
      <p:ext uri="{BB962C8B-B14F-4D97-AF65-F5344CB8AC3E}">
        <p14:creationId xmlns:p14="http://schemas.microsoft.com/office/powerpoint/2010/main" val="17506624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5091124-0407-4365-83FA-AF978F484C50}" type="slidenum">
              <a:rPr lang="en-GB" smtClean="0"/>
              <a:pPr/>
              <a:t>13</a:t>
            </a:fld>
            <a:endParaRPr lang="en-GB"/>
          </a:p>
        </p:txBody>
      </p:sp>
    </p:spTree>
    <p:extLst>
      <p:ext uri="{BB962C8B-B14F-4D97-AF65-F5344CB8AC3E}">
        <p14:creationId xmlns:p14="http://schemas.microsoft.com/office/powerpoint/2010/main" val="2273109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091124-0407-4365-83FA-AF978F484C50}" type="slidenum">
              <a:rPr lang="en-GB" smtClean="0"/>
              <a:pPr/>
              <a:t>15</a:t>
            </a:fld>
            <a:endParaRPr lang="en-GB"/>
          </a:p>
        </p:txBody>
      </p:sp>
    </p:spTree>
    <p:extLst>
      <p:ext uri="{BB962C8B-B14F-4D97-AF65-F5344CB8AC3E}">
        <p14:creationId xmlns:p14="http://schemas.microsoft.com/office/powerpoint/2010/main" val="365590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091124-0407-4365-83FA-AF978F484C50}" type="slidenum">
              <a:rPr lang="en-GB" smtClean="0"/>
              <a:pPr/>
              <a:t>19</a:t>
            </a:fld>
            <a:endParaRPr lang="en-GB"/>
          </a:p>
        </p:txBody>
      </p:sp>
    </p:spTree>
    <p:extLst>
      <p:ext uri="{BB962C8B-B14F-4D97-AF65-F5344CB8AC3E}">
        <p14:creationId xmlns:p14="http://schemas.microsoft.com/office/powerpoint/2010/main" val="21435330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091124-0407-4365-83FA-AF978F484C50}" type="slidenum">
              <a:rPr lang="en-GB" smtClean="0"/>
              <a:pPr/>
              <a:t>21</a:t>
            </a:fld>
            <a:endParaRPr lang="en-GB"/>
          </a:p>
        </p:txBody>
      </p:sp>
    </p:spTree>
    <p:extLst>
      <p:ext uri="{BB962C8B-B14F-4D97-AF65-F5344CB8AC3E}">
        <p14:creationId xmlns:p14="http://schemas.microsoft.com/office/powerpoint/2010/main" val="16604104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5091124-0407-4365-83FA-AF978F484C50}" type="slidenum">
              <a:rPr lang="en-GB" smtClean="0"/>
              <a:pPr/>
              <a:t>22</a:t>
            </a:fld>
            <a:endParaRPr lang="en-GB"/>
          </a:p>
        </p:txBody>
      </p:sp>
    </p:spTree>
    <p:extLst>
      <p:ext uri="{BB962C8B-B14F-4D97-AF65-F5344CB8AC3E}">
        <p14:creationId xmlns:p14="http://schemas.microsoft.com/office/powerpoint/2010/main" val="303198597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17/05/2018</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17/05/2018</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17/05/2018</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17/05/2018</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17/05/2018</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17/05/2018</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17/05/2018</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17/05/2018</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17/05/2018</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17/05/2018</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17/05/2018</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2"/>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395537" y="6525344"/>
            <a:ext cx="971128" cy="218522"/>
          </a:xfrm>
        </p:spPr>
        <p:txBody>
          <a:bodyPr/>
          <a:lstStyle/>
          <a:p>
            <a:fld id="{9C64F3F4-CE19-49F8-9EF4-FF4EE52031C2}" type="datetimeFigureOut">
              <a:rPr lang="en-GB" smtClean="0">
                <a:solidFill>
                  <a:prstClr val="black">
                    <a:tint val="75000"/>
                  </a:prstClr>
                </a:solidFill>
              </a:rPr>
              <a:pPr/>
              <a:t>17/05/2018</a:t>
            </a:fld>
            <a:endParaRPr lang="en-GB">
              <a:solidFill>
                <a:prstClr val="black">
                  <a:tint val="75000"/>
                </a:prstClr>
              </a:solidFill>
            </a:endParaRPr>
          </a:p>
        </p:txBody>
      </p:sp>
      <p:sp>
        <p:nvSpPr>
          <p:cNvPr id="5" name="Footer Placeholder 4"/>
          <p:cNvSpPr>
            <a:spLocks noGrp="1"/>
          </p:cNvSpPr>
          <p:nvPr>
            <p:ph type="ftr" sz="quarter" idx="11"/>
          </p:nvPr>
        </p:nvSpPr>
        <p:spPr>
          <a:xfrm>
            <a:off x="4139952" y="6381330"/>
            <a:ext cx="2895600" cy="365125"/>
          </a:xfrm>
          <a:prstGeom prst="rect">
            <a:avLst/>
          </a:prstGeom>
        </p:spPr>
        <p:txBody>
          <a:bodyPr/>
          <a:lstStyle/>
          <a:p>
            <a:endParaRPr lang="en-GB">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949815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17/05/2018</a:t>
            </a:fld>
            <a:endParaRPr lang="en-GB">
              <a:solidFill>
                <a:prstClr val="black">
                  <a:tint val="75000"/>
                </a:prstClr>
              </a:solidFill>
            </a:endParaRPr>
          </a:p>
        </p:txBody>
      </p:sp>
      <p:sp>
        <p:nvSpPr>
          <p:cNvPr id="5" name="Footer Placeholder 4"/>
          <p:cNvSpPr>
            <a:spLocks noGrp="1"/>
          </p:cNvSpPr>
          <p:nvPr>
            <p:ph type="ftr" sz="quarter" idx="11"/>
          </p:nvPr>
        </p:nvSpPr>
        <p:spPr>
          <a:xfrm>
            <a:off x="3131840" y="6461782"/>
            <a:ext cx="2895600" cy="365125"/>
          </a:xfrm>
          <a:prstGeom prst="rect">
            <a:avLst/>
          </a:prstGeom>
        </p:spPr>
        <p:txBody>
          <a:bodyPr/>
          <a:lstStyle/>
          <a:p>
            <a:endParaRPr lang="en-GB" dirty="0">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5474930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5"/>
            <a:ext cx="7772400" cy="1362075"/>
          </a:xfrm>
        </p:spPr>
        <p:txBody>
          <a:bodyPr anchor="t"/>
          <a:lstStyle>
            <a:lvl1pPr algn="l">
              <a:defRPr sz="3000" b="1" cap="all"/>
            </a:lvl1pPr>
          </a:lstStyle>
          <a:p>
            <a:r>
              <a:rPr lang="en-US" smtClean="0"/>
              <a:t>Click to edit Master title style</a:t>
            </a:r>
            <a:endParaRPr lang="en-GB"/>
          </a:p>
        </p:txBody>
      </p:sp>
      <p:sp>
        <p:nvSpPr>
          <p:cNvPr id="3" name="Text Placeholder 2"/>
          <p:cNvSpPr>
            <a:spLocks noGrp="1"/>
          </p:cNvSpPr>
          <p:nvPr>
            <p:ph type="body" idx="1"/>
          </p:nvPr>
        </p:nvSpPr>
        <p:spPr>
          <a:xfrm>
            <a:off x="683568" y="2492898"/>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17/05/2018</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003615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17/05/2018</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593449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57200" y="2174877"/>
            <a:ext cx="4040188"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45026" y="2174877"/>
            <a:ext cx="4041775"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solidFill>
                  <a:prstClr val="black">
                    <a:tint val="75000"/>
                  </a:prstClr>
                </a:solidFill>
              </a:rPr>
              <a:pPr/>
              <a:t>17/05/2018</a:t>
            </a:fld>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833259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solidFill>
                  <a:prstClr val="black">
                    <a:tint val="75000"/>
                  </a:prstClr>
                </a:solidFill>
              </a:rPr>
              <a:pPr/>
              <a:t>17/05/2018</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944740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solidFill>
                  <a:prstClr val="black">
                    <a:tint val="75000"/>
                  </a:prstClr>
                </a:solidFill>
              </a:rPr>
              <a:pPr/>
              <a:t>17/05/2018</a:t>
            </a:fld>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682666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smtClean="0"/>
              <a:t>Click to edit Master title style</a:t>
            </a:r>
            <a:endParaRPr lang="en-GB"/>
          </a:p>
        </p:txBody>
      </p:sp>
      <p:sp>
        <p:nvSpPr>
          <p:cNvPr id="3" name="Content Placeholder 2"/>
          <p:cNvSpPr>
            <a:spLocks noGrp="1"/>
          </p:cNvSpPr>
          <p:nvPr>
            <p:ph idx="1"/>
          </p:nvPr>
        </p:nvSpPr>
        <p:spPr>
          <a:xfrm>
            <a:off x="3575050" y="273052"/>
            <a:ext cx="5111750" cy="517217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1" y="1435102"/>
            <a:ext cx="3008313" cy="4029891"/>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17/05/2018</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149087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15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7"/>
            <a:ext cx="5486400" cy="3824337"/>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17/05/2018</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248085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17/05/2018</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874055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17/05/2018</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242931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3.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17/05/2018</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788">
                <a:solidFill>
                  <a:schemeClr val="tx1">
                    <a:tint val="75000"/>
                  </a:schemeClr>
                </a:solidFill>
              </a:defRPr>
            </a:lvl1pPr>
          </a:lstStyle>
          <a:p>
            <a:fld id="{9C64F3F4-CE19-49F8-9EF4-FF4EE52031C2}" type="datetimeFigureOut">
              <a:rPr lang="en-GB" smtClean="0">
                <a:solidFill>
                  <a:prstClr val="black">
                    <a:tint val="75000"/>
                  </a:prstClr>
                </a:solidFill>
              </a:rPr>
              <a:pPr/>
              <a:t>17/05/2018</a:t>
            </a:fld>
            <a:endParaRPr lang="en-GB" dirty="0">
              <a:solidFill>
                <a:prstClr val="black">
                  <a:tint val="75000"/>
                </a:prstClr>
              </a:solidFill>
            </a:endParaRPr>
          </a:p>
        </p:txBody>
      </p:sp>
      <p:sp>
        <p:nvSpPr>
          <p:cNvPr id="6" name="Slide Number Placeholder 5"/>
          <p:cNvSpPr>
            <a:spLocks noGrp="1"/>
          </p:cNvSpPr>
          <p:nvPr>
            <p:ph type="sldNum" sz="quarter" idx="4"/>
          </p:nvPr>
        </p:nvSpPr>
        <p:spPr>
          <a:xfrm>
            <a:off x="7956376" y="6380974"/>
            <a:ext cx="730424" cy="340503"/>
          </a:xfrm>
          <a:prstGeom prst="rect">
            <a:avLst/>
          </a:prstGeom>
        </p:spPr>
        <p:txBody>
          <a:bodyPr vert="horz" lIns="91440" tIns="45720" rIns="91440" bIns="45720" rtlCol="0" anchor="ctr"/>
          <a:lstStyle>
            <a:lvl1pPr algn="r">
              <a:defRPr sz="900">
                <a:solidFill>
                  <a:schemeClr val="tx1">
                    <a:tint val="75000"/>
                  </a:schemeClr>
                </a:solidFill>
              </a:defRPr>
            </a:lvl1p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2818887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hyperlink" Target="http://www.freefoto.com/preview/23-23-16/Stop-Look-Listen-Sign" TargetMode="Externa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wondergressive.com/dogs-can-predict-earthquakes-by-hearing-them/"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frankensteinlessons.wikispaces.com/Questions+to+consider"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63688" y="1196752"/>
            <a:ext cx="6858000" cy="1790700"/>
          </a:xfrm>
        </p:spPr>
        <p:txBody>
          <a:bodyPr/>
          <a:lstStyle/>
          <a:p>
            <a:r>
              <a:rPr lang="en-GB" dirty="0">
                <a:solidFill>
                  <a:schemeClr val="bg1"/>
                </a:solidFill>
              </a:rPr>
              <a:t>Essential skills for Coaching and Mentoring</a:t>
            </a:r>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2234668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8229600" cy="578675"/>
          </a:xfrm>
        </p:spPr>
        <p:txBody>
          <a:bodyPr>
            <a:noAutofit/>
          </a:bodyPr>
          <a:lstStyle/>
          <a:p>
            <a:r>
              <a:rPr lang="en-GB" sz="4400" dirty="0" smtClean="0"/>
              <a:t>Skills in common</a:t>
            </a:r>
            <a:endParaRPr lang="en-US" sz="4400" dirty="0"/>
          </a:p>
        </p:txBody>
      </p:sp>
      <p:sp>
        <p:nvSpPr>
          <p:cNvPr id="3" name="Content Placeholder 2"/>
          <p:cNvSpPr>
            <a:spLocks noGrp="1"/>
          </p:cNvSpPr>
          <p:nvPr>
            <p:ph idx="1"/>
          </p:nvPr>
        </p:nvSpPr>
        <p:spPr>
          <a:xfrm>
            <a:off x="457200" y="1271370"/>
            <a:ext cx="8229600" cy="4101845"/>
          </a:xfrm>
        </p:spPr>
        <p:txBody>
          <a:bodyPr>
            <a:normAutofit fontScale="92500"/>
          </a:bodyPr>
          <a:lstStyle/>
          <a:p>
            <a:pPr marL="0" indent="0">
              <a:buNone/>
            </a:pPr>
            <a:r>
              <a:rPr lang="en-GB" sz="3200" dirty="0" smtClean="0"/>
              <a:t>Instructing					Giving direction</a:t>
            </a:r>
          </a:p>
          <a:p>
            <a:pPr marL="0" indent="0">
              <a:buNone/>
            </a:pPr>
            <a:r>
              <a:rPr lang="en-GB" sz="3200" dirty="0" smtClean="0"/>
              <a:t>Advising					Guiding</a:t>
            </a:r>
          </a:p>
          <a:p>
            <a:pPr marL="0" indent="0">
              <a:buNone/>
            </a:pPr>
            <a:r>
              <a:rPr lang="en-GB" sz="3200" dirty="0" smtClean="0"/>
              <a:t>Listening					Questioning</a:t>
            </a:r>
          </a:p>
          <a:p>
            <a:pPr marL="0" indent="0">
              <a:buNone/>
            </a:pPr>
            <a:r>
              <a:rPr lang="en-GB" sz="3200" dirty="0" smtClean="0"/>
              <a:t>Giving feedback				Interpersonal skills</a:t>
            </a:r>
          </a:p>
          <a:p>
            <a:pPr marL="0" indent="0">
              <a:buNone/>
            </a:pPr>
            <a:r>
              <a:rPr lang="en-GB" sz="3200" dirty="0" smtClean="0"/>
              <a:t>Analysing					Paraphrasing</a:t>
            </a:r>
          </a:p>
          <a:p>
            <a:pPr marL="0" indent="0">
              <a:buNone/>
            </a:pPr>
            <a:r>
              <a:rPr lang="en-GB" sz="3200" dirty="0" smtClean="0"/>
              <a:t>Summarising				Reflecting</a:t>
            </a:r>
          </a:p>
          <a:p>
            <a:pPr marL="0" indent="0">
              <a:buNone/>
            </a:pPr>
            <a:r>
              <a:rPr lang="en-GB" sz="3200" dirty="0" smtClean="0"/>
              <a:t>Networking					Verbal 			</a:t>
            </a:r>
            <a:endParaRPr lang="en-GB" dirty="0" smtClean="0"/>
          </a:p>
          <a:p>
            <a:endParaRPr lang="en-US" dirty="0"/>
          </a:p>
        </p:txBody>
      </p:sp>
    </p:spTree>
    <p:extLst>
      <p:ext uri="{BB962C8B-B14F-4D97-AF65-F5344CB8AC3E}">
        <p14:creationId xmlns:p14="http://schemas.microsoft.com/office/powerpoint/2010/main" val="33399119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Skills focus for today</a:t>
            </a:r>
            <a:endParaRPr lang="en-GB" dirty="0"/>
          </a:p>
        </p:txBody>
      </p:sp>
      <p:sp>
        <p:nvSpPr>
          <p:cNvPr id="5" name="Content Placeholder 4"/>
          <p:cNvSpPr>
            <a:spLocks noGrp="1"/>
          </p:cNvSpPr>
          <p:nvPr>
            <p:ph idx="1"/>
          </p:nvPr>
        </p:nvSpPr>
        <p:spPr/>
        <p:txBody>
          <a:bodyPr/>
          <a:lstStyle/>
          <a:p>
            <a:r>
              <a:rPr lang="en-GB" dirty="0" smtClean="0"/>
              <a:t>Listening</a:t>
            </a:r>
          </a:p>
          <a:p>
            <a:r>
              <a:rPr lang="en-GB" dirty="0"/>
              <a:t>Questioning</a:t>
            </a:r>
          </a:p>
          <a:p>
            <a:r>
              <a:rPr lang="en-GB" dirty="0" smtClean="0"/>
              <a:t>Analysing</a:t>
            </a:r>
            <a:endParaRPr lang="en-GB" dirty="0"/>
          </a:p>
          <a:p>
            <a:r>
              <a:rPr lang="en-GB" dirty="0"/>
              <a:t>Reflecting and </a:t>
            </a:r>
            <a:r>
              <a:rPr lang="en-GB" dirty="0" smtClean="0"/>
              <a:t>summarising</a:t>
            </a:r>
          </a:p>
          <a:p>
            <a:r>
              <a:rPr lang="en-GB" dirty="0" smtClean="0"/>
              <a:t>Giving feedback</a:t>
            </a:r>
            <a:endParaRPr lang="en-GB" dirty="0"/>
          </a:p>
        </p:txBody>
      </p:sp>
    </p:spTree>
    <p:extLst>
      <p:ext uri="{BB962C8B-B14F-4D97-AF65-F5344CB8AC3E}">
        <p14:creationId xmlns:p14="http://schemas.microsoft.com/office/powerpoint/2010/main" val="7577032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7" name="Content Placeholder 6" descr="You never know Who's Listenin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052762" y="2372519"/>
            <a:ext cx="3038475" cy="2371725"/>
          </a:xfrm>
        </p:spPr>
      </p:pic>
      <p:pic>
        <p:nvPicPr>
          <p:cNvPr id="8" name="Picture 7" descr="Learning to See by Listening to Others: On Discrimination in Libraries ..."/>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001" y="231000"/>
            <a:ext cx="9294000" cy="6627000"/>
          </a:xfrm>
          <a:prstGeom prst="rect">
            <a:avLst/>
          </a:prstGeom>
        </p:spPr>
      </p:pic>
      <p:sp>
        <p:nvSpPr>
          <p:cNvPr id="3" name="Rounded Rectangle 2"/>
          <p:cNvSpPr/>
          <p:nvPr/>
        </p:nvSpPr>
        <p:spPr>
          <a:xfrm>
            <a:off x="2987824" y="3212976"/>
            <a:ext cx="3312368" cy="10081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1115616" y="6324151"/>
            <a:ext cx="7200800" cy="261610"/>
          </a:xfrm>
          <a:prstGeom prst="rect">
            <a:avLst/>
          </a:prstGeom>
        </p:spPr>
        <p:txBody>
          <a:bodyPr wrap="square">
            <a:spAutoFit/>
          </a:bodyPr>
          <a:lstStyle/>
          <a:p>
            <a:r>
              <a:rPr lang="en-GB" sz="1100" dirty="0" smtClean="0"/>
              <a:t>Adapted from: </a:t>
            </a:r>
            <a:r>
              <a:rPr lang="en-GB" sz="1100" dirty="0" smtClean="0">
                <a:hlinkClick r:id="rId5"/>
              </a:rPr>
              <a:t>http</a:t>
            </a:r>
            <a:r>
              <a:rPr lang="en-GB" sz="1100" dirty="0">
                <a:hlinkClick r:id="rId5"/>
              </a:rPr>
              <a:t>://</a:t>
            </a:r>
            <a:r>
              <a:rPr lang="en-GB" sz="1100" dirty="0" smtClean="0">
                <a:hlinkClick r:id="rId5"/>
              </a:rPr>
              <a:t>www.freefoto.com/preview/23-23-16/Stop-Look-Listen-Sign</a:t>
            </a:r>
            <a:r>
              <a:rPr lang="en-GB" sz="1100" dirty="0" smtClean="0"/>
              <a:t>. Accessed on 19/12/2016</a:t>
            </a:r>
            <a:endParaRPr lang="en-GB" sz="1100" dirty="0"/>
          </a:p>
        </p:txBody>
      </p:sp>
    </p:spTree>
    <p:extLst>
      <p:ext uri="{BB962C8B-B14F-4D97-AF65-F5344CB8AC3E}">
        <p14:creationId xmlns:p14="http://schemas.microsoft.com/office/powerpoint/2010/main" val="17177115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What do you do when you listen?</a:t>
            </a:r>
          </a:p>
        </p:txBody>
      </p:sp>
      <p:sp>
        <p:nvSpPr>
          <p:cNvPr id="3" name="Content Placeholder 2"/>
          <p:cNvSpPr>
            <a:spLocks noGrp="1"/>
          </p:cNvSpPr>
          <p:nvPr>
            <p:ph idx="1"/>
          </p:nvPr>
        </p:nvSpPr>
        <p:spPr/>
        <p:txBody>
          <a:bodyPr>
            <a:normAutofit fontScale="92500" lnSpcReduction="10000"/>
          </a:bodyPr>
          <a:lstStyle/>
          <a:p>
            <a:r>
              <a:rPr lang="en-GB" dirty="0"/>
              <a:t>Mentalise - capacity to make inference about people and their behaviour.</a:t>
            </a:r>
          </a:p>
          <a:p>
            <a:r>
              <a:rPr lang="en-GB" dirty="0"/>
              <a:t>Empathise - subjectively experience life from another person’s angle.</a:t>
            </a:r>
          </a:p>
          <a:p>
            <a:r>
              <a:rPr lang="en-GB" dirty="0"/>
              <a:t>Intuit - apply professional judgement to the unfolding situation</a:t>
            </a:r>
          </a:p>
          <a:p>
            <a:r>
              <a:rPr lang="en-GB" dirty="0"/>
              <a:t>Empower the client</a:t>
            </a:r>
            <a:r>
              <a:rPr lang="en-GB" dirty="0" smtClean="0"/>
              <a:t>. </a:t>
            </a:r>
          </a:p>
          <a:p>
            <a:pPr marL="0" indent="0">
              <a:buNone/>
            </a:pPr>
            <a:r>
              <a:rPr lang="en-GB" dirty="0"/>
              <a:t>	</a:t>
            </a:r>
            <a:r>
              <a:rPr lang="en-GB" dirty="0" smtClean="0"/>
              <a:t>		Manfred et al 2007</a:t>
            </a:r>
            <a:endParaRPr lang="en-GB" dirty="0"/>
          </a:p>
          <a:p>
            <a:endParaRPr lang="en-GB" dirty="0"/>
          </a:p>
        </p:txBody>
      </p:sp>
    </p:spTree>
    <p:extLst>
      <p:ext uri="{BB962C8B-B14F-4D97-AF65-F5344CB8AC3E}">
        <p14:creationId xmlns:p14="http://schemas.microsoft.com/office/powerpoint/2010/main" val="4001686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is it so hard to listen?</a:t>
            </a:r>
            <a:endParaRPr lang="en-US" dirty="0"/>
          </a:p>
        </p:txBody>
      </p:sp>
      <p:sp>
        <p:nvSpPr>
          <p:cNvPr id="3" name="Content Placeholder 2"/>
          <p:cNvSpPr>
            <a:spLocks noGrp="1"/>
          </p:cNvSpPr>
          <p:nvPr>
            <p:ph idx="1"/>
          </p:nvPr>
        </p:nvSpPr>
        <p:spPr>
          <a:xfrm>
            <a:off x="457200" y="1268760"/>
            <a:ext cx="8229600" cy="4248473"/>
          </a:xfrm>
        </p:spPr>
        <p:txBody>
          <a:bodyPr>
            <a:normAutofit fontScale="77500" lnSpcReduction="20000"/>
          </a:bodyPr>
          <a:lstStyle/>
          <a:p>
            <a:r>
              <a:rPr lang="en-GB" dirty="0"/>
              <a:t>Because our minds work faster than our  hearing</a:t>
            </a:r>
            <a:r>
              <a:rPr lang="en-GB" dirty="0" smtClean="0"/>
              <a:t>. </a:t>
            </a:r>
            <a:r>
              <a:rPr lang="en-GB" dirty="0"/>
              <a:t>We speak at an average of 120 wpm whilst brain has capacity of 400 </a:t>
            </a:r>
            <a:r>
              <a:rPr lang="en-GB" dirty="0" smtClean="0"/>
              <a:t>wpm		( Lee and </a:t>
            </a:r>
            <a:r>
              <a:rPr lang="en-GB" dirty="0" err="1" smtClean="0"/>
              <a:t>Hatesohl</a:t>
            </a:r>
            <a:r>
              <a:rPr lang="en-GB" dirty="0" smtClean="0"/>
              <a:t> )</a:t>
            </a:r>
            <a:endParaRPr lang="en-GB" dirty="0"/>
          </a:p>
          <a:p>
            <a:pPr marL="0" indent="0">
              <a:buNone/>
            </a:pPr>
            <a:endParaRPr lang="en-GB" dirty="0"/>
          </a:p>
          <a:p>
            <a:r>
              <a:rPr lang="en-GB" dirty="0"/>
              <a:t>We are culturally tuned to keep a conversation flowing and so are creatively involved in how best to respond.</a:t>
            </a:r>
          </a:p>
          <a:p>
            <a:pPr marL="0" indent="0">
              <a:buNone/>
            </a:pPr>
            <a:endParaRPr lang="en-GB" dirty="0"/>
          </a:p>
          <a:p>
            <a:r>
              <a:rPr lang="en-GB" dirty="0"/>
              <a:t>We filter what we hear through our own autobiographies</a:t>
            </a:r>
            <a:r>
              <a:rPr lang="en-GB" dirty="0" smtClean="0"/>
              <a:t>.</a:t>
            </a:r>
          </a:p>
          <a:p>
            <a:endParaRPr lang="en-GB" dirty="0"/>
          </a:p>
          <a:p>
            <a:r>
              <a:rPr lang="en-GB" dirty="0"/>
              <a:t>Listening attentively is mentally demanding. </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Listening</a:t>
            </a:r>
            <a:endParaRPr lang="en-GB" dirty="0"/>
          </a:p>
        </p:txBody>
      </p:sp>
      <p:sp>
        <p:nvSpPr>
          <p:cNvPr id="4" name="Subtitle 2"/>
          <p:cNvSpPr>
            <a:spLocks noGrp="1"/>
          </p:cNvSpPr>
          <p:nvPr>
            <p:ph idx="1"/>
          </p:nvPr>
        </p:nvSpPr>
        <p:spPr>
          <a:xfrm>
            <a:off x="611560" y="1522841"/>
            <a:ext cx="8229600" cy="3917032"/>
          </a:xfrm>
        </p:spPr>
        <p:txBody>
          <a:bodyPr>
            <a:normAutofit/>
          </a:bodyPr>
          <a:lstStyle/>
          <a:p>
            <a:r>
              <a:rPr lang="en-GB" dirty="0"/>
              <a:t>Listening is not done by the ears but by the mind. We hear sounds but we listen to meanings. </a:t>
            </a:r>
          </a:p>
          <a:p>
            <a:pPr>
              <a:buNone/>
            </a:pPr>
            <a:r>
              <a:rPr lang="en-GB" dirty="0"/>
              <a:t>	(Meissner 2000:p.323)</a:t>
            </a:r>
          </a:p>
        </p:txBody>
      </p:sp>
      <p:sp>
        <p:nvSpPr>
          <p:cNvPr id="5" name="Rectangle 4"/>
          <p:cNvSpPr/>
          <p:nvPr/>
        </p:nvSpPr>
        <p:spPr>
          <a:xfrm>
            <a:off x="0" y="5238131"/>
            <a:ext cx="4572000" cy="461665"/>
          </a:xfrm>
          <a:prstGeom prst="rect">
            <a:avLst/>
          </a:prstGeom>
        </p:spPr>
        <p:txBody>
          <a:bodyPr>
            <a:spAutoFit/>
          </a:bodyPr>
          <a:lstStyle/>
          <a:p>
            <a:r>
              <a:rPr lang="en-GB" sz="1200" dirty="0" smtClean="0"/>
              <a:t>Available from </a:t>
            </a:r>
            <a:r>
              <a:rPr lang="en-GB" sz="1200" dirty="0" smtClean="0">
                <a:hlinkClick r:id="rId3"/>
              </a:rPr>
              <a:t>http</a:t>
            </a:r>
            <a:r>
              <a:rPr lang="en-GB" sz="1200" dirty="0">
                <a:hlinkClick r:id="rId3"/>
              </a:rPr>
              <a:t>://wondergressive.com/dogs-can-predict-earthquakes-by-hearing-them</a:t>
            </a:r>
            <a:r>
              <a:rPr lang="en-GB" sz="1200" dirty="0" smtClean="0">
                <a:hlinkClick r:id="rId3"/>
              </a:rPr>
              <a:t>/</a:t>
            </a:r>
            <a:r>
              <a:rPr lang="en-GB" sz="1200" dirty="0" smtClean="0"/>
              <a:t> Accessed on 19/12/2016</a:t>
            </a:r>
            <a:endParaRPr lang="en-GB" sz="1200" dirty="0"/>
          </a:p>
        </p:txBody>
      </p:sp>
    </p:spTree>
    <p:extLst>
      <p:ext uri="{BB962C8B-B14F-4D97-AF65-F5344CB8AC3E}">
        <p14:creationId xmlns:p14="http://schemas.microsoft.com/office/powerpoint/2010/main" val="6459370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Active listening</a:t>
            </a:r>
          </a:p>
        </p:txBody>
      </p:sp>
      <p:sp>
        <p:nvSpPr>
          <p:cNvPr id="3" name="Content Placeholder 2"/>
          <p:cNvSpPr>
            <a:spLocks noGrp="1"/>
          </p:cNvSpPr>
          <p:nvPr>
            <p:ph idx="1"/>
          </p:nvPr>
        </p:nvSpPr>
        <p:spPr>
          <a:xfrm>
            <a:off x="214282" y="1643049"/>
            <a:ext cx="8472518" cy="3874183"/>
          </a:xfrm>
        </p:spPr>
        <p:txBody>
          <a:bodyPr>
            <a:normAutofit lnSpcReduction="10000"/>
          </a:bodyPr>
          <a:lstStyle/>
          <a:p>
            <a:r>
              <a:rPr lang="en-GB" dirty="0"/>
              <a:t>The listening is an ongoing operative with effects on both the speaker and the person addressed.</a:t>
            </a:r>
          </a:p>
          <a:p>
            <a:r>
              <a:rPr lang="en-GB" dirty="0"/>
              <a:t>It gives value to what is said and positions the speaker in a reflective frame of mind.</a:t>
            </a:r>
          </a:p>
          <a:p>
            <a:r>
              <a:rPr lang="en-GB" dirty="0"/>
              <a:t>Listening helps to increase the </a:t>
            </a:r>
            <a:r>
              <a:rPr lang="en-GB" dirty="0" err="1"/>
              <a:t>coachee’s</a:t>
            </a:r>
            <a:r>
              <a:rPr lang="en-GB" dirty="0"/>
              <a:t> self awareness and resourcefulness. </a:t>
            </a:r>
          </a:p>
          <a:p>
            <a:pPr lvl="4">
              <a:buNone/>
            </a:pPr>
            <a:r>
              <a:rPr lang="en-GB" dirty="0" err="1" smtClean="0"/>
              <a:t>Hardingham</a:t>
            </a:r>
            <a:r>
              <a:rPr lang="en-GB" dirty="0" smtClean="0"/>
              <a:t> et al. </a:t>
            </a:r>
            <a:r>
              <a:rPr lang="en-GB" dirty="0"/>
              <a:t>2004: p.114</a:t>
            </a:r>
          </a:p>
          <a:p>
            <a:endParaRPr lang="en-GB" dirty="0"/>
          </a:p>
        </p:txBody>
      </p:sp>
    </p:spTree>
    <p:extLst>
      <p:ext uri="{BB962C8B-B14F-4D97-AF65-F5344CB8AC3E}">
        <p14:creationId xmlns:p14="http://schemas.microsoft.com/office/powerpoint/2010/main" val="3830508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ChangeArrowheads="1"/>
          </p:cNvSpPr>
          <p:nvPr>
            <p:ph type="title"/>
          </p:nvPr>
        </p:nvSpPr>
        <p:spPr>
          <a:xfrm>
            <a:off x="457200" y="274638"/>
            <a:ext cx="8229600" cy="922114"/>
          </a:xfrm>
        </p:spPr>
        <p:txBody>
          <a:bodyPr>
            <a:normAutofit fontScale="90000"/>
          </a:bodyPr>
          <a:lstStyle/>
          <a:p>
            <a:pPr algn="ctr"/>
            <a:r>
              <a:rPr lang="en-US" altLang="en-US" sz="4000" dirty="0"/>
              <a:t/>
            </a:r>
            <a:br>
              <a:rPr lang="en-US" altLang="en-US" sz="4000" dirty="0"/>
            </a:br>
            <a:r>
              <a:rPr lang="en-US" altLang="en-US" sz="4000" dirty="0"/>
              <a:t>EARS</a:t>
            </a:r>
            <a:br>
              <a:rPr lang="en-US" altLang="en-US" sz="4000" dirty="0"/>
            </a:br>
            <a:endParaRPr lang="en-US" altLang="en-US" sz="4000" dirty="0"/>
          </a:p>
        </p:txBody>
      </p:sp>
      <p:sp>
        <p:nvSpPr>
          <p:cNvPr id="132099" name="Rectangle 3"/>
          <p:cNvSpPr>
            <a:spLocks noGrp="1" noChangeArrowheads="1"/>
          </p:cNvSpPr>
          <p:nvPr>
            <p:ph type="body" idx="1"/>
          </p:nvPr>
        </p:nvSpPr>
        <p:spPr>
          <a:xfrm>
            <a:off x="457200" y="1124744"/>
            <a:ext cx="8229600" cy="4392489"/>
          </a:xfrm>
        </p:spPr>
        <p:txBody>
          <a:bodyPr/>
          <a:lstStyle/>
          <a:p>
            <a:r>
              <a:rPr lang="en-US" altLang="en-US" sz="2800" b="1" dirty="0" err="1"/>
              <a:t>E</a:t>
            </a:r>
            <a:r>
              <a:rPr lang="en-US" altLang="en-US" sz="2800" dirty="0" err="1"/>
              <a:t>mpathise</a:t>
            </a:r>
            <a:r>
              <a:rPr lang="en-US" altLang="en-US" sz="2800" dirty="0"/>
              <a:t> </a:t>
            </a:r>
            <a:endParaRPr lang="en-US" altLang="en-US" sz="2800" dirty="0" smtClean="0"/>
          </a:p>
          <a:p>
            <a:endParaRPr lang="en-US" altLang="en-US" sz="2800" dirty="0" smtClean="0"/>
          </a:p>
          <a:p>
            <a:r>
              <a:rPr lang="en-US" altLang="en-US" sz="2800" b="1" dirty="0" smtClean="0"/>
              <a:t>A</a:t>
            </a:r>
            <a:r>
              <a:rPr lang="en-US" altLang="en-US" sz="2800" dirty="0" smtClean="0"/>
              <a:t>cknowledge </a:t>
            </a:r>
          </a:p>
          <a:p>
            <a:endParaRPr lang="en-US" altLang="en-US" sz="2800" dirty="0" smtClean="0"/>
          </a:p>
          <a:p>
            <a:r>
              <a:rPr lang="en-US" altLang="en-US" sz="2800" b="1" dirty="0" smtClean="0"/>
              <a:t>R</a:t>
            </a:r>
            <a:r>
              <a:rPr lang="en-US" altLang="en-US" sz="2800" dirty="0" smtClean="0"/>
              <a:t>eflect </a:t>
            </a:r>
          </a:p>
          <a:p>
            <a:endParaRPr lang="en-US" altLang="en-US" sz="2800" dirty="0" smtClean="0"/>
          </a:p>
          <a:p>
            <a:r>
              <a:rPr lang="en-US" altLang="en-US" sz="2800" b="1" dirty="0" err="1" smtClean="0"/>
              <a:t>S</a:t>
            </a:r>
            <a:r>
              <a:rPr lang="en-US" altLang="en-US" sz="2800" dirty="0" err="1" smtClean="0"/>
              <a:t>ummarise</a:t>
            </a:r>
            <a:endParaRPr lang="en-US" altLang="en-US" sz="28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76056" y="2852936"/>
            <a:ext cx="3810656" cy="1928193"/>
          </a:xfrm>
          <a:prstGeom prst="rect">
            <a:avLst/>
          </a:prstGeom>
        </p:spPr>
      </p:pic>
    </p:spTree>
    <p:extLst>
      <p:ext uri="{BB962C8B-B14F-4D97-AF65-F5344CB8AC3E}">
        <p14:creationId xmlns:p14="http://schemas.microsoft.com/office/powerpoint/2010/main" val="11070506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2656"/>
            <a:ext cx="8229600" cy="1143000"/>
          </a:xfrm>
        </p:spPr>
        <p:txBody>
          <a:bodyPr/>
          <a:lstStyle/>
          <a:p>
            <a:r>
              <a:rPr lang="en-GB" dirty="0"/>
              <a:t>Questions</a:t>
            </a:r>
            <a:endParaRPr lang="en-US"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39752" y="1700808"/>
            <a:ext cx="5080000" cy="3810000"/>
          </a:xfrm>
          <a:prstGeom prst="rect">
            <a:avLst/>
          </a:prstGeom>
        </p:spPr>
      </p:pic>
      <p:sp>
        <p:nvSpPr>
          <p:cNvPr id="3" name="Rectangle 2"/>
          <p:cNvSpPr/>
          <p:nvPr/>
        </p:nvSpPr>
        <p:spPr>
          <a:xfrm>
            <a:off x="981944" y="5387697"/>
            <a:ext cx="7704856" cy="246221"/>
          </a:xfrm>
          <a:prstGeom prst="rect">
            <a:avLst/>
          </a:prstGeom>
        </p:spPr>
        <p:txBody>
          <a:bodyPr wrap="square">
            <a:spAutoFit/>
          </a:bodyPr>
          <a:lstStyle/>
          <a:p>
            <a:r>
              <a:rPr lang="en-GB" sz="1000" dirty="0" smtClean="0"/>
              <a:t>Available from: </a:t>
            </a:r>
            <a:r>
              <a:rPr lang="en-GB" sz="1000" dirty="0" smtClean="0">
                <a:hlinkClick r:id="rId4"/>
              </a:rPr>
              <a:t>http</a:t>
            </a:r>
            <a:r>
              <a:rPr lang="en-GB" sz="1000" dirty="0">
                <a:hlinkClick r:id="rId4"/>
              </a:rPr>
              <a:t>://</a:t>
            </a:r>
            <a:r>
              <a:rPr lang="en-GB" sz="1000" dirty="0" smtClean="0">
                <a:hlinkClick r:id="rId4"/>
              </a:rPr>
              <a:t>frankensteinlessons.wikispaces.com/Questions+to+consider</a:t>
            </a:r>
            <a:r>
              <a:rPr lang="en-GB" sz="1000" dirty="0" smtClean="0"/>
              <a:t>. Accessed on 19/12/2016</a:t>
            </a:r>
            <a:endParaRPr lang="en-GB" sz="1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Why questions are important to coaching</a:t>
            </a:r>
          </a:p>
        </p:txBody>
      </p:sp>
      <p:sp>
        <p:nvSpPr>
          <p:cNvPr id="3" name="Content Placeholder 2"/>
          <p:cNvSpPr>
            <a:spLocks noGrp="1"/>
          </p:cNvSpPr>
          <p:nvPr>
            <p:ph idx="1"/>
          </p:nvPr>
        </p:nvSpPr>
        <p:spPr>
          <a:noFill/>
          <a:ln>
            <a:noFill/>
          </a:ln>
        </p:spPr>
        <p:txBody>
          <a:bodyPr>
            <a:normAutofit fontScale="85000" lnSpcReduction="10000"/>
          </a:bodyPr>
          <a:lstStyle/>
          <a:p>
            <a:r>
              <a:rPr lang="en-GB" dirty="0"/>
              <a:t>Questioning is the second most important skill and  together with active listening, probably achieves 80% of the positive outcome of coaching.</a:t>
            </a:r>
          </a:p>
          <a:p>
            <a:pPr marL="0" indent="0">
              <a:buNone/>
            </a:pPr>
            <a:r>
              <a:rPr lang="en-GB" dirty="0"/>
              <a:t>	</a:t>
            </a:r>
            <a:r>
              <a:rPr lang="en-GB" dirty="0" smtClean="0"/>
              <a:t>			</a:t>
            </a:r>
            <a:r>
              <a:rPr lang="en-GB" sz="2800" dirty="0" err="1" smtClean="0"/>
              <a:t>Hardingham</a:t>
            </a:r>
            <a:r>
              <a:rPr lang="en-GB" sz="2800" dirty="0" smtClean="0"/>
              <a:t> </a:t>
            </a:r>
            <a:r>
              <a:rPr lang="en-GB" sz="2800" dirty="0"/>
              <a:t>et al. 2004: </a:t>
            </a:r>
            <a:r>
              <a:rPr lang="en-GB" sz="2800" dirty="0" smtClean="0"/>
              <a:t>p.46</a:t>
            </a:r>
            <a:endParaRPr lang="en-GB" sz="2800" dirty="0"/>
          </a:p>
          <a:p>
            <a:r>
              <a:rPr lang="en-GB" dirty="0"/>
              <a:t>...curiosity and questioning are the foundational drivers of  learning, development and change 				</a:t>
            </a:r>
            <a:r>
              <a:rPr lang="en-GB" dirty="0" smtClean="0"/>
              <a:t>			</a:t>
            </a:r>
            <a:r>
              <a:rPr lang="en-GB" sz="2800" dirty="0" smtClean="0"/>
              <a:t>Adam </a:t>
            </a:r>
            <a:r>
              <a:rPr lang="en-GB" sz="2800" dirty="0"/>
              <a:t>2012: </a:t>
            </a:r>
            <a:r>
              <a:rPr lang="en-GB" sz="2800" dirty="0" smtClean="0"/>
              <a:t>p.10</a:t>
            </a:r>
            <a:endParaRPr lang="en-GB" sz="2800" dirty="0"/>
          </a:p>
          <a:p>
            <a:r>
              <a:rPr lang="en-GB" dirty="0"/>
              <a:t>Questions oil the wheels of communication</a:t>
            </a:r>
          </a:p>
          <a:p>
            <a:pPr marL="0" indent="0">
              <a:buNone/>
            </a:pPr>
            <a:r>
              <a:rPr lang="en-GB" dirty="0"/>
              <a:t>		</a:t>
            </a:r>
            <a:r>
              <a:rPr lang="en-GB" dirty="0" smtClean="0"/>
              <a:t>					</a:t>
            </a:r>
            <a:r>
              <a:rPr lang="en-GB" sz="2800" dirty="0" smtClean="0"/>
              <a:t>Muir 2012</a:t>
            </a:r>
            <a:endParaRPr lang="en-GB" sz="2800" dirty="0">
              <a:highlight>
                <a:srgbClr val="FFFF00"/>
              </a:highlight>
            </a:endParaRPr>
          </a:p>
        </p:txBody>
      </p:sp>
    </p:spTree>
    <p:extLst>
      <p:ext uri="{BB962C8B-B14F-4D97-AF65-F5344CB8AC3E}">
        <p14:creationId xmlns:p14="http://schemas.microsoft.com/office/powerpoint/2010/main" val="359762689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143000" y="840326"/>
            <a:ext cx="6858000" cy="4286250"/>
          </a:xfrm>
          <a:prstGeom prst="rect">
            <a:avLst/>
          </a:prstGeom>
        </p:spPr>
      </p:pic>
    </p:spTree>
    <p:extLst>
      <p:ext uri="{BB962C8B-B14F-4D97-AF65-F5344CB8AC3E}">
        <p14:creationId xmlns:p14="http://schemas.microsoft.com/office/powerpoint/2010/main" val="198063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lstStyle/>
          <a:p>
            <a:r>
              <a:rPr lang="en-GB" dirty="0"/>
              <a:t>Aptness of the question</a:t>
            </a:r>
          </a:p>
        </p:txBody>
      </p:sp>
      <p:sp>
        <p:nvSpPr>
          <p:cNvPr id="3" name="Content Placeholder 2"/>
          <p:cNvSpPr>
            <a:spLocks noGrp="1"/>
          </p:cNvSpPr>
          <p:nvPr>
            <p:ph idx="1"/>
          </p:nvPr>
        </p:nvSpPr>
        <p:spPr>
          <a:xfrm>
            <a:off x="457200" y="1268760"/>
            <a:ext cx="8229600" cy="4248473"/>
          </a:xfrm>
        </p:spPr>
        <p:txBody>
          <a:bodyPr>
            <a:normAutofit/>
          </a:bodyPr>
          <a:lstStyle/>
          <a:p>
            <a:r>
              <a:rPr lang="en-GB" dirty="0"/>
              <a:t>Asking the right question means the difference between a one way interrogation and a dynamic learning session. Good coaching questions cause someone who is competent and busy the space to step back and examine herself (Su 2014</a:t>
            </a:r>
            <a:r>
              <a:rPr lang="en-GB" dirty="0" smtClean="0"/>
              <a:t>)</a:t>
            </a:r>
            <a:endParaRPr lang="en-GB" dirty="0"/>
          </a:p>
        </p:txBody>
      </p:sp>
    </p:spTree>
    <p:extLst>
      <p:ext uri="{BB962C8B-B14F-4D97-AF65-F5344CB8AC3E}">
        <p14:creationId xmlns:p14="http://schemas.microsoft.com/office/powerpoint/2010/main" val="3337484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864096"/>
          </a:xfrm>
        </p:spPr>
        <p:txBody>
          <a:bodyPr>
            <a:normAutofit fontScale="90000"/>
          </a:bodyPr>
          <a:lstStyle/>
          <a:p>
            <a:r>
              <a:rPr lang="en-GB" dirty="0"/>
              <a:t>What a good question can achieve</a:t>
            </a:r>
          </a:p>
        </p:txBody>
      </p:sp>
      <p:sp>
        <p:nvSpPr>
          <p:cNvPr id="3" name="Content Placeholder 2"/>
          <p:cNvSpPr>
            <a:spLocks noGrp="1"/>
          </p:cNvSpPr>
          <p:nvPr>
            <p:ph idx="1"/>
          </p:nvPr>
        </p:nvSpPr>
        <p:spPr>
          <a:xfrm>
            <a:off x="107504" y="980728"/>
            <a:ext cx="7344816" cy="4536505"/>
          </a:xfrm>
        </p:spPr>
        <p:txBody>
          <a:bodyPr>
            <a:normAutofit fontScale="77500" lnSpcReduction="20000"/>
          </a:bodyPr>
          <a:lstStyle/>
          <a:p>
            <a:r>
              <a:rPr lang="en-GB" dirty="0"/>
              <a:t>Generate curiosity</a:t>
            </a:r>
          </a:p>
          <a:p>
            <a:r>
              <a:rPr lang="en-GB" dirty="0"/>
              <a:t>Stimulate reflection</a:t>
            </a:r>
          </a:p>
          <a:p>
            <a:r>
              <a:rPr lang="en-GB" dirty="0"/>
              <a:t>Provoke thought </a:t>
            </a:r>
          </a:p>
          <a:p>
            <a:r>
              <a:rPr lang="en-GB" dirty="0"/>
              <a:t>Bring to light underlying assumptions</a:t>
            </a:r>
          </a:p>
          <a:p>
            <a:r>
              <a:rPr lang="en-GB" dirty="0"/>
              <a:t>Invite creativity</a:t>
            </a:r>
          </a:p>
          <a:p>
            <a:r>
              <a:rPr lang="en-GB" dirty="0"/>
              <a:t>Generate energy</a:t>
            </a:r>
          </a:p>
          <a:p>
            <a:r>
              <a:rPr lang="en-GB" dirty="0"/>
              <a:t>Channel attention</a:t>
            </a:r>
          </a:p>
          <a:p>
            <a:r>
              <a:rPr lang="en-GB" dirty="0"/>
              <a:t>Touch deep meaning</a:t>
            </a:r>
          </a:p>
          <a:p>
            <a:r>
              <a:rPr lang="en-GB" dirty="0"/>
              <a:t>Stay with the listener</a:t>
            </a:r>
          </a:p>
          <a:p>
            <a:r>
              <a:rPr lang="en-GB" dirty="0"/>
              <a:t>Unleash more questions</a:t>
            </a:r>
          </a:p>
          <a:p>
            <a:pPr marL="0" indent="0">
              <a:buNone/>
            </a:pPr>
            <a:r>
              <a:rPr lang="en-GB" dirty="0"/>
              <a:t>					 (Vogt et al. 2003)</a:t>
            </a: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colorTemperature colorTemp="6315"/>
                    </a14:imgEffect>
                    <a14:imgEffect>
                      <a14:saturation sat="156000"/>
                    </a14:imgEffect>
                  </a14:imgLayer>
                </a14:imgProps>
              </a:ext>
            </a:extLst>
          </a:blip>
          <a:stretch>
            <a:fillRect/>
          </a:stretch>
        </p:blipFill>
        <p:spPr>
          <a:xfrm>
            <a:off x="7308305" y="2924944"/>
            <a:ext cx="1835696" cy="2771783"/>
          </a:xfrm>
          <a:prstGeom prst="rect">
            <a:avLst/>
          </a:prstGeom>
          <a:solidFill>
            <a:schemeClr val="bg1">
              <a:alpha val="0"/>
            </a:schemeClr>
          </a:solidFill>
          <a:effectLst>
            <a:glow rad="114300">
              <a:schemeClr val="accent1">
                <a:alpha val="0"/>
              </a:schemeClr>
            </a:glow>
            <a:outerShdw blurRad="50800" dist="50800" dir="5400000" algn="ctr" rotWithShape="0">
              <a:srgbClr val="000000">
                <a:alpha val="0"/>
              </a:srgbClr>
            </a:outerShdw>
          </a:effectLst>
        </p:spPr>
      </p:pic>
    </p:spTree>
    <p:extLst>
      <p:ext uri="{BB962C8B-B14F-4D97-AF65-F5344CB8AC3E}">
        <p14:creationId xmlns:p14="http://schemas.microsoft.com/office/powerpoint/2010/main" val="3094881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fade">
                                      <p:cBhvr>
                                        <p:cTn id="35" dur="500"/>
                                        <p:tgtEl>
                                          <p:spTgt spid="3">
                                            <p:txEl>
                                              <p:pRg st="7" end="7"/>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8" end="8"/>
                                            </p:txEl>
                                          </p:spTgt>
                                        </p:tgtEl>
                                        <p:attrNameLst>
                                          <p:attrName>style.visibility</p:attrName>
                                        </p:attrNameLst>
                                      </p:cBhvr>
                                      <p:to>
                                        <p:strVal val="visible"/>
                                      </p:to>
                                    </p:set>
                                    <p:animEffect transition="in" filter="fade">
                                      <p:cBhvr>
                                        <p:cTn id="40" dur="500"/>
                                        <p:tgtEl>
                                          <p:spTgt spid="3">
                                            <p:txEl>
                                              <p:pRg st="8" end="8"/>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nodeType="clickEffect">
                                  <p:stCondLst>
                                    <p:cond delay="0"/>
                                  </p:stCondLst>
                                  <p:childTnLst>
                                    <p:set>
                                      <p:cBhvr>
                                        <p:cTn id="44" dur="1" fill="hold">
                                          <p:stCondLst>
                                            <p:cond delay="0"/>
                                          </p:stCondLst>
                                        </p:cTn>
                                        <p:tgtEl>
                                          <p:spTgt spid="3">
                                            <p:txEl>
                                              <p:pRg st="9" end="9"/>
                                            </p:txEl>
                                          </p:spTgt>
                                        </p:tgtEl>
                                        <p:attrNameLst>
                                          <p:attrName>style.visibility</p:attrName>
                                        </p:attrNameLst>
                                      </p:cBhvr>
                                      <p:to>
                                        <p:strVal val="visible"/>
                                      </p:to>
                                    </p:set>
                                    <p:animEffect transition="in" filter="wipe(down)">
                                      <p:cBhvr>
                                        <p:cTn id="45"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8721"/>
            <a:ext cx="8229600" cy="850106"/>
          </a:xfrm>
        </p:spPr>
        <p:txBody>
          <a:bodyPr/>
          <a:lstStyle/>
          <a:p>
            <a:r>
              <a:rPr lang="en-GB" dirty="0"/>
              <a:t>Types of questions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35170012"/>
              </p:ext>
            </p:extLst>
          </p:nvPr>
        </p:nvGraphicFramePr>
        <p:xfrm>
          <a:off x="0" y="792219"/>
          <a:ext cx="9144000" cy="4608511"/>
        </p:xfrm>
        <a:graphic>
          <a:graphicData uri="http://schemas.openxmlformats.org/drawingml/2006/table">
            <a:tbl>
              <a:tblPr firstRow="1" bandRow="1">
                <a:tableStyleId>{5C22544A-7EE6-4342-B048-85BDC9FD1C3A}</a:tableStyleId>
              </a:tblPr>
              <a:tblGrid>
                <a:gridCol w="4572000">
                  <a:extLst>
                    <a:ext uri="{9D8B030D-6E8A-4147-A177-3AD203B41FA5}">
                      <a16:colId xmlns="" xmlns:a16="http://schemas.microsoft.com/office/drawing/2014/main" val="20000"/>
                    </a:ext>
                  </a:extLst>
                </a:gridCol>
                <a:gridCol w="4572000">
                  <a:extLst>
                    <a:ext uri="{9D8B030D-6E8A-4147-A177-3AD203B41FA5}">
                      <a16:colId xmlns="" xmlns:a16="http://schemas.microsoft.com/office/drawing/2014/main" val="20001"/>
                    </a:ext>
                  </a:extLst>
                </a:gridCol>
              </a:tblGrid>
              <a:tr h="632309">
                <a:tc>
                  <a:txBody>
                    <a:bodyPr/>
                    <a:lstStyle/>
                    <a:p>
                      <a:r>
                        <a:rPr lang="en-GB" sz="3200" dirty="0"/>
                        <a:t>Useful</a:t>
                      </a:r>
                      <a:r>
                        <a:rPr lang="en-GB" sz="3200" baseline="0" dirty="0"/>
                        <a:t> questions</a:t>
                      </a:r>
                      <a:endParaRPr lang="en-GB" sz="3200" dirty="0"/>
                    </a:p>
                  </a:txBody>
                  <a:tcPr/>
                </a:tc>
                <a:tc>
                  <a:txBody>
                    <a:bodyPr/>
                    <a:lstStyle/>
                    <a:p>
                      <a:r>
                        <a:rPr lang="en-GB" sz="3200" dirty="0"/>
                        <a:t>Questions </a:t>
                      </a:r>
                      <a:r>
                        <a:rPr lang="en-GB" sz="3200" baseline="0" dirty="0"/>
                        <a:t> to avoid</a:t>
                      </a:r>
                      <a:endParaRPr lang="en-GB" sz="3200" dirty="0"/>
                    </a:p>
                  </a:txBody>
                  <a:tcPr/>
                </a:tc>
                <a:extLst>
                  <a:ext uri="{0D108BD9-81ED-4DB2-BD59-A6C34878D82A}">
                    <a16:rowId xmlns="" xmlns:a16="http://schemas.microsoft.com/office/drawing/2014/main" val="10000"/>
                  </a:ext>
                </a:extLst>
              </a:tr>
              <a:tr h="1031369">
                <a:tc>
                  <a:txBody>
                    <a:bodyPr/>
                    <a:lstStyle/>
                    <a:p>
                      <a:pPr marL="285750" indent="-285750">
                        <a:buFont typeface="Arial" panose="020B0604020202020204" pitchFamily="34" charset="0"/>
                        <a:buChar char="•"/>
                      </a:pPr>
                      <a:r>
                        <a:rPr lang="en-GB" sz="3200" dirty="0"/>
                        <a:t>Awareness - raising</a:t>
                      </a:r>
                    </a:p>
                  </a:txBody>
                  <a:tcPr/>
                </a:tc>
                <a:tc>
                  <a:txBody>
                    <a:bodyPr/>
                    <a:lstStyle/>
                    <a:p>
                      <a:pPr marL="285750" indent="-285750">
                        <a:buFont typeface="Arial" panose="020B0604020202020204" pitchFamily="34" charset="0"/>
                        <a:buChar char="•"/>
                      </a:pPr>
                      <a:r>
                        <a:rPr lang="en-GB" sz="3200" dirty="0"/>
                        <a:t>Closed</a:t>
                      </a:r>
                    </a:p>
                    <a:p>
                      <a:pPr marL="285750" indent="-285750">
                        <a:buFont typeface="Arial" panose="020B0604020202020204" pitchFamily="34" charset="0"/>
                        <a:buChar char="•"/>
                      </a:pPr>
                      <a:r>
                        <a:rPr lang="en-GB" sz="3200" dirty="0"/>
                        <a:t>Long winded</a:t>
                      </a:r>
                    </a:p>
                  </a:txBody>
                  <a:tcPr/>
                </a:tc>
                <a:extLst>
                  <a:ext uri="{0D108BD9-81ED-4DB2-BD59-A6C34878D82A}">
                    <a16:rowId xmlns="" xmlns:a16="http://schemas.microsoft.com/office/drawing/2014/main" val="10001"/>
                  </a:ext>
                </a:extLst>
              </a:tr>
              <a:tr h="564062">
                <a:tc>
                  <a:txBody>
                    <a:bodyPr/>
                    <a:lstStyle/>
                    <a:p>
                      <a:pPr marL="285750" indent="-285750">
                        <a:buFont typeface="Arial" panose="020B0604020202020204" pitchFamily="34" charset="0"/>
                        <a:buChar char="•"/>
                      </a:pPr>
                      <a:r>
                        <a:rPr lang="en-GB" sz="3200" dirty="0"/>
                        <a:t>Reflective</a:t>
                      </a:r>
                      <a:r>
                        <a:rPr lang="en-GB" sz="3200" baseline="0" dirty="0"/>
                        <a:t> </a:t>
                      </a:r>
                      <a:endParaRPr lang="en-GB" sz="3200" dirty="0"/>
                    </a:p>
                  </a:txBody>
                  <a:tcPr/>
                </a:tc>
                <a:tc>
                  <a:txBody>
                    <a:bodyPr/>
                    <a:lstStyle/>
                    <a:p>
                      <a:pPr marL="285750" indent="-285750">
                        <a:buFont typeface="Arial" panose="020B0604020202020204" pitchFamily="34" charset="0"/>
                        <a:buChar char="•"/>
                      </a:pPr>
                      <a:r>
                        <a:rPr lang="en-GB" sz="3200" dirty="0"/>
                        <a:t>Multiple complex</a:t>
                      </a:r>
                    </a:p>
                  </a:txBody>
                  <a:tcPr/>
                </a:tc>
                <a:extLst>
                  <a:ext uri="{0D108BD9-81ED-4DB2-BD59-A6C34878D82A}">
                    <a16:rowId xmlns="" xmlns:a16="http://schemas.microsoft.com/office/drawing/2014/main" val="10002"/>
                  </a:ext>
                </a:extLst>
              </a:tr>
              <a:tr h="569902">
                <a:tc>
                  <a:txBody>
                    <a:bodyPr/>
                    <a:lstStyle/>
                    <a:p>
                      <a:pPr marL="285750" indent="-285750">
                        <a:buFont typeface="Arial" panose="020B0604020202020204" pitchFamily="34" charset="0"/>
                        <a:buChar char="•"/>
                      </a:pPr>
                      <a:r>
                        <a:rPr lang="en-GB" sz="3200" dirty="0"/>
                        <a:t>Justifying</a:t>
                      </a:r>
                    </a:p>
                  </a:txBody>
                  <a:tcPr/>
                </a:tc>
                <a:tc>
                  <a:txBody>
                    <a:bodyPr/>
                    <a:lstStyle/>
                    <a:p>
                      <a:pPr marL="285750" indent="-285750">
                        <a:buFont typeface="Arial" panose="020B0604020202020204" pitchFamily="34" charset="0"/>
                        <a:buChar char="•"/>
                      </a:pPr>
                      <a:r>
                        <a:rPr lang="en-GB" sz="3200" dirty="0"/>
                        <a:t>Loaded</a:t>
                      </a:r>
                    </a:p>
                  </a:txBody>
                  <a:tcPr/>
                </a:tc>
                <a:extLst>
                  <a:ext uri="{0D108BD9-81ED-4DB2-BD59-A6C34878D82A}">
                    <a16:rowId xmlns="" xmlns:a16="http://schemas.microsoft.com/office/drawing/2014/main" val="10003"/>
                  </a:ext>
                </a:extLst>
              </a:tr>
              <a:tr h="569902">
                <a:tc>
                  <a:txBody>
                    <a:bodyPr/>
                    <a:lstStyle/>
                    <a:p>
                      <a:pPr marL="285750" indent="-285750">
                        <a:buFont typeface="Arial" panose="020B0604020202020204" pitchFamily="34" charset="0"/>
                        <a:buChar char="•"/>
                      </a:pPr>
                      <a:r>
                        <a:rPr lang="en-GB" sz="3200" dirty="0"/>
                        <a:t>Probing</a:t>
                      </a:r>
                    </a:p>
                  </a:txBody>
                  <a:tcPr/>
                </a:tc>
                <a:tc>
                  <a:txBody>
                    <a:bodyPr/>
                    <a:lstStyle/>
                    <a:p>
                      <a:pPr marL="285750" indent="-285750">
                        <a:buFont typeface="Arial" panose="020B0604020202020204" pitchFamily="34" charset="0"/>
                        <a:buChar char="•"/>
                      </a:pPr>
                      <a:r>
                        <a:rPr lang="en-GB" sz="3200" dirty="0"/>
                        <a:t>Trick</a:t>
                      </a:r>
                    </a:p>
                  </a:txBody>
                  <a:tcPr/>
                </a:tc>
                <a:extLst>
                  <a:ext uri="{0D108BD9-81ED-4DB2-BD59-A6C34878D82A}">
                    <a16:rowId xmlns="" xmlns:a16="http://schemas.microsoft.com/office/drawing/2014/main" val="10004"/>
                  </a:ext>
                </a:extLst>
              </a:tr>
              <a:tr h="1172042">
                <a:tc gridSpan="2">
                  <a:txBody>
                    <a:bodyPr/>
                    <a:lstStyle/>
                    <a:p>
                      <a:pPr marL="285750" indent="-285750">
                        <a:buFont typeface="Arial" panose="020B0604020202020204" pitchFamily="34" charset="0"/>
                        <a:buChar char="•"/>
                      </a:pPr>
                      <a:r>
                        <a:rPr lang="en-GB" sz="3200" dirty="0" smtClean="0"/>
                        <a:t>Checking</a:t>
                      </a:r>
                    </a:p>
                    <a:p>
                      <a:pPr marL="0" indent="0">
                        <a:buFont typeface="Arial" panose="020B0604020202020204" pitchFamily="34" charset="0"/>
                        <a:buNone/>
                      </a:pPr>
                      <a:endParaRPr lang="en-GB" sz="3200" dirty="0"/>
                    </a:p>
                  </a:txBody>
                  <a:tcPr/>
                </a:tc>
                <a:tc hMerge="1">
                  <a:txBody>
                    <a:bodyPr/>
                    <a:lstStyle/>
                    <a:p>
                      <a:endParaRPr lang="en-GB" dirty="0"/>
                    </a:p>
                  </a:txBody>
                  <a:tcPr/>
                </a:tc>
                <a:extLst>
                  <a:ext uri="{0D108BD9-81ED-4DB2-BD59-A6C34878D82A}">
                    <a16:rowId xmlns="" xmlns:a16="http://schemas.microsoft.com/office/drawing/2014/main" val="10005"/>
                  </a:ext>
                </a:extLst>
              </a:tr>
            </a:tbl>
          </a:graphicData>
        </a:graphic>
      </p:graphicFrame>
    </p:spTree>
    <p:extLst>
      <p:ext uri="{BB962C8B-B14F-4D97-AF65-F5344CB8AC3E}">
        <p14:creationId xmlns:p14="http://schemas.microsoft.com/office/powerpoint/2010/main" val="2137029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800" dirty="0" smtClean="0"/>
              <a:t>Where do good questions come from?</a:t>
            </a:r>
            <a:endParaRPr lang="en-US" sz="3800" dirty="0"/>
          </a:p>
        </p:txBody>
      </p:sp>
      <p:sp>
        <p:nvSpPr>
          <p:cNvPr id="3" name="Content Placeholder 2"/>
          <p:cNvSpPr>
            <a:spLocks noGrp="1"/>
          </p:cNvSpPr>
          <p:nvPr>
            <p:ph idx="1"/>
          </p:nvPr>
        </p:nvSpPr>
        <p:spPr/>
        <p:txBody>
          <a:bodyPr>
            <a:normAutofit lnSpcReduction="10000"/>
          </a:bodyPr>
          <a:lstStyle/>
          <a:p>
            <a:pPr fontAlgn="base">
              <a:spcBef>
                <a:spcPct val="0"/>
              </a:spcBef>
              <a:spcAft>
                <a:spcPct val="0"/>
              </a:spcAft>
              <a:defRPr/>
            </a:pPr>
            <a:r>
              <a:rPr lang="en-GB" dirty="0">
                <a:solidFill>
                  <a:prstClr val="black"/>
                </a:solidFill>
                <a:latin typeface="Arial" panose="020B0604020202020204" pitchFamily="34" charset="0"/>
                <a:cs typeface="Arial" panose="020B0604020202020204" pitchFamily="34" charset="0"/>
              </a:rPr>
              <a:t>Our </a:t>
            </a:r>
            <a:r>
              <a:rPr lang="en-GB" b="1" dirty="0" err="1">
                <a:solidFill>
                  <a:srgbClr val="CC0066"/>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mindset</a:t>
            </a:r>
            <a:r>
              <a:rPr lang="en-GB" dirty="0">
                <a:solidFill>
                  <a:prstClr val="black"/>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GB" dirty="0">
                <a:solidFill>
                  <a:prstClr val="black"/>
                </a:solidFill>
                <a:latin typeface="Arial" panose="020B0604020202020204" pitchFamily="34" charset="0"/>
                <a:cs typeface="Arial" panose="020B0604020202020204" pitchFamily="34" charset="0"/>
              </a:rPr>
              <a:t>frames how we see the world. </a:t>
            </a:r>
            <a:r>
              <a:rPr lang="en-GB" dirty="0" err="1">
                <a:solidFill>
                  <a:prstClr val="black"/>
                </a:solidFill>
                <a:latin typeface="Arial" panose="020B0604020202020204" pitchFamily="34" charset="0"/>
                <a:cs typeface="Arial" panose="020B0604020202020204" pitchFamily="34" charset="0"/>
              </a:rPr>
              <a:t>Mindsets</a:t>
            </a:r>
            <a:r>
              <a:rPr lang="en-GB" dirty="0">
                <a:solidFill>
                  <a:prstClr val="black"/>
                </a:solidFill>
                <a:latin typeface="Arial" panose="020B0604020202020204" pitchFamily="34" charset="0"/>
                <a:cs typeface="Arial" panose="020B0604020202020204" pitchFamily="34" charset="0"/>
              </a:rPr>
              <a:t> define the parameters of our actions and interaction with others. They are a determinant in the types of questions we ask ourselves and others.</a:t>
            </a:r>
          </a:p>
          <a:p>
            <a:pPr fontAlgn="base">
              <a:spcBef>
                <a:spcPct val="0"/>
              </a:spcBef>
              <a:spcAft>
                <a:spcPct val="0"/>
              </a:spcAft>
              <a:defRPr/>
            </a:pPr>
            <a:r>
              <a:rPr lang="en-GB" sz="2400" i="1" dirty="0">
                <a:solidFill>
                  <a:prstClr val="black"/>
                </a:solidFill>
                <a:latin typeface="Arial" panose="020B0604020202020204" pitchFamily="34" charset="0"/>
                <a:cs typeface="Arial" panose="020B0604020202020204" pitchFamily="34" charset="0"/>
              </a:rPr>
              <a:t>Adams, M. (2004</a:t>
            </a:r>
            <a:r>
              <a:rPr lang="en-GB" i="1" dirty="0">
                <a:solidFill>
                  <a:prstClr val="black"/>
                </a:solidFill>
                <a:latin typeface="Arial" panose="020B0604020202020204" pitchFamily="34" charset="0"/>
                <a:cs typeface="Arial" panose="020B0604020202020204" pitchFamily="34" charset="0"/>
              </a:rPr>
              <a:t>). </a:t>
            </a:r>
          </a:p>
          <a:p>
            <a:pPr fontAlgn="base">
              <a:spcBef>
                <a:spcPct val="0"/>
              </a:spcBef>
              <a:spcAft>
                <a:spcPct val="0"/>
              </a:spcAft>
              <a:defRPr/>
            </a:pPr>
            <a:r>
              <a:rPr lang="en-GB" dirty="0">
                <a:solidFill>
                  <a:prstClr val="black"/>
                </a:solidFill>
                <a:latin typeface="Arial" panose="020B0604020202020204" pitchFamily="34" charset="0"/>
                <a:cs typeface="Arial" panose="020B0604020202020204" pitchFamily="34" charset="0"/>
              </a:rPr>
              <a:t>Good questions come from curiosity and a genuine interest in someone’s welfare</a:t>
            </a:r>
          </a:p>
          <a:p>
            <a:endParaRPr lang="en-US" dirty="0"/>
          </a:p>
        </p:txBody>
      </p:sp>
    </p:spTree>
    <p:extLst>
      <p:ext uri="{BB962C8B-B14F-4D97-AF65-F5344CB8AC3E}">
        <p14:creationId xmlns:p14="http://schemas.microsoft.com/office/powerpoint/2010/main" val="19245029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Competency in Questioning</a:t>
            </a:r>
            <a:endParaRPr lang="en-US" dirty="0"/>
          </a:p>
        </p:txBody>
      </p:sp>
      <p:sp>
        <p:nvSpPr>
          <p:cNvPr id="3" name="Content Placeholder 2"/>
          <p:cNvSpPr>
            <a:spLocks noGrp="1"/>
          </p:cNvSpPr>
          <p:nvPr>
            <p:ph idx="1"/>
          </p:nvPr>
        </p:nvSpPr>
        <p:spPr/>
        <p:txBody>
          <a:bodyPr>
            <a:normAutofit fontScale="70000" lnSpcReduction="20000"/>
          </a:bodyPr>
          <a:lstStyle/>
          <a:p>
            <a:pPr fontAlgn="base">
              <a:spcBef>
                <a:spcPct val="0"/>
              </a:spcBef>
              <a:spcAft>
                <a:spcPct val="0"/>
              </a:spcAft>
              <a:buClr>
                <a:schemeClr val="accent5">
                  <a:lumMod val="50000"/>
                </a:schemeClr>
              </a:buClr>
              <a:defRPr/>
            </a:pPr>
            <a:r>
              <a:rPr lang="en-GB" altLang="en-US" sz="4000" kern="0" dirty="0">
                <a:solidFill>
                  <a:prstClr val="black"/>
                </a:solidFill>
              </a:rPr>
              <a:t>Become more aware of the questions you ask now and of the questions other people ask of </a:t>
            </a:r>
            <a:r>
              <a:rPr lang="en-GB" altLang="en-US" sz="4000" kern="0" dirty="0" smtClean="0">
                <a:solidFill>
                  <a:prstClr val="black"/>
                </a:solidFill>
              </a:rPr>
              <a:t>you:</a:t>
            </a:r>
            <a:endParaRPr lang="en-GB" altLang="en-US" sz="4000" kern="0" dirty="0">
              <a:solidFill>
                <a:prstClr val="black"/>
              </a:solidFill>
            </a:endParaRPr>
          </a:p>
          <a:p>
            <a:pPr marL="257175" indent="-257175" fontAlgn="base">
              <a:spcBef>
                <a:spcPct val="0"/>
              </a:spcBef>
              <a:spcAft>
                <a:spcPct val="0"/>
              </a:spcAft>
              <a:buClr>
                <a:schemeClr val="accent5">
                  <a:lumMod val="50000"/>
                </a:schemeClr>
              </a:buClr>
              <a:buFont typeface="Arial" panose="020B0604020202020204" pitchFamily="34" charset="0"/>
              <a:buChar char="*"/>
              <a:defRPr/>
            </a:pPr>
            <a:r>
              <a:rPr lang="en-GB" altLang="en-US" kern="0" dirty="0">
                <a:solidFill>
                  <a:prstClr val="black"/>
                </a:solidFill>
              </a:rPr>
              <a:t>Ask yourself – what do I want this question to accomplish?</a:t>
            </a:r>
          </a:p>
          <a:p>
            <a:pPr marL="257175" indent="-257175" fontAlgn="base">
              <a:spcBef>
                <a:spcPct val="0"/>
              </a:spcBef>
              <a:spcAft>
                <a:spcPct val="0"/>
              </a:spcAft>
              <a:buClr>
                <a:schemeClr val="accent5">
                  <a:lumMod val="50000"/>
                </a:schemeClr>
              </a:buClr>
              <a:buFont typeface="Arial" panose="020B0604020202020204" pitchFamily="34" charset="0"/>
              <a:buChar char="*"/>
              <a:defRPr/>
            </a:pPr>
            <a:r>
              <a:rPr lang="en-GB" altLang="en-US" kern="0" dirty="0">
                <a:solidFill>
                  <a:prstClr val="black"/>
                </a:solidFill>
              </a:rPr>
              <a:t>Encourage others to ask you questions</a:t>
            </a:r>
          </a:p>
          <a:p>
            <a:pPr marL="257175" indent="-257175" fontAlgn="base">
              <a:spcBef>
                <a:spcPct val="0"/>
              </a:spcBef>
              <a:spcAft>
                <a:spcPct val="0"/>
              </a:spcAft>
              <a:buClr>
                <a:schemeClr val="accent5">
                  <a:lumMod val="50000"/>
                </a:schemeClr>
              </a:buClr>
              <a:buFont typeface="Arial" panose="020B0604020202020204" pitchFamily="34" charset="0"/>
              <a:buChar char="*"/>
              <a:defRPr/>
            </a:pPr>
            <a:r>
              <a:rPr lang="en-GB" altLang="en-US" kern="0" dirty="0">
                <a:solidFill>
                  <a:prstClr val="black"/>
                </a:solidFill>
              </a:rPr>
              <a:t>Continuous practicing and application of questioning improves the skill of asking better </a:t>
            </a:r>
            <a:r>
              <a:rPr lang="en-GB" altLang="en-US" kern="0" dirty="0" smtClean="0">
                <a:solidFill>
                  <a:prstClr val="black"/>
                </a:solidFill>
              </a:rPr>
              <a:t>questions</a:t>
            </a:r>
          </a:p>
          <a:p>
            <a:pPr marL="0" indent="0" fontAlgn="base">
              <a:spcBef>
                <a:spcPct val="0"/>
              </a:spcBef>
              <a:spcAft>
                <a:spcPct val="0"/>
              </a:spcAft>
              <a:buClr>
                <a:schemeClr val="accent5">
                  <a:lumMod val="50000"/>
                </a:schemeClr>
              </a:buClr>
              <a:buNone/>
              <a:defRPr/>
            </a:pPr>
            <a:endParaRPr lang="en-GB" altLang="en-US" kern="0" dirty="0">
              <a:solidFill>
                <a:prstClr val="black"/>
              </a:solidFill>
            </a:endParaRPr>
          </a:p>
          <a:p>
            <a:pPr fontAlgn="base">
              <a:spcBef>
                <a:spcPct val="0"/>
              </a:spcBef>
              <a:spcAft>
                <a:spcPct val="0"/>
              </a:spcAft>
              <a:buClr>
                <a:schemeClr val="accent5">
                  <a:lumMod val="50000"/>
                </a:schemeClr>
              </a:buClr>
              <a:defRPr/>
            </a:pPr>
            <a:r>
              <a:rPr lang="en-GB" altLang="en-US" sz="4000" kern="0" dirty="0">
                <a:solidFill>
                  <a:prstClr val="black"/>
                </a:solidFill>
              </a:rPr>
              <a:t>Ask yourselves:</a:t>
            </a:r>
          </a:p>
          <a:p>
            <a:pPr fontAlgn="base">
              <a:spcBef>
                <a:spcPct val="0"/>
              </a:spcBef>
              <a:spcAft>
                <a:spcPct val="0"/>
              </a:spcAft>
              <a:buClr>
                <a:schemeClr val="accent5">
                  <a:lumMod val="50000"/>
                </a:schemeClr>
              </a:buClr>
              <a:defRPr/>
            </a:pPr>
            <a:r>
              <a:rPr lang="en-GB" altLang="en-US" sz="4000" kern="0" dirty="0">
                <a:solidFill>
                  <a:prstClr val="black"/>
                </a:solidFill>
              </a:rPr>
              <a:t>	</a:t>
            </a:r>
            <a:r>
              <a:rPr lang="en-GB" altLang="en-US" kern="0" dirty="0">
                <a:solidFill>
                  <a:prstClr val="black"/>
                </a:solidFill>
              </a:rPr>
              <a:t>What is the quality of our questions? </a:t>
            </a:r>
          </a:p>
          <a:p>
            <a:pPr fontAlgn="base">
              <a:spcBef>
                <a:spcPct val="0"/>
              </a:spcBef>
              <a:spcAft>
                <a:spcPct val="0"/>
              </a:spcAft>
              <a:buClr>
                <a:schemeClr val="accent5">
                  <a:lumMod val="50000"/>
                </a:schemeClr>
              </a:buClr>
              <a:defRPr/>
            </a:pPr>
            <a:r>
              <a:rPr lang="en-GB" altLang="en-US" kern="0" dirty="0">
                <a:solidFill>
                  <a:prstClr val="black"/>
                </a:solidFill>
              </a:rPr>
              <a:t>	What is preventing us from asking better questions? </a:t>
            </a:r>
          </a:p>
          <a:p>
            <a:pPr fontAlgn="base">
              <a:spcBef>
                <a:spcPct val="0"/>
              </a:spcBef>
              <a:spcAft>
                <a:spcPct val="0"/>
              </a:spcAft>
              <a:buClr>
                <a:schemeClr val="accent5">
                  <a:lumMod val="50000"/>
                </a:schemeClr>
              </a:buClr>
              <a:defRPr/>
            </a:pPr>
            <a:r>
              <a:rPr lang="en-GB" altLang="en-US" kern="0" dirty="0">
                <a:solidFill>
                  <a:prstClr val="black"/>
                </a:solidFill>
              </a:rPr>
              <a:t>	How could we ask better questions?</a:t>
            </a:r>
          </a:p>
          <a:p>
            <a:endParaRPr lang="en-US" dirty="0"/>
          </a:p>
        </p:txBody>
      </p:sp>
    </p:spTree>
    <p:extLst>
      <p:ext uri="{BB962C8B-B14F-4D97-AF65-F5344CB8AC3E}">
        <p14:creationId xmlns:p14="http://schemas.microsoft.com/office/powerpoint/2010/main" val="39628836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Analysing</a:t>
            </a:r>
            <a:endParaRPr lang="en-US" dirty="0"/>
          </a:p>
        </p:txBody>
      </p:sp>
      <p:sp>
        <p:nvSpPr>
          <p:cNvPr id="3" name="Content Placeholder 2"/>
          <p:cNvSpPr>
            <a:spLocks noGrp="1"/>
          </p:cNvSpPr>
          <p:nvPr>
            <p:ph idx="1"/>
          </p:nvPr>
        </p:nvSpPr>
        <p:spPr/>
        <p:txBody>
          <a:bodyPr/>
          <a:lstStyle/>
          <a:p>
            <a:r>
              <a:rPr lang="en-GB" dirty="0" smtClean="0"/>
              <a:t>Effective coaches and mentors take time to analyse what their clients have said. Is the meaning clear or are there underlying issues.  Analytical skills can be enhanced by the application of good questioning skills</a:t>
            </a:r>
            <a:endParaRPr lang="en-US" dirty="0"/>
          </a:p>
        </p:txBody>
      </p:sp>
    </p:spTree>
    <p:extLst>
      <p:ext uri="{BB962C8B-B14F-4D97-AF65-F5344CB8AC3E}">
        <p14:creationId xmlns:p14="http://schemas.microsoft.com/office/powerpoint/2010/main" val="24904038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Summarising and Reflecting</a:t>
            </a:r>
            <a:endParaRPr lang="en-GB" dirty="0"/>
          </a:p>
        </p:txBody>
      </p:sp>
      <p:sp>
        <p:nvSpPr>
          <p:cNvPr id="3" name="Content Placeholder 2"/>
          <p:cNvSpPr>
            <a:spLocks noGrp="1"/>
          </p:cNvSpPr>
          <p:nvPr>
            <p:ph idx="1"/>
          </p:nvPr>
        </p:nvSpPr>
        <p:spPr>
          <a:xfrm>
            <a:off x="428596" y="1428736"/>
            <a:ext cx="8258204" cy="4088497"/>
          </a:xfrm>
        </p:spPr>
        <p:txBody>
          <a:bodyPr>
            <a:normAutofit fontScale="85000" lnSpcReduction="20000"/>
          </a:bodyPr>
          <a:lstStyle/>
          <a:p>
            <a:r>
              <a:rPr lang="en-GB" dirty="0"/>
              <a:t>Summarising is a useful tool to use during coaching and mentoring conversations as it helps to keep discussions focussed and on track </a:t>
            </a:r>
          </a:p>
          <a:p>
            <a:r>
              <a:rPr lang="en-GB" dirty="0" smtClean="0"/>
              <a:t>Coaches </a:t>
            </a:r>
            <a:r>
              <a:rPr lang="en-GB" dirty="0"/>
              <a:t>can help a person to track their thinking by periodically reflecting back what they have said. It is important when doing this that the coach uses the words that the person used as closely as possible. (Thomas and Smith 2004: p.57</a:t>
            </a:r>
            <a:r>
              <a:rPr lang="en-GB" dirty="0" smtClean="0"/>
              <a:t>)</a:t>
            </a:r>
          </a:p>
          <a:p>
            <a:r>
              <a:rPr lang="en-GB" dirty="0" smtClean="0"/>
              <a:t>Reflecting </a:t>
            </a:r>
            <a:r>
              <a:rPr lang="en-GB" dirty="0"/>
              <a:t>back what you have been told...is a very powerful way to show someone that you are listening to someone  with empathy</a:t>
            </a:r>
            <a:r>
              <a:rPr lang="en-GB" dirty="0" smtClean="0"/>
              <a:t>. (</a:t>
            </a:r>
            <a:r>
              <a:rPr lang="en-GB" dirty="0"/>
              <a:t>Muir 2011)</a:t>
            </a:r>
          </a:p>
        </p:txBody>
      </p:sp>
    </p:spTree>
    <p:extLst>
      <p:ext uri="{BB962C8B-B14F-4D97-AF65-F5344CB8AC3E}">
        <p14:creationId xmlns:p14="http://schemas.microsoft.com/office/powerpoint/2010/main" val="3242861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r>
              <a:rPr lang="en-GB" altLang="en-US"/>
              <a:t>Feedback:</a:t>
            </a:r>
            <a:endParaRPr lang="en-US" altLang="en-US"/>
          </a:p>
        </p:txBody>
      </p:sp>
      <p:sp>
        <p:nvSpPr>
          <p:cNvPr id="133123" name="Rectangle 3"/>
          <p:cNvSpPr>
            <a:spLocks noGrp="1" noChangeArrowheads="1"/>
          </p:cNvSpPr>
          <p:nvPr>
            <p:ph type="body" idx="1"/>
          </p:nvPr>
        </p:nvSpPr>
        <p:spPr/>
        <p:txBody>
          <a:bodyPr/>
          <a:lstStyle/>
          <a:p>
            <a:r>
              <a:rPr lang="en-GB" altLang="en-US" sz="2800"/>
              <a:t>should be used to improve effectiveness and should be developmental.  It should focus on behaviour and performance, not personality</a:t>
            </a:r>
          </a:p>
          <a:p>
            <a:r>
              <a:rPr lang="en-GB" altLang="en-US" sz="2800"/>
              <a:t>should be used to acknowledge and praise positive behaviour</a:t>
            </a:r>
          </a:p>
          <a:p>
            <a:r>
              <a:rPr lang="en-GB" altLang="en-US" sz="2800"/>
              <a:t>should be used to help learners to explore solutions to problem areas</a:t>
            </a:r>
          </a:p>
          <a:p>
            <a:r>
              <a:rPr lang="en-GB" altLang="en-US" sz="2800"/>
              <a:t>should be two way</a:t>
            </a:r>
            <a:endParaRPr lang="en-US" altLang="en-US" sz="2800"/>
          </a:p>
        </p:txBody>
      </p:sp>
    </p:spTree>
    <p:extLst>
      <p:ext uri="{BB962C8B-B14F-4D97-AF65-F5344CB8AC3E}">
        <p14:creationId xmlns:p14="http://schemas.microsoft.com/office/powerpoint/2010/main" val="348983477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Conclusion</a:t>
            </a:r>
            <a:endParaRPr lang="en-US" dirty="0"/>
          </a:p>
        </p:txBody>
      </p:sp>
      <p:sp>
        <p:nvSpPr>
          <p:cNvPr id="3" name="Content Placeholder 2"/>
          <p:cNvSpPr>
            <a:spLocks noGrp="1"/>
          </p:cNvSpPr>
          <p:nvPr>
            <p:ph idx="1"/>
          </p:nvPr>
        </p:nvSpPr>
        <p:spPr/>
        <p:txBody>
          <a:bodyPr/>
          <a:lstStyle/>
          <a:p>
            <a:r>
              <a:rPr lang="en-GB" dirty="0"/>
              <a:t>If you give of your time as a mentor or coach be an instrument </a:t>
            </a:r>
            <a:r>
              <a:rPr lang="en-GB" dirty="0" smtClean="0"/>
              <a:t>of </a:t>
            </a:r>
            <a:r>
              <a:rPr lang="en-GB" dirty="0"/>
              <a:t>change by paying attention to who you are, to the questions you ask and the way you </a:t>
            </a:r>
            <a:r>
              <a:rPr lang="en-GB" dirty="0" smtClean="0"/>
              <a:t>listen. </a:t>
            </a: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199" y="188640"/>
            <a:ext cx="8229600" cy="831245"/>
          </a:xfrm>
        </p:spPr>
        <p:txBody>
          <a:bodyPr/>
          <a:lstStyle/>
          <a:p>
            <a:r>
              <a:rPr lang="en-GB" b="1" dirty="0">
                <a:solidFill>
                  <a:schemeClr val="accent5">
                    <a:lumMod val="50000"/>
                  </a:schemeClr>
                </a:solidFill>
              </a:rPr>
              <a:t>References</a:t>
            </a:r>
          </a:p>
        </p:txBody>
      </p:sp>
      <p:sp>
        <p:nvSpPr>
          <p:cNvPr id="4" name="Rectangle 1"/>
          <p:cNvSpPr>
            <a:spLocks noGrp="1" noChangeArrowheads="1"/>
          </p:cNvSpPr>
          <p:nvPr>
            <p:ph idx="1"/>
          </p:nvPr>
        </p:nvSpPr>
        <p:spPr bwMode="auto">
          <a:xfrm>
            <a:off x="291306" y="765865"/>
            <a:ext cx="8561387" cy="61247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None/>
              <a:tabLst/>
            </a:pPr>
            <a:r>
              <a:rPr kumimoji="0" lang="en-US" altLang="en-US" sz="28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Adams, M.( 2009) </a:t>
            </a:r>
            <a:r>
              <a:rPr kumimoji="0" lang="en-US" altLang="en-US" sz="2800" b="0" i="1"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Change Your Questions, change Your Life. </a:t>
            </a:r>
            <a:r>
              <a:rPr kumimoji="0" lang="en-US" altLang="en-US" sz="28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2nd ed. San Francisco: </a:t>
            </a:r>
            <a:r>
              <a:rPr kumimoji="0" lang="en-US" altLang="en-US" sz="2800" b="0" i="0" u="none" strike="noStrike" cap="none" normalizeH="0" baseline="0" dirty="0" err="1">
                <a:ln>
                  <a:noFill/>
                </a:ln>
                <a:solidFill>
                  <a:schemeClr val="tx1"/>
                </a:solidFill>
                <a:effectLst/>
                <a:ea typeface="Calibri" panose="020F0502020204030204" pitchFamily="34" charset="0"/>
                <a:cs typeface="Times New Roman" panose="02020603050405020304" pitchFamily="18" charset="0"/>
              </a:rPr>
              <a:t>Berrett</a:t>
            </a:r>
            <a:r>
              <a:rPr kumimoji="0" lang="en-US" altLang="en-US" sz="28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-Koehler Publishers</a:t>
            </a:r>
            <a:r>
              <a:rPr kumimoji="0" lang="en-US" altLang="en-US" sz="2800" b="0" i="0" u="none" strike="noStrike" cap="none" normalizeH="0" baseline="0" dirty="0" smtClean="0">
                <a:ln>
                  <a:noFill/>
                </a:ln>
                <a:solidFill>
                  <a:schemeClr val="tx1"/>
                </a:solidFill>
                <a:effectLst/>
                <a:ea typeface="Calibri" panose="020F0502020204030204" pitchFamily="34" charset="0"/>
                <a:cs typeface="Times New Roman" panose="02020603050405020304" pitchFamily="18" charset="0"/>
              </a:rPr>
              <a:t>.</a:t>
            </a:r>
          </a:p>
          <a:p>
            <a:pPr marL="0" lvl="0" indent="0" eaLnBrk="0" fontAlgn="base" hangingPunct="0">
              <a:spcBef>
                <a:spcPct val="0"/>
              </a:spcBef>
              <a:spcAft>
                <a:spcPct val="0"/>
              </a:spcAft>
              <a:buNone/>
            </a:pPr>
            <a:r>
              <a:rPr lang="en-GB" altLang="en-US" sz="2800" dirty="0" smtClean="0"/>
              <a:t>Covey</a:t>
            </a:r>
            <a:r>
              <a:rPr lang="en-GB" altLang="en-US" sz="2800" dirty="0"/>
              <a:t>, S., (2004). </a:t>
            </a:r>
            <a:r>
              <a:rPr lang="en-GB" altLang="en-US" sz="2800" i="1" dirty="0"/>
              <a:t>The 7 Habits of Highly Effective People</a:t>
            </a:r>
            <a:r>
              <a:rPr lang="en-GB" altLang="en-US" sz="2800" dirty="0"/>
              <a:t>. London: Simon and Schuster UK Ltd.</a:t>
            </a:r>
            <a:endParaRPr kumimoji="0" lang="en-GB" altLang="en-US" sz="2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None/>
              <a:tabLst/>
            </a:pPr>
            <a:r>
              <a:rPr kumimoji="0" lang="en-US" altLang="en-US" sz="28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Jarvis, J. ,. L. D. a. F.-T. A.( 2006) </a:t>
            </a:r>
            <a:r>
              <a:rPr kumimoji="0" lang="en-US" altLang="en-US" sz="2800" b="0" i="1"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The Case for Coaching: Making Evidence-Based Decisions. </a:t>
            </a:r>
            <a:r>
              <a:rPr kumimoji="0" lang="en-US" altLang="en-US" sz="28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rPr>
              <a:t>London: </a:t>
            </a:r>
            <a:r>
              <a:rPr kumimoji="0" lang="en-US" altLang="en-US" sz="2800" b="0" i="0" u="none" strike="noStrike" cap="none" normalizeH="0" baseline="0" dirty="0" smtClean="0">
                <a:ln>
                  <a:noFill/>
                </a:ln>
                <a:solidFill>
                  <a:schemeClr val="tx1"/>
                </a:solidFill>
                <a:effectLst/>
                <a:ea typeface="Calibri" panose="020F0502020204030204" pitchFamily="34" charset="0"/>
                <a:cs typeface="Times New Roman" panose="02020603050405020304" pitchFamily="18" charset="0"/>
              </a:rPr>
              <a:t>CIPD.</a:t>
            </a:r>
          </a:p>
          <a:p>
            <a:pPr marL="0" marR="0" lvl="0" indent="0" algn="l" defTabSz="914400" rtl="0" eaLnBrk="0" fontAlgn="base" latinLnBrk="0" hangingPunct="0">
              <a:lnSpc>
                <a:spcPct val="100000"/>
              </a:lnSpc>
              <a:spcBef>
                <a:spcPct val="0"/>
              </a:spcBef>
              <a:spcAft>
                <a:spcPct val="0"/>
              </a:spcAft>
              <a:buClrTx/>
              <a:buSzTx/>
              <a:buNone/>
              <a:tabLst/>
            </a:pPr>
            <a:r>
              <a:rPr lang="en-US" altLang="en-US" sz="2800" dirty="0" err="1" smtClean="0">
                <a:cs typeface="Times New Roman" panose="02020603050405020304" pitchFamily="18" charset="0"/>
              </a:rPr>
              <a:t>Kempster</a:t>
            </a:r>
            <a:r>
              <a:rPr lang="en-US" altLang="en-US" sz="2800" dirty="0">
                <a:cs typeface="Times New Roman" panose="02020603050405020304" pitchFamily="18" charset="0"/>
              </a:rPr>
              <a:t>, S. (2009). </a:t>
            </a:r>
            <a:r>
              <a:rPr lang="en-US" altLang="en-US" sz="2800" i="1" dirty="0">
                <a:cs typeface="Times New Roman" panose="02020603050405020304" pitchFamily="18" charset="0"/>
              </a:rPr>
              <a:t>How Managers Have Learned to Lead. </a:t>
            </a:r>
            <a:r>
              <a:rPr lang="en-US" altLang="en-US" sz="2800" dirty="0">
                <a:cs typeface="Times New Roman" panose="02020603050405020304" pitchFamily="18" charset="0"/>
              </a:rPr>
              <a:t>Basingstoke: Palgrave Macmillan.</a:t>
            </a:r>
            <a:endParaRPr kumimoji="0" lang="en-GB" altLang="en-US" sz="2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None/>
              <a:tabLst/>
            </a:pPr>
            <a:r>
              <a:rPr lang="en-US" altLang="en-US" sz="2800" dirty="0" err="1" smtClean="0">
                <a:ea typeface="Calibri" panose="020F0502020204030204" pitchFamily="34" charset="0"/>
                <a:cs typeface="Times New Roman" panose="02020603050405020304" pitchFamily="18" charset="0"/>
              </a:rPr>
              <a:t>Hardinham</a:t>
            </a:r>
            <a:r>
              <a:rPr lang="en-US" altLang="en-US" sz="2800" dirty="0" smtClean="0">
                <a:ea typeface="Calibri" panose="020F0502020204030204" pitchFamily="34" charset="0"/>
                <a:cs typeface="Times New Roman" panose="02020603050405020304" pitchFamily="18" charset="0"/>
              </a:rPr>
              <a:t> A, </a:t>
            </a:r>
            <a:r>
              <a:rPr lang="en-US" altLang="en-US" sz="2800" dirty="0" err="1" smtClean="0">
                <a:ea typeface="Calibri" panose="020F0502020204030204" pitchFamily="34" charset="0"/>
                <a:cs typeface="Times New Roman" panose="02020603050405020304" pitchFamily="18" charset="0"/>
              </a:rPr>
              <a:t>Brearly</a:t>
            </a:r>
            <a:r>
              <a:rPr lang="en-US" altLang="en-US" sz="2800" dirty="0" smtClean="0">
                <a:ea typeface="Calibri" panose="020F0502020204030204" pitchFamily="34" charset="0"/>
                <a:cs typeface="Times New Roman" panose="02020603050405020304" pitchFamily="18" charset="0"/>
              </a:rPr>
              <a:t> M </a:t>
            </a:r>
            <a:r>
              <a:rPr lang="en-US" altLang="en-US" sz="2800" dirty="0" err="1" smtClean="0">
                <a:ea typeface="Calibri" panose="020F0502020204030204" pitchFamily="34" charset="0"/>
                <a:cs typeface="Times New Roman" panose="02020603050405020304" pitchFamily="18" charset="0"/>
              </a:rPr>
              <a:t>Moorhouse</a:t>
            </a:r>
            <a:r>
              <a:rPr lang="en-US" altLang="en-US" sz="2800" dirty="0" smtClean="0">
                <a:ea typeface="Calibri" panose="020F0502020204030204" pitchFamily="34" charset="0"/>
                <a:cs typeface="Times New Roman" panose="02020603050405020304" pitchFamily="18" charset="0"/>
              </a:rPr>
              <a:t> A and Venter B(2004) The Coach’s coach. CIPD</a:t>
            </a:r>
            <a:endParaRPr kumimoji="0" lang="en-US" altLang="en-US" sz="28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None/>
              <a:tabLst/>
            </a:pPr>
            <a:r>
              <a:rPr lang="en-US" altLang="en-US" sz="2800" dirty="0">
                <a:ea typeface="Calibri" panose="020F0502020204030204" pitchFamily="34" charset="0"/>
                <a:cs typeface="Times New Roman" panose="02020603050405020304" pitchFamily="18" charset="0"/>
              </a:rPr>
              <a:t>Lee, D. and </a:t>
            </a:r>
            <a:r>
              <a:rPr lang="en-US" altLang="en-US" sz="2800" dirty="0" err="1">
                <a:ea typeface="Calibri" panose="020F0502020204030204" pitchFamily="34" charset="0"/>
                <a:cs typeface="Times New Roman" panose="02020603050405020304" pitchFamily="18" charset="0"/>
              </a:rPr>
              <a:t>Hatsohl</a:t>
            </a:r>
            <a:r>
              <a:rPr lang="en-US" altLang="en-US" sz="2800" dirty="0">
                <a:ea typeface="Calibri" panose="020F0502020204030204" pitchFamily="34" charset="0"/>
                <a:cs typeface="Times New Roman" panose="02020603050405020304" pitchFamily="18" charset="0"/>
              </a:rPr>
              <a:t>, D. (1993) Listening: Our most used communication </a:t>
            </a:r>
            <a:r>
              <a:rPr lang="en-US" altLang="en-US" sz="2800" dirty="0" smtClean="0">
                <a:ea typeface="Calibri" panose="020F0502020204030204" pitchFamily="34" charset="0"/>
                <a:cs typeface="Times New Roman" panose="02020603050405020304" pitchFamily="18" charset="0"/>
              </a:rPr>
              <a:t>skill</a:t>
            </a:r>
            <a:endParaRPr kumimoji="0" lang="en-US" altLang="en-US" sz="2800" b="0" i="0" u="none" strike="noStrike" cap="none" normalizeH="0" baseline="0" dirty="0">
              <a:ln>
                <a:noFill/>
              </a:ln>
              <a:solidFill>
                <a:schemeClr val="tx1"/>
              </a:solidFill>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23982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 (</a:t>
            </a:r>
            <a:r>
              <a:rPr lang="en-GB" dirty="0" err="1" smtClean="0"/>
              <a:t>cont</a:t>
            </a:r>
            <a:r>
              <a:rPr lang="en-GB" dirty="0" smtClean="0"/>
              <a:t>)</a:t>
            </a:r>
            <a:endParaRPr lang="en-US" dirty="0"/>
          </a:p>
        </p:txBody>
      </p:sp>
      <p:sp>
        <p:nvSpPr>
          <p:cNvPr id="3" name="Content Placeholder 2"/>
          <p:cNvSpPr>
            <a:spLocks noGrp="1"/>
          </p:cNvSpPr>
          <p:nvPr>
            <p:ph idx="1"/>
          </p:nvPr>
        </p:nvSpPr>
        <p:spPr>
          <a:xfrm>
            <a:off x="457200" y="1340768"/>
            <a:ext cx="8229600" cy="4176465"/>
          </a:xfrm>
        </p:spPr>
        <p:txBody>
          <a:bodyPr>
            <a:normAutofit fontScale="77500" lnSpcReduction="20000"/>
          </a:bodyPr>
          <a:lstStyle/>
          <a:p>
            <a:pPr marL="0" indent="0" eaLnBrk="0" fontAlgn="base" hangingPunct="0">
              <a:spcBef>
                <a:spcPct val="0"/>
              </a:spcBef>
              <a:spcAft>
                <a:spcPct val="0"/>
              </a:spcAft>
              <a:buNone/>
            </a:pPr>
            <a:r>
              <a:rPr lang="en-GB" dirty="0"/>
              <a:t>Meissner (2000) </a:t>
            </a:r>
            <a:r>
              <a:rPr lang="en-GB" b="1" dirty="0"/>
              <a:t>in</a:t>
            </a:r>
            <a:r>
              <a:rPr lang="en-GB" dirty="0"/>
              <a:t> Manfred F.R., </a:t>
            </a:r>
            <a:r>
              <a:rPr lang="en-GB" dirty="0" err="1"/>
              <a:t>Kets</a:t>
            </a:r>
            <a:r>
              <a:rPr lang="en-GB" dirty="0"/>
              <a:t> De </a:t>
            </a:r>
            <a:r>
              <a:rPr lang="en-GB" dirty="0" err="1"/>
              <a:t>Vries</a:t>
            </a:r>
            <a:r>
              <a:rPr lang="en-GB" dirty="0"/>
              <a:t>, </a:t>
            </a:r>
            <a:r>
              <a:rPr lang="en-GB" dirty="0" err="1"/>
              <a:t>Korotov</a:t>
            </a:r>
            <a:r>
              <a:rPr lang="en-GB" dirty="0"/>
              <a:t>, K. and </a:t>
            </a:r>
            <a:r>
              <a:rPr lang="en-GB" dirty="0" err="1"/>
              <a:t>Florent</a:t>
            </a:r>
            <a:r>
              <a:rPr lang="en-GB" dirty="0"/>
              <a:t> </a:t>
            </a:r>
            <a:r>
              <a:rPr lang="en-GB" dirty="0" err="1"/>
              <a:t>Treacy</a:t>
            </a:r>
            <a:r>
              <a:rPr lang="en-GB" dirty="0"/>
              <a:t>, E. (2007) Coach and Couch. Palgrave Macmillan. Basingstoke. </a:t>
            </a:r>
          </a:p>
          <a:p>
            <a:pPr marL="0" indent="0" eaLnBrk="0" fontAlgn="base" hangingPunct="0">
              <a:spcBef>
                <a:spcPct val="0"/>
              </a:spcBef>
              <a:spcAft>
                <a:spcPct val="0"/>
              </a:spcAft>
              <a:buNone/>
            </a:pPr>
            <a:r>
              <a:rPr lang="en-GB" dirty="0"/>
              <a:t>Manfred F.R., </a:t>
            </a:r>
            <a:r>
              <a:rPr lang="en-GB" dirty="0" err="1"/>
              <a:t>Kets</a:t>
            </a:r>
            <a:r>
              <a:rPr lang="en-GB" dirty="0"/>
              <a:t> De </a:t>
            </a:r>
            <a:r>
              <a:rPr lang="en-GB" dirty="0" err="1"/>
              <a:t>Vries</a:t>
            </a:r>
            <a:r>
              <a:rPr lang="en-GB" dirty="0"/>
              <a:t>, </a:t>
            </a:r>
            <a:r>
              <a:rPr lang="en-GB" dirty="0" err="1"/>
              <a:t>Korotov</a:t>
            </a:r>
            <a:r>
              <a:rPr lang="en-GB" dirty="0"/>
              <a:t>, K. and </a:t>
            </a:r>
            <a:r>
              <a:rPr lang="en-GB" dirty="0" err="1"/>
              <a:t>Florent</a:t>
            </a:r>
            <a:r>
              <a:rPr lang="en-GB" dirty="0"/>
              <a:t> </a:t>
            </a:r>
            <a:r>
              <a:rPr lang="en-GB" dirty="0" err="1"/>
              <a:t>Treacy</a:t>
            </a:r>
            <a:r>
              <a:rPr lang="en-GB" dirty="0"/>
              <a:t>, E. (2007) Coach and Couch. Palgrave Macmillan. Basingstoke. </a:t>
            </a:r>
          </a:p>
          <a:p>
            <a:pPr marL="0" indent="0" eaLnBrk="0" fontAlgn="base" hangingPunct="0">
              <a:spcBef>
                <a:spcPct val="0"/>
              </a:spcBef>
              <a:spcAft>
                <a:spcPct val="0"/>
              </a:spcAft>
              <a:buNone/>
            </a:pPr>
            <a:r>
              <a:rPr lang="en-GB" dirty="0"/>
              <a:t>Muir, A(2012) Get Results with NLP Flash. Hachette.</a:t>
            </a:r>
          </a:p>
          <a:p>
            <a:pPr marL="0" indent="0" eaLnBrk="0" fontAlgn="base" hangingPunct="0">
              <a:spcBef>
                <a:spcPct val="0"/>
              </a:spcBef>
              <a:spcAft>
                <a:spcPct val="0"/>
              </a:spcAft>
              <a:buNone/>
            </a:pPr>
            <a:r>
              <a:rPr lang="en-GB" dirty="0"/>
              <a:t>Thomas and Smith(2004)  Coaching solutions.</a:t>
            </a:r>
          </a:p>
          <a:p>
            <a:pPr marL="0" indent="0" eaLnBrk="0" fontAlgn="base" hangingPunct="0">
              <a:spcBef>
                <a:spcPct val="0"/>
              </a:spcBef>
              <a:spcAft>
                <a:spcPct val="0"/>
              </a:spcAft>
              <a:buNone/>
            </a:pPr>
            <a:r>
              <a:rPr lang="en-GB" dirty="0"/>
              <a:t>Vogt, EE, Brown J, Isaacs, D.(2003) The Art of Powerful Questions. </a:t>
            </a:r>
            <a:r>
              <a:rPr lang="en-GB" dirty="0" err="1"/>
              <a:t>Catalyzing</a:t>
            </a:r>
            <a:r>
              <a:rPr lang="en-GB" dirty="0"/>
              <a:t>, insight, innovation and Action. Whole systems Associates.</a:t>
            </a:r>
          </a:p>
          <a:p>
            <a:pPr marL="0" lvl="0" indent="0" eaLnBrk="0" fontAlgn="base" hangingPunct="0">
              <a:spcBef>
                <a:spcPct val="0"/>
              </a:spcBef>
              <a:spcAft>
                <a:spcPct val="0"/>
              </a:spcAft>
              <a:buNone/>
            </a:pPr>
            <a:r>
              <a:rPr lang="en-GB" altLang="en-US" dirty="0">
                <a:latin typeface="Arial" panose="020B0604020202020204" pitchFamily="34" charset="0"/>
              </a:rPr>
              <a:t>Su, A. J. (2014) The questions good coaches ask. Harvard Business Review</a:t>
            </a:r>
          </a:p>
          <a:p>
            <a:endParaRPr lang="en-US" dirty="0"/>
          </a:p>
        </p:txBody>
      </p:sp>
    </p:spTree>
    <p:extLst>
      <p:ext uri="{BB962C8B-B14F-4D97-AF65-F5344CB8AC3E}">
        <p14:creationId xmlns:p14="http://schemas.microsoft.com/office/powerpoint/2010/main" val="3165878518"/>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01155a8fcdf8072eea97715944ea3d84">
  <xsd:schema xmlns:xsd="http://www.w3.org/2001/XMLSchema" xmlns:xs="http://www.w3.org/2001/XMLSchema" xmlns:p="http://schemas.microsoft.com/office/2006/metadata/properties" xmlns:ns2="303dbf9b-b85b-46a0-94f1-894078c07ecd" targetNamespace="http://schemas.microsoft.com/office/2006/metadata/properties" ma:root="true" ma:fieldsID="f60d8c41df2d54b37b748a3da9bbc2a0"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5FC5585-51CA-4C4C-9028-AEC8FAD67B8B}">
  <ds:schemaRefs>
    <ds:schemaRef ds:uri="http://schemas.microsoft.com/office/2006/documentManagement/types"/>
    <ds:schemaRef ds:uri="http://schemas.openxmlformats.org/package/2006/metadata/core-properties"/>
    <ds:schemaRef ds:uri="303dbf9b-b85b-46a0-94f1-894078c07ecd"/>
    <ds:schemaRef ds:uri="http://schemas.microsoft.com/office/2006/metadata/properties"/>
    <ds:schemaRef ds:uri="http://www.w3.org/XML/1998/namespace"/>
    <ds:schemaRef ds:uri="http://purl.org/dc/elements/1.1/"/>
    <ds:schemaRef ds:uri="http://purl.org/dc/terms/"/>
    <ds:schemaRef ds:uri="http://purl.org/dc/dcmitype/"/>
    <ds:schemaRef ds:uri="http://schemas.microsoft.com/office/infopath/2007/PartnerControls"/>
  </ds:schemaRefs>
</ds:datastoreItem>
</file>

<file path=customXml/itemProps2.xml><?xml version="1.0" encoding="utf-8"?>
<ds:datastoreItem xmlns:ds="http://schemas.openxmlformats.org/officeDocument/2006/customXml" ds:itemID="{3F7E1A4D-29DB-447C-8201-DF1B692C6E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4168</TotalTime>
  <Words>960</Words>
  <Application>Microsoft Office PowerPoint</Application>
  <PresentationFormat>On-screen Show (4:3)</PresentationFormat>
  <Paragraphs>138</Paragraphs>
  <Slides>23</Slides>
  <Notes>15</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23</vt:i4>
      </vt:variant>
    </vt:vector>
  </HeadingPairs>
  <TitlesOfParts>
    <vt:vector size="29" baseType="lpstr">
      <vt:lpstr>Arial</vt:lpstr>
      <vt:lpstr>Calibri</vt:lpstr>
      <vt:lpstr>Myriad Pro</vt:lpstr>
      <vt:lpstr>Times New Roman</vt:lpstr>
      <vt:lpstr>20140311PresentationUWTSDTemplate</vt:lpstr>
      <vt:lpstr>1_20140311PresentationUWTSDTemplate</vt:lpstr>
      <vt:lpstr>Essential skills for Coaching and Mentoring</vt:lpstr>
      <vt:lpstr>Skills in common</vt:lpstr>
      <vt:lpstr>Skills focus for today</vt:lpstr>
      <vt:lpstr>PowerPoint Presentation</vt:lpstr>
      <vt:lpstr>What do you do when you listen?</vt:lpstr>
      <vt:lpstr>Why is it so hard to listen?</vt:lpstr>
      <vt:lpstr>Listening</vt:lpstr>
      <vt:lpstr>Active listening</vt:lpstr>
      <vt:lpstr> EARS </vt:lpstr>
      <vt:lpstr>Questions</vt:lpstr>
      <vt:lpstr>Why questions are important to coaching</vt:lpstr>
      <vt:lpstr>PowerPoint Presentation</vt:lpstr>
      <vt:lpstr>Aptness of the question</vt:lpstr>
      <vt:lpstr>What a good question can achieve</vt:lpstr>
      <vt:lpstr>Types of questions</vt:lpstr>
      <vt:lpstr>Where do good questions come from?</vt:lpstr>
      <vt:lpstr>Competency in Questioning</vt:lpstr>
      <vt:lpstr>Analysing</vt:lpstr>
      <vt:lpstr>Summarising and Reflecting</vt:lpstr>
      <vt:lpstr>Feedback:</vt:lpstr>
      <vt:lpstr>Conclusion</vt:lpstr>
      <vt:lpstr>References</vt:lpstr>
      <vt:lpstr>References (cont)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Mair O'connor</cp:lastModifiedBy>
  <cp:revision>337</cp:revision>
  <cp:lastPrinted>2016-12-19T16:04:01Z</cp:lastPrinted>
  <dcterms:created xsi:type="dcterms:W3CDTF">2015-04-14T15:21:28Z</dcterms:created>
  <dcterms:modified xsi:type="dcterms:W3CDTF">2018-05-17T14:16:18Z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