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96" r:id="rId2"/>
  </p:sldMasterIdLst>
  <p:notesMasterIdLst>
    <p:notesMasterId r:id="rId25"/>
  </p:notesMasterIdLst>
  <p:sldIdLst>
    <p:sldId id="258" r:id="rId3"/>
    <p:sldId id="259" r:id="rId4"/>
    <p:sldId id="260" r:id="rId5"/>
    <p:sldId id="279" r:id="rId6"/>
    <p:sldId id="280" r:id="rId7"/>
    <p:sldId id="281" r:id="rId8"/>
    <p:sldId id="282" r:id="rId9"/>
    <p:sldId id="283" r:id="rId10"/>
    <p:sldId id="284"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86"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DED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2" d="100"/>
          <a:sy n="72" d="100"/>
        </p:scale>
        <p:origin x="66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D1706B-8DEB-4568-8AC0-72DD0111659E}" type="datetimeFigureOut">
              <a:rPr lang="en-GB" smtClean="0"/>
              <a:pPr/>
              <a:t>30/09/2021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EA115F-CB85-4A2E-9E4C-72382A4A5228}" type="slidenum">
              <a:rPr lang="en-GB" smtClean="0"/>
              <a:pPr/>
              <a:t>‹#›</a:t>
            </a:fld>
            <a:endParaRPr lang="en-GB"/>
          </a:p>
        </p:txBody>
      </p:sp>
    </p:spTree>
    <p:extLst>
      <p:ext uri="{BB962C8B-B14F-4D97-AF65-F5344CB8AC3E}">
        <p14:creationId xmlns:p14="http://schemas.microsoft.com/office/powerpoint/2010/main" val="41177285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https://www.gov.uk/business-legal-structures/overview </a:t>
            </a:r>
          </a:p>
        </p:txBody>
      </p:sp>
      <p:sp>
        <p:nvSpPr>
          <p:cNvPr id="348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D20E2D59-AD8B-4D15-BE76-C308BE0303F2}" type="slidenum">
              <a:rPr lang="en-GB" altLang="en-US" smtClean="0">
                <a:latin typeface="Tahoma" pitchFamily="34" charset="0"/>
              </a:rPr>
              <a:pPr eaLnBrk="1" hangingPunct="1">
                <a:spcBef>
                  <a:spcPct val="0"/>
                </a:spcBef>
              </a:pPr>
              <a:t>3</a:t>
            </a:fld>
            <a:endParaRPr lang="en-GB" altLang="en-US">
              <a:latin typeface="Tahoma" pitchFamily="34" charset="0"/>
            </a:endParaRPr>
          </a:p>
        </p:txBody>
      </p:sp>
    </p:spTree>
    <p:extLst>
      <p:ext uri="{BB962C8B-B14F-4D97-AF65-F5344CB8AC3E}">
        <p14:creationId xmlns:p14="http://schemas.microsoft.com/office/powerpoint/2010/main" val="6470516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A7349-697B-4481-8B38-AC326282340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5A4B623-30EF-4DCA-8810-DD3B0CA5BA9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B1309D4-54D7-4B60-9357-9F6E562E1E10}"/>
              </a:ext>
            </a:extLst>
          </p:cNvPr>
          <p:cNvSpPr>
            <a:spLocks noGrp="1"/>
          </p:cNvSpPr>
          <p:nvPr>
            <p:ph type="dt" sz="half" idx="10"/>
          </p:nvPr>
        </p:nvSpPr>
        <p:spPr/>
        <p:txBody>
          <a:bodyPr/>
          <a:lstStyle/>
          <a:p>
            <a:fld id="{B6C41F0E-AE69-4926-A41D-930C79C09522}" type="datetimeFigureOut">
              <a:rPr lang="en-GB" smtClean="0"/>
              <a:pPr/>
              <a:t>30/09/2021</a:t>
            </a:fld>
            <a:endParaRPr lang="en-GB"/>
          </a:p>
        </p:txBody>
      </p:sp>
      <p:sp>
        <p:nvSpPr>
          <p:cNvPr id="5" name="Footer Placeholder 4">
            <a:extLst>
              <a:ext uri="{FF2B5EF4-FFF2-40B4-BE49-F238E27FC236}">
                <a16:creationId xmlns:a16="http://schemas.microsoft.com/office/drawing/2014/main" id="{679C37F0-8B19-4D51-ACB5-B84EE7D1BA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DAC48A-C373-48BF-883D-55B454B4864B}"/>
              </a:ext>
            </a:extLst>
          </p:cNvPr>
          <p:cNvSpPr>
            <a:spLocks noGrp="1"/>
          </p:cNvSpPr>
          <p:nvPr>
            <p:ph type="sldNum" sz="quarter" idx="12"/>
          </p:nvPr>
        </p:nvSpPr>
        <p:spPr/>
        <p:txBody>
          <a:bodyPr/>
          <a:lstStyle/>
          <a:p>
            <a:fld id="{3F98D87E-A831-40AF-B6F8-2A1B7BB31C8D}" type="slidenum">
              <a:rPr lang="en-GB" smtClean="0"/>
              <a:pPr/>
              <a:t>‹#›</a:t>
            </a:fld>
            <a:endParaRPr lang="en-GB"/>
          </a:p>
        </p:txBody>
      </p:sp>
    </p:spTree>
    <p:extLst>
      <p:ext uri="{BB962C8B-B14F-4D97-AF65-F5344CB8AC3E}">
        <p14:creationId xmlns:p14="http://schemas.microsoft.com/office/powerpoint/2010/main" val="2857229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F62CA-6265-42B1-A754-7468ADFED69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B6EFE5F-8478-42E0-B94C-FE8858E3894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63475A-5948-4265-A3A8-DDD4055D6766}"/>
              </a:ext>
            </a:extLst>
          </p:cNvPr>
          <p:cNvSpPr>
            <a:spLocks noGrp="1"/>
          </p:cNvSpPr>
          <p:nvPr>
            <p:ph type="dt" sz="half" idx="10"/>
          </p:nvPr>
        </p:nvSpPr>
        <p:spPr/>
        <p:txBody>
          <a:bodyPr/>
          <a:lstStyle/>
          <a:p>
            <a:fld id="{B6C41F0E-AE69-4926-A41D-930C79C09522}" type="datetimeFigureOut">
              <a:rPr lang="en-GB" smtClean="0"/>
              <a:pPr/>
              <a:t>30/09/2021</a:t>
            </a:fld>
            <a:endParaRPr lang="en-GB"/>
          </a:p>
        </p:txBody>
      </p:sp>
      <p:sp>
        <p:nvSpPr>
          <p:cNvPr id="5" name="Footer Placeholder 4">
            <a:extLst>
              <a:ext uri="{FF2B5EF4-FFF2-40B4-BE49-F238E27FC236}">
                <a16:creationId xmlns:a16="http://schemas.microsoft.com/office/drawing/2014/main" id="{5A458EE0-142D-40E3-8C1E-C633D85C0EF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EC8F4C-FC9F-4D90-A2FE-062F92C678E9}"/>
              </a:ext>
            </a:extLst>
          </p:cNvPr>
          <p:cNvSpPr>
            <a:spLocks noGrp="1"/>
          </p:cNvSpPr>
          <p:nvPr>
            <p:ph type="sldNum" sz="quarter" idx="12"/>
          </p:nvPr>
        </p:nvSpPr>
        <p:spPr/>
        <p:txBody>
          <a:bodyPr/>
          <a:lstStyle/>
          <a:p>
            <a:fld id="{3F98D87E-A831-40AF-B6F8-2A1B7BB31C8D}" type="slidenum">
              <a:rPr lang="en-GB" smtClean="0"/>
              <a:pPr/>
              <a:t>‹#›</a:t>
            </a:fld>
            <a:endParaRPr lang="en-GB"/>
          </a:p>
        </p:txBody>
      </p:sp>
    </p:spTree>
    <p:extLst>
      <p:ext uri="{BB962C8B-B14F-4D97-AF65-F5344CB8AC3E}">
        <p14:creationId xmlns:p14="http://schemas.microsoft.com/office/powerpoint/2010/main" val="32790320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DE4452-80B1-4F19-A29C-1D98063BE3E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A085108-45D6-4924-879F-C5F33C2C56D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0C9AEFE-AAA0-4A16-8DA3-7748F75DD426}"/>
              </a:ext>
            </a:extLst>
          </p:cNvPr>
          <p:cNvSpPr>
            <a:spLocks noGrp="1"/>
          </p:cNvSpPr>
          <p:nvPr>
            <p:ph type="dt" sz="half" idx="10"/>
          </p:nvPr>
        </p:nvSpPr>
        <p:spPr/>
        <p:txBody>
          <a:bodyPr/>
          <a:lstStyle/>
          <a:p>
            <a:fld id="{B6C41F0E-AE69-4926-A41D-930C79C09522}" type="datetimeFigureOut">
              <a:rPr lang="en-GB" smtClean="0"/>
              <a:pPr/>
              <a:t>30/09/2021</a:t>
            </a:fld>
            <a:endParaRPr lang="en-GB"/>
          </a:p>
        </p:txBody>
      </p:sp>
      <p:sp>
        <p:nvSpPr>
          <p:cNvPr id="5" name="Footer Placeholder 4">
            <a:extLst>
              <a:ext uri="{FF2B5EF4-FFF2-40B4-BE49-F238E27FC236}">
                <a16:creationId xmlns:a16="http://schemas.microsoft.com/office/drawing/2014/main" id="{6C7291A0-F32A-443C-84BF-45BD87D91C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8D9C0A-3A92-4CED-AC87-DAF38CDB3516}"/>
              </a:ext>
            </a:extLst>
          </p:cNvPr>
          <p:cNvSpPr>
            <a:spLocks noGrp="1"/>
          </p:cNvSpPr>
          <p:nvPr>
            <p:ph type="sldNum" sz="quarter" idx="12"/>
          </p:nvPr>
        </p:nvSpPr>
        <p:spPr/>
        <p:txBody>
          <a:bodyPr/>
          <a:lstStyle/>
          <a:p>
            <a:fld id="{3F98D87E-A831-40AF-B6F8-2A1B7BB31C8D}" type="slidenum">
              <a:rPr lang="en-GB" smtClean="0"/>
              <a:pPr/>
              <a:t>‹#›</a:t>
            </a:fld>
            <a:endParaRPr lang="en-GB"/>
          </a:p>
        </p:txBody>
      </p:sp>
    </p:spTree>
    <p:extLst>
      <p:ext uri="{BB962C8B-B14F-4D97-AF65-F5344CB8AC3E}">
        <p14:creationId xmlns:p14="http://schemas.microsoft.com/office/powerpoint/2010/main" val="18231847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5EE291-6AB3-478F-9EBC-FC57E8E6458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601B04B-0EA0-4376-90AD-331020BA38D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1E84934-31FF-45CD-B562-17205B4A16CA}"/>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3AD33BE-A38C-4B77-9237-7D3E1B8B8D78}"/>
              </a:ext>
            </a:extLst>
          </p:cNvPr>
          <p:cNvSpPr>
            <a:spLocks noGrp="1"/>
          </p:cNvSpPr>
          <p:nvPr>
            <p:ph type="dt" sz="half" idx="10"/>
          </p:nvPr>
        </p:nvSpPr>
        <p:spPr/>
        <p:txBody>
          <a:bodyPr/>
          <a:lstStyle/>
          <a:p>
            <a:fld id="{B6C41F0E-AE69-4926-A41D-930C79C09522}" type="datetimeFigureOut">
              <a:rPr lang="en-GB" smtClean="0"/>
              <a:pPr/>
              <a:t>30/09/2021</a:t>
            </a:fld>
            <a:endParaRPr lang="en-GB"/>
          </a:p>
        </p:txBody>
      </p:sp>
      <p:sp>
        <p:nvSpPr>
          <p:cNvPr id="6" name="Footer Placeholder 5">
            <a:extLst>
              <a:ext uri="{FF2B5EF4-FFF2-40B4-BE49-F238E27FC236}">
                <a16:creationId xmlns:a16="http://schemas.microsoft.com/office/drawing/2014/main" id="{0023C9A3-9ED1-4EE8-B011-63DC7ED084B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94D670A-1E6F-42AE-A8FD-91294F973E26}"/>
              </a:ext>
            </a:extLst>
          </p:cNvPr>
          <p:cNvSpPr>
            <a:spLocks noGrp="1"/>
          </p:cNvSpPr>
          <p:nvPr>
            <p:ph type="sldNum" sz="quarter" idx="12"/>
          </p:nvPr>
        </p:nvSpPr>
        <p:spPr/>
        <p:txBody>
          <a:bodyPr/>
          <a:lstStyle/>
          <a:p>
            <a:fld id="{3F98D87E-A831-40AF-B6F8-2A1B7BB31C8D}" type="slidenum">
              <a:rPr lang="en-GB" smtClean="0"/>
              <a:pPr/>
              <a:t>‹#›</a:t>
            </a:fld>
            <a:endParaRPr lang="en-GB"/>
          </a:p>
        </p:txBody>
      </p:sp>
    </p:spTree>
    <p:extLst>
      <p:ext uri="{BB962C8B-B14F-4D97-AF65-F5344CB8AC3E}">
        <p14:creationId xmlns:p14="http://schemas.microsoft.com/office/powerpoint/2010/main" val="5330733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59E7AB-52DE-47C2-88A7-60C84515960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77BF574-A456-41CD-BF3A-2A01557FA37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0170C022-99E1-421E-9F8B-C0C61AC2167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74FC5D0-4417-4BCC-AB91-2FFC68429DE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26BDAA1-5860-44B0-87A2-805FF2AA80E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6D3562D-C7C6-4EF7-9284-A693B427AB40}"/>
              </a:ext>
            </a:extLst>
          </p:cNvPr>
          <p:cNvSpPr>
            <a:spLocks noGrp="1"/>
          </p:cNvSpPr>
          <p:nvPr>
            <p:ph type="dt" sz="half" idx="10"/>
          </p:nvPr>
        </p:nvSpPr>
        <p:spPr/>
        <p:txBody>
          <a:bodyPr/>
          <a:lstStyle/>
          <a:p>
            <a:fld id="{B6C41F0E-AE69-4926-A41D-930C79C09522}" type="datetimeFigureOut">
              <a:rPr lang="en-GB" smtClean="0"/>
              <a:pPr/>
              <a:t>30/09/2021</a:t>
            </a:fld>
            <a:endParaRPr lang="en-GB"/>
          </a:p>
        </p:txBody>
      </p:sp>
      <p:sp>
        <p:nvSpPr>
          <p:cNvPr id="8" name="Footer Placeholder 7">
            <a:extLst>
              <a:ext uri="{FF2B5EF4-FFF2-40B4-BE49-F238E27FC236}">
                <a16:creationId xmlns:a16="http://schemas.microsoft.com/office/drawing/2014/main" id="{DD162ACF-7C8B-4E33-B9FC-83B34793342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35D61B8-142F-432C-9DF7-3C8E860C43A9}"/>
              </a:ext>
            </a:extLst>
          </p:cNvPr>
          <p:cNvSpPr>
            <a:spLocks noGrp="1"/>
          </p:cNvSpPr>
          <p:nvPr>
            <p:ph type="sldNum" sz="quarter" idx="12"/>
          </p:nvPr>
        </p:nvSpPr>
        <p:spPr/>
        <p:txBody>
          <a:bodyPr/>
          <a:lstStyle/>
          <a:p>
            <a:fld id="{3F98D87E-A831-40AF-B6F8-2A1B7BB31C8D}" type="slidenum">
              <a:rPr lang="en-GB" smtClean="0"/>
              <a:pPr/>
              <a:t>‹#›</a:t>
            </a:fld>
            <a:endParaRPr lang="en-GB"/>
          </a:p>
        </p:txBody>
      </p:sp>
    </p:spTree>
    <p:extLst>
      <p:ext uri="{BB962C8B-B14F-4D97-AF65-F5344CB8AC3E}">
        <p14:creationId xmlns:p14="http://schemas.microsoft.com/office/powerpoint/2010/main" val="175495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0583D5-C384-4BB0-BEE3-5707F712109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9F725C3-CA16-4266-9C06-1B7048F4CD24}"/>
              </a:ext>
            </a:extLst>
          </p:cNvPr>
          <p:cNvSpPr>
            <a:spLocks noGrp="1"/>
          </p:cNvSpPr>
          <p:nvPr>
            <p:ph type="dt" sz="half" idx="10"/>
          </p:nvPr>
        </p:nvSpPr>
        <p:spPr/>
        <p:txBody>
          <a:bodyPr/>
          <a:lstStyle/>
          <a:p>
            <a:fld id="{B6C41F0E-AE69-4926-A41D-930C79C09522}" type="datetimeFigureOut">
              <a:rPr lang="en-GB" smtClean="0"/>
              <a:pPr/>
              <a:t>30/09/2021</a:t>
            </a:fld>
            <a:endParaRPr lang="en-GB"/>
          </a:p>
        </p:txBody>
      </p:sp>
      <p:sp>
        <p:nvSpPr>
          <p:cNvPr id="4" name="Footer Placeholder 3">
            <a:extLst>
              <a:ext uri="{FF2B5EF4-FFF2-40B4-BE49-F238E27FC236}">
                <a16:creationId xmlns:a16="http://schemas.microsoft.com/office/drawing/2014/main" id="{AA86A54A-9904-4626-BC18-A6954B5AE0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98D82F4-A739-4791-ABCD-C8753249C009}"/>
              </a:ext>
            </a:extLst>
          </p:cNvPr>
          <p:cNvSpPr>
            <a:spLocks noGrp="1"/>
          </p:cNvSpPr>
          <p:nvPr>
            <p:ph type="sldNum" sz="quarter" idx="12"/>
          </p:nvPr>
        </p:nvSpPr>
        <p:spPr/>
        <p:txBody>
          <a:bodyPr/>
          <a:lstStyle/>
          <a:p>
            <a:fld id="{3F98D87E-A831-40AF-B6F8-2A1B7BB31C8D}" type="slidenum">
              <a:rPr lang="en-GB" smtClean="0"/>
              <a:pPr/>
              <a:t>‹#›</a:t>
            </a:fld>
            <a:endParaRPr lang="en-GB"/>
          </a:p>
        </p:txBody>
      </p:sp>
    </p:spTree>
    <p:extLst>
      <p:ext uri="{BB962C8B-B14F-4D97-AF65-F5344CB8AC3E}">
        <p14:creationId xmlns:p14="http://schemas.microsoft.com/office/powerpoint/2010/main" val="2890160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CCC781-6AA3-4980-99F3-656C91B036F2}"/>
              </a:ext>
            </a:extLst>
          </p:cNvPr>
          <p:cNvSpPr>
            <a:spLocks noGrp="1"/>
          </p:cNvSpPr>
          <p:nvPr>
            <p:ph type="dt" sz="half" idx="10"/>
          </p:nvPr>
        </p:nvSpPr>
        <p:spPr/>
        <p:txBody>
          <a:bodyPr/>
          <a:lstStyle/>
          <a:p>
            <a:fld id="{B6C41F0E-AE69-4926-A41D-930C79C09522}" type="datetimeFigureOut">
              <a:rPr lang="en-GB" smtClean="0"/>
              <a:pPr/>
              <a:t>30/09/2021</a:t>
            </a:fld>
            <a:endParaRPr lang="en-GB"/>
          </a:p>
        </p:txBody>
      </p:sp>
      <p:sp>
        <p:nvSpPr>
          <p:cNvPr id="3" name="Footer Placeholder 2">
            <a:extLst>
              <a:ext uri="{FF2B5EF4-FFF2-40B4-BE49-F238E27FC236}">
                <a16:creationId xmlns:a16="http://schemas.microsoft.com/office/drawing/2014/main" id="{000BE1E4-7C20-4F45-901D-DB394D939BC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515356C-22CB-4CFA-A634-DDEE34EFCB06}"/>
              </a:ext>
            </a:extLst>
          </p:cNvPr>
          <p:cNvSpPr>
            <a:spLocks noGrp="1"/>
          </p:cNvSpPr>
          <p:nvPr>
            <p:ph type="sldNum" sz="quarter" idx="12"/>
          </p:nvPr>
        </p:nvSpPr>
        <p:spPr/>
        <p:txBody>
          <a:bodyPr/>
          <a:lstStyle/>
          <a:p>
            <a:fld id="{3F98D87E-A831-40AF-B6F8-2A1B7BB31C8D}" type="slidenum">
              <a:rPr lang="en-GB" smtClean="0"/>
              <a:pPr/>
              <a:t>‹#›</a:t>
            </a:fld>
            <a:endParaRPr lang="en-GB"/>
          </a:p>
        </p:txBody>
      </p:sp>
    </p:spTree>
    <p:extLst>
      <p:ext uri="{BB962C8B-B14F-4D97-AF65-F5344CB8AC3E}">
        <p14:creationId xmlns:p14="http://schemas.microsoft.com/office/powerpoint/2010/main" val="30108862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8E7EE-CDD6-4414-9434-540340ABD26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6BEC506-C952-4291-85A3-3F934E8F0E8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5D4F9B6-5C98-4726-BA41-A0108D4F92A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28C659D-2278-4E2B-A414-349DADF869FA}"/>
              </a:ext>
            </a:extLst>
          </p:cNvPr>
          <p:cNvSpPr>
            <a:spLocks noGrp="1"/>
          </p:cNvSpPr>
          <p:nvPr>
            <p:ph type="dt" sz="half" idx="10"/>
          </p:nvPr>
        </p:nvSpPr>
        <p:spPr/>
        <p:txBody>
          <a:bodyPr/>
          <a:lstStyle/>
          <a:p>
            <a:fld id="{B6C41F0E-AE69-4926-A41D-930C79C09522}" type="datetimeFigureOut">
              <a:rPr lang="en-GB" smtClean="0"/>
              <a:pPr/>
              <a:t>30/09/2021</a:t>
            </a:fld>
            <a:endParaRPr lang="en-GB"/>
          </a:p>
        </p:txBody>
      </p:sp>
      <p:sp>
        <p:nvSpPr>
          <p:cNvPr id="6" name="Footer Placeholder 5">
            <a:extLst>
              <a:ext uri="{FF2B5EF4-FFF2-40B4-BE49-F238E27FC236}">
                <a16:creationId xmlns:a16="http://schemas.microsoft.com/office/drawing/2014/main" id="{4B0754FF-37AC-4376-9111-B0469925CE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B4ECBB7-79B4-47E1-AED9-53E1C8D8D11D}"/>
              </a:ext>
            </a:extLst>
          </p:cNvPr>
          <p:cNvSpPr>
            <a:spLocks noGrp="1"/>
          </p:cNvSpPr>
          <p:nvPr>
            <p:ph type="sldNum" sz="quarter" idx="12"/>
          </p:nvPr>
        </p:nvSpPr>
        <p:spPr/>
        <p:txBody>
          <a:bodyPr/>
          <a:lstStyle/>
          <a:p>
            <a:fld id="{3F98D87E-A831-40AF-B6F8-2A1B7BB31C8D}" type="slidenum">
              <a:rPr lang="en-GB" smtClean="0"/>
              <a:pPr/>
              <a:t>‹#›</a:t>
            </a:fld>
            <a:endParaRPr lang="en-GB"/>
          </a:p>
        </p:txBody>
      </p:sp>
    </p:spTree>
    <p:extLst>
      <p:ext uri="{BB962C8B-B14F-4D97-AF65-F5344CB8AC3E}">
        <p14:creationId xmlns:p14="http://schemas.microsoft.com/office/powerpoint/2010/main" val="2247156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DDA280-DBE5-48DB-88A7-DC332491937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BEBC202-A5CB-4D93-B6AC-38DBDC23F7E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1082643-C898-46BB-AE6D-08E9E2D2B8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D130773-C701-4CFB-8A8C-FD2D53B84DD3}"/>
              </a:ext>
            </a:extLst>
          </p:cNvPr>
          <p:cNvSpPr>
            <a:spLocks noGrp="1"/>
          </p:cNvSpPr>
          <p:nvPr>
            <p:ph type="dt" sz="half" idx="10"/>
          </p:nvPr>
        </p:nvSpPr>
        <p:spPr/>
        <p:txBody>
          <a:bodyPr/>
          <a:lstStyle/>
          <a:p>
            <a:fld id="{B6C41F0E-AE69-4926-A41D-930C79C09522}" type="datetimeFigureOut">
              <a:rPr lang="en-GB" smtClean="0"/>
              <a:pPr/>
              <a:t>30/09/2021</a:t>
            </a:fld>
            <a:endParaRPr lang="en-GB"/>
          </a:p>
        </p:txBody>
      </p:sp>
      <p:sp>
        <p:nvSpPr>
          <p:cNvPr id="6" name="Footer Placeholder 5">
            <a:extLst>
              <a:ext uri="{FF2B5EF4-FFF2-40B4-BE49-F238E27FC236}">
                <a16:creationId xmlns:a16="http://schemas.microsoft.com/office/drawing/2014/main" id="{9FC9F948-8825-4D66-BFA1-29B526E651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51D6E9F-D517-4027-A61F-8DB2F3F3F473}"/>
              </a:ext>
            </a:extLst>
          </p:cNvPr>
          <p:cNvSpPr>
            <a:spLocks noGrp="1"/>
          </p:cNvSpPr>
          <p:nvPr>
            <p:ph type="sldNum" sz="quarter" idx="12"/>
          </p:nvPr>
        </p:nvSpPr>
        <p:spPr/>
        <p:txBody>
          <a:bodyPr/>
          <a:lstStyle/>
          <a:p>
            <a:fld id="{3F98D87E-A831-40AF-B6F8-2A1B7BB31C8D}" type="slidenum">
              <a:rPr lang="en-GB" smtClean="0"/>
              <a:pPr/>
              <a:t>‹#›</a:t>
            </a:fld>
            <a:endParaRPr lang="en-GB"/>
          </a:p>
        </p:txBody>
      </p:sp>
    </p:spTree>
    <p:extLst>
      <p:ext uri="{BB962C8B-B14F-4D97-AF65-F5344CB8AC3E}">
        <p14:creationId xmlns:p14="http://schemas.microsoft.com/office/powerpoint/2010/main" val="39389259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57326-0000-4569-AD05-E300120E544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CDD4994-F571-4E13-A91C-5985DF09881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1531B2A-798F-44A8-97D0-FEF854CED290}"/>
              </a:ext>
            </a:extLst>
          </p:cNvPr>
          <p:cNvSpPr>
            <a:spLocks noGrp="1"/>
          </p:cNvSpPr>
          <p:nvPr>
            <p:ph type="dt" sz="half" idx="10"/>
          </p:nvPr>
        </p:nvSpPr>
        <p:spPr/>
        <p:txBody>
          <a:bodyPr/>
          <a:lstStyle/>
          <a:p>
            <a:fld id="{B6C41F0E-AE69-4926-A41D-930C79C09522}" type="datetimeFigureOut">
              <a:rPr lang="en-GB" smtClean="0"/>
              <a:pPr/>
              <a:t>30/09/2021</a:t>
            </a:fld>
            <a:endParaRPr lang="en-GB"/>
          </a:p>
        </p:txBody>
      </p:sp>
      <p:sp>
        <p:nvSpPr>
          <p:cNvPr id="5" name="Footer Placeholder 4">
            <a:extLst>
              <a:ext uri="{FF2B5EF4-FFF2-40B4-BE49-F238E27FC236}">
                <a16:creationId xmlns:a16="http://schemas.microsoft.com/office/drawing/2014/main" id="{C2A47991-C93E-4D70-9690-36BFF9209A5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E8AF98-2B0B-427D-A9B3-D7F58F0AE57D}"/>
              </a:ext>
            </a:extLst>
          </p:cNvPr>
          <p:cNvSpPr>
            <a:spLocks noGrp="1"/>
          </p:cNvSpPr>
          <p:nvPr>
            <p:ph type="sldNum" sz="quarter" idx="12"/>
          </p:nvPr>
        </p:nvSpPr>
        <p:spPr/>
        <p:txBody>
          <a:bodyPr/>
          <a:lstStyle/>
          <a:p>
            <a:fld id="{3F98D87E-A831-40AF-B6F8-2A1B7BB31C8D}" type="slidenum">
              <a:rPr lang="en-GB" smtClean="0"/>
              <a:pPr/>
              <a:t>‹#›</a:t>
            </a:fld>
            <a:endParaRPr lang="en-GB"/>
          </a:p>
        </p:txBody>
      </p:sp>
    </p:spTree>
    <p:extLst>
      <p:ext uri="{BB962C8B-B14F-4D97-AF65-F5344CB8AC3E}">
        <p14:creationId xmlns:p14="http://schemas.microsoft.com/office/powerpoint/2010/main" val="30171691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17C32EC-58F8-4A65-BAED-A03F6681DBB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94D7DA2-5385-4787-A694-3C390022ECF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F0D24EF-504B-4D30-B75A-3EC4B7CCE534}"/>
              </a:ext>
            </a:extLst>
          </p:cNvPr>
          <p:cNvSpPr>
            <a:spLocks noGrp="1"/>
          </p:cNvSpPr>
          <p:nvPr>
            <p:ph type="dt" sz="half" idx="10"/>
          </p:nvPr>
        </p:nvSpPr>
        <p:spPr/>
        <p:txBody>
          <a:bodyPr/>
          <a:lstStyle/>
          <a:p>
            <a:fld id="{B6C41F0E-AE69-4926-A41D-930C79C09522}" type="datetimeFigureOut">
              <a:rPr lang="en-GB" smtClean="0"/>
              <a:pPr/>
              <a:t>30/09/2021</a:t>
            </a:fld>
            <a:endParaRPr lang="en-GB"/>
          </a:p>
        </p:txBody>
      </p:sp>
      <p:sp>
        <p:nvSpPr>
          <p:cNvPr id="5" name="Footer Placeholder 4">
            <a:extLst>
              <a:ext uri="{FF2B5EF4-FFF2-40B4-BE49-F238E27FC236}">
                <a16:creationId xmlns:a16="http://schemas.microsoft.com/office/drawing/2014/main" id="{5B54D59F-BEF2-4DA7-8D73-D73FA742FF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F09651-B1A3-47A2-BD18-968F86A6F548}"/>
              </a:ext>
            </a:extLst>
          </p:cNvPr>
          <p:cNvSpPr>
            <a:spLocks noGrp="1"/>
          </p:cNvSpPr>
          <p:nvPr>
            <p:ph type="sldNum" sz="quarter" idx="12"/>
          </p:nvPr>
        </p:nvSpPr>
        <p:spPr/>
        <p:txBody>
          <a:bodyPr/>
          <a:lstStyle/>
          <a:p>
            <a:fld id="{3F98D87E-A831-40AF-B6F8-2A1B7BB31C8D}" type="slidenum">
              <a:rPr lang="en-GB" smtClean="0"/>
              <a:pPr/>
              <a:t>‹#›</a:t>
            </a:fld>
            <a:endParaRPr lang="en-GB"/>
          </a:p>
        </p:txBody>
      </p:sp>
    </p:spTree>
    <p:extLst>
      <p:ext uri="{BB962C8B-B14F-4D97-AF65-F5344CB8AC3E}">
        <p14:creationId xmlns:p14="http://schemas.microsoft.com/office/powerpoint/2010/main" val="12943082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9C64F3F4-CE19-49F8-9EF4-FF4EE52031C2}" type="datetimeFigureOut">
              <a:rPr lang="en-GB" smtClean="0"/>
              <a:pPr/>
              <a:t>30/09/2021</a:t>
            </a:fld>
            <a:endParaRPr lang="en-GB" dirty="0"/>
          </a:p>
        </p:txBody>
      </p:sp>
      <p:sp>
        <p:nvSpPr>
          <p:cNvPr id="5" name="Footer Placeholder 4"/>
          <p:cNvSpPr>
            <a:spLocks noGrp="1"/>
          </p:cNvSpPr>
          <p:nvPr>
            <p:ph type="ftr" sz="quarter" idx="11"/>
          </p:nvPr>
        </p:nvSpPr>
        <p:spPr>
          <a:xfrm>
            <a:off x="1876424" y="5410201"/>
            <a:ext cx="5124886" cy="365125"/>
          </a:xfrm>
        </p:spPr>
        <p:txBody>
          <a:bodyPr/>
          <a:lstStyle/>
          <a:p>
            <a:endParaRPr lang="en-GB" dirty="0"/>
          </a:p>
        </p:txBody>
      </p:sp>
      <p:sp>
        <p:nvSpPr>
          <p:cNvPr id="6" name="Slide Number Placeholder 5"/>
          <p:cNvSpPr>
            <a:spLocks noGrp="1"/>
          </p:cNvSpPr>
          <p:nvPr>
            <p:ph type="sldNum" sz="quarter" idx="12"/>
          </p:nvPr>
        </p:nvSpPr>
        <p:spPr>
          <a:xfrm>
            <a:off x="9896911" y="5410199"/>
            <a:ext cx="771089" cy="365125"/>
          </a:xfrm>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20953325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pPr/>
              <a:t>30/09/2021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15562930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30/09/2021</a:t>
            </a:fld>
            <a:endParaRPr lang="en-GB"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24595444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C64F3F4-CE19-49F8-9EF4-FF4EE52031C2}" type="datetimeFigureOut">
              <a:rPr lang="en-GB" smtClean="0"/>
              <a:pPr/>
              <a:t>30/09/2021</a:t>
            </a:fld>
            <a:endParaRPr lang="en-GB"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18960324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C64F3F4-CE19-49F8-9EF4-FF4EE52031C2}" type="datetimeFigureOut">
              <a:rPr lang="en-GB" smtClean="0"/>
              <a:pPr/>
              <a:t>30/09/2021</a:t>
            </a:fld>
            <a:endParaRPr lang="en-GB"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23480403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C64F3F4-CE19-49F8-9EF4-FF4EE52031C2}" type="datetimeFigureOut">
              <a:rPr lang="en-GB" smtClean="0"/>
              <a:pPr/>
              <a:t>30/09/2021</a:t>
            </a:fld>
            <a:endParaRPr lang="en-GB"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14267293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30/09/2021</a:t>
            </a:fld>
            <a:endParaRPr lang="en-GB"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29699894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30/09/2021</a:t>
            </a:fld>
            <a:endParaRPr lang="en-GB"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25017045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30/09/2021</a:t>
            </a:fld>
            <a:endParaRPr lang="en-GB"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1073849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30/09/2021</a:t>
            </a:fld>
            <a:endParaRPr lang="en-GB"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14272842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30/09/2021</a:t>
            </a:fld>
            <a:endParaRPr lang="en-GB"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24275005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30/09/2021</a:t>
            </a:fld>
            <a:endParaRPr lang="en-GB"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4718974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30/09/2021</a:t>
            </a:fld>
            <a:endParaRPr lang="en-GB"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423637531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9C64F3F4-CE19-49F8-9EF4-FF4EE52031C2}" type="datetimeFigureOut">
              <a:rPr lang="en-GB" smtClean="0"/>
              <a:pPr/>
              <a:t>30/09/2021</a:t>
            </a:fld>
            <a:endParaRPr lang="en-GB"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268530396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9C64F3F4-CE19-49F8-9EF4-FF4EE52031C2}" type="datetimeFigureOut">
              <a:rPr lang="en-GB" smtClean="0"/>
              <a:pPr/>
              <a:t>30/09/2021</a:t>
            </a:fld>
            <a:endParaRPr lang="en-GB"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288656836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pPr/>
              <a:t>30/09/2021</a:t>
            </a:fld>
            <a:endParaRPr lang="en-GB"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429333572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pPr/>
              <a:t>30/09/2021</a:t>
            </a:fld>
            <a:endParaRPr lang="en-GB"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2736074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2.pn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54834">
              <a:schemeClr val="accent4">
                <a:lumMod val="20000"/>
                <a:lumOff val="80000"/>
              </a:schemeClr>
            </a:gs>
            <a:gs pos="0">
              <a:schemeClr val="accent6">
                <a:lumMod val="20000"/>
                <a:lumOff val="80000"/>
              </a:schemeClr>
            </a:gs>
            <a:gs pos="74000">
              <a:schemeClr val="accent4">
                <a:lumMod val="20000"/>
                <a:lumOff val="80000"/>
              </a:schemeClr>
            </a:gs>
            <a:gs pos="83000">
              <a:schemeClr val="accent2">
                <a:lumMod val="20000"/>
                <a:lumOff val="80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E0BCB8C-D126-45E8-8C81-E7E4E1CAB50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7EAF718-FE87-404E-9EDF-71F23D5752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8176FF-E293-48E7-9255-371185B222D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C41F0E-AE69-4926-A41D-930C79C09522}" type="datetimeFigureOut">
              <a:rPr lang="en-GB" smtClean="0"/>
              <a:pPr/>
              <a:t>30/09/2021</a:t>
            </a:fld>
            <a:endParaRPr lang="en-GB"/>
          </a:p>
        </p:txBody>
      </p:sp>
      <p:sp>
        <p:nvSpPr>
          <p:cNvPr id="5" name="Footer Placeholder 4">
            <a:extLst>
              <a:ext uri="{FF2B5EF4-FFF2-40B4-BE49-F238E27FC236}">
                <a16:creationId xmlns:a16="http://schemas.microsoft.com/office/drawing/2014/main" id="{6C91A945-11F6-4DC1-A590-665C31ACBCB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82B855E-D956-4DBC-9697-5F38B79D811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98D87E-A831-40AF-B6F8-2A1B7BB31C8D}" type="slidenum">
              <a:rPr lang="en-GB" smtClean="0"/>
              <a:pPr/>
              <a:t>‹#›</a:t>
            </a:fld>
            <a:endParaRPr lang="en-GB"/>
          </a:p>
        </p:txBody>
      </p:sp>
    </p:spTree>
    <p:extLst>
      <p:ext uri="{BB962C8B-B14F-4D97-AF65-F5344CB8AC3E}">
        <p14:creationId xmlns:p14="http://schemas.microsoft.com/office/powerpoint/2010/main" val="104791879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54834">
              <a:schemeClr val="accent4">
                <a:lumMod val="20000"/>
                <a:lumOff val="80000"/>
              </a:schemeClr>
            </a:gs>
            <a:gs pos="0">
              <a:schemeClr val="accent6">
                <a:lumMod val="20000"/>
                <a:lumOff val="80000"/>
              </a:schemeClr>
            </a:gs>
            <a:gs pos="74000">
              <a:schemeClr val="accent4">
                <a:lumMod val="20000"/>
                <a:lumOff val="80000"/>
              </a:schemeClr>
            </a:gs>
            <a:gs pos="83000">
              <a:schemeClr val="accent2">
                <a:lumMod val="20000"/>
                <a:lumOff val="80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C64F3F4-CE19-49F8-9EF4-FF4EE52031C2}" type="datetimeFigureOut">
              <a:rPr lang="en-GB" smtClean="0"/>
              <a:pPr/>
              <a:t>30/09/2021</a:t>
            </a:fld>
            <a:endParaRPr lang="en-GB"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3626978411"/>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hyperlink" Target="https://www.google.com/url?sa=i&amp;rct=j&amp;q=&amp;esrc=s&amp;source=images&amp;cd=&amp;cad=rja&amp;uact=8&amp;ved=&amp;url=https://www.fotosearch.com/CSP990/k10648166/&amp;psig=AOvVaw3yl2kP1kIAS2B5bCnuv6mz&amp;ust=1538634555457602" TargetMode="External"/><Relationship Id="rId2" Type="http://schemas.openxmlformats.org/officeDocument/2006/relationships/hyperlink" Target="http://www.google.com/url?sa=i&amp;rct=j&amp;q=&amp;esrc=s&amp;source=images&amp;cd=&amp;cad=rja&amp;uact=8&amp;ved=2ahUKEwiD_dbK0undAhXAgM4BHVWdDpEQjRx6BAgBEAU&amp;url=http://www.simplywholesale.co.uk/wholesale_blog/how-to-set-up-your-business-part-one-sole-trader/&amp;psig=AOvVaw3yl2kP1kIAS2B5bCnuv6mz&amp;ust=1538634555457602" TargetMode="External"/><Relationship Id="rId1" Type="http://schemas.openxmlformats.org/officeDocument/2006/relationships/slideLayout" Target="../slideLayouts/slideLayout13.xml"/><Relationship Id="rId5" Type="http://schemas.openxmlformats.org/officeDocument/2006/relationships/image" Target="../media/image6.jpeg"/><Relationship Id="rId4" Type="http://schemas.openxmlformats.org/officeDocument/2006/relationships/hyperlink" Target="https://www.google.com/url?sa=i&amp;rct=j&amp;q=&amp;esrc=s&amp;source=images&amp;cd=&amp;cad=rja&amp;uact=8&amp;ved=2ahUKEwiD_dbK0undAhXAgM4BHVWdDpEQjRx6BAgBEAU&amp;url=https://www.dreamstime.com/royalty-free-stock-images-3d-businessman-presentation-image27702189&amp;psig=AOvVaw3yl2kP1kIAS2B5bCnuv6mz&amp;ust=1538634555457602"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www.google.com/url?sa=i&amp;rct=j&amp;q=&amp;esrc=s&amp;source=images&amp;cd=&amp;cad=rja&amp;uact=8&amp;ved=2ahUKEwiD_dbK0undAhXAgM4BHVWdDpEQjRx6BAgBEAU&amp;url=http://readingcapital.org/articles/avoiding-the-hassle-when-operating-a-limited-company-2.html&amp;psig=AOvVaw3yl2kP1kIAS2B5bCnuv6mz&amp;ust=1538634555457602" TargetMode="Externa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www.google.com/url?sa=i&amp;rct=j&amp;q=&amp;esrc=s&amp;source=images&amp;cd=&amp;cad=rja&amp;uact=8&amp;ved=2ahUKEwjvtcDp2-ndAhVBzBoKHcCNDlkQjRx6BAgBEAU&amp;url=https://www.entrepreneur.com/article/220115&amp;psig=AOvVaw3GLH__X8pBGTyypbw2F-jc&amp;ust=1538637048944933" TargetMode="Externa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google.com/url?sa=i&amp;rct=j&amp;q=&amp;esrc=s&amp;source=images&amp;cd=&amp;cad=rja&amp;uact=8&amp;ved=2ahUKEwji09q61undAhUSCxoKHe1rDZIQjRx6BAgBEAU&amp;url=https://www.1stformations.co.uk/blog/sole-trader-or-limited-company/&amp;psig=AOvVaw3yl2kP1kIAS2B5bCnuv6mz&amp;ust=1538634555457602" TargetMode="Externa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google.com/url?sa=i&amp;rct=j&amp;q=&amp;esrc=s&amp;source=images&amp;cd=&amp;cad=rja&amp;uact=8&amp;ved=2ahUKEwju6Z-e2OndAhWKxoUKHTcrDDMQjRx6BAgBEAU&amp;url=http://canre.klonec.co/example-of-franchise/&amp;psig=AOvVaw2_UWy_TQHk1tK_z18ZGfBe&amp;ust=1538636085137261" TargetMode="Externa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hyperlink" Target="http://www.businessdictionary.com/definition/benefit.html" TargetMode="External"/><Relationship Id="rId2" Type="http://schemas.openxmlformats.org/officeDocument/2006/relationships/hyperlink" Target="http://www.businessdictionary.com/definition/group.html" TargetMode="External"/><Relationship Id="rId1" Type="http://schemas.openxmlformats.org/officeDocument/2006/relationships/slideLayout" Target="../slideLayouts/slideLayout13.xml"/><Relationship Id="rId6" Type="http://schemas.openxmlformats.org/officeDocument/2006/relationships/hyperlink" Target="http://www.businessdictionary.com/definition/principle.html" TargetMode="External"/><Relationship Id="rId5" Type="http://schemas.openxmlformats.org/officeDocument/2006/relationships/hyperlink" Target="http://www.businessdictionary.com/definition/control.html" TargetMode="External"/><Relationship Id="rId4" Type="http://schemas.openxmlformats.org/officeDocument/2006/relationships/hyperlink" Target="http://www.businessdictionary.com/definition/equity-capital.html"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1.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altLang="en-US" b="1" dirty="0">
                <a:solidFill>
                  <a:schemeClr val="bg1">
                    <a:lumMod val="85000"/>
                    <a:lumOff val="15000"/>
                  </a:schemeClr>
                </a:solidFill>
                <a:effectLst>
                  <a:outerShdw blurRad="38100" dist="38100" dir="2700000" algn="tl">
                    <a:srgbClr val="000000">
                      <a:alpha val="43137"/>
                    </a:srgbClr>
                  </a:outerShdw>
                </a:effectLst>
              </a:rPr>
              <a:t>CertHE Skills for the Workplace</a:t>
            </a:r>
            <a:br>
              <a:rPr lang="en-GB" altLang="en-US" dirty="0">
                <a:solidFill>
                  <a:schemeClr val="bg1">
                    <a:lumMod val="85000"/>
                    <a:lumOff val="15000"/>
                  </a:schemeClr>
                </a:solidFill>
              </a:rPr>
            </a:br>
            <a:r>
              <a:rPr lang="en-GB" altLang="en-US" dirty="0">
                <a:solidFill>
                  <a:schemeClr val="bg1">
                    <a:lumMod val="85000"/>
                    <a:lumOff val="15000"/>
                  </a:schemeClr>
                </a:solidFill>
              </a:rPr>
              <a:t>Module: BMSW4006</a:t>
            </a:r>
            <a:endParaRPr lang="en-GB" dirty="0">
              <a:solidFill>
                <a:schemeClr val="bg1">
                  <a:lumMod val="85000"/>
                  <a:lumOff val="15000"/>
                </a:schemeClr>
              </a:solidFill>
            </a:endParaRPr>
          </a:p>
        </p:txBody>
      </p:sp>
      <p:sp>
        <p:nvSpPr>
          <p:cNvPr id="3" name="Subtitle 2"/>
          <p:cNvSpPr>
            <a:spLocks noGrp="1"/>
          </p:cNvSpPr>
          <p:nvPr>
            <p:ph type="subTitle" idx="1"/>
          </p:nvPr>
        </p:nvSpPr>
        <p:spPr/>
        <p:txBody>
          <a:bodyPr>
            <a:normAutofit/>
          </a:bodyPr>
          <a:lstStyle/>
          <a:p>
            <a:r>
              <a:rPr lang="en-GB" dirty="0">
                <a:solidFill>
                  <a:srgbClr val="00B050"/>
                </a:solidFill>
              </a:rPr>
              <a:t>Managing Enterprise in 21</a:t>
            </a:r>
            <a:r>
              <a:rPr lang="en-GB" baseline="30000" dirty="0">
                <a:solidFill>
                  <a:srgbClr val="00B050"/>
                </a:solidFill>
              </a:rPr>
              <a:t>st</a:t>
            </a:r>
            <a:r>
              <a:rPr lang="en-GB" dirty="0">
                <a:solidFill>
                  <a:srgbClr val="00B050"/>
                </a:solidFill>
              </a:rPr>
              <a:t> Century</a:t>
            </a:r>
          </a:p>
          <a:p>
            <a:endParaRPr lang="en-GB" dirty="0">
              <a:solidFill>
                <a:srgbClr val="00B050"/>
              </a:solidFill>
            </a:endParaRPr>
          </a:p>
          <a:p>
            <a:r>
              <a:rPr lang="en-GB" dirty="0">
                <a:solidFill>
                  <a:srgbClr val="00B050"/>
                </a:solidFill>
              </a:rPr>
              <a:t>Week 1</a:t>
            </a:r>
          </a:p>
        </p:txBody>
      </p:sp>
    </p:spTree>
    <p:extLst>
      <p:ext uri="{BB962C8B-B14F-4D97-AF65-F5344CB8AC3E}">
        <p14:creationId xmlns:p14="http://schemas.microsoft.com/office/powerpoint/2010/main" val="33720504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ctrTitle"/>
          </p:nvPr>
        </p:nvSpPr>
        <p:spPr>
          <a:xfrm>
            <a:off x="2362200" y="1327638"/>
            <a:ext cx="10363200" cy="1079674"/>
          </a:xfrm>
        </p:spPr>
        <p:txBody>
          <a:bodyPr rtlCol="0">
            <a:normAutofit/>
          </a:bodyPr>
          <a:lstStyle/>
          <a:p>
            <a:pPr>
              <a:defRPr/>
            </a:pPr>
            <a:r>
              <a:rPr lang="en-GB" sz="3600" b="1" dirty="0">
                <a:effectLst>
                  <a:outerShdw blurRad="38100" dist="38100" dir="2700000" algn="tl">
                    <a:srgbClr val="000000">
                      <a:alpha val="43137"/>
                    </a:srgbClr>
                  </a:outerShdw>
                </a:effectLst>
                <a:latin typeface="Arial" pitchFamily="34" charset="0"/>
                <a:cs typeface="Arial" pitchFamily="34" charset="0"/>
              </a:rPr>
              <a:t>Business Identities </a:t>
            </a:r>
          </a:p>
        </p:txBody>
      </p:sp>
      <p:pic>
        <p:nvPicPr>
          <p:cNvPr id="1741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73011" y="2920804"/>
            <a:ext cx="3384550" cy="3386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2" name="Picture 1" descr="TSD_logo20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47321" y="175847"/>
            <a:ext cx="3075513" cy="1151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2383046"/>
      </p:ext>
    </p:extLst>
  </p:cSld>
  <p:clrMapOvr>
    <a:masterClrMapping/>
  </p:clrMapOvr>
  <p:transition spd="med">
    <p:fade thruBlk="1"/>
  </p:transition>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446210" y="722313"/>
            <a:ext cx="9905998" cy="1478570"/>
          </a:xfrm>
        </p:spPr>
        <p:txBody>
          <a:bodyPr rtlCol="0">
            <a:normAutofit/>
          </a:bodyPr>
          <a:lstStyle/>
          <a:p>
            <a:pPr algn="l">
              <a:defRPr/>
            </a:pPr>
            <a:r>
              <a:rPr lang="en-GB" sz="3600" b="1" dirty="0">
                <a:solidFill>
                  <a:srgbClr val="C00000"/>
                </a:solidFill>
                <a:effectLst>
                  <a:outerShdw blurRad="38100" dist="38100" dir="2700000" algn="tl">
                    <a:srgbClr val="000000">
                      <a:alpha val="43137"/>
                    </a:srgbClr>
                  </a:outerShdw>
                </a:effectLst>
                <a:latin typeface="Arial" pitchFamily="34" charset="0"/>
                <a:cs typeface="Arial" pitchFamily="34" charset="0"/>
              </a:rPr>
              <a:t>Business Identities </a:t>
            </a:r>
          </a:p>
        </p:txBody>
      </p:sp>
      <p:sp>
        <p:nvSpPr>
          <p:cNvPr id="5123" name="Rectangle 3" descr="Rectangle: Click to edit Master text styles&#10;Second level&#10;Third level&#10;Fourth level&#10;Fifth level"/>
          <p:cNvSpPr>
            <a:spLocks noGrp="1" noChangeArrowheads="1"/>
          </p:cNvSpPr>
          <p:nvPr>
            <p:ph idx="1"/>
          </p:nvPr>
        </p:nvSpPr>
        <p:spPr>
          <a:xfrm>
            <a:off x="1446210" y="1813561"/>
            <a:ext cx="9601201" cy="4525963"/>
          </a:xfrm>
        </p:spPr>
        <p:txBody>
          <a:bodyPr rtlCol="0">
            <a:normAutofit/>
          </a:bodyPr>
          <a:lstStyle/>
          <a:p>
            <a:pPr marL="0" indent="0">
              <a:spcBef>
                <a:spcPts val="0"/>
              </a:spcBef>
              <a:buClr>
                <a:schemeClr val="accent1">
                  <a:lumMod val="60000"/>
                  <a:lumOff val="40000"/>
                </a:schemeClr>
              </a:buClr>
              <a:buNone/>
              <a:defRPr/>
            </a:pPr>
            <a:r>
              <a:rPr lang="en-GB" b="1" dirty="0">
                <a:solidFill>
                  <a:schemeClr val="bg2">
                    <a:lumMod val="60000"/>
                    <a:lumOff val="40000"/>
                  </a:schemeClr>
                </a:solidFill>
                <a:latin typeface="Arial" pitchFamily="34" charset="0"/>
                <a:cs typeface="Arial" pitchFamily="34" charset="0"/>
              </a:rPr>
              <a:t>Sole Trader </a:t>
            </a:r>
          </a:p>
          <a:p>
            <a:pPr marL="0" indent="0">
              <a:spcBef>
                <a:spcPts val="0"/>
              </a:spcBef>
              <a:buClr>
                <a:schemeClr val="accent1">
                  <a:lumMod val="60000"/>
                  <a:lumOff val="40000"/>
                </a:schemeClr>
              </a:buClr>
              <a:buNone/>
              <a:defRPr/>
            </a:pPr>
            <a:endParaRPr lang="en-GB" sz="800" b="1" dirty="0">
              <a:solidFill>
                <a:schemeClr val="bg2">
                  <a:lumMod val="60000"/>
                  <a:lumOff val="40000"/>
                </a:schemeClr>
              </a:solidFill>
              <a:latin typeface="Arial" pitchFamily="34" charset="0"/>
              <a:cs typeface="Arial" pitchFamily="34" charset="0"/>
            </a:endParaRPr>
          </a:p>
          <a:p>
            <a:pPr marL="0" indent="0">
              <a:spcBef>
                <a:spcPts val="0"/>
              </a:spcBef>
              <a:buClr>
                <a:schemeClr val="accent1">
                  <a:lumMod val="60000"/>
                  <a:lumOff val="40000"/>
                </a:schemeClr>
              </a:buClr>
              <a:buNone/>
              <a:defRPr/>
            </a:pPr>
            <a:r>
              <a:rPr lang="en-GB" b="1" dirty="0">
                <a:solidFill>
                  <a:schemeClr val="bg2">
                    <a:lumMod val="60000"/>
                    <a:lumOff val="40000"/>
                  </a:schemeClr>
                </a:solidFill>
                <a:latin typeface="Arial" pitchFamily="34" charset="0"/>
                <a:cs typeface="Arial" pitchFamily="34" charset="0"/>
              </a:rPr>
              <a:t>Partnership </a:t>
            </a:r>
          </a:p>
          <a:p>
            <a:pPr marL="0" indent="0">
              <a:spcBef>
                <a:spcPts val="0"/>
              </a:spcBef>
              <a:buClr>
                <a:schemeClr val="accent1">
                  <a:lumMod val="60000"/>
                  <a:lumOff val="40000"/>
                </a:schemeClr>
              </a:buClr>
              <a:buNone/>
              <a:defRPr/>
            </a:pPr>
            <a:endParaRPr lang="en-GB" sz="800" b="1" dirty="0">
              <a:solidFill>
                <a:schemeClr val="bg2">
                  <a:lumMod val="60000"/>
                  <a:lumOff val="40000"/>
                </a:schemeClr>
              </a:solidFill>
              <a:latin typeface="Arial" pitchFamily="34" charset="0"/>
              <a:cs typeface="Arial" pitchFamily="34" charset="0"/>
            </a:endParaRPr>
          </a:p>
          <a:p>
            <a:pPr marL="0" indent="0">
              <a:spcBef>
                <a:spcPts val="0"/>
              </a:spcBef>
              <a:buClr>
                <a:schemeClr val="accent1">
                  <a:lumMod val="60000"/>
                  <a:lumOff val="40000"/>
                </a:schemeClr>
              </a:buClr>
              <a:buNone/>
              <a:defRPr/>
            </a:pPr>
            <a:r>
              <a:rPr lang="en-GB" b="1" dirty="0">
                <a:solidFill>
                  <a:schemeClr val="bg2">
                    <a:lumMod val="60000"/>
                    <a:lumOff val="40000"/>
                  </a:schemeClr>
                </a:solidFill>
                <a:latin typeface="Arial" pitchFamily="34" charset="0"/>
                <a:cs typeface="Arial" pitchFamily="34" charset="0"/>
              </a:rPr>
              <a:t>Limited Liability Partnerships </a:t>
            </a:r>
          </a:p>
          <a:p>
            <a:pPr marL="0" indent="0">
              <a:spcBef>
                <a:spcPts val="0"/>
              </a:spcBef>
              <a:buClr>
                <a:schemeClr val="accent1">
                  <a:lumMod val="60000"/>
                  <a:lumOff val="40000"/>
                </a:schemeClr>
              </a:buClr>
              <a:buNone/>
              <a:defRPr/>
            </a:pPr>
            <a:endParaRPr lang="en-GB" sz="800" b="1" dirty="0">
              <a:solidFill>
                <a:schemeClr val="bg2">
                  <a:lumMod val="60000"/>
                  <a:lumOff val="40000"/>
                </a:schemeClr>
              </a:solidFill>
              <a:latin typeface="Arial" pitchFamily="34" charset="0"/>
              <a:cs typeface="Arial" pitchFamily="34" charset="0"/>
            </a:endParaRPr>
          </a:p>
          <a:p>
            <a:pPr marL="0" indent="0">
              <a:spcBef>
                <a:spcPts val="0"/>
              </a:spcBef>
              <a:buClr>
                <a:schemeClr val="accent1">
                  <a:lumMod val="60000"/>
                  <a:lumOff val="40000"/>
                </a:schemeClr>
              </a:buClr>
              <a:buNone/>
              <a:defRPr/>
            </a:pPr>
            <a:r>
              <a:rPr lang="en-GB" b="1" dirty="0">
                <a:solidFill>
                  <a:schemeClr val="bg2">
                    <a:lumMod val="60000"/>
                    <a:lumOff val="40000"/>
                  </a:schemeClr>
                </a:solidFill>
                <a:latin typeface="Arial" pitchFamily="34" charset="0"/>
                <a:cs typeface="Arial" pitchFamily="34" charset="0"/>
              </a:rPr>
              <a:t>Limited Companies </a:t>
            </a:r>
          </a:p>
          <a:p>
            <a:pPr marL="0" indent="0">
              <a:spcBef>
                <a:spcPts val="0"/>
              </a:spcBef>
              <a:buClr>
                <a:schemeClr val="accent1">
                  <a:lumMod val="60000"/>
                  <a:lumOff val="40000"/>
                </a:schemeClr>
              </a:buClr>
              <a:buNone/>
              <a:defRPr/>
            </a:pPr>
            <a:endParaRPr lang="en-GB" sz="800" b="1" dirty="0">
              <a:solidFill>
                <a:schemeClr val="bg2">
                  <a:lumMod val="60000"/>
                  <a:lumOff val="40000"/>
                </a:schemeClr>
              </a:solidFill>
              <a:latin typeface="Arial" pitchFamily="34" charset="0"/>
              <a:cs typeface="Arial" pitchFamily="34" charset="0"/>
            </a:endParaRPr>
          </a:p>
          <a:p>
            <a:pPr marL="0" indent="0">
              <a:spcBef>
                <a:spcPts val="0"/>
              </a:spcBef>
              <a:buClr>
                <a:schemeClr val="accent1">
                  <a:lumMod val="60000"/>
                  <a:lumOff val="40000"/>
                </a:schemeClr>
              </a:buClr>
              <a:buNone/>
              <a:defRPr/>
            </a:pPr>
            <a:r>
              <a:rPr lang="en-GB" b="1" dirty="0">
                <a:solidFill>
                  <a:schemeClr val="bg2">
                    <a:lumMod val="60000"/>
                    <a:lumOff val="40000"/>
                  </a:schemeClr>
                </a:solidFill>
                <a:latin typeface="Arial" pitchFamily="34" charset="0"/>
                <a:cs typeface="Arial" pitchFamily="34" charset="0"/>
              </a:rPr>
              <a:t>Franchises</a:t>
            </a:r>
          </a:p>
          <a:p>
            <a:pPr marL="0" indent="0">
              <a:spcBef>
                <a:spcPts val="0"/>
              </a:spcBef>
              <a:buClr>
                <a:schemeClr val="accent1">
                  <a:lumMod val="60000"/>
                  <a:lumOff val="40000"/>
                </a:schemeClr>
              </a:buClr>
              <a:buNone/>
              <a:defRPr/>
            </a:pPr>
            <a:endParaRPr lang="en-GB" sz="800" b="1" dirty="0">
              <a:solidFill>
                <a:schemeClr val="bg2">
                  <a:lumMod val="60000"/>
                  <a:lumOff val="40000"/>
                </a:schemeClr>
              </a:solidFill>
              <a:latin typeface="Arial" pitchFamily="34" charset="0"/>
              <a:cs typeface="Arial" pitchFamily="34" charset="0"/>
            </a:endParaRPr>
          </a:p>
          <a:p>
            <a:pPr marL="0" indent="0">
              <a:spcBef>
                <a:spcPts val="0"/>
              </a:spcBef>
              <a:buClr>
                <a:schemeClr val="accent1">
                  <a:lumMod val="60000"/>
                  <a:lumOff val="40000"/>
                </a:schemeClr>
              </a:buClr>
              <a:buNone/>
              <a:defRPr/>
            </a:pPr>
            <a:r>
              <a:rPr lang="en-GB" b="1" dirty="0">
                <a:solidFill>
                  <a:schemeClr val="bg2">
                    <a:lumMod val="60000"/>
                    <a:lumOff val="40000"/>
                  </a:schemeClr>
                </a:solidFill>
                <a:latin typeface="Arial" pitchFamily="34" charset="0"/>
                <a:cs typeface="Arial" pitchFamily="34" charset="0"/>
              </a:rPr>
              <a:t>Social enterprises, co-operatives and charities </a:t>
            </a:r>
          </a:p>
        </p:txBody>
      </p:sp>
      <p:pic>
        <p:nvPicPr>
          <p:cNvPr id="18436" name="Picture 1" descr="TSD_logo20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1" y="85725"/>
            <a:ext cx="1700213"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03845" y="2003253"/>
            <a:ext cx="3028950" cy="2266950"/>
          </a:xfrm>
          <a:prstGeom prst="rect">
            <a:avLst/>
          </a:prstGeom>
        </p:spPr>
      </p:pic>
    </p:spTree>
    <p:extLst>
      <p:ext uri="{BB962C8B-B14F-4D97-AF65-F5344CB8AC3E}">
        <p14:creationId xmlns:p14="http://schemas.microsoft.com/office/powerpoint/2010/main" val="372122619"/>
      </p:ext>
    </p:extLst>
  </p:cSld>
  <p:clrMapOvr>
    <a:masterClrMapping/>
  </p:clrMapOvr>
  <p:transition spd="med">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5123">
                                            <p:txEl>
                                              <p:pRg st="0" end="0"/>
                                            </p:txEl>
                                          </p:spTgt>
                                        </p:tgtEl>
                                        <p:attrNameLst>
                                          <p:attrName>ppt_c</p:attrName>
                                        </p:attrNameLst>
                                      </p:cBhvr>
                                      <p:to>
                                        <a:schemeClr val="accent1"/>
                                      </p:to>
                                    </p:animClr>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2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5123">
                                            <p:txEl>
                                              <p:pRg st="2" end="2"/>
                                            </p:txEl>
                                          </p:spTgt>
                                        </p:tgtEl>
                                        <p:attrNameLst>
                                          <p:attrName>ppt_c</p:attrName>
                                        </p:attrNameLst>
                                      </p:cBhvr>
                                      <p:to>
                                        <a:schemeClr val="accent1"/>
                                      </p:to>
                                    </p:animClr>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12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5123">
                                            <p:txEl>
                                              <p:pRg st="4" end="4"/>
                                            </p:txEl>
                                          </p:spTgt>
                                        </p:tgtEl>
                                        <p:attrNameLst>
                                          <p:attrName>ppt_c</p:attrName>
                                        </p:attrNameLst>
                                      </p:cBhvr>
                                      <p:to>
                                        <a:schemeClr val="accent1"/>
                                      </p:to>
                                    </p:animClr>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123">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5123">
                                            <p:txEl>
                                              <p:pRg st="6" end="6"/>
                                            </p:txEl>
                                          </p:spTgt>
                                        </p:tgtEl>
                                        <p:attrNameLst>
                                          <p:attrName>ppt_c</p:attrName>
                                        </p:attrNameLst>
                                      </p:cBhvr>
                                      <p:to>
                                        <a:schemeClr val="accent1"/>
                                      </p:to>
                                    </p:animClr>
                                  </p:sub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123">
                                            <p:txEl>
                                              <p:pRg st="8" end="8"/>
                                            </p:txEl>
                                          </p:spTgt>
                                        </p:tgtEl>
                                        <p:attrNameLst>
                                          <p:attrName>style.visibility</p:attrName>
                                        </p:attrNameLst>
                                      </p:cBhvr>
                                      <p:to>
                                        <p:strVal val="visible"/>
                                      </p:to>
                                    </p:set>
                                  </p:childTnLst>
                                  <p:subTnLst>
                                    <p:animClr clrSpc="rgb" dir="cw">
                                      <p:cBhvr override="childStyle">
                                        <p:cTn dur="1" fill="hold" display="0" masterRel="nextClick" afterEffect="1"/>
                                        <p:tgtEl>
                                          <p:spTgt spid="5123">
                                            <p:txEl>
                                              <p:pRg st="8" end="8"/>
                                            </p:txEl>
                                          </p:spTgt>
                                        </p:tgtEl>
                                        <p:attrNameLst>
                                          <p:attrName>ppt_c</p:attrName>
                                        </p:attrNameLst>
                                      </p:cBhvr>
                                      <p:to>
                                        <a:schemeClr val="accent1"/>
                                      </p:to>
                                    </p:animClr>
                                  </p:sub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123">
                                            <p:txEl>
                                              <p:pRg st="10" end="10"/>
                                            </p:txEl>
                                          </p:spTgt>
                                        </p:tgtEl>
                                        <p:attrNameLst>
                                          <p:attrName>style.visibility</p:attrName>
                                        </p:attrNameLst>
                                      </p:cBhvr>
                                      <p:to>
                                        <p:strVal val="visible"/>
                                      </p:to>
                                    </p:set>
                                  </p:childTnLst>
                                  <p:subTnLst>
                                    <p:animClr clrSpc="rgb" dir="cw">
                                      <p:cBhvr override="childStyle">
                                        <p:cTn dur="1" fill="hold" display="0" masterRel="nextClick" afterEffect="1"/>
                                        <p:tgtEl>
                                          <p:spTgt spid="5123">
                                            <p:txEl>
                                              <p:pRg st="10" end="10"/>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8358" y="147464"/>
            <a:ext cx="9905998" cy="1478570"/>
          </a:xfrm>
        </p:spPr>
        <p:txBody>
          <a:bodyPr/>
          <a:lstStyle/>
          <a:p>
            <a:pPr algn="ctr"/>
            <a:r>
              <a:rPr lang="en-GB" dirty="0">
                <a:solidFill>
                  <a:srgbClr val="FFC000"/>
                </a:solidFill>
              </a:rPr>
              <a:t>Sole Trader</a:t>
            </a:r>
            <a:endParaRPr lang="en-US" dirty="0">
              <a:solidFill>
                <a:srgbClr val="FFC000"/>
              </a:solidFill>
            </a:endParaRPr>
          </a:p>
        </p:txBody>
      </p:sp>
      <p:sp>
        <p:nvSpPr>
          <p:cNvPr id="3" name="Content Placeholder 2"/>
          <p:cNvSpPr>
            <a:spLocks noGrp="1"/>
          </p:cNvSpPr>
          <p:nvPr>
            <p:ph idx="1"/>
          </p:nvPr>
        </p:nvSpPr>
        <p:spPr>
          <a:xfrm>
            <a:off x="1215303" y="1205778"/>
            <a:ext cx="9905999" cy="3541714"/>
          </a:xfrm>
        </p:spPr>
        <p:txBody>
          <a:bodyPr>
            <a:normAutofit/>
          </a:bodyPr>
          <a:lstStyle/>
          <a:p>
            <a:pPr algn="ctr">
              <a:buNone/>
            </a:pPr>
            <a:r>
              <a:rPr lang="en-US" b="1" dirty="0">
                <a:solidFill>
                  <a:schemeClr val="bg2">
                    <a:lumMod val="60000"/>
                    <a:lumOff val="40000"/>
                  </a:schemeClr>
                </a:solidFill>
              </a:rPr>
              <a:t>A sole-trader is a self-employed person, but they are the sole owner of their business.</a:t>
            </a:r>
          </a:p>
          <a:p>
            <a:pPr>
              <a:buNone/>
            </a:pPr>
            <a:r>
              <a:rPr lang="en-US" b="1" dirty="0">
                <a:solidFill>
                  <a:srgbClr val="FFC000"/>
                </a:solidFill>
              </a:rPr>
              <a:t>'A sole trader is a person who sets up and owns their own business. They may decide to employ other people but they are the only owner. A sole trader has unlimited liability.'</a:t>
            </a:r>
          </a:p>
          <a:p>
            <a:pPr>
              <a:buNone/>
            </a:pPr>
            <a:r>
              <a:rPr lang="en-US" b="1" dirty="0">
                <a:solidFill>
                  <a:srgbClr val="FFC000"/>
                </a:solidFill>
              </a:rPr>
              <a:t>As a sole trader, your business is owned entirely by you, grown by you and ultimately succeeds or fails by you. </a:t>
            </a:r>
          </a:p>
          <a:p>
            <a:pPr algn="ctr">
              <a:buNone/>
            </a:pPr>
            <a:endParaRPr lang="en-US" b="1" dirty="0">
              <a:solidFill>
                <a:schemeClr val="bg2">
                  <a:lumMod val="60000"/>
                  <a:lumOff val="40000"/>
                </a:schemeClr>
              </a:solidFill>
            </a:endParaRPr>
          </a:p>
        </p:txBody>
      </p:sp>
      <p:sp>
        <p:nvSpPr>
          <p:cNvPr id="1026" name="AutoShape 2" descr="Image result for sole trader">
            <a:hlinkClick r:id="rId2"/>
          </p:cNvPr>
          <p:cNvSpPr>
            <a:spLocks noChangeAspect="1" noChangeArrowheads="1"/>
          </p:cNvSpPr>
          <p:nvPr/>
        </p:nvSpPr>
        <p:spPr bwMode="auto">
          <a:xfrm>
            <a:off x="155575" y="-1371600"/>
            <a:ext cx="2181225" cy="2857500"/>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28" name="AutoShape 4" descr="Image result for sole trader">
            <a:hlinkClick r:id="rId2"/>
          </p:cNvPr>
          <p:cNvSpPr>
            <a:spLocks noChangeAspect="1" noChangeArrowheads="1"/>
          </p:cNvSpPr>
          <p:nvPr/>
        </p:nvSpPr>
        <p:spPr bwMode="auto">
          <a:xfrm>
            <a:off x="155575" y="-1371600"/>
            <a:ext cx="2181225" cy="2857500"/>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0" name="AutoShape 6" descr="Related image">
            <a:hlinkClick r:id="rId3"/>
          </p:cNvPr>
          <p:cNvSpPr>
            <a:spLocks noChangeAspect="1" noChangeArrowheads="1"/>
          </p:cNvSpPr>
          <p:nvPr/>
        </p:nvSpPr>
        <p:spPr bwMode="auto">
          <a:xfrm>
            <a:off x="50800" y="-776288"/>
            <a:ext cx="1609725" cy="161925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2" name="AutoShape 8" descr="Related image">
            <a:hlinkClick r:id="rId3"/>
          </p:cNvPr>
          <p:cNvSpPr>
            <a:spLocks noChangeAspect="1" noChangeArrowheads="1"/>
          </p:cNvSpPr>
          <p:nvPr/>
        </p:nvSpPr>
        <p:spPr bwMode="auto">
          <a:xfrm>
            <a:off x="50800" y="-776288"/>
            <a:ext cx="1609725" cy="161925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034" name="Picture 10" descr="Related image">
            <a:hlinkClick r:id="rId4"/>
          </p:cNvPr>
          <p:cNvPicPr>
            <a:picLocks noChangeAspect="1" noChangeArrowheads="1"/>
          </p:cNvPicPr>
          <p:nvPr/>
        </p:nvPicPr>
        <p:blipFill>
          <a:blip r:embed="rId5" cstate="print"/>
          <a:srcRect/>
          <a:stretch>
            <a:fillRect/>
          </a:stretch>
        </p:blipFill>
        <p:spPr bwMode="auto">
          <a:xfrm>
            <a:off x="5315522" y="4646624"/>
            <a:ext cx="1898077" cy="2058978"/>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rgbClr val="FFC000"/>
                </a:solidFill>
              </a:rPr>
              <a:t>Partnership</a:t>
            </a:r>
            <a:endParaRPr lang="en-US" dirty="0">
              <a:solidFill>
                <a:srgbClr val="FFC000"/>
              </a:solidFill>
            </a:endParaRPr>
          </a:p>
        </p:txBody>
      </p:sp>
      <p:sp>
        <p:nvSpPr>
          <p:cNvPr id="3" name="Content Placeholder 2"/>
          <p:cNvSpPr>
            <a:spLocks noGrp="1"/>
          </p:cNvSpPr>
          <p:nvPr>
            <p:ph idx="1"/>
          </p:nvPr>
        </p:nvSpPr>
        <p:spPr>
          <a:xfrm>
            <a:off x="1169122" y="1880032"/>
            <a:ext cx="9905999" cy="3541714"/>
          </a:xfrm>
        </p:spPr>
        <p:txBody>
          <a:bodyPr/>
          <a:lstStyle/>
          <a:p>
            <a:pPr algn="ctr">
              <a:buNone/>
            </a:pPr>
            <a:r>
              <a:rPr lang="en-US" b="1" dirty="0">
                <a:solidFill>
                  <a:schemeClr val="accent1">
                    <a:lumMod val="75000"/>
                  </a:schemeClr>
                </a:solidFill>
              </a:rPr>
              <a:t>A partnership is a form of business where two or more people share ownership, as well as the responsibility for managing the company and the income or losses the business generates. That income is paid to partners, who then claim it on their personal tax returns – the business is not taxed separately, as corporations are, on its profits or losses.</a:t>
            </a:r>
          </a:p>
        </p:txBody>
      </p:sp>
      <p:pic>
        <p:nvPicPr>
          <p:cNvPr id="68610" name="Picture 2" descr="Related image">
            <a:hlinkClick r:id="rId2"/>
          </p:cNvPr>
          <p:cNvPicPr>
            <a:picLocks noChangeAspect="1" noChangeArrowheads="1"/>
          </p:cNvPicPr>
          <p:nvPr/>
        </p:nvPicPr>
        <p:blipFill>
          <a:blip r:embed="rId3"/>
          <a:srcRect/>
          <a:stretch>
            <a:fillRect/>
          </a:stretch>
        </p:blipFill>
        <p:spPr bwMode="auto">
          <a:xfrm>
            <a:off x="4607504" y="4386152"/>
            <a:ext cx="3141806" cy="2203271"/>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89194" y="309850"/>
            <a:ext cx="9905999" cy="3541714"/>
          </a:xfrm>
        </p:spPr>
        <p:txBody>
          <a:bodyPr>
            <a:normAutofit/>
          </a:bodyPr>
          <a:lstStyle/>
          <a:p>
            <a:pPr>
              <a:buNone/>
            </a:pPr>
            <a:r>
              <a:rPr lang="en-GB" b="1" dirty="0">
                <a:solidFill>
                  <a:schemeClr val="bg2">
                    <a:lumMod val="60000"/>
                    <a:lumOff val="40000"/>
                  </a:schemeClr>
                </a:solidFill>
                <a:latin typeface="Arial" pitchFamily="34" charset="0"/>
                <a:cs typeface="Arial" pitchFamily="34" charset="0"/>
              </a:rPr>
              <a:t>Limited Liability Partnerships -  </a:t>
            </a:r>
            <a:r>
              <a:rPr lang="en-US" b="1" dirty="0">
                <a:solidFill>
                  <a:schemeClr val="bg2">
                    <a:lumMod val="40000"/>
                    <a:lumOff val="60000"/>
                  </a:schemeClr>
                </a:solidFill>
              </a:rPr>
              <a:t>A limited liability partnership is designed for businesses that usually operate as a traditional partnership i.e. accountancy firms, solicitors, dentists, medical practitioners and other professional services firms.</a:t>
            </a:r>
            <a:r>
              <a:rPr lang="en-US" dirty="0"/>
              <a:t> </a:t>
            </a:r>
            <a:r>
              <a:rPr lang="en-US" dirty="0">
                <a:solidFill>
                  <a:schemeClr val="bg2">
                    <a:lumMod val="40000"/>
                    <a:lumOff val="60000"/>
                  </a:schemeClr>
                </a:solidFill>
              </a:rPr>
              <a:t>These types of businesses are able to operate as LLPs and provide limited liability to their members (partners). This means that individual partners are not personally responsible for business debts and liabilities beyond what they invest or guarantee to the LLP.</a:t>
            </a:r>
            <a:endParaRPr lang="en-US" b="1" dirty="0">
              <a:solidFill>
                <a:schemeClr val="bg2">
                  <a:lumMod val="40000"/>
                  <a:lumOff val="60000"/>
                </a:schemeClr>
              </a:solidFill>
            </a:endParaRPr>
          </a:p>
        </p:txBody>
      </p:sp>
      <p:sp>
        <p:nvSpPr>
          <p:cNvPr id="71682" name="AutoShape 2" descr="Image result for partnership business">
            <a:hlinkClick r:id="rId2"/>
          </p:cNvPr>
          <p:cNvSpPr>
            <a:spLocks noChangeAspect="1" noChangeArrowheads="1"/>
          </p:cNvSpPr>
          <p:nvPr/>
        </p:nvSpPr>
        <p:spPr bwMode="auto">
          <a:xfrm>
            <a:off x="50800" y="-2636838"/>
            <a:ext cx="8239125" cy="5495926"/>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71684" name="Picture 4" descr="Image result for partnership business">
            <a:hlinkClick r:id="rId2"/>
          </p:cNvPr>
          <p:cNvPicPr>
            <a:picLocks noChangeAspect="1" noChangeArrowheads="1"/>
          </p:cNvPicPr>
          <p:nvPr/>
        </p:nvPicPr>
        <p:blipFill>
          <a:blip r:embed="rId3" cstate="print"/>
          <a:srcRect/>
          <a:stretch>
            <a:fillRect/>
          </a:stretch>
        </p:blipFill>
        <p:spPr bwMode="auto">
          <a:xfrm>
            <a:off x="4385927" y="3856325"/>
            <a:ext cx="3288337" cy="2193492"/>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51427" y="1164740"/>
            <a:ext cx="6734629" cy="4786118"/>
          </a:xfrm>
        </p:spPr>
        <p:txBody>
          <a:bodyPr>
            <a:noAutofit/>
          </a:bodyPr>
          <a:lstStyle/>
          <a:p>
            <a:pPr fontAlgn="t">
              <a:buNone/>
            </a:pPr>
            <a:r>
              <a:rPr lang="en-US" sz="2000" dirty="0">
                <a:solidFill>
                  <a:srgbClr val="C00000"/>
                </a:solidFill>
              </a:rPr>
              <a:t>A limited company is a type of business structure that has been incorporated at Companies House as a legal ‘person’. It is completely separate from its owners, it can enter into contracts in its own name and is responsible for its own actions, finances and liabilities. The owners of a company are protected by ‘limited liability’, which means they are only responsible for business debts up to the value of their investments or what they guarantee to the company.</a:t>
            </a:r>
          </a:p>
          <a:p>
            <a:pPr fontAlgn="t">
              <a:buNone/>
            </a:pPr>
            <a:r>
              <a:rPr lang="en-US" sz="2000" dirty="0">
                <a:solidFill>
                  <a:srgbClr val="C00000"/>
                </a:solidFill>
              </a:rPr>
              <a:t>A limited company must be registered at Companies House (UK registrar of companies) as ‘limited by shares’ or ‘limited by guarantee’. Limited by shares companies are owned by one or more shareholders and managed by one or more directors. </a:t>
            </a:r>
          </a:p>
        </p:txBody>
      </p:sp>
      <p:pic>
        <p:nvPicPr>
          <p:cNvPr id="70658" name="Picture 2" descr="Image result for sole trader">
            <a:hlinkClick r:id="rId2"/>
          </p:cNvPr>
          <p:cNvPicPr>
            <a:picLocks noChangeAspect="1" noChangeArrowheads="1"/>
          </p:cNvPicPr>
          <p:nvPr/>
        </p:nvPicPr>
        <p:blipFill>
          <a:blip r:embed="rId3"/>
          <a:srcRect/>
          <a:stretch>
            <a:fillRect/>
          </a:stretch>
        </p:blipFill>
        <p:spPr bwMode="auto">
          <a:xfrm>
            <a:off x="8484260" y="1855849"/>
            <a:ext cx="3538104" cy="28575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bg2">
                    <a:lumMod val="60000"/>
                    <a:lumOff val="40000"/>
                  </a:schemeClr>
                </a:solidFill>
                <a:latin typeface="Arial" pitchFamily="34" charset="0"/>
                <a:cs typeface="Arial" pitchFamily="34" charset="0"/>
              </a:rPr>
              <a:t>Franchises</a:t>
            </a:r>
            <a:br>
              <a:rPr lang="en-GB" b="1" dirty="0">
                <a:solidFill>
                  <a:schemeClr val="bg2">
                    <a:lumMod val="60000"/>
                    <a:lumOff val="40000"/>
                  </a:schemeClr>
                </a:solidFill>
                <a:latin typeface="Arial" pitchFamily="34" charset="0"/>
                <a:cs typeface="Arial" pitchFamily="34" charset="0"/>
              </a:rPr>
            </a:br>
            <a:endParaRPr lang="en-US" dirty="0"/>
          </a:p>
        </p:txBody>
      </p:sp>
      <p:sp>
        <p:nvSpPr>
          <p:cNvPr id="3" name="Content Placeholder 2"/>
          <p:cNvSpPr>
            <a:spLocks noGrp="1"/>
          </p:cNvSpPr>
          <p:nvPr>
            <p:ph idx="1"/>
          </p:nvPr>
        </p:nvSpPr>
        <p:spPr>
          <a:xfrm>
            <a:off x="4498109" y="1741487"/>
            <a:ext cx="6577011" cy="3541714"/>
          </a:xfrm>
        </p:spPr>
        <p:txBody>
          <a:bodyPr>
            <a:normAutofit fontScale="85000" lnSpcReduction="10000"/>
          </a:bodyPr>
          <a:lstStyle/>
          <a:p>
            <a:pPr>
              <a:buNone/>
            </a:pPr>
            <a:r>
              <a:rPr lang="en-US" dirty="0">
                <a:solidFill>
                  <a:srgbClr val="FF0000"/>
                </a:solidFill>
              </a:rPr>
              <a:t>A franchise is a type of license that a party (franchisee) acquires to allow them to have access to a business's (the franchiser) proprietary knowledge, processes, and trademarks in order to allow the party to sell a product or provide a service under the business's name. In exchange for gaining the franchise, the franchisee usually pays the franchisor an initial start-up and annual licensing fees.</a:t>
            </a:r>
            <a:br>
              <a:rPr lang="en-US" dirty="0">
                <a:solidFill>
                  <a:srgbClr val="FF0000"/>
                </a:solidFill>
              </a:rPr>
            </a:br>
            <a:br>
              <a:rPr lang="en-US" dirty="0">
                <a:solidFill>
                  <a:srgbClr val="FF0000"/>
                </a:solidFill>
              </a:rPr>
            </a:br>
            <a:br>
              <a:rPr lang="en-US" dirty="0">
                <a:solidFill>
                  <a:srgbClr val="FF0000"/>
                </a:solidFill>
              </a:rPr>
            </a:br>
            <a:endParaRPr lang="en-US" dirty="0">
              <a:solidFill>
                <a:srgbClr val="FF0000"/>
              </a:solidFill>
            </a:endParaRPr>
          </a:p>
        </p:txBody>
      </p:sp>
      <p:pic>
        <p:nvPicPr>
          <p:cNvPr id="69634" name="Picture 2" descr="Image result for example of franchise">
            <a:hlinkClick r:id="rId2"/>
          </p:cNvPr>
          <p:cNvPicPr>
            <a:picLocks noChangeAspect="1" noChangeArrowheads="1"/>
          </p:cNvPicPr>
          <p:nvPr/>
        </p:nvPicPr>
        <p:blipFill>
          <a:blip r:embed="rId3"/>
          <a:srcRect/>
          <a:stretch>
            <a:fillRect/>
          </a:stretch>
        </p:blipFill>
        <p:spPr bwMode="auto">
          <a:xfrm>
            <a:off x="1088447" y="1499610"/>
            <a:ext cx="3333750" cy="3486151"/>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7521" y="448396"/>
            <a:ext cx="9905999" cy="6284913"/>
          </a:xfrm>
        </p:spPr>
        <p:txBody>
          <a:bodyPr>
            <a:normAutofit/>
          </a:bodyPr>
          <a:lstStyle/>
          <a:p>
            <a:r>
              <a:rPr lang="en-GB" b="1" dirty="0">
                <a:solidFill>
                  <a:srgbClr val="0070C0"/>
                </a:solidFill>
              </a:rPr>
              <a:t>Social Enterprise -</a:t>
            </a:r>
            <a:r>
              <a:rPr lang="en-US" dirty="0"/>
              <a:t> </a:t>
            </a:r>
            <a:r>
              <a:rPr lang="en-US" dirty="0">
                <a:solidFill>
                  <a:schemeClr val="accent2">
                    <a:lumMod val="75000"/>
                  </a:schemeClr>
                </a:solidFill>
              </a:rPr>
              <a:t>businesses that are changing the world for the better. Like traditional businesses they aim to make a profit but it’s what they do with their profits that sets them apart – reinvesting or donating them to create positive social change.  Social enterprises are in our communities and on our high streets – from coffee shops and cinemas, to pubs and leisure </a:t>
            </a:r>
            <a:r>
              <a:rPr lang="en-US" dirty="0" err="1">
                <a:solidFill>
                  <a:schemeClr val="accent2">
                    <a:lumMod val="75000"/>
                  </a:schemeClr>
                </a:solidFill>
              </a:rPr>
              <a:t>centres</a:t>
            </a:r>
            <a:r>
              <a:rPr lang="en-US" dirty="0">
                <a:solidFill>
                  <a:schemeClr val="accent2">
                    <a:lumMod val="75000"/>
                  </a:schemeClr>
                </a:solidFill>
              </a:rPr>
              <a:t>, banks and bus companies.</a:t>
            </a:r>
          </a:p>
          <a:p>
            <a:pPr>
              <a:buNone/>
            </a:pPr>
            <a:r>
              <a:rPr lang="en-US" dirty="0">
                <a:solidFill>
                  <a:schemeClr val="accent2">
                    <a:lumMod val="75000"/>
                  </a:schemeClr>
                </a:solidFill>
              </a:rPr>
              <a:t>	</a:t>
            </a:r>
            <a:r>
              <a:rPr lang="en-GB" b="1" dirty="0">
                <a:solidFill>
                  <a:schemeClr val="bg2">
                    <a:lumMod val="60000"/>
                    <a:lumOff val="40000"/>
                  </a:schemeClr>
                </a:solidFill>
                <a:latin typeface="Arial" pitchFamily="34" charset="0"/>
                <a:cs typeface="Arial" pitchFamily="34" charset="0"/>
              </a:rPr>
              <a:t>co-operatives </a:t>
            </a:r>
            <a:r>
              <a:rPr lang="en-GB" dirty="0">
                <a:solidFill>
                  <a:schemeClr val="accent2">
                    <a:lumMod val="75000"/>
                  </a:schemeClr>
                </a:solidFill>
                <a:latin typeface="Arial" pitchFamily="34" charset="0"/>
                <a:cs typeface="Arial" pitchFamily="34" charset="0"/>
              </a:rPr>
              <a:t>- </a:t>
            </a:r>
            <a:r>
              <a:rPr lang="en-US" dirty="0">
                <a:solidFill>
                  <a:schemeClr val="accent2">
                    <a:lumMod val="75000"/>
                  </a:schemeClr>
                </a:solidFill>
              </a:rPr>
              <a:t>Firm owned, controlled, and operated by a </a:t>
            </a:r>
            <a:r>
              <a:rPr lang="en-US" dirty="0">
                <a:solidFill>
                  <a:srgbClr val="FFC000"/>
                </a:solidFill>
                <a:hlinkClick r:id="rId2"/>
              </a:rPr>
              <a:t>group</a:t>
            </a:r>
            <a:r>
              <a:rPr lang="en-US" dirty="0">
                <a:solidFill>
                  <a:srgbClr val="FFC000"/>
                </a:solidFill>
              </a:rPr>
              <a:t> </a:t>
            </a:r>
            <a:r>
              <a:rPr lang="en-US" dirty="0">
                <a:solidFill>
                  <a:schemeClr val="accent2">
                    <a:lumMod val="75000"/>
                  </a:schemeClr>
                </a:solidFill>
              </a:rPr>
              <a:t>of users for their own </a:t>
            </a:r>
            <a:r>
              <a:rPr lang="en-US" dirty="0">
                <a:solidFill>
                  <a:schemeClr val="accent2">
                    <a:lumMod val="75000"/>
                  </a:schemeClr>
                </a:solidFill>
                <a:hlinkClick r:id="rId3"/>
              </a:rPr>
              <a:t>benefit</a:t>
            </a:r>
            <a:r>
              <a:rPr lang="en-US" dirty="0">
                <a:solidFill>
                  <a:schemeClr val="accent2">
                    <a:lumMod val="75000"/>
                  </a:schemeClr>
                </a:solidFill>
              </a:rPr>
              <a:t>. Each member contributes </a:t>
            </a:r>
            <a:r>
              <a:rPr lang="en-US" dirty="0">
                <a:solidFill>
                  <a:schemeClr val="accent2">
                    <a:lumMod val="75000"/>
                  </a:schemeClr>
                </a:solidFill>
                <a:hlinkClick r:id="rId4"/>
              </a:rPr>
              <a:t>equity capital</a:t>
            </a:r>
            <a:r>
              <a:rPr lang="en-US" dirty="0">
                <a:solidFill>
                  <a:schemeClr val="accent2">
                    <a:lumMod val="75000"/>
                  </a:schemeClr>
                </a:solidFill>
              </a:rPr>
              <a:t>, and shares in the </a:t>
            </a:r>
            <a:r>
              <a:rPr lang="en-US" dirty="0">
                <a:solidFill>
                  <a:schemeClr val="accent2">
                    <a:lumMod val="75000"/>
                  </a:schemeClr>
                </a:solidFill>
                <a:hlinkClick r:id="rId5"/>
              </a:rPr>
              <a:t>control</a:t>
            </a:r>
            <a:r>
              <a:rPr lang="en-US" dirty="0">
                <a:solidFill>
                  <a:schemeClr val="accent2">
                    <a:lumMod val="75000"/>
                  </a:schemeClr>
                </a:solidFill>
              </a:rPr>
              <a:t> of the firm on the basis of one-member, one-vote </a:t>
            </a:r>
            <a:r>
              <a:rPr lang="en-US" dirty="0">
                <a:solidFill>
                  <a:schemeClr val="accent2">
                    <a:lumMod val="75000"/>
                  </a:schemeClr>
                </a:solidFill>
                <a:hlinkClick r:id="rId6"/>
              </a:rPr>
              <a:t>principle</a:t>
            </a:r>
            <a:r>
              <a:rPr lang="en-US" dirty="0">
                <a:solidFill>
                  <a:schemeClr val="accent2">
                    <a:lumMod val="75000"/>
                  </a:schemeClr>
                </a:solidFill>
              </a:rPr>
              <a:t> (and not in proportion to his or her equity contribution</a:t>
            </a:r>
            <a:endParaRPr lang="en-GB" dirty="0">
              <a:solidFill>
                <a:schemeClr val="accent2">
                  <a:lumMod val="75000"/>
                </a:schemeClr>
              </a:solidFill>
              <a:latin typeface="Arial" pitchFamily="34" charset="0"/>
              <a:cs typeface="Arial" pitchFamily="34" charset="0"/>
            </a:endParaRPr>
          </a:p>
          <a:p>
            <a:r>
              <a:rPr lang="en-GB" b="1" dirty="0">
                <a:solidFill>
                  <a:schemeClr val="bg2">
                    <a:lumMod val="60000"/>
                    <a:lumOff val="40000"/>
                  </a:schemeClr>
                </a:solidFill>
                <a:latin typeface="Arial" pitchFamily="34" charset="0"/>
                <a:cs typeface="Arial" pitchFamily="34" charset="0"/>
              </a:rPr>
              <a:t>Charities-</a:t>
            </a:r>
            <a:r>
              <a:rPr lang="en-US" b="1" dirty="0">
                <a:solidFill>
                  <a:schemeClr val="accent2">
                    <a:lumMod val="75000"/>
                  </a:schemeClr>
                </a:solidFill>
                <a:latin typeface="Arial" pitchFamily="34" charset="0"/>
                <a:cs typeface="Arial" pitchFamily="34" charset="0"/>
              </a:rPr>
              <a:t> </a:t>
            </a:r>
            <a:r>
              <a:rPr lang="en-US" dirty="0">
                <a:solidFill>
                  <a:schemeClr val="accent2">
                    <a:lumMod val="75000"/>
                  </a:schemeClr>
                </a:solidFill>
              </a:rPr>
              <a:t>to be a charity in England and Wales, your </a:t>
            </a:r>
            <a:r>
              <a:rPr lang="en-US" dirty="0" err="1">
                <a:solidFill>
                  <a:schemeClr val="accent2">
                    <a:lumMod val="75000"/>
                  </a:schemeClr>
                </a:solidFill>
              </a:rPr>
              <a:t>organisation</a:t>
            </a:r>
            <a:r>
              <a:rPr lang="en-US" dirty="0">
                <a:solidFill>
                  <a:schemeClr val="accent2">
                    <a:lumMod val="75000"/>
                  </a:schemeClr>
                </a:solidFill>
              </a:rPr>
              <a:t> must satisfy the definition of a charity in the Charities Act. The Charities Act says that a ‘charity’ is an institution which is established for charitable purposes </a:t>
            </a:r>
          </a:p>
          <a:p>
            <a:endParaRPr lang="en-GB" dirty="0"/>
          </a:p>
          <a:p>
            <a:endParaRPr lang="en-GB" dirty="0"/>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pPr algn="l" eaLnBrk="1" hangingPunct="1">
              <a:defRPr/>
            </a:pPr>
            <a:r>
              <a:rPr lang="en-GB" sz="3600" b="1" dirty="0">
                <a:effectLst>
                  <a:outerShdw blurRad="38100" dist="38100" dir="2700000" algn="tl">
                    <a:srgbClr val="000000">
                      <a:alpha val="43137"/>
                    </a:srgbClr>
                  </a:outerShdw>
                </a:effectLst>
                <a:latin typeface="Arial" pitchFamily="34" charset="0"/>
                <a:cs typeface="Arial" pitchFamily="34" charset="0"/>
              </a:rPr>
              <a:t>Business Identities </a:t>
            </a:r>
          </a:p>
        </p:txBody>
      </p:sp>
      <p:pic>
        <p:nvPicPr>
          <p:cNvPr id="1945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6351" y="2297114"/>
            <a:ext cx="9186863" cy="4288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460" name="Picture 1" descr="TSD_logo20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1" y="85725"/>
            <a:ext cx="1700213"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34615046"/>
      </p:ext>
    </p:extLst>
  </p:cSld>
  <p:clrMapOvr>
    <a:masterClrMapping/>
  </p:clrMapOvr>
  <p:transition spd="med">
    <p:fade thruBlk="1"/>
  </p:transition>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565752" y="325438"/>
            <a:ext cx="8229600" cy="1143000"/>
          </a:xfrm>
        </p:spPr>
        <p:txBody>
          <a:bodyPr rtlCol="0">
            <a:normAutofit/>
          </a:bodyPr>
          <a:lstStyle/>
          <a:p>
            <a:pPr algn="ctr">
              <a:defRPr/>
            </a:pPr>
            <a:r>
              <a:rPr lang="en-GB" sz="3600" b="1" dirty="0">
                <a:solidFill>
                  <a:schemeClr val="bg2">
                    <a:lumMod val="40000"/>
                    <a:lumOff val="60000"/>
                  </a:schemeClr>
                </a:solidFill>
                <a:effectLst>
                  <a:outerShdw blurRad="38100" dist="38100" dir="2700000" algn="tl">
                    <a:srgbClr val="000000">
                      <a:alpha val="43137"/>
                    </a:srgbClr>
                  </a:outerShdw>
                </a:effectLst>
                <a:latin typeface="Arial" pitchFamily="34" charset="0"/>
                <a:cs typeface="Arial" pitchFamily="34" charset="0"/>
              </a:rPr>
              <a:t>Pros of operating as a sole trader </a:t>
            </a:r>
          </a:p>
        </p:txBody>
      </p:sp>
      <p:sp>
        <p:nvSpPr>
          <p:cNvPr id="7171" name="Rectangle 3" descr="Rectangle: Click to edit Master text styles&#10;Second level&#10;Third level&#10;Fourth level&#10;Fifth level"/>
          <p:cNvSpPr>
            <a:spLocks noGrp="1" noChangeArrowheads="1"/>
          </p:cNvSpPr>
          <p:nvPr>
            <p:ph idx="1"/>
          </p:nvPr>
        </p:nvSpPr>
        <p:spPr>
          <a:xfrm>
            <a:off x="762001" y="1770771"/>
            <a:ext cx="11429999" cy="4446833"/>
          </a:xfrm>
        </p:spPr>
        <p:txBody>
          <a:bodyPr rtlCol="0">
            <a:normAutofit/>
          </a:bodyPr>
          <a:lstStyle/>
          <a:p>
            <a:pPr>
              <a:lnSpc>
                <a:spcPct val="90000"/>
              </a:lnSpc>
              <a:spcBef>
                <a:spcPts val="0"/>
              </a:spcBef>
              <a:buClr>
                <a:schemeClr val="accent1">
                  <a:lumMod val="60000"/>
                  <a:lumOff val="40000"/>
                </a:schemeClr>
              </a:buClr>
              <a:defRPr/>
            </a:pPr>
            <a:r>
              <a:rPr lang="en-GB" sz="2800" dirty="0">
                <a:solidFill>
                  <a:srgbClr val="00B050"/>
                </a:solidFill>
                <a:latin typeface="Arial" pitchFamily="34" charset="0"/>
                <a:cs typeface="Arial" pitchFamily="34" charset="0"/>
              </a:rPr>
              <a:t>Usually only a </a:t>
            </a:r>
            <a:r>
              <a:rPr lang="en-GB" sz="2800" dirty="0">
                <a:solidFill>
                  <a:schemeClr val="accent3">
                    <a:lumMod val="75000"/>
                  </a:schemeClr>
                </a:solidFill>
                <a:latin typeface="Arial" pitchFamily="34" charset="0"/>
                <a:cs typeface="Arial" pitchFamily="34" charset="0"/>
              </a:rPr>
              <a:t>small amount of capital </a:t>
            </a:r>
            <a:r>
              <a:rPr lang="en-GB" sz="2800" dirty="0">
                <a:solidFill>
                  <a:srgbClr val="00B050"/>
                </a:solidFill>
                <a:latin typeface="Arial" pitchFamily="34" charset="0"/>
                <a:cs typeface="Arial" pitchFamily="34" charset="0"/>
              </a:rPr>
              <a:t>is required to start the business</a:t>
            </a:r>
          </a:p>
          <a:p>
            <a:pPr marL="0" indent="0">
              <a:lnSpc>
                <a:spcPct val="90000"/>
              </a:lnSpc>
              <a:spcBef>
                <a:spcPts val="0"/>
              </a:spcBef>
              <a:buClr>
                <a:schemeClr val="accent1">
                  <a:lumMod val="60000"/>
                  <a:lumOff val="40000"/>
                </a:schemeClr>
              </a:buClr>
              <a:buNone/>
              <a:defRPr/>
            </a:pPr>
            <a:endParaRPr lang="en-GB" sz="800" dirty="0">
              <a:solidFill>
                <a:srgbClr val="00B050"/>
              </a:solidFill>
              <a:latin typeface="Arial" pitchFamily="34" charset="0"/>
              <a:ea typeface="Arial Unicode MS" pitchFamily="34" charset="-128"/>
              <a:cs typeface="Arial" pitchFamily="34" charset="0"/>
            </a:endParaRPr>
          </a:p>
          <a:p>
            <a:pPr>
              <a:lnSpc>
                <a:spcPct val="90000"/>
              </a:lnSpc>
              <a:spcBef>
                <a:spcPts val="0"/>
              </a:spcBef>
              <a:buClr>
                <a:schemeClr val="accent1">
                  <a:lumMod val="60000"/>
                  <a:lumOff val="40000"/>
                </a:schemeClr>
              </a:buClr>
              <a:defRPr/>
            </a:pPr>
            <a:r>
              <a:rPr lang="en-GB" sz="2800" dirty="0">
                <a:solidFill>
                  <a:srgbClr val="00B050"/>
                </a:solidFill>
                <a:latin typeface="Arial" pitchFamily="34" charset="0"/>
                <a:cs typeface="Arial" pitchFamily="34" charset="0"/>
              </a:rPr>
              <a:t>You are entitled to </a:t>
            </a:r>
            <a:r>
              <a:rPr lang="en-GB" sz="2800" dirty="0">
                <a:solidFill>
                  <a:schemeClr val="accent3">
                    <a:lumMod val="75000"/>
                  </a:schemeClr>
                </a:solidFill>
                <a:latin typeface="Arial" pitchFamily="34" charset="0"/>
                <a:cs typeface="Arial" pitchFamily="34" charset="0"/>
              </a:rPr>
              <a:t>all the profits </a:t>
            </a:r>
            <a:r>
              <a:rPr lang="en-GB" sz="2800" dirty="0">
                <a:solidFill>
                  <a:srgbClr val="00B050"/>
                </a:solidFill>
                <a:latin typeface="Arial" pitchFamily="34" charset="0"/>
                <a:cs typeface="Arial" pitchFamily="34" charset="0"/>
              </a:rPr>
              <a:t>that are made by the business</a:t>
            </a:r>
          </a:p>
          <a:p>
            <a:pPr marL="0" indent="0">
              <a:lnSpc>
                <a:spcPct val="90000"/>
              </a:lnSpc>
              <a:spcBef>
                <a:spcPts val="0"/>
              </a:spcBef>
              <a:buClr>
                <a:schemeClr val="accent1">
                  <a:lumMod val="60000"/>
                  <a:lumOff val="40000"/>
                </a:schemeClr>
              </a:buClr>
              <a:buNone/>
              <a:defRPr/>
            </a:pPr>
            <a:endParaRPr lang="en-GB" sz="800" dirty="0">
              <a:solidFill>
                <a:srgbClr val="00B050"/>
              </a:solidFill>
              <a:latin typeface="Arial" pitchFamily="34" charset="0"/>
              <a:ea typeface="Arial Unicode MS" pitchFamily="34" charset="-128"/>
              <a:cs typeface="Arial" pitchFamily="34" charset="0"/>
            </a:endParaRPr>
          </a:p>
          <a:p>
            <a:pPr>
              <a:lnSpc>
                <a:spcPct val="90000"/>
              </a:lnSpc>
              <a:spcBef>
                <a:spcPts val="0"/>
              </a:spcBef>
              <a:buClr>
                <a:schemeClr val="accent1">
                  <a:lumMod val="60000"/>
                  <a:lumOff val="40000"/>
                </a:schemeClr>
              </a:buClr>
              <a:defRPr/>
            </a:pPr>
            <a:r>
              <a:rPr lang="en-GB" sz="2800" dirty="0">
                <a:solidFill>
                  <a:srgbClr val="00B050"/>
                </a:solidFill>
                <a:latin typeface="Arial" pitchFamily="34" charset="0"/>
                <a:cs typeface="Arial" pitchFamily="34" charset="0"/>
              </a:rPr>
              <a:t>You do </a:t>
            </a:r>
            <a:r>
              <a:rPr lang="en-GB" sz="2800" dirty="0">
                <a:solidFill>
                  <a:schemeClr val="accent3">
                    <a:lumMod val="75000"/>
                  </a:schemeClr>
                </a:solidFill>
                <a:latin typeface="Arial" pitchFamily="34" charset="0"/>
                <a:cs typeface="Arial" pitchFamily="34" charset="0"/>
              </a:rPr>
              <a:t>not have to answer to anyone </a:t>
            </a:r>
            <a:r>
              <a:rPr lang="en-GB" sz="2800" dirty="0">
                <a:solidFill>
                  <a:srgbClr val="00B050"/>
                </a:solidFill>
                <a:latin typeface="Arial" pitchFamily="34" charset="0"/>
                <a:cs typeface="Arial" pitchFamily="34" charset="0"/>
              </a:rPr>
              <a:t>else and can keep overall control of the business</a:t>
            </a:r>
          </a:p>
          <a:p>
            <a:pPr marL="0" indent="0">
              <a:lnSpc>
                <a:spcPct val="90000"/>
              </a:lnSpc>
              <a:spcBef>
                <a:spcPts val="0"/>
              </a:spcBef>
              <a:buClr>
                <a:schemeClr val="accent1">
                  <a:lumMod val="60000"/>
                  <a:lumOff val="40000"/>
                </a:schemeClr>
              </a:buClr>
              <a:buNone/>
              <a:defRPr/>
            </a:pPr>
            <a:endParaRPr lang="en-GB" sz="800" dirty="0">
              <a:solidFill>
                <a:srgbClr val="00B050"/>
              </a:solidFill>
              <a:latin typeface="Arial" pitchFamily="34" charset="0"/>
              <a:ea typeface="Arial Unicode MS" pitchFamily="34" charset="-128"/>
              <a:cs typeface="Arial" pitchFamily="34" charset="0"/>
            </a:endParaRPr>
          </a:p>
          <a:p>
            <a:pPr>
              <a:lnSpc>
                <a:spcPct val="90000"/>
              </a:lnSpc>
              <a:spcBef>
                <a:spcPts val="0"/>
              </a:spcBef>
              <a:buClr>
                <a:schemeClr val="accent1">
                  <a:lumMod val="60000"/>
                  <a:lumOff val="40000"/>
                </a:schemeClr>
              </a:buClr>
              <a:defRPr/>
            </a:pPr>
            <a:r>
              <a:rPr lang="en-GB" sz="2800" dirty="0">
                <a:solidFill>
                  <a:srgbClr val="00B050"/>
                </a:solidFill>
                <a:latin typeface="Arial" pitchFamily="34" charset="0"/>
                <a:cs typeface="Arial" pitchFamily="34" charset="0"/>
              </a:rPr>
              <a:t>There is little bureaucracy involved so </a:t>
            </a:r>
            <a:r>
              <a:rPr lang="en-GB" sz="2800" dirty="0">
                <a:solidFill>
                  <a:schemeClr val="accent3">
                    <a:lumMod val="75000"/>
                  </a:schemeClr>
                </a:solidFill>
                <a:latin typeface="Arial" pitchFamily="34" charset="0"/>
                <a:cs typeface="Arial" pitchFamily="34" charset="0"/>
              </a:rPr>
              <a:t>changes can be made quickly</a:t>
            </a:r>
          </a:p>
          <a:p>
            <a:pPr marL="0" indent="0">
              <a:lnSpc>
                <a:spcPct val="90000"/>
              </a:lnSpc>
              <a:spcBef>
                <a:spcPts val="0"/>
              </a:spcBef>
              <a:buClr>
                <a:schemeClr val="accent1">
                  <a:lumMod val="60000"/>
                  <a:lumOff val="40000"/>
                </a:schemeClr>
              </a:buClr>
              <a:buNone/>
              <a:defRPr/>
            </a:pPr>
            <a:endParaRPr lang="en-GB" sz="800" dirty="0">
              <a:solidFill>
                <a:srgbClr val="00B050"/>
              </a:solidFill>
              <a:latin typeface="Arial" pitchFamily="34" charset="0"/>
              <a:ea typeface="Arial Unicode MS" pitchFamily="34" charset="-128"/>
              <a:cs typeface="Arial" pitchFamily="34" charset="0"/>
            </a:endParaRPr>
          </a:p>
          <a:p>
            <a:pPr>
              <a:lnSpc>
                <a:spcPct val="90000"/>
              </a:lnSpc>
              <a:spcBef>
                <a:spcPts val="0"/>
              </a:spcBef>
              <a:buClr>
                <a:schemeClr val="accent1">
                  <a:lumMod val="60000"/>
                  <a:lumOff val="40000"/>
                </a:schemeClr>
              </a:buClr>
              <a:defRPr/>
            </a:pPr>
            <a:r>
              <a:rPr lang="en-GB" sz="2800" dirty="0">
                <a:solidFill>
                  <a:srgbClr val="00B050"/>
                </a:solidFill>
                <a:latin typeface="Arial" pitchFamily="34" charset="0"/>
                <a:cs typeface="Arial" pitchFamily="34" charset="0"/>
              </a:rPr>
              <a:t>You </a:t>
            </a:r>
            <a:r>
              <a:rPr lang="en-GB" sz="2800" dirty="0">
                <a:solidFill>
                  <a:schemeClr val="accent3">
                    <a:lumMod val="75000"/>
                  </a:schemeClr>
                </a:solidFill>
                <a:latin typeface="Arial" pitchFamily="34" charset="0"/>
                <a:cs typeface="Arial" pitchFamily="34" charset="0"/>
              </a:rPr>
              <a:t>have less paperwork </a:t>
            </a:r>
            <a:r>
              <a:rPr lang="en-GB" sz="2800" dirty="0">
                <a:solidFill>
                  <a:srgbClr val="00B050"/>
                </a:solidFill>
                <a:latin typeface="Arial" pitchFamily="34" charset="0"/>
                <a:cs typeface="Arial" pitchFamily="34" charset="0"/>
              </a:rPr>
              <a:t>to deal with regarding legislation and tax. </a:t>
            </a:r>
          </a:p>
        </p:txBody>
      </p:sp>
      <p:pic>
        <p:nvPicPr>
          <p:cNvPr id="2048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77715" y="4823144"/>
            <a:ext cx="2852737"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Picture 1" descr="TSD_logo20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71761" y="260350"/>
            <a:ext cx="1700213"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90917226"/>
      </p:ext>
    </p:extLst>
  </p:cSld>
  <p:clrMapOvr>
    <a:masterClrMapping/>
  </p:clrMapOvr>
  <p:transition spd="med">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7171">
                                            <p:txEl>
                                              <p:pRg st="0" end="0"/>
                                            </p:txEl>
                                          </p:spTgt>
                                        </p:tgtEl>
                                        <p:attrNameLst>
                                          <p:attrName>ppt_c</p:attrName>
                                        </p:attrNameLst>
                                      </p:cBhvr>
                                      <p:to>
                                        <a:schemeClr val="accent1"/>
                                      </p:to>
                                    </p:animClr>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171">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7171">
                                            <p:txEl>
                                              <p:pRg st="2" end="2"/>
                                            </p:txEl>
                                          </p:spTgt>
                                        </p:tgtEl>
                                        <p:attrNameLst>
                                          <p:attrName>ppt_c</p:attrName>
                                        </p:attrNameLst>
                                      </p:cBhvr>
                                      <p:to>
                                        <a:schemeClr val="accent1"/>
                                      </p:to>
                                    </p:animClr>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171">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7171">
                                            <p:txEl>
                                              <p:pRg st="4" end="4"/>
                                            </p:txEl>
                                          </p:spTgt>
                                        </p:tgtEl>
                                        <p:attrNameLst>
                                          <p:attrName>ppt_c</p:attrName>
                                        </p:attrNameLst>
                                      </p:cBhvr>
                                      <p:to>
                                        <a:schemeClr val="accent1"/>
                                      </p:to>
                                    </p:animClr>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171">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7171">
                                            <p:txEl>
                                              <p:pRg st="6" end="6"/>
                                            </p:txEl>
                                          </p:spTgt>
                                        </p:tgtEl>
                                        <p:attrNameLst>
                                          <p:attrName>ppt_c</p:attrName>
                                        </p:attrNameLst>
                                      </p:cBhvr>
                                      <p:to>
                                        <a:schemeClr val="accent1"/>
                                      </p:to>
                                    </p:animClr>
                                  </p:sub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171">
                                            <p:txEl>
                                              <p:pRg st="8" end="8"/>
                                            </p:txEl>
                                          </p:spTgt>
                                        </p:tgtEl>
                                        <p:attrNameLst>
                                          <p:attrName>style.visibility</p:attrName>
                                        </p:attrNameLst>
                                      </p:cBhvr>
                                      <p:to>
                                        <p:strVal val="visible"/>
                                      </p:to>
                                    </p:set>
                                  </p:childTnLst>
                                  <p:subTnLst>
                                    <p:animClr clrSpc="rgb" dir="cw">
                                      <p:cBhvr override="childStyle">
                                        <p:cTn dur="1" fill="hold" display="0" masterRel="nextClick" afterEffect="1"/>
                                        <p:tgtEl>
                                          <p:spTgt spid="7171">
                                            <p:txEl>
                                              <p:pRg st="8" end="8"/>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983641" y="722313"/>
            <a:ext cx="9479573" cy="1143000"/>
          </a:xfrm>
        </p:spPr>
        <p:txBody>
          <a:bodyPr rtlCol="0">
            <a:normAutofit/>
          </a:bodyPr>
          <a:lstStyle/>
          <a:p>
            <a:pPr algn="ctr">
              <a:defRPr/>
            </a:pPr>
            <a:r>
              <a:rPr lang="en-GB" sz="3600" b="1" dirty="0">
                <a:solidFill>
                  <a:schemeClr val="tx2"/>
                </a:solidFill>
                <a:effectLst>
                  <a:outerShdw blurRad="38100" dist="38100" dir="2700000" algn="tl">
                    <a:srgbClr val="000000">
                      <a:alpha val="43137"/>
                    </a:srgbClr>
                  </a:outerShdw>
                </a:effectLst>
                <a:latin typeface="Arial" pitchFamily="34" charset="0"/>
                <a:cs typeface="Arial" pitchFamily="34" charset="0"/>
              </a:rPr>
              <a:t>Cons of operating as a sole trader </a:t>
            </a:r>
          </a:p>
        </p:txBody>
      </p:sp>
      <p:sp>
        <p:nvSpPr>
          <p:cNvPr id="8195" name="Rectangle 3" descr="Rectangle: Click to edit Master text styles&#10;Second level&#10;Third level&#10;Fourth level&#10;Fifth level"/>
          <p:cNvSpPr>
            <a:spLocks noGrp="1" noChangeArrowheads="1"/>
          </p:cNvSpPr>
          <p:nvPr>
            <p:ph idx="1"/>
          </p:nvPr>
        </p:nvSpPr>
        <p:spPr>
          <a:xfrm>
            <a:off x="762000" y="1755141"/>
            <a:ext cx="11430000" cy="4525963"/>
          </a:xfrm>
        </p:spPr>
        <p:txBody>
          <a:bodyPr rtlCol="0">
            <a:noAutofit/>
          </a:bodyPr>
          <a:lstStyle/>
          <a:p>
            <a:pPr>
              <a:lnSpc>
                <a:spcPct val="150000"/>
              </a:lnSpc>
              <a:spcBef>
                <a:spcPts val="0"/>
              </a:spcBef>
              <a:buClr>
                <a:schemeClr val="accent1">
                  <a:lumMod val="60000"/>
                  <a:lumOff val="40000"/>
                </a:schemeClr>
              </a:buClr>
              <a:defRPr/>
            </a:pPr>
            <a:r>
              <a:rPr lang="en-GB" sz="2800" dirty="0">
                <a:solidFill>
                  <a:schemeClr val="bg2">
                    <a:lumMod val="60000"/>
                    <a:lumOff val="40000"/>
                  </a:schemeClr>
                </a:solidFill>
                <a:latin typeface="Arial" pitchFamily="34" charset="0"/>
                <a:cs typeface="Arial" pitchFamily="34" charset="0"/>
              </a:rPr>
              <a:t>Can become </a:t>
            </a:r>
            <a:r>
              <a:rPr lang="en-GB" sz="2800" dirty="0">
                <a:solidFill>
                  <a:srgbClr val="FFC000"/>
                </a:solidFill>
                <a:latin typeface="Arial" pitchFamily="34" charset="0"/>
                <a:cs typeface="Arial" pitchFamily="34" charset="0"/>
              </a:rPr>
              <a:t>isolated</a:t>
            </a:r>
            <a:r>
              <a:rPr lang="en-GB" sz="2800" dirty="0">
                <a:solidFill>
                  <a:schemeClr val="bg2">
                    <a:lumMod val="60000"/>
                    <a:lumOff val="40000"/>
                  </a:schemeClr>
                </a:solidFill>
                <a:latin typeface="Arial" pitchFamily="34" charset="0"/>
                <a:cs typeface="Arial" pitchFamily="34" charset="0"/>
              </a:rPr>
              <a:t> as there is no one to share the running of the business with</a:t>
            </a:r>
            <a:endParaRPr lang="en-GB" sz="2800" dirty="0">
              <a:solidFill>
                <a:schemeClr val="bg2">
                  <a:lumMod val="60000"/>
                  <a:lumOff val="40000"/>
                </a:schemeClr>
              </a:solidFill>
              <a:latin typeface="Arial" pitchFamily="34" charset="0"/>
              <a:ea typeface="Arial Unicode MS" pitchFamily="34" charset="-128"/>
              <a:cs typeface="Arial" pitchFamily="34" charset="0"/>
            </a:endParaRPr>
          </a:p>
          <a:p>
            <a:pPr>
              <a:lnSpc>
                <a:spcPct val="150000"/>
              </a:lnSpc>
              <a:spcBef>
                <a:spcPts val="0"/>
              </a:spcBef>
              <a:buClr>
                <a:schemeClr val="accent1">
                  <a:lumMod val="60000"/>
                  <a:lumOff val="40000"/>
                </a:schemeClr>
              </a:buClr>
              <a:defRPr/>
            </a:pPr>
            <a:r>
              <a:rPr lang="en-GB" sz="2800" dirty="0">
                <a:solidFill>
                  <a:schemeClr val="bg2">
                    <a:lumMod val="60000"/>
                    <a:lumOff val="40000"/>
                  </a:schemeClr>
                </a:solidFill>
                <a:latin typeface="Arial" pitchFamily="34" charset="0"/>
                <a:cs typeface="Arial" pitchFamily="34" charset="0"/>
              </a:rPr>
              <a:t>You will probably have to </a:t>
            </a:r>
            <a:r>
              <a:rPr lang="en-GB" sz="2800" dirty="0">
                <a:solidFill>
                  <a:srgbClr val="FFC000"/>
                </a:solidFill>
                <a:latin typeface="Arial" pitchFamily="34" charset="0"/>
                <a:cs typeface="Arial" pitchFamily="34" charset="0"/>
              </a:rPr>
              <a:t>work long hours </a:t>
            </a:r>
            <a:r>
              <a:rPr lang="en-GB" sz="2800" dirty="0">
                <a:solidFill>
                  <a:schemeClr val="bg2">
                    <a:lumMod val="60000"/>
                    <a:lumOff val="40000"/>
                  </a:schemeClr>
                </a:solidFill>
                <a:latin typeface="Arial" pitchFamily="34" charset="0"/>
                <a:cs typeface="Arial" pitchFamily="34" charset="0"/>
              </a:rPr>
              <a:t>and it will be difficult to take time off</a:t>
            </a:r>
            <a:endParaRPr lang="en-GB" sz="2800" dirty="0">
              <a:solidFill>
                <a:schemeClr val="bg2">
                  <a:lumMod val="60000"/>
                  <a:lumOff val="40000"/>
                </a:schemeClr>
              </a:solidFill>
              <a:latin typeface="Arial" pitchFamily="34" charset="0"/>
              <a:ea typeface="Arial Unicode MS" pitchFamily="34" charset="-128"/>
              <a:cs typeface="Arial" pitchFamily="34" charset="0"/>
            </a:endParaRPr>
          </a:p>
          <a:p>
            <a:pPr>
              <a:lnSpc>
                <a:spcPct val="150000"/>
              </a:lnSpc>
              <a:spcBef>
                <a:spcPts val="0"/>
              </a:spcBef>
              <a:buClr>
                <a:schemeClr val="accent1">
                  <a:lumMod val="60000"/>
                  <a:lumOff val="40000"/>
                </a:schemeClr>
              </a:buClr>
              <a:defRPr/>
            </a:pPr>
            <a:r>
              <a:rPr lang="en-GB" sz="2800" dirty="0">
                <a:solidFill>
                  <a:schemeClr val="bg2">
                    <a:lumMod val="60000"/>
                    <a:lumOff val="40000"/>
                  </a:schemeClr>
                </a:solidFill>
                <a:latin typeface="Arial" pitchFamily="34" charset="0"/>
                <a:cs typeface="Arial" pitchFamily="34" charset="0"/>
              </a:rPr>
              <a:t>The level of </a:t>
            </a:r>
            <a:r>
              <a:rPr lang="en-GB" sz="2800" dirty="0">
                <a:solidFill>
                  <a:srgbClr val="FFC000"/>
                </a:solidFill>
                <a:latin typeface="Arial" pitchFamily="34" charset="0"/>
                <a:cs typeface="Arial" pitchFamily="34" charset="0"/>
              </a:rPr>
              <a:t>finance available can be limited</a:t>
            </a:r>
            <a:r>
              <a:rPr lang="en-GB" sz="2800" dirty="0">
                <a:solidFill>
                  <a:schemeClr val="bg2">
                    <a:lumMod val="60000"/>
                    <a:lumOff val="40000"/>
                  </a:schemeClr>
                </a:solidFill>
                <a:latin typeface="Arial" pitchFamily="34" charset="0"/>
                <a:cs typeface="Arial" pitchFamily="34" charset="0"/>
              </a:rPr>
              <a:t>, depending on the type of business, which may stifle the development of the business</a:t>
            </a:r>
          </a:p>
        </p:txBody>
      </p:sp>
      <p:pic>
        <p:nvPicPr>
          <p:cNvPr id="21509" name="Picture 1" descr="TSD_logo20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59881" y="169704"/>
            <a:ext cx="1700213"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4602025"/>
      </p:ext>
    </p:extLst>
  </p:cSld>
  <p:clrMapOvr>
    <a:masterClrMapping/>
  </p:clrMapOvr>
  <p:transition spd="med">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8195">
                                            <p:txEl>
                                              <p:pRg st="0" end="0"/>
                                            </p:txEl>
                                          </p:spTgt>
                                        </p:tgtEl>
                                        <p:attrNameLst>
                                          <p:attrName>ppt_c</p:attrName>
                                        </p:attrNameLst>
                                      </p:cBhvr>
                                      <p:to>
                                        <a:schemeClr val="accent1"/>
                                      </p:to>
                                    </p:animClr>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195">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8195">
                                            <p:txEl>
                                              <p:pRg st="1" end="1"/>
                                            </p:txEl>
                                          </p:spTgt>
                                        </p:tgtEl>
                                        <p:attrNameLst>
                                          <p:attrName>ppt_c</p:attrName>
                                        </p:attrNameLst>
                                      </p:cBhvr>
                                      <p:to>
                                        <a:schemeClr val="accent1"/>
                                      </p:to>
                                    </p:animClr>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195">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8195">
                                            <p:txEl>
                                              <p:pRg st="2" end="2"/>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17804" y="814388"/>
            <a:ext cx="9473946" cy="1143000"/>
          </a:xfrm>
        </p:spPr>
        <p:txBody>
          <a:bodyPr rtlCol="0">
            <a:normAutofit/>
          </a:bodyPr>
          <a:lstStyle/>
          <a:p>
            <a:pPr algn="ctr">
              <a:defRPr/>
            </a:pPr>
            <a:r>
              <a:rPr lang="en-GB" sz="3600" b="1" dirty="0">
                <a:solidFill>
                  <a:srgbClr val="C00000"/>
                </a:solidFill>
                <a:effectLst>
                  <a:outerShdw blurRad="38100" dist="38100" dir="2700000" algn="tl">
                    <a:srgbClr val="000000">
                      <a:alpha val="43137"/>
                    </a:srgbClr>
                  </a:outerShdw>
                </a:effectLst>
                <a:latin typeface="Arial" pitchFamily="34" charset="0"/>
                <a:cs typeface="Arial" pitchFamily="34" charset="0"/>
              </a:rPr>
              <a:t>Cons of operating as a sole trader </a:t>
            </a:r>
          </a:p>
        </p:txBody>
      </p:sp>
      <p:sp>
        <p:nvSpPr>
          <p:cNvPr id="8195" name="Rectangle 3" descr="Rectangle: Click to edit Master text styles&#10;Second level&#10;Third level&#10;Fourth level&#10;Fifth level"/>
          <p:cNvSpPr>
            <a:spLocks noGrp="1" noChangeArrowheads="1"/>
          </p:cNvSpPr>
          <p:nvPr>
            <p:ph idx="1"/>
          </p:nvPr>
        </p:nvSpPr>
        <p:spPr>
          <a:xfrm>
            <a:off x="742569" y="1837056"/>
            <a:ext cx="11274552" cy="4525963"/>
          </a:xfrm>
        </p:spPr>
        <p:txBody>
          <a:bodyPr rtlCol="0">
            <a:noAutofit/>
          </a:bodyPr>
          <a:lstStyle/>
          <a:p>
            <a:pPr marL="0" indent="0">
              <a:lnSpc>
                <a:spcPct val="150000"/>
              </a:lnSpc>
              <a:spcBef>
                <a:spcPts val="0"/>
              </a:spcBef>
              <a:buClr>
                <a:schemeClr val="accent1">
                  <a:lumMod val="60000"/>
                  <a:lumOff val="40000"/>
                </a:schemeClr>
              </a:buClr>
              <a:buNone/>
              <a:defRPr/>
            </a:pPr>
            <a:r>
              <a:rPr lang="en-GB" sz="2800" dirty="0">
                <a:solidFill>
                  <a:srgbClr val="00B050"/>
                </a:solidFill>
                <a:latin typeface="Arial" pitchFamily="34" charset="0"/>
                <a:cs typeface="Arial" pitchFamily="34" charset="0"/>
              </a:rPr>
              <a:t>Businesses with greater access to funding may have an advantage over you</a:t>
            </a:r>
            <a:endParaRPr lang="en-GB" sz="2800" dirty="0">
              <a:solidFill>
                <a:srgbClr val="00B050"/>
              </a:solidFill>
              <a:latin typeface="Arial" pitchFamily="34" charset="0"/>
              <a:ea typeface="Arial Unicode MS" pitchFamily="34" charset="-128"/>
              <a:cs typeface="Arial" pitchFamily="34" charset="0"/>
            </a:endParaRPr>
          </a:p>
          <a:p>
            <a:pPr marL="0" indent="0">
              <a:lnSpc>
                <a:spcPct val="150000"/>
              </a:lnSpc>
              <a:spcBef>
                <a:spcPts val="0"/>
              </a:spcBef>
              <a:buClr>
                <a:schemeClr val="accent1">
                  <a:lumMod val="60000"/>
                  <a:lumOff val="40000"/>
                </a:schemeClr>
              </a:buClr>
              <a:buNone/>
              <a:defRPr/>
            </a:pPr>
            <a:r>
              <a:rPr lang="en-GB" sz="2800" dirty="0">
                <a:solidFill>
                  <a:srgbClr val="00B050"/>
                </a:solidFill>
                <a:latin typeface="Arial" pitchFamily="34" charset="0"/>
                <a:cs typeface="Arial" pitchFamily="34" charset="0"/>
              </a:rPr>
              <a:t>You are </a:t>
            </a:r>
            <a:r>
              <a:rPr lang="en-GB" sz="2800" dirty="0">
                <a:solidFill>
                  <a:srgbClr val="FFC000"/>
                </a:solidFill>
                <a:latin typeface="Arial" pitchFamily="34" charset="0"/>
                <a:cs typeface="Arial" pitchFamily="34" charset="0"/>
              </a:rPr>
              <a:t>solely responsible for any losses </a:t>
            </a:r>
            <a:r>
              <a:rPr lang="en-GB" sz="2800" dirty="0">
                <a:solidFill>
                  <a:srgbClr val="00B050"/>
                </a:solidFill>
                <a:latin typeface="Arial" pitchFamily="34" charset="0"/>
                <a:cs typeface="Arial" pitchFamily="34" charset="0"/>
              </a:rPr>
              <a:t>the business incurs, i.e. you have unlimited liability. There is no distinction between personal                          and business putting your home and personal possessions at risk if you are unable to repay your debts.</a:t>
            </a:r>
            <a:endParaRPr lang="en-GB" sz="2800" dirty="0">
              <a:solidFill>
                <a:srgbClr val="00B050"/>
              </a:solidFill>
              <a:latin typeface="Arial" pitchFamily="34" charset="0"/>
              <a:ea typeface="Arial Unicode MS" pitchFamily="34" charset="-128"/>
              <a:cs typeface="Arial" pitchFamily="34" charset="0"/>
            </a:endParaRPr>
          </a:p>
          <a:p>
            <a:pPr marL="0" indent="0">
              <a:lnSpc>
                <a:spcPct val="90000"/>
              </a:lnSpc>
              <a:spcBef>
                <a:spcPts val="0"/>
              </a:spcBef>
              <a:buClr>
                <a:schemeClr val="accent1">
                  <a:lumMod val="60000"/>
                  <a:lumOff val="40000"/>
                </a:schemeClr>
              </a:buClr>
              <a:buNone/>
              <a:defRPr/>
            </a:pPr>
            <a:endParaRPr lang="en-GB" sz="2800" dirty="0">
              <a:solidFill>
                <a:srgbClr val="00B050"/>
              </a:solidFill>
              <a:latin typeface="Arial" pitchFamily="34" charset="0"/>
              <a:cs typeface="Arial" pitchFamily="34" charset="0"/>
            </a:endParaRPr>
          </a:p>
        </p:txBody>
      </p:sp>
      <p:pic>
        <p:nvPicPr>
          <p:cNvPr id="22532" name="Picture 1" descr="TSD_logo20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63001" y="85725"/>
            <a:ext cx="1700213"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79065023"/>
      </p:ext>
    </p:extLst>
  </p:cSld>
  <p:clrMapOvr>
    <a:masterClrMapping/>
  </p:clrMapOvr>
  <p:transition spd="med">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8195">
                                            <p:txEl>
                                              <p:pRg st="0" end="0"/>
                                            </p:txEl>
                                          </p:spTgt>
                                        </p:tgtEl>
                                        <p:attrNameLst>
                                          <p:attrName>ppt_c</p:attrName>
                                        </p:attrNameLst>
                                      </p:cBhvr>
                                      <p:to>
                                        <a:schemeClr val="accent1"/>
                                      </p:to>
                                    </p:animClr>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195">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8195">
                                            <p:txEl>
                                              <p:pRg st="1" end="1"/>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a:xfrm>
            <a:off x="1093217" y="528204"/>
            <a:ext cx="9276334" cy="1143000"/>
          </a:xfrm>
        </p:spPr>
        <p:txBody>
          <a:bodyPr rtlCol="0">
            <a:normAutofit/>
          </a:bodyPr>
          <a:lstStyle/>
          <a:p>
            <a:pPr algn="l">
              <a:defRPr/>
            </a:pPr>
            <a:r>
              <a:rPr lang="en-GB" sz="3600" b="1" dirty="0">
                <a:solidFill>
                  <a:schemeClr val="bg2">
                    <a:lumMod val="60000"/>
                    <a:lumOff val="40000"/>
                  </a:schemeClr>
                </a:solidFill>
                <a:effectLst>
                  <a:outerShdw blurRad="38100" dist="38100" dir="2700000" algn="tl">
                    <a:srgbClr val="000000">
                      <a:alpha val="43137"/>
                    </a:srgbClr>
                  </a:outerShdw>
                </a:effectLst>
                <a:latin typeface="Arial" pitchFamily="34" charset="0"/>
                <a:cs typeface="Arial" pitchFamily="34" charset="0"/>
              </a:rPr>
              <a:t>Pros of forming a partnership </a:t>
            </a:r>
          </a:p>
        </p:txBody>
      </p:sp>
      <p:sp>
        <p:nvSpPr>
          <p:cNvPr id="1027" name="Rectangle 3" descr="Rectangle: Click to edit Master text styles&#10;Second level&#10;Third level&#10;Fourth level&#10;Fifth level"/>
          <p:cNvSpPr>
            <a:spLocks noGrp="1" noChangeArrowheads="1"/>
          </p:cNvSpPr>
          <p:nvPr>
            <p:ph idx="1"/>
          </p:nvPr>
        </p:nvSpPr>
        <p:spPr>
          <a:xfrm>
            <a:off x="1080654" y="1764145"/>
            <a:ext cx="9439564" cy="3953163"/>
          </a:xfrm>
        </p:spPr>
        <p:txBody>
          <a:bodyPr rtlCol="0">
            <a:normAutofit fontScale="92500" lnSpcReduction="20000"/>
          </a:bodyPr>
          <a:lstStyle/>
          <a:p>
            <a:pPr marL="0" indent="0">
              <a:lnSpc>
                <a:spcPct val="90000"/>
              </a:lnSpc>
              <a:spcBef>
                <a:spcPts val="0"/>
              </a:spcBef>
              <a:buClr>
                <a:schemeClr val="accent1">
                  <a:lumMod val="60000"/>
                  <a:lumOff val="40000"/>
                </a:schemeClr>
              </a:buClr>
              <a:buNone/>
              <a:defRPr/>
            </a:pPr>
            <a:r>
              <a:rPr lang="en-GB" sz="2800" dirty="0">
                <a:solidFill>
                  <a:schemeClr val="accent4">
                    <a:lumMod val="75000"/>
                  </a:schemeClr>
                </a:solidFill>
                <a:latin typeface="Arial" pitchFamily="34" charset="0"/>
                <a:cs typeface="Arial" pitchFamily="34" charset="0"/>
              </a:rPr>
              <a:t>No need to produce </a:t>
            </a:r>
            <a:r>
              <a:rPr lang="en-GB" sz="2800" dirty="0">
                <a:solidFill>
                  <a:srgbClr val="C00000"/>
                </a:solidFill>
                <a:latin typeface="Arial" pitchFamily="34" charset="0"/>
                <a:cs typeface="Arial" pitchFamily="34" charset="0"/>
              </a:rPr>
              <a:t>audited</a:t>
            </a:r>
            <a:r>
              <a:rPr lang="en-GB" sz="2800" dirty="0">
                <a:solidFill>
                  <a:schemeClr val="accent4">
                    <a:lumMod val="75000"/>
                  </a:schemeClr>
                </a:solidFill>
                <a:latin typeface="Arial" pitchFamily="34" charset="0"/>
                <a:cs typeface="Arial" pitchFamily="34" charset="0"/>
              </a:rPr>
              <a:t> accounts </a:t>
            </a:r>
          </a:p>
          <a:p>
            <a:pPr marL="0" indent="0">
              <a:lnSpc>
                <a:spcPct val="90000"/>
              </a:lnSpc>
              <a:spcBef>
                <a:spcPts val="0"/>
              </a:spcBef>
              <a:buClr>
                <a:schemeClr val="accent1">
                  <a:lumMod val="60000"/>
                  <a:lumOff val="40000"/>
                </a:schemeClr>
              </a:buClr>
              <a:buNone/>
              <a:defRPr/>
            </a:pPr>
            <a:endParaRPr lang="en-GB" sz="900" dirty="0">
              <a:solidFill>
                <a:schemeClr val="accent4">
                  <a:lumMod val="75000"/>
                </a:schemeClr>
              </a:solidFill>
              <a:latin typeface="Arial" pitchFamily="34" charset="0"/>
              <a:ea typeface="Arial Unicode MS" pitchFamily="34" charset="-128"/>
              <a:cs typeface="Arial" pitchFamily="34" charset="0"/>
            </a:endParaRPr>
          </a:p>
          <a:p>
            <a:pPr marL="0" indent="0">
              <a:lnSpc>
                <a:spcPct val="90000"/>
              </a:lnSpc>
              <a:spcBef>
                <a:spcPts val="0"/>
              </a:spcBef>
              <a:buClr>
                <a:schemeClr val="accent1">
                  <a:lumMod val="60000"/>
                  <a:lumOff val="40000"/>
                </a:schemeClr>
              </a:buClr>
              <a:buNone/>
              <a:defRPr/>
            </a:pPr>
            <a:r>
              <a:rPr lang="en-GB" sz="2800" dirty="0">
                <a:solidFill>
                  <a:schemeClr val="accent4">
                    <a:lumMod val="75000"/>
                  </a:schemeClr>
                </a:solidFill>
                <a:latin typeface="Arial" pitchFamily="34" charset="0"/>
                <a:cs typeface="Arial" pitchFamily="34" charset="0"/>
              </a:rPr>
              <a:t>Tax and National Insurance payments are generally </a:t>
            </a:r>
            <a:r>
              <a:rPr lang="en-GB" sz="2800" dirty="0">
                <a:solidFill>
                  <a:srgbClr val="C00000"/>
                </a:solidFill>
                <a:latin typeface="Arial" pitchFamily="34" charset="0"/>
                <a:cs typeface="Arial" pitchFamily="34" charset="0"/>
              </a:rPr>
              <a:t>lower than </a:t>
            </a:r>
            <a:r>
              <a:rPr lang="en-GB" sz="2800" dirty="0">
                <a:solidFill>
                  <a:schemeClr val="accent4">
                    <a:lumMod val="75000"/>
                  </a:schemeClr>
                </a:solidFill>
                <a:latin typeface="Arial" pitchFamily="34" charset="0"/>
                <a:cs typeface="Arial" pitchFamily="34" charset="0"/>
              </a:rPr>
              <a:t>for a limited company </a:t>
            </a:r>
          </a:p>
          <a:p>
            <a:pPr marL="0" indent="0">
              <a:lnSpc>
                <a:spcPct val="90000"/>
              </a:lnSpc>
              <a:spcBef>
                <a:spcPts val="0"/>
              </a:spcBef>
              <a:buClr>
                <a:schemeClr val="accent1">
                  <a:lumMod val="60000"/>
                  <a:lumOff val="40000"/>
                </a:schemeClr>
              </a:buClr>
              <a:buNone/>
              <a:defRPr/>
            </a:pPr>
            <a:endParaRPr lang="en-GB" sz="900" dirty="0">
              <a:solidFill>
                <a:schemeClr val="accent4">
                  <a:lumMod val="75000"/>
                </a:schemeClr>
              </a:solidFill>
              <a:latin typeface="Arial" pitchFamily="34" charset="0"/>
              <a:ea typeface="Arial Unicode MS" pitchFamily="34" charset="-128"/>
              <a:cs typeface="Arial" pitchFamily="34" charset="0"/>
            </a:endParaRPr>
          </a:p>
          <a:p>
            <a:pPr marL="0" indent="0">
              <a:lnSpc>
                <a:spcPct val="90000"/>
              </a:lnSpc>
              <a:spcBef>
                <a:spcPts val="0"/>
              </a:spcBef>
              <a:buClr>
                <a:schemeClr val="accent1">
                  <a:lumMod val="60000"/>
                  <a:lumOff val="40000"/>
                </a:schemeClr>
              </a:buClr>
              <a:buNone/>
              <a:defRPr/>
            </a:pPr>
            <a:r>
              <a:rPr lang="en-GB" sz="2800" dirty="0">
                <a:solidFill>
                  <a:srgbClr val="C00000"/>
                </a:solidFill>
                <a:latin typeface="Arial" pitchFamily="34" charset="0"/>
                <a:cs typeface="Arial" pitchFamily="34" charset="0"/>
              </a:rPr>
              <a:t>Increased capital </a:t>
            </a:r>
            <a:r>
              <a:rPr lang="en-GB" sz="2800" dirty="0">
                <a:solidFill>
                  <a:schemeClr val="accent4">
                    <a:lumMod val="75000"/>
                  </a:schemeClr>
                </a:solidFill>
                <a:latin typeface="Arial" pitchFamily="34" charset="0"/>
                <a:cs typeface="Arial" pitchFamily="34" charset="0"/>
              </a:rPr>
              <a:t>available for investment </a:t>
            </a:r>
          </a:p>
          <a:p>
            <a:pPr marL="0" indent="0">
              <a:lnSpc>
                <a:spcPct val="90000"/>
              </a:lnSpc>
              <a:spcBef>
                <a:spcPts val="0"/>
              </a:spcBef>
              <a:buClr>
                <a:schemeClr val="accent1">
                  <a:lumMod val="60000"/>
                  <a:lumOff val="40000"/>
                </a:schemeClr>
              </a:buClr>
              <a:buNone/>
              <a:defRPr/>
            </a:pPr>
            <a:endParaRPr lang="en-GB" sz="900" dirty="0">
              <a:solidFill>
                <a:schemeClr val="accent4">
                  <a:lumMod val="75000"/>
                </a:schemeClr>
              </a:solidFill>
              <a:latin typeface="Arial" pitchFamily="34" charset="0"/>
              <a:ea typeface="Arial Unicode MS" pitchFamily="34" charset="-128"/>
              <a:cs typeface="Arial" pitchFamily="34" charset="0"/>
            </a:endParaRPr>
          </a:p>
          <a:p>
            <a:pPr marL="0" indent="0">
              <a:lnSpc>
                <a:spcPct val="90000"/>
              </a:lnSpc>
              <a:spcBef>
                <a:spcPts val="0"/>
              </a:spcBef>
              <a:buClr>
                <a:schemeClr val="accent1">
                  <a:lumMod val="60000"/>
                  <a:lumOff val="40000"/>
                </a:schemeClr>
              </a:buClr>
              <a:buNone/>
              <a:defRPr/>
            </a:pPr>
            <a:r>
              <a:rPr lang="en-GB" sz="2800" dirty="0">
                <a:solidFill>
                  <a:srgbClr val="C00000"/>
                </a:solidFill>
                <a:latin typeface="Arial" pitchFamily="34" charset="0"/>
                <a:cs typeface="Arial" pitchFamily="34" charset="0"/>
              </a:rPr>
              <a:t>Shared</a:t>
            </a:r>
            <a:r>
              <a:rPr lang="en-GB" sz="2800" dirty="0">
                <a:solidFill>
                  <a:schemeClr val="accent4">
                    <a:lumMod val="75000"/>
                  </a:schemeClr>
                </a:solidFill>
                <a:latin typeface="Arial" pitchFamily="34" charset="0"/>
                <a:cs typeface="Arial" pitchFamily="34" charset="0"/>
              </a:rPr>
              <a:t> management responsibilities </a:t>
            </a:r>
          </a:p>
          <a:p>
            <a:pPr marL="0" indent="0">
              <a:lnSpc>
                <a:spcPct val="90000"/>
              </a:lnSpc>
              <a:spcBef>
                <a:spcPts val="0"/>
              </a:spcBef>
              <a:buClr>
                <a:schemeClr val="accent1">
                  <a:lumMod val="60000"/>
                  <a:lumOff val="40000"/>
                </a:schemeClr>
              </a:buClr>
              <a:buNone/>
              <a:defRPr/>
            </a:pPr>
            <a:endParaRPr lang="en-GB" sz="900" dirty="0">
              <a:solidFill>
                <a:schemeClr val="accent4">
                  <a:lumMod val="75000"/>
                </a:schemeClr>
              </a:solidFill>
              <a:latin typeface="Arial" pitchFamily="34" charset="0"/>
              <a:ea typeface="Arial Unicode MS" pitchFamily="34" charset="-128"/>
              <a:cs typeface="Arial" pitchFamily="34" charset="0"/>
            </a:endParaRPr>
          </a:p>
          <a:p>
            <a:pPr marL="0" indent="0">
              <a:lnSpc>
                <a:spcPct val="90000"/>
              </a:lnSpc>
              <a:spcBef>
                <a:spcPts val="0"/>
              </a:spcBef>
              <a:buClr>
                <a:schemeClr val="accent1">
                  <a:lumMod val="60000"/>
                  <a:lumOff val="40000"/>
                </a:schemeClr>
              </a:buClr>
              <a:buNone/>
              <a:defRPr/>
            </a:pPr>
            <a:r>
              <a:rPr lang="en-GB" sz="2800" dirty="0">
                <a:solidFill>
                  <a:schemeClr val="accent4">
                    <a:lumMod val="75000"/>
                  </a:schemeClr>
                </a:solidFill>
                <a:latin typeface="Arial" pitchFamily="34" charset="0"/>
                <a:cs typeface="Arial" pitchFamily="34" charset="0"/>
              </a:rPr>
              <a:t>Shared </a:t>
            </a:r>
            <a:r>
              <a:rPr lang="en-GB" sz="2800" dirty="0">
                <a:solidFill>
                  <a:srgbClr val="C00000"/>
                </a:solidFill>
                <a:latin typeface="Arial" pitchFamily="34" charset="0"/>
                <a:cs typeface="Arial" pitchFamily="34" charset="0"/>
              </a:rPr>
              <a:t>risks</a:t>
            </a:r>
            <a:r>
              <a:rPr lang="en-GB" sz="2800" dirty="0">
                <a:solidFill>
                  <a:schemeClr val="accent4">
                    <a:lumMod val="75000"/>
                  </a:schemeClr>
                </a:solidFill>
                <a:latin typeface="Arial" pitchFamily="34" charset="0"/>
                <a:cs typeface="Arial" pitchFamily="34" charset="0"/>
              </a:rPr>
              <a:t> and losses </a:t>
            </a:r>
          </a:p>
          <a:p>
            <a:pPr marL="0" indent="0">
              <a:lnSpc>
                <a:spcPct val="90000"/>
              </a:lnSpc>
              <a:spcBef>
                <a:spcPts val="0"/>
              </a:spcBef>
              <a:buClr>
                <a:schemeClr val="accent1">
                  <a:lumMod val="60000"/>
                  <a:lumOff val="40000"/>
                </a:schemeClr>
              </a:buClr>
              <a:buNone/>
              <a:defRPr/>
            </a:pPr>
            <a:endParaRPr lang="en-GB" sz="900" dirty="0">
              <a:solidFill>
                <a:schemeClr val="accent4">
                  <a:lumMod val="75000"/>
                </a:schemeClr>
              </a:solidFill>
              <a:latin typeface="Arial" pitchFamily="34" charset="0"/>
              <a:ea typeface="Arial Unicode MS" pitchFamily="34" charset="-128"/>
              <a:cs typeface="Arial" pitchFamily="34" charset="0"/>
            </a:endParaRPr>
          </a:p>
          <a:p>
            <a:pPr marL="0" indent="0">
              <a:lnSpc>
                <a:spcPct val="90000"/>
              </a:lnSpc>
              <a:spcBef>
                <a:spcPts val="0"/>
              </a:spcBef>
              <a:buClr>
                <a:schemeClr val="accent1">
                  <a:lumMod val="60000"/>
                  <a:lumOff val="40000"/>
                </a:schemeClr>
              </a:buClr>
              <a:buNone/>
              <a:defRPr/>
            </a:pPr>
            <a:r>
              <a:rPr lang="en-GB" sz="2800" dirty="0">
                <a:solidFill>
                  <a:schemeClr val="accent4">
                    <a:lumMod val="75000"/>
                  </a:schemeClr>
                </a:solidFill>
                <a:latin typeface="Arial" pitchFamily="34" charset="0"/>
                <a:cs typeface="Arial" pitchFamily="34" charset="0"/>
              </a:rPr>
              <a:t>Partners can bring a </a:t>
            </a:r>
            <a:r>
              <a:rPr lang="en-GB" sz="2800" dirty="0">
                <a:solidFill>
                  <a:srgbClr val="C00000"/>
                </a:solidFill>
                <a:latin typeface="Arial" pitchFamily="34" charset="0"/>
                <a:cs typeface="Arial" pitchFamily="34" charset="0"/>
              </a:rPr>
              <a:t>variety of different skills </a:t>
            </a:r>
            <a:r>
              <a:rPr lang="en-GB" sz="2800" dirty="0">
                <a:solidFill>
                  <a:schemeClr val="accent4">
                    <a:lumMod val="75000"/>
                  </a:schemeClr>
                </a:solidFill>
                <a:latin typeface="Arial" pitchFamily="34" charset="0"/>
                <a:cs typeface="Arial" pitchFamily="34" charset="0"/>
              </a:rPr>
              <a:t>and experience to the business </a:t>
            </a:r>
          </a:p>
          <a:p>
            <a:pPr marL="0" indent="0">
              <a:lnSpc>
                <a:spcPct val="90000"/>
              </a:lnSpc>
              <a:spcBef>
                <a:spcPts val="0"/>
              </a:spcBef>
              <a:buClr>
                <a:schemeClr val="accent1">
                  <a:lumMod val="60000"/>
                  <a:lumOff val="40000"/>
                </a:schemeClr>
              </a:buClr>
              <a:buNone/>
              <a:defRPr/>
            </a:pPr>
            <a:endParaRPr lang="en-GB" sz="900" dirty="0">
              <a:solidFill>
                <a:schemeClr val="accent4">
                  <a:lumMod val="75000"/>
                </a:schemeClr>
              </a:solidFill>
              <a:latin typeface="Arial" pitchFamily="34" charset="0"/>
              <a:ea typeface="Arial Unicode MS" pitchFamily="34" charset="-128"/>
              <a:cs typeface="Arial" pitchFamily="34" charset="0"/>
            </a:endParaRPr>
          </a:p>
          <a:p>
            <a:pPr marL="0" indent="0">
              <a:lnSpc>
                <a:spcPct val="90000"/>
              </a:lnSpc>
              <a:spcBef>
                <a:spcPts val="0"/>
              </a:spcBef>
              <a:buClr>
                <a:schemeClr val="accent1">
                  <a:lumMod val="60000"/>
                  <a:lumOff val="40000"/>
                </a:schemeClr>
              </a:buClr>
              <a:buNone/>
              <a:defRPr/>
            </a:pPr>
            <a:r>
              <a:rPr lang="en-GB" sz="2800" dirty="0">
                <a:solidFill>
                  <a:schemeClr val="accent4">
                    <a:lumMod val="75000"/>
                  </a:schemeClr>
                </a:solidFill>
                <a:latin typeface="Arial" pitchFamily="34" charset="0"/>
                <a:cs typeface="Arial" pitchFamily="34" charset="0"/>
              </a:rPr>
              <a:t>They are </a:t>
            </a:r>
            <a:r>
              <a:rPr lang="en-GB" sz="2800" dirty="0">
                <a:solidFill>
                  <a:srgbClr val="C00000"/>
                </a:solidFill>
                <a:latin typeface="Arial" pitchFamily="34" charset="0"/>
                <a:cs typeface="Arial" pitchFamily="34" charset="0"/>
              </a:rPr>
              <a:t>easy to set </a:t>
            </a:r>
            <a:r>
              <a:rPr lang="en-GB" sz="2800" dirty="0">
                <a:solidFill>
                  <a:schemeClr val="accent4">
                    <a:lumMod val="75000"/>
                  </a:schemeClr>
                </a:solidFill>
                <a:latin typeface="Arial" pitchFamily="34" charset="0"/>
                <a:cs typeface="Arial" pitchFamily="34" charset="0"/>
              </a:rPr>
              <a:t>up as they are not incorporated or registered </a:t>
            </a:r>
          </a:p>
          <a:p>
            <a:pPr marL="0" indent="0">
              <a:lnSpc>
                <a:spcPct val="90000"/>
              </a:lnSpc>
              <a:spcBef>
                <a:spcPts val="0"/>
              </a:spcBef>
              <a:buClr>
                <a:schemeClr val="accent1">
                  <a:lumMod val="60000"/>
                  <a:lumOff val="40000"/>
                </a:schemeClr>
              </a:buClr>
              <a:buNone/>
              <a:defRPr/>
            </a:pPr>
            <a:endParaRPr lang="en-GB" sz="800" dirty="0">
              <a:solidFill>
                <a:schemeClr val="accent4">
                  <a:lumMod val="75000"/>
                </a:schemeClr>
              </a:solidFill>
              <a:latin typeface="Arial" pitchFamily="34" charset="0"/>
              <a:ea typeface="Arial Unicode MS" pitchFamily="34" charset="-128"/>
              <a:cs typeface="Arial" pitchFamily="34" charset="0"/>
            </a:endParaRPr>
          </a:p>
          <a:p>
            <a:pPr marL="0" indent="0">
              <a:lnSpc>
                <a:spcPct val="90000"/>
              </a:lnSpc>
              <a:spcBef>
                <a:spcPts val="0"/>
              </a:spcBef>
              <a:buClr>
                <a:schemeClr val="accent1">
                  <a:lumMod val="60000"/>
                  <a:lumOff val="40000"/>
                </a:schemeClr>
              </a:buClr>
              <a:buNone/>
              <a:defRPr/>
            </a:pPr>
            <a:r>
              <a:rPr lang="en-GB" sz="2800" dirty="0">
                <a:solidFill>
                  <a:schemeClr val="accent4">
                    <a:lumMod val="75000"/>
                  </a:schemeClr>
                </a:solidFill>
                <a:latin typeface="Arial" pitchFamily="34" charset="0"/>
                <a:cs typeface="Arial" pitchFamily="34" charset="0"/>
              </a:rPr>
              <a:t>Partnerships cannot be taken over by other businesses</a:t>
            </a:r>
            <a:endParaRPr lang="en-GB" sz="2800" dirty="0">
              <a:solidFill>
                <a:schemeClr val="accent4">
                  <a:lumMod val="75000"/>
                </a:schemeClr>
              </a:solidFill>
              <a:latin typeface="Arial" pitchFamily="34" charset="0"/>
              <a:ea typeface="Arial Unicode MS" pitchFamily="34" charset="-128"/>
              <a:cs typeface="Arial" pitchFamily="34" charset="0"/>
            </a:endParaRPr>
          </a:p>
          <a:p>
            <a:pPr marL="0" indent="0">
              <a:lnSpc>
                <a:spcPct val="90000"/>
              </a:lnSpc>
              <a:spcBef>
                <a:spcPts val="0"/>
              </a:spcBef>
              <a:buClr>
                <a:schemeClr val="accent1">
                  <a:lumMod val="60000"/>
                  <a:lumOff val="40000"/>
                </a:schemeClr>
              </a:buClr>
              <a:buNone/>
              <a:defRPr/>
            </a:pPr>
            <a:endParaRPr lang="en-GB" sz="2800" dirty="0">
              <a:solidFill>
                <a:schemeClr val="accent4">
                  <a:lumMod val="75000"/>
                </a:schemeClr>
              </a:solidFill>
              <a:latin typeface="Arial" pitchFamily="34" charset="0"/>
              <a:cs typeface="Arial" pitchFamily="34" charset="0"/>
            </a:endParaRPr>
          </a:p>
        </p:txBody>
      </p:sp>
      <p:pic>
        <p:nvPicPr>
          <p:cNvPr id="23556"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790179" y="5134268"/>
            <a:ext cx="2334766" cy="1623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Picture 1" descr="TSD_logo20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1" y="85725"/>
            <a:ext cx="1700213"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29206979"/>
      </p:ext>
    </p:extLst>
  </p:cSld>
  <p:clrMapOvr>
    <a:masterClrMapping/>
  </p:clrMapOvr>
  <p:transition spd="med">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1027">
                                            <p:txEl>
                                              <p:pRg st="0" end="0"/>
                                            </p:txEl>
                                          </p:spTgt>
                                        </p:tgtEl>
                                        <p:attrNameLst>
                                          <p:attrName>ppt_c</p:attrName>
                                        </p:attrNameLst>
                                      </p:cBhvr>
                                      <p:to>
                                        <a:schemeClr val="accent1"/>
                                      </p:to>
                                    </p:animClr>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7">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1027">
                                            <p:txEl>
                                              <p:pRg st="2" end="2"/>
                                            </p:txEl>
                                          </p:spTgt>
                                        </p:tgtEl>
                                        <p:attrNameLst>
                                          <p:attrName>ppt_c</p:attrName>
                                        </p:attrNameLst>
                                      </p:cBhvr>
                                      <p:to>
                                        <a:schemeClr val="accent1"/>
                                      </p:to>
                                    </p:animClr>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27">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1027">
                                            <p:txEl>
                                              <p:pRg st="4" end="4"/>
                                            </p:txEl>
                                          </p:spTgt>
                                        </p:tgtEl>
                                        <p:attrNameLst>
                                          <p:attrName>ppt_c</p:attrName>
                                        </p:attrNameLst>
                                      </p:cBhvr>
                                      <p:to>
                                        <a:schemeClr val="accent1"/>
                                      </p:to>
                                    </p:animClr>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27">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1027">
                                            <p:txEl>
                                              <p:pRg st="6" end="6"/>
                                            </p:txEl>
                                          </p:spTgt>
                                        </p:tgtEl>
                                        <p:attrNameLst>
                                          <p:attrName>ppt_c</p:attrName>
                                        </p:attrNameLst>
                                      </p:cBhvr>
                                      <p:to>
                                        <a:schemeClr val="accent1"/>
                                      </p:to>
                                    </p:animClr>
                                  </p:sub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27">
                                            <p:txEl>
                                              <p:pRg st="8" end="8"/>
                                            </p:txEl>
                                          </p:spTgt>
                                        </p:tgtEl>
                                        <p:attrNameLst>
                                          <p:attrName>style.visibility</p:attrName>
                                        </p:attrNameLst>
                                      </p:cBhvr>
                                      <p:to>
                                        <p:strVal val="visible"/>
                                      </p:to>
                                    </p:set>
                                  </p:childTnLst>
                                  <p:subTnLst>
                                    <p:animClr clrSpc="rgb" dir="cw">
                                      <p:cBhvr override="childStyle">
                                        <p:cTn dur="1" fill="hold" display="0" masterRel="nextClick" afterEffect="1"/>
                                        <p:tgtEl>
                                          <p:spTgt spid="1027">
                                            <p:txEl>
                                              <p:pRg st="8" end="8"/>
                                            </p:txEl>
                                          </p:spTgt>
                                        </p:tgtEl>
                                        <p:attrNameLst>
                                          <p:attrName>ppt_c</p:attrName>
                                        </p:attrNameLst>
                                      </p:cBhvr>
                                      <p:to>
                                        <a:schemeClr val="accent1"/>
                                      </p:to>
                                    </p:animClr>
                                  </p:sub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27">
                                            <p:txEl>
                                              <p:pRg st="10" end="10"/>
                                            </p:txEl>
                                          </p:spTgt>
                                        </p:tgtEl>
                                        <p:attrNameLst>
                                          <p:attrName>style.visibility</p:attrName>
                                        </p:attrNameLst>
                                      </p:cBhvr>
                                      <p:to>
                                        <p:strVal val="visible"/>
                                      </p:to>
                                    </p:set>
                                  </p:childTnLst>
                                  <p:subTnLst>
                                    <p:animClr clrSpc="rgb" dir="cw">
                                      <p:cBhvr override="childStyle">
                                        <p:cTn dur="1" fill="hold" display="0" masterRel="nextClick" afterEffect="1"/>
                                        <p:tgtEl>
                                          <p:spTgt spid="1027">
                                            <p:txEl>
                                              <p:pRg st="10" end="10"/>
                                            </p:txEl>
                                          </p:spTgt>
                                        </p:tgtEl>
                                        <p:attrNameLst>
                                          <p:attrName>ppt_c</p:attrName>
                                        </p:attrNameLst>
                                      </p:cBhvr>
                                      <p:to>
                                        <a:schemeClr val="accent1"/>
                                      </p:to>
                                    </p:animClr>
                                  </p:sub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27">
                                            <p:txEl>
                                              <p:pRg st="12" end="12"/>
                                            </p:txEl>
                                          </p:spTgt>
                                        </p:tgtEl>
                                        <p:attrNameLst>
                                          <p:attrName>style.visibility</p:attrName>
                                        </p:attrNameLst>
                                      </p:cBhvr>
                                      <p:to>
                                        <p:strVal val="visible"/>
                                      </p:to>
                                    </p:set>
                                  </p:childTnLst>
                                  <p:subTnLst>
                                    <p:animClr clrSpc="rgb" dir="cw">
                                      <p:cBhvr override="childStyle">
                                        <p:cTn dur="1" fill="hold" display="0" masterRel="nextClick" afterEffect="1"/>
                                        <p:tgtEl>
                                          <p:spTgt spid="1027">
                                            <p:txEl>
                                              <p:pRg st="12" end="12"/>
                                            </p:txEl>
                                          </p:spTgt>
                                        </p:tgtEl>
                                        <p:attrNameLst>
                                          <p:attrName>ppt_c</p:attrName>
                                        </p:attrNameLst>
                                      </p:cBhvr>
                                      <p:to>
                                        <a:schemeClr val="accent1"/>
                                      </p:to>
                                    </p:animClr>
                                  </p:sub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27">
                                            <p:txEl>
                                              <p:pRg st="14" end="14"/>
                                            </p:txEl>
                                          </p:spTgt>
                                        </p:tgtEl>
                                        <p:attrNameLst>
                                          <p:attrName>style.visibility</p:attrName>
                                        </p:attrNameLst>
                                      </p:cBhvr>
                                      <p:to>
                                        <p:strVal val="visible"/>
                                      </p:to>
                                    </p:set>
                                  </p:childTnLst>
                                  <p:subTnLst>
                                    <p:animClr clrSpc="rgb" dir="cw">
                                      <p:cBhvr override="childStyle">
                                        <p:cTn dur="1" fill="hold" display="0" masterRel="nextClick" afterEffect="1"/>
                                        <p:tgtEl>
                                          <p:spTgt spid="1027">
                                            <p:txEl>
                                              <p:pRg st="14" end="14"/>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11480" y="404813"/>
            <a:ext cx="9364345" cy="1143000"/>
          </a:xfrm>
        </p:spPr>
        <p:txBody>
          <a:bodyPr rtlCol="0">
            <a:normAutofit/>
          </a:bodyPr>
          <a:lstStyle/>
          <a:p>
            <a:pPr algn="ctr">
              <a:defRPr/>
            </a:pPr>
            <a:r>
              <a:rPr lang="en-GB" sz="3600" b="1" dirty="0">
                <a:solidFill>
                  <a:srgbClr val="C00000"/>
                </a:solidFill>
                <a:effectLst>
                  <a:outerShdw blurRad="38100" dist="38100" dir="2700000" algn="tl">
                    <a:srgbClr val="000000">
                      <a:alpha val="43137"/>
                    </a:srgbClr>
                  </a:outerShdw>
                </a:effectLst>
                <a:latin typeface="Arial" pitchFamily="34" charset="0"/>
                <a:cs typeface="Arial" pitchFamily="34" charset="0"/>
              </a:rPr>
              <a:t>Cons of forming a partnership </a:t>
            </a:r>
          </a:p>
        </p:txBody>
      </p:sp>
      <p:sp>
        <p:nvSpPr>
          <p:cNvPr id="9219" name="Rectangle 3" descr="Rectangle: Click to edit Master text styles&#10;Second level&#10;Third level&#10;Fourth level&#10;Fifth level"/>
          <p:cNvSpPr>
            <a:spLocks noGrp="1" noChangeArrowheads="1"/>
          </p:cNvSpPr>
          <p:nvPr>
            <p:ph idx="1"/>
          </p:nvPr>
        </p:nvSpPr>
        <p:spPr>
          <a:xfrm>
            <a:off x="411480" y="1618488"/>
            <a:ext cx="11512296" cy="4266376"/>
          </a:xfrm>
        </p:spPr>
        <p:txBody>
          <a:bodyPr rtlCol="0">
            <a:normAutofit/>
          </a:bodyPr>
          <a:lstStyle/>
          <a:p>
            <a:pPr marL="0" indent="0">
              <a:lnSpc>
                <a:spcPct val="90000"/>
              </a:lnSpc>
              <a:spcBef>
                <a:spcPts val="0"/>
              </a:spcBef>
              <a:buClr>
                <a:schemeClr val="accent1">
                  <a:lumMod val="60000"/>
                  <a:lumOff val="40000"/>
                </a:schemeClr>
              </a:buClr>
              <a:buNone/>
              <a:defRPr/>
            </a:pPr>
            <a:r>
              <a:rPr lang="en-GB" sz="2800" dirty="0">
                <a:solidFill>
                  <a:schemeClr val="bg2"/>
                </a:solidFill>
                <a:latin typeface="Arial" pitchFamily="34" charset="0"/>
                <a:cs typeface="Arial" pitchFamily="34" charset="0"/>
              </a:rPr>
              <a:t>There is unlimited liability </a:t>
            </a:r>
            <a:r>
              <a:rPr lang="en-GB" sz="2800" dirty="0">
                <a:solidFill>
                  <a:srgbClr val="FFC000"/>
                </a:solidFill>
                <a:latin typeface="Arial" pitchFamily="34" charset="0"/>
                <a:cs typeface="Arial" pitchFamily="34" charset="0"/>
              </a:rPr>
              <a:t>and each partner is personally </a:t>
            </a:r>
            <a:r>
              <a:rPr lang="en-GB" sz="2800" dirty="0">
                <a:solidFill>
                  <a:schemeClr val="bg2"/>
                </a:solidFill>
                <a:latin typeface="Arial" pitchFamily="34" charset="0"/>
                <a:cs typeface="Arial" pitchFamily="34" charset="0"/>
              </a:rPr>
              <a:t>responsible for the debts of the partnership </a:t>
            </a:r>
          </a:p>
          <a:p>
            <a:pPr marL="0" indent="0">
              <a:lnSpc>
                <a:spcPct val="90000"/>
              </a:lnSpc>
              <a:spcBef>
                <a:spcPts val="0"/>
              </a:spcBef>
              <a:buClr>
                <a:schemeClr val="accent1">
                  <a:lumMod val="60000"/>
                  <a:lumOff val="40000"/>
                </a:schemeClr>
              </a:buClr>
              <a:buNone/>
              <a:defRPr/>
            </a:pPr>
            <a:endParaRPr lang="en-GB" sz="800" dirty="0">
              <a:solidFill>
                <a:schemeClr val="bg2"/>
              </a:solidFill>
              <a:latin typeface="Arial" pitchFamily="34" charset="0"/>
              <a:ea typeface="Arial Unicode MS" pitchFamily="34" charset="-128"/>
              <a:cs typeface="Arial" pitchFamily="34" charset="0"/>
            </a:endParaRPr>
          </a:p>
          <a:p>
            <a:pPr marL="0" indent="0">
              <a:lnSpc>
                <a:spcPct val="90000"/>
              </a:lnSpc>
              <a:spcBef>
                <a:spcPts val="0"/>
              </a:spcBef>
              <a:buClr>
                <a:schemeClr val="accent1">
                  <a:lumMod val="60000"/>
                  <a:lumOff val="40000"/>
                </a:schemeClr>
              </a:buClr>
              <a:buNone/>
              <a:defRPr/>
            </a:pPr>
            <a:r>
              <a:rPr lang="en-GB" sz="2800" dirty="0">
                <a:solidFill>
                  <a:schemeClr val="bg2"/>
                </a:solidFill>
                <a:latin typeface="Arial" pitchFamily="34" charset="0"/>
                <a:cs typeface="Arial" pitchFamily="34" charset="0"/>
              </a:rPr>
              <a:t>Problems can occur when there are </a:t>
            </a:r>
            <a:r>
              <a:rPr lang="en-GB" sz="2800" dirty="0">
                <a:solidFill>
                  <a:srgbClr val="FFC000"/>
                </a:solidFill>
                <a:latin typeface="Arial" pitchFamily="34" charset="0"/>
                <a:cs typeface="Arial" pitchFamily="34" charset="0"/>
              </a:rPr>
              <a:t>disagreements</a:t>
            </a:r>
            <a:r>
              <a:rPr lang="en-GB" sz="2800" dirty="0">
                <a:solidFill>
                  <a:schemeClr val="bg2"/>
                </a:solidFill>
                <a:latin typeface="Arial" pitchFamily="34" charset="0"/>
                <a:cs typeface="Arial" pitchFamily="34" charset="0"/>
              </a:rPr>
              <a:t> between partners </a:t>
            </a:r>
            <a:endParaRPr lang="en-GB" sz="2800" dirty="0">
              <a:solidFill>
                <a:schemeClr val="bg2"/>
              </a:solidFill>
              <a:latin typeface="Arial" pitchFamily="34" charset="0"/>
              <a:ea typeface="Arial Unicode MS" pitchFamily="34" charset="-128"/>
              <a:cs typeface="Arial" pitchFamily="34" charset="0"/>
            </a:endParaRPr>
          </a:p>
          <a:p>
            <a:pPr marL="0" indent="0">
              <a:lnSpc>
                <a:spcPct val="90000"/>
              </a:lnSpc>
              <a:spcBef>
                <a:spcPts val="0"/>
              </a:spcBef>
              <a:buClr>
                <a:schemeClr val="accent1">
                  <a:lumMod val="60000"/>
                  <a:lumOff val="40000"/>
                </a:schemeClr>
              </a:buClr>
              <a:buNone/>
              <a:defRPr/>
            </a:pPr>
            <a:endParaRPr lang="en-GB" sz="800" dirty="0">
              <a:solidFill>
                <a:schemeClr val="bg2"/>
              </a:solidFill>
              <a:latin typeface="Arial" pitchFamily="34" charset="0"/>
              <a:ea typeface="Arial Unicode MS" pitchFamily="34" charset="-128"/>
              <a:cs typeface="Arial" pitchFamily="34" charset="0"/>
            </a:endParaRPr>
          </a:p>
          <a:p>
            <a:pPr marL="0" indent="0">
              <a:lnSpc>
                <a:spcPct val="90000"/>
              </a:lnSpc>
              <a:spcBef>
                <a:spcPts val="0"/>
              </a:spcBef>
              <a:buClr>
                <a:schemeClr val="accent1">
                  <a:lumMod val="60000"/>
                  <a:lumOff val="40000"/>
                </a:schemeClr>
              </a:buClr>
              <a:buNone/>
              <a:defRPr/>
            </a:pPr>
            <a:r>
              <a:rPr lang="en-GB" sz="2800" dirty="0">
                <a:solidFill>
                  <a:schemeClr val="bg2"/>
                </a:solidFill>
                <a:latin typeface="Arial" pitchFamily="34" charset="0"/>
                <a:cs typeface="Arial" pitchFamily="34" charset="0"/>
              </a:rPr>
              <a:t>An individual can make a business decision </a:t>
            </a:r>
            <a:r>
              <a:rPr lang="en-GB" sz="2800" dirty="0">
                <a:solidFill>
                  <a:srgbClr val="FFC000"/>
                </a:solidFill>
                <a:latin typeface="Arial" pitchFamily="34" charset="0"/>
                <a:cs typeface="Arial" pitchFamily="34" charset="0"/>
              </a:rPr>
              <a:t>without informing </a:t>
            </a:r>
            <a:r>
              <a:rPr lang="en-GB" sz="2800" dirty="0">
                <a:solidFill>
                  <a:schemeClr val="bg2"/>
                </a:solidFill>
                <a:latin typeface="Arial" pitchFamily="34" charset="0"/>
                <a:cs typeface="Arial" pitchFamily="34" charset="0"/>
              </a:rPr>
              <a:t>the other partners </a:t>
            </a:r>
          </a:p>
          <a:p>
            <a:pPr marL="0" indent="0">
              <a:lnSpc>
                <a:spcPct val="90000"/>
              </a:lnSpc>
              <a:spcBef>
                <a:spcPts val="0"/>
              </a:spcBef>
              <a:buClr>
                <a:schemeClr val="accent1">
                  <a:lumMod val="60000"/>
                  <a:lumOff val="40000"/>
                </a:schemeClr>
              </a:buClr>
              <a:buNone/>
              <a:defRPr/>
            </a:pPr>
            <a:endParaRPr lang="en-GB" sz="800" dirty="0">
              <a:solidFill>
                <a:schemeClr val="bg2"/>
              </a:solidFill>
              <a:latin typeface="Arial" pitchFamily="34" charset="0"/>
              <a:ea typeface="Arial Unicode MS" pitchFamily="34" charset="-128"/>
              <a:cs typeface="Arial" pitchFamily="34" charset="0"/>
            </a:endParaRPr>
          </a:p>
          <a:p>
            <a:pPr marL="0" indent="0">
              <a:lnSpc>
                <a:spcPct val="90000"/>
              </a:lnSpc>
              <a:spcBef>
                <a:spcPts val="0"/>
              </a:spcBef>
              <a:buClr>
                <a:schemeClr val="accent1">
                  <a:lumMod val="60000"/>
                  <a:lumOff val="40000"/>
                </a:schemeClr>
              </a:buClr>
              <a:buNone/>
              <a:defRPr/>
            </a:pPr>
            <a:r>
              <a:rPr lang="en-GB" sz="2800" dirty="0">
                <a:solidFill>
                  <a:schemeClr val="bg2"/>
                </a:solidFill>
                <a:latin typeface="Arial" pitchFamily="34" charset="0"/>
                <a:cs typeface="Arial" pitchFamily="34" charset="0"/>
              </a:rPr>
              <a:t>Partnerships must be </a:t>
            </a:r>
            <a:r>
              <a:rPr lang="en-GB" sz="2800" dirty="0">
                <a:solidFill>
                  <a:srgbClr val="FFC000"/>
                </a:solidFill>
                <a:latin typeface="Arial" pitchFamily="34" charset="0"/>
                <a:cs typeface="Arial" pitchFamily="34" charset="0"/>
              </a:rPr>
              <a:t>dissolved</a:t>
            </a:r>
            <a:r>
              <a:rPr lang="en-GB" sz="2800" dirty="0">
                <a:solidFill>
                  <a:schemeClr val="bg2"/>
                </a:solidFill>
                <a:latin typeface="Arial" pitchFamily="34" charset="0"/>
                <a:cs typeface="Arial" pitchFamily="34" charset="0"/>
              </a:rPr>
              <a:t> on death, resignation or bankruptcy of a partner</a:t>
            </a:r>
            <a:endParaRPr lang="en-GB" sz="2800" dirty="0">
              <a:solidFill>
                <a:schemeClr val="bg2"/>
              </a:solidFill>
              <a:latin typeface="Arial" pitchFamily="34" charset="0"/>
              <a:ea typeface="Arial Unicode MS" pitchFamily="34" charset="-128"/>
              <a:cs typeface="Arial" pitchFamily="34" charset="0"/>
            </a:endParaRPr>
          </a:p>
          <a:p>
            <a:pPr marL="0" indent="0">
              <a:lnSpc>
                <a:spcPct val="90000"/>
              </a:lnSpc>
              <a:spcBef>
                <a:spcPts val="0"/>
              </a:spcBef>
              <a:buClr>
                <a:schemeClr val="accent1">
                  <a:lumMod val="60000"/>
                  <a:lumOff val="40000"/>
                </a:schemeClr>
              </a:buClr>
              <a:buNone/>
              <a:defRPr/>
            </a:pPr>
            <a:endParaRPr lang="en-GB" sz="2800" dirty="0">
              <a:solidFill>
                <a:schemeClr val="bg2"/>
              </a:solidFill>
              <a:latin typeface="Arial" pitchFamily="34" charset="0"/>
              <a:cs typeface="Arial" pitchFamily="34" charset="0"/>
            </a:endParaRPr>
          </a:p>
        </p:txBody>
      </p:sp>
      <p:pic>
        <p:nvPicPr>
          <p:cNvPr id="24581" name="Picture 1" descr="TSD_logo20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63001" y="85725"/>
            <a:ext cx="1700213"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See the source image"/>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4134600" y="4383314"/>
            <a:ext cx="3234122" cy="22850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7956255"/>
      </p:ext>
    </p:extLst>
  </p:cSld>
  <p:clrMapOvr>
    <a:masterClrMapping/>
  </p:clrMapOvr>
  <p:transition spd="med">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9219">
                                            <p:txEl>
                                              <p:pRg st="0" end="0"/>
                                            </p:txEl>
                                          </p:spTgt>
                                        </p:tgtEl>
                                        <p:attrNameLst>
                                          <p:attrName>ppt_c</p:attrName>
                                        </p:attrNameLst>
                                      </p:cBhvr>
                                      <p:to>
                                        <a:schemeClr val="accent1"/>
                                      </p:to>
                                    </p:animClr>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219">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9219">
                                            <p:txEl>
                                              <p:pRg st="2" end="2"/>
                                            </p:txEl>
                                          </p:spTgt>
                                        </p:tgtEl>
                                        <p:attrNameLst>
                                          <p:attrName>ppt_c</p:attrName>
                                        </p:attrNameLst>
                                      </p:cBhvr>
                                      <p:to>
                                        <a:schemeClr val="accent1"/>
                                      </p:to>
                                    </p:animClr>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219">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9219">
                                            <p:txEl>
                                              <p:pRg st="4" end="4"/>
                                            </p:txEl>
                                          </p:spTgt>
                                        </p:tgtEl>
                                        <p:attrNameLst>
                                          <p:attrName>ppt_c</p:attrName>
                                        </p:attrNameLst>
                                      </p:cBhvr>
                                      <p:to>
                                        <a:schemeClr val="accent1"/>
                                      </p:to>
                                    </p:animClr>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219">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9219">
                                            <p:txEl>
                                              <p:pRg st="6" end="6"/>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754453" y="469107"/>
            <a:ext cx="9656826" cy="1143000"/>
          </a:xfrm>
        </p:spPr>
        <p:txBody>
          <a:bodyPr rtlCol="0">
            <a:noAutofit/>
          </a:bodyPr>
          <a:lstStyle/>
          <a:p>
            <a:pPr algn="ctr">
              <a:defRPr/>
            </a:pPr>
            <a:r>
              <a:rPr lang="en-GB" sz="3600" b="1" dirty="0">
                <a:solidFill>
                  <a:srgbClr val="00B0F0"/>
                </a:solidFill>
                <a:effectLst>
                  <a:outerShdw blurRad="38100" dist="38100" dir="2700000" algn="tl">
                    <a:srgbClr val="000000">
                      <a:alpha val="43137"/>
                    </a:srgbClr>
                  </a:outerShdw>
                </a:effectLst>
                <a:latin typeface="Arial" pitchFamily="34" charset="0"/>
                <a:cs typeface="Arial" pitchFamily="34" charset="0"/>
              </a:rPr>
              <a:t>Pros of forming a limited liability partnership </a:t>
            </a:r>
          </a:p>
        </p:txBody>
      </p:sp>
      <p:sp>
        <p:nvSpPr>
          <p:cNvPr id="10243" name="Rectangle 3" descr="Rectangle: Click to edit Master text styles&#10;Second level&#10;Third level&#10;Fourth level&#10;Fifth level"/>
          <p:cNvSpPr>
            <a:spLocks noGrp="1" noChangeArrowheads="1"/>
          </p:cNvSpPr>
          <p:nvPr>
            <p:ph idx="1"/>
          </p:nvPr>
        </p:nvSpPr>
        <p:spPr>
          <a:xfrm>
            <a:off x="1045028" y="2171839"/>
            <a:ext cx="10464801" cy="3824301"/>
          </a:xfrm>
        </p:spPr>
        <p:txBody>
          <a:bodyPr rtlCol="0">
            <a:noAutofit/>
          </a:bodyPr>
          <a:lstStyle/>
          <a:p>
            <a:pPr marL="0" indent="0">
              <a:lnSpc>
                <a:spcPct val="90000"/>
              </a:lnSpc>
              <a:spcBef>
                <a:spcPts val="0"/>
              </a:spcBef>
              <a:buClr>
                <a:schemeClr val="accent1">
                  <a:lumMod val="60000"/>
                  <a:lumOff val="40000"/>
                </a:schemeClr>
              </a:buClr>
              <a:buNone/>
              <a:defRPr/>
            </a:pPr>
            <a:r>
              <a:rPr lang="en-GB" sz="2800" b="1" dirty="0">
                <a:solidFill>
                  <a:srgbClr val="FFC000"/>
                </a:solidFill>
                <a:latin typeface="Arial" pitchFamily="34" charset="0"/>
                <a:cs typeface="Arial" pitchFamily="34" charset="0"/>
              </a:rPr>
              <a:t>Retains the </a:t>
            </a:r>
            <a:r>
              <a:rPr lang="en-GB" sz="2800" b="1" dirty="0">
                <a:solidFill>
                  <a:srgbClr val="00B0F0"/>
                </a:solidFill>
                <a:latin typeface="Arial" pitchFamily="34" charset="0"/>
                <a:cs typeface="Arial" pitchFamily="34" charset="0"/>
              </a:rPr>
              <a:t>flexibility</a:t>
            </a:r>
            <a:r>
              <a:rPr lang="en-GB" sz="2800" b="1" dirty="0">
                <a:solidFill>
                  <a:srgbClr val="FFC000"/>
                </a:solidFill>
                <a:latin typeface="Arial" pitchFamily="34" charset="0"/>
                <a:cs typeface="Arial" pitchFamily="34" charset="0"/>
              </a:rPr>
              <a:t> of a partnership as opposed to the well-defined structure of a limited company</a:t>
            </a:r>
          </a:p>
          <a:p>
            <a:pPr marL="0" indent="0">
              <a:lnSpc>
                <a:spcPct val="90000"/>
              </a:lnSpc>
              <a:spcBef>
                <a:spcPts val="0"/>
              </a:spcBef>
              <a:buClr>
                <a:schemeClr val="accent1">
                  <a:lumMod val="60000"/>
                  <a:lumOff val="40000"/>
                </a:schemeClr>
              </a:buClr>
              <a:buNone/>
              <a:defRPr/>
            </a:pPr>
            <a:r>
              <a:rPr lang="en-GB" sz="1200" b="1" dirty="0">
                <a:solidFill>
                  <a:srgbClr val="FFC000"/>
                </a:solidFill>
                <a:latin typeface="Arial" pitchFamily="34" charset="0"/>
                <a:cs typeface="Arial" pitchFamily="34" charset="0"/>
              </a:rPr>
              <a:t> </a:t>
            </a:r>
            <a:endParaRPr lang="en-GB" sz="1200" b="1" dirty="0">
              <a:solidFill>
                <a:srgbClr val="FFC000"/>
              </a:solidFill>
              <a:latin typeface="Arial" pitchFamily="34" charset="0"/>
              <a:ea typeface="Arial Unicode MS" pitchFamily="34" charset="-128"/>
              <a:cs typeface="Arial" pitchFamily="34" charset="0"/>
            </a:endParaRPr>
          </a:p>
          <a:p>
            <a:pPr marL="0" indent="0">
              <a:lnSpc>
                <a:spcPct val="90000"/>
              </a:lnSpc>
              <a:spcBef>
                <a:spcPts val="0"/>
              </a:spcBef>
              <a:buClr>
                <a:schemeClr val="accent1">
                  <a:lumMod val="60000"/>
                  <a:lumOff val="40000"/>
                </a:schemeClr>
              </a:buClr>
              <a:buNone/>
              <a:defRPr/>
            </a:pPr>
            <a:r>
              <a:rPr lang="en-GB" sz="2800" b="1" dirty="0">
                <a:solidFill>
                  <a:srgbClr val="FFC000"/>
                </a:solidFill>
                <a:latin typeface="Arial" pitchFamily="34" charset="0"/>
                <a:cs typeface="Arial" pitchFamily="34" charset="0"/>
              </a:rPr>
              <a:t>LLPs </a:t>
            </a:r>
            <a:r>
              <a:rPr lang="en-GB" sz="2800" b="1" dirty="0">
                <a:solidFill>
                  <a:srgbClr val="00B0F0"/>
                </a:solidFill>
                <a:latin typeface="Arial" pitchFamily="34" charset="0"/>
                <a:cs typeface="Arial" pitchFamily="34" charset="0"/>
              </a:rPr>
              <a:t>do not have to be dissolved </a:t>
            </a:r>
            <a:r>
              <a:rPr lang="en-GB" sz="2800" b="1" dirty="0">
                <a:solidFill>
                  <a:srgbClr val="FFC000"/>
                </a:solidFill>
                <a:latin typeface="Arial" pitchFamily="34" charset="0"/>
                <a:cs typeface="Arial" pitchFamily="34" charset="0"/>
              </a:rPr>
              <a:t>on the resignation, death or bankruptcy of a member </a:t>
            </a:r>
          </a:p>
          <a:p>
            <a:pPr marL="0" indent="0">
              <a:lnSpc>
                <a:spcPct val="90000"/>
              </a:lnSpc>
              <a:spcBef>
                <a:spcPts val="0"/>
              </a:spcBef>
              <a:buClr>
                <a:schemeClr val="accent1">
                  <a:lumMod val="60000"/>
                  <a:lumOff val="40000"/>
                </a:schemeClr>
              </a:buClr>
              <a:buNone/>
              <a:defRPr/>
            </a:pPr>
            <a:endParaRPr lang="en-GB" sz="1200" b="1" dirty="0">
              <a:solidFill>
                <a:srgbClr val="FFC000"/>
              </a:solidFill>
              <a:latin typeface="Arial" pitchFamily="34" charset="0"/>
              <a:ea typeface="Arial Unicode MS" pitchFamily="34" charset="-128"/>
              <a:cs typeface="Arial" pitchFamily="34" charset="0"/>
            </a:endParaRPr>
          </a:p>
          <a:p>
            <a:pPr marL="0" indent="0">
              <a:lnSpc>
                <a:spcPct val="90000"/>
              </a:lnSpc>
              <a:spcBef>
                <a:spcPts val="0"/>
              </a:spcBef>
              <a:buClr>
                <a:schemeClr val="accent1">
                  <a:lumMod val="60000"/>
                  <a:lumOff val="40000"/>
                </a:schemeClr>
              </a:buClr>
              <a:buNone/>
              <a:defRPr/>
            </a:pPr>
            <a:r>
              <a:rPr lang="en-GB" sz="2800" b="1" dirty="0">
                <a:solidFill>
                  <a:srgbClr val="FFC000"/>
                </a:solidFill>
                <a:latin typeface="Arial" pitchFamily="34" charset="0"/>
                <a:cs typeface="Arial" pitchFamily="34" charset="0"/>
              </a:rPr>
              <a:t>There is </a:t>
            </a:r>
            <a:r>
              <a:rPr lang="en-GB" sz="2800" b="1" dirty="0">
                <a:solidFill>
                  <a:srgbClr val="00B0F0"/>
                </a:solidFill>
                <a:latin typeface="Arial" pitchFamily="34" charset="0"/>
                <a:cs typeface="Arial" pitchFamily="34" charset="0"/>
              </a:rPr>
              <a:t>limited</a:t>
            </a:r>
            <a:r>
              <a:rPr lang="en-GB" sz="2800" b="1" dirty="0">
                <a:solidFill>
                  <a:srgbClr val="FFC000"/>
                </a:solidFill>
                <a:latin typeface="Arial" pitchFamily="34" charset="0"/>
                <a:cs typeface="Arial" pitchFamily="34" charset="0"/>
              </a:rPr>
              <a:t> personal liability for members </a:t>
            </a:r>
          </a:p>
          <a:p>
            <a:pPr marL="0" indent="0">
              <a:lnSpc>
                <a:spcPct val="90000"/>
              </a:lnSpc>
              <a:spcBef>
                <a:spcPts val="0"/>
              </a:spcBef>
              <a:buClr>
                <a:schemeClr val="accent1">
                  <a:lumMod val="60000"/>
                  <a:lumOff val="40000"/>
                </a:schemeClr>
              </a:buClr>
              <a:buNone/>
              <a:defRPr/>
            </a:pPr>
            <a:endParaRPr lang="en-GB" sz="1200" b="1" dirty="0">
              <a:solidFill>
                <a:srgbClr val="FFC000"/>
              </a:solidFill>
              <a:latin typeface="Arial" pitchFamily="34" charset="0"/>
              <a:ea typeface="Arial Unicode MS" pitchFamily="34" charset="-128"/>
              <a:cs typeface="Arial" pitchFamily="34" charset="0"/>
            </a:endParaRPr>
          </a:p>
          <a:p>
            <a:pPr marL="0" indent="0">
              <a:lnSpc>
                <a:spcPct val="90000"/>
              </a:lnSpc>
              <a:spcBef>
                <a:spcPts val="0"/>
              </a:spcBef>
              <a:buClr>
                <a:schemeClr val="accent1">
                  <a:lumMod val="60000"/>
                  <a:lumOff val="40000"/>
                </a:schemeClr>
              </a:buClr>
              <a:buNone/>
              <a:defRPr/>
            </a:pPr>
            <a:r>
              <a:rPr lang="en-GB" sz="2800" b="1" dirty="0">
                <a:solidFill>
                  <a:srgbClr val="FFC000"/>
                </a:solidFill>
                <a:latin typeface="Arial" pitchFamily="34" charset="0"/>
                <a:cs typeface="Arial" pitchFamily="34" charset="0"/>
              </a:rPr>
              <a:t>Tax and National Insurance contributions are </a:t>
            </a:r>
            <a:r>
              <a:rPr lang="en-GB" sz="2800" b="1" dirty="0">
                <a:solidFill>
                  <a:srgbClr val="00B0F0"/>
                </a:solidFill>
                <a:latin typeface="Arial" pitchFamily="34" charset="0"/>
                <a:cs typeface="Arial" pitchFamily="34" charset="0"/>
              </a:rPr>
              <a:t>lower</a:t>
            </a:r>
            <a:r>
              <a:rPr lang="en-GB" sz="2800" b="1" dirty="0">
                <a:solidFill>
                  <a:srgbClr val="FFC000"/>
                </a:solidFill>
                <a:latin typeface="Arial" pitchFamily="34" charset="0"/>
                <a:cs typeface="Arial" pitchFamily="34" charset="0"/>
              </a:rPr>
              <a:t> than for a limited company </a:t>
            </a:r>
          </a:p>
          <a:p>
            <a:pPr marL="0" indent="0">
              <a:lnSpc>
                <a:spcPct val="90000"/>
              </a:lnSpc>
              <a:spcBef>
                <a:spcPts val="0"/>
              </a:spcBef>
              <a:buClr>
                <a:schemeClr val="accent1">
                  <a:lumMod val="60000"/>
                  <a:lumOff val="40000"/>
                </a:schemeClr>
              </a:buClr>
              <a:buNone/>
              <a:defRPr/>
            </a:pPr>
            <a:endParaRPr lang="en-GB" sz="1200" b="1" dirty="0">
              <a:solidFill>
                <a:srgbClr val="FFC000"/>
              </a:solidFill>
              <a:latin typeface="Arial" pitchFamily="34" charset="0"/>
              <a:ea typeface="Arial Unicode MS" pitchFamily="34" charset="-128"/>
              <a:cs typeface="Arial" pitchFamily="34" charset="0"/>
            </a:endParaRPr>
          </a:p>
        </p:txBody>
      </p:sp>
      <p:pic>
        <p:nvPicPr>
          <p:cNvPr id="25604" name="Picture 1" descr="TSD_logo20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80321" y="150813"/>
            <a:ext cx="1700213"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69809108"/>
      </p:ext>
    </p:extLst>
  </p:cSld>
  <p:clrMapOvr>
    <a:masterClrMapping/>
  </p:clrMapOvr>
  <p:transition spd="med">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10243">
                                            <p:txEl>
                                              <p:pRg st="0" end="0"/>
                                            </p:txEl>
                                          </p:spTgt>
                                        </p:tgtEl>
                                        <p:attrNameLst>
                                          <p:attrName>ppt_c</p:attrName>
                                        </p:attrNameLst>
                                      </p:cBhvr>
                                      <p:to>
                                        <a:schemeClr val="accent1"/>
                                      </p:to>
                                    </p:animClr>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4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10243">
                                            <p:txEl>
                                              <p:pRg st="1" end="1"/>
                                            </p:txEl>
                                          </p:spTgt>
                                        </p:tgtEl>
                                        <p:attrNameLst>
                                          <p:attrName>ppt_c</p:attrName>
                                        </p:attrNameLst>
                                      </p:cBhvr>
                                      <p:to>
                                        <a:schemeClr val="accent1"/>
                                      </p:to>
                                    </p:animClr>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24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10243">
                                            <p:txEl>
                                              <p:pRg st="2" end="2"/>
                                            </p:txEl>
                                          </p:spTgt>
                                        </p:tgtEl>
                                        <p:attrNameLst>
                                          <p:attrName>ppt_c</p:attrName>
                                        </p:attrNameLst>
                                      </p:cBhvr>
                                      <p:to>
                                        <a:schemeClr val="accent1"/>
                                      </p:to>
                                    </p:animClr>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24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10243">
                                            <p:txEl>
                                              <p:pRg st="4" end="4"/>
                                            </p:txEl>
                                          </p:spTgt>
                                        </p:tgtEl>
                                        <p:attrNameLst>
                                          <p:attrName>ppt_c</p:attrName>
                                        </p:attrNameLst>
                                      </p:cBhvr>
                                      <p:to>
                                        <a:schemeClr val="accent1"/>
                                      </p:to>
                                    </p:animClr>
                                  </p:sub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243">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10243">
                                            <p:txEl>
                                              <p:pRg st="6" end="6"/>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78104" y="839057"/>
            <a:ext cx="9558084" cy="1143000"/>
          </a:xfrm>
        </p:spPr>
        <p:txBody>
          <a:bodyPr rtlCol="0">
            <a:noAutofit/>
          </a:bodyPr>
          <a:lstStyle/>
          <a:p>
            <a:pPr algn="ctr">
              <a:defRPr/>
            </a:pPr>
            <a:r>
              <a:rPr lang="en-GB" sz="3600" b="1" dirty="0">
                <a:solidFill>
                  <a:srgbClr val="00B050"/>
                </a:solidFill>
                <a:effectLst>
                  <a:outerShdw blurRad="38100" dist="38100" dir="2700000" algn="tl">
                    <a:srgbClr val="000000">
                      <a:alpha val="43137"/>
                    </a:srgbClr>
                  </a:outerShdw>
                </a:effectLst>
                <a:latin typeface="Arial" pitchFamily="34" charset="0"/>
                <a:cs typeface="Arial" pitchFamily="34" charset="0"/>
              </a:rPr>
              <a:t>Pros of forming a limited liability partnership </a:t>
            </a:r>
          </a:p>
        </p:txBody>
      </p:sp>
      <p:sp>
        <p:nvSpPr>
          <p:cNvPr id="10243" name="Rectangle 3" descr="Rectangle: Click to edit Master text styles&#10;Second level&#10;Third level&#10;Fourth level&#10;Fifth level"/>
          <p:cNvSpPr>
            <a:spLocks noGrp="1" noChangeArrowheads="1"/>
          </p:cNvSpPr>
          <p:nvPr>
            <p:ph idx="1"/>
          </p:nvPr>
        </p:nvSpPr>
        <p:spPr>
          <a:xfrm>
            <a:off x="1364343" y="2130551"/>
            <a:ext cx="8577944" cy="4095623"/>
          </a:xfrm>
        </p:spPr>
        <p:txBody>
          <a:bodyPr rtlCol="0">
            <a:noAutofit/>
          </a:bodyPr>
          <a:lstStyle/>
          <a:p>
            <a:pPr marL="0" indent="0">
              <a:lnSpc>
                <a:spcPct val="90000"/>
              </a:lnSpc>
              <a:spcBef>
                <a:spcPts val="0"/>
              </a:spcBef>
              <a:buClr>
                <a:schemeClr val="accent1">
                  <a:lumMod val="60000"/>
                  <a:lumOff val="40000"/>
                </a:schemeClr>
              </a:buClr>
              <a:buNone/>
              <a:defRPr/>
            </a:pPr>
            <a:endParaRPr lang="en-GB" sz="1200" dirty="0">
              <a:solidFill>
                <a:schemeClr val="bg2"/>
              </a:solidFill>
              <a:latin typeface="Arial" pitchFamily="34" charset="0"/>
              <a:ea typeface="Arial Unicode MS" pitchFamily="34" charset="-128"/>
              <a:cs typeface="Arial" pitchFamily="34" charset="0"/>
            </a:endParaRPr>
          </a:p>
          <a:p>
            <a:pPr marL="0" indent="0">
              <a:lnSpc>
                <a:spcPct val="90000"/>
              </a:lnSpc>
              <a:spcBef>
                <a:spcPts val="0"/>
              </a:spcBef>
              <a:buClr>
                <a:schemeClr val="accent1">
                  <a:lumMod val="60000"/>
                  <a:lumOff val="40000"/>
                </a:schemeClr>
              </a:buClr>
              <a:buNone/>
              <a:defRPr/>
            </a:pPr>
            <a:r>
              <a:rPr lang="en-GB" sz="2800" dirty="0">
                <a:solidFill>
                  <a:schemeClr val="accent1">
                    <a:lumMod val="75000"/>
                  </a:schemeClr>
                </a:solidFill>
                <a:latin typeface="Arial" pitchFamily="34" charset="0"/>
                <a:cs typeface="Arial" pitchFamily="34" charset="0"/>
              </a:rPr>
              <a:t>Shared</a:t>
            </a:r>
            <a:r>
              <a:rPr lang="en-GB" sz="2800" dirty="0">
                <a:solidFill>
                  <a:schemeClr val="bg2"/>
                </a:solidFill>
                <a:latin typeface="Arial" pitchFamily="34" charset="0"/>
                <a:cs typeface="Arial" pitchFamily="34" charset="0"/>
              </a:rPr>
              <a:t> risks and losses </a:t>
            </a:r>
          </a:p>
          <a:p>
            <a:pPr marL="0" indent="0">
              <a:lnSpc>
                <a:spcPct val="90000"/>
              </a:lnSpc>
              <a:spcBef>
                <a:spcPts val="0"/>
              </a:spcBef>
              <a:buClr>
                <a:schemeClr val="accent1">
                  <a:lumMod val="60000"/>
                  <a:lumOff val="40000"/>
                </a:schemeClr>
              </a:buClr>
              <a:buNone/>
              <a:defRPr/>
            </a:pPr>
            <a:endParaRPr lang="en-GB" sz="1200" dirty="0">
              <a:solidFill>
                <a:schemeClr val="bg2"/>
              </a:solidFill>
              <a:latin typeface="Arial" pitchFamily="34" charset="0"/>
              <a:ea typeface="Arial Unicode MS" pitchFamily="34" charset="-128"/>
              <a:cs typeface="Arial" pitchFamily="34" charset="0"/>
            </a:endParaRPr>
          </a:p>
          <a:p>
            <a:pPr marL="0" indent="0">
              <a:lnSpc>
                <a:spcPct val="90000"/>
              </a:lnSpc>
              <a:spcBef>
                <a:spcPts val="0"/>
              </a:spcBef>
              <a:buClr>
                <a:schemeClr val="accent1">
                  <a:lumMod val="60000"/>
                  <a:lumOff val="40000"/>
                </a:schemeClr>
              </a:buClr>
              <a:buNone/>
              <a:defRPr/>
            </a:pPr>
            <a:r>
              <a:rPr lang="en-GB" sz="2800" dirty="0">
                <a:solidFill>
                  <a:schemeClr val="bg2"/>
                </a:solidFill>
                <a:latin typeface="Arial" pitchFamily="34" charset="0"/>
                <a:cs typeface="Arial" pitchFamily="34" charset="0"/>
              </a:rPr>
              <a:t>Members can bring a </a:t>
            </a:r>
            <a:r>
              <a:rPr lang="en-GB" sz="2800" dirty="0">
                <a:solidFill>
                  <a:schemeClr val="accent1">
                    <a:lumMod val="75000"/>
                  </a:schemeClr>
                </a:solidFill>
                <a:latin typeface="Arial" pitchFamily="34" charset="0"/>
                <a:cs typeface="Arial" pitchFamily="34" charset="0"/>
              </a:rPr>
              <a:t>variety of different skills </a:t>
            </a:r>
            <a:r>
              <a:rPr lang="en-GB" sz="2800" dirty="0">
                <a:solidFill>
                  <a:schemeClr val="bg2"/>
                </a:solidFill>
                <a:latin typeface="Arial" pitchFamily="34" charset="0"/>
                <a:cs typeface="Arial" pitchFamily="34" charset="0"/>
              </a:rPr>
              <a:t>and experience to the business </a:t>
            </a:r>
          </a:p>
          <a:p>
            <a:pPr marL="0" indent="0">
              <a:lnSpc>
                <a:spcPct val="90000"/>
              </a:lnSpc>
              <a:spcBef>
                <a:spcPts val="0"/>
              </a:spcBef>
              <a:buClr>
                <a:schemeClr val="accent1">
                  <a:lumMod val="60000"/>
                  <a:lumOff val="40000"/>
                </a:schemeClr>
              </a:buClr>
              <a:buNone/>
              <a:defRPr/>
            </a:pPr>
            <a:endParaRPr lang="en-GB" sz="1200" dirty="0">
              <a:solidFill>
                <a:schemeClr val="bg2"/>
              </a:solidFill>
              <a:latin typeface="Arial" pitchFamily="34" charset="0"/>
              <a:ea typeface="Arial Unicode MS" pitchFamily="34" charset="-128"/>
              <a:cs typeface="Arial" pitchFamily="34" charset="0"/>
            </a:endParaRPr>
          </a:p>
          <a:p>
            <a:pPr marL="0" indent="0">
              <a:spcBef>
                <a:spcPts val="0"/>
              </a:spcBef>
              <a:buClr>
                <a:schemeClr val="accent1">
                  <a:lumMod val="60000"/>
                  <a:lumOff val="40000"/>
                </a:schemeClr>
              </a:buClr>
              <a:buNone/>
              <a:defRPr/>
            </a:pPr>
            <a:r>
              <a:rPr lang="en-GB" sz="2800" dirty="0">
                <a:solidFill>
                  <a:schemeClr val="bg2"/>
                </a:solidFill>
                <a:latin typeface="Arial" pitchFamily="34" charset="0"/>
                <a:cs typeface="Arial" pitchFamily="34" charset="0"/>
              </a:rPr>
              <a:t>Limited liability partnerships </a:t>
            </a:r>
            <a:r>
              <a:rPr lang="en-GB" sz="2800" dirty="0">
                <a:solidFill>
                  <a:schemeClr val="accent1">
                    <a:lumMod val="75000"/>
                  </a:schemeClr>
                </a:solidFill>
                <a:latin typeface="Arial" pitchFamily="34" charset="0"/>
                <a:cs typeface="Arial" pitchFamily="34" charset="0"/>
              </a:rPr>
              <a:t>cannot be taken </a:t>
            </a:r>
            <a:r>
              <a:rPr lang="en-GB" sz="2800" dirty="0">
                <a:solidFill>
                  <a:schemeClr val="bg2"/>
                </a:solidFill>
                <a:latin typeface="Arial" pitchFamily="34" charset="0"/>
                <a:cs typeface="Arial" pitchFamily="34" charset="0"/>
              </a:rPr>
              <a:t>over by other businesses</a:t>
            </a:r>
            <a:endParaRPr lang="en-GB" sz="2800" dirty="0">
              <a:solidFill>
                <a:schemeClr val="bg2"/>
              </a:solidFill>
              <a:latin typeface="Arial" pitchFamily="34" charset="0"/>
              <a:ea typeface="Arial Unicode MS" pitchFamily="34" charset="-128"/>
              <a:cs typeface="Arial" pitchFamily="34" charset="0"/>
            </a:endParaRPr>
          </a:p>
          <a:p>
            <a:pPr marL="0" indent="0">
              <a:spcBef>
                <a:spcPts val="0"/>
              </a:spcBef>
              <a:buClr>
                <a:schemeClr val="accent1">
                  <a:lumMod val="60000"/>
                  <a:lumOff val="40000"/>
                </a:schemeClr>
              </a:buClr>
              <a:buNone/>
              <a:defRPr/>
            </a:pPr>
            <a:r>
              <a:rPr lang="en-GB" sz="2800" dirty="0">
                <a:solidFill>
                  <a:schemeClr val="accent1">
                    <a:lumMod val="75000"/>
                  </a:schemeClr>
                </a:solidFill>
                <a:latin typeface="Arial" pitchFamily="34" charset="0"/>
                <a:cs typeface="Arial" pitchFamily="34" charset="0"/>
              </a:rPr>
              <a:t>Increased capital </a:t>
            </a:r>
            <a:r>
              <a:rPr lang="en-GB" sz="2800" dirty="0">
                <a:solidFill>
                  <a:schemeClr val="bg2"/>
                </a:solidFill>
                <a:latin typeface="Arial" pitchFamily="34" charset="0"/>
                <a:cs typeface="Arial" pitchFamily="34" charset="0"/>
              </a:rPr>
              <a:t>available for investment </a:t>
            </a:r>
          </a:p>
          <a:p>
            <a:pPr marL="0" indent="0">
              <a:lnSpc>
                <a:spcPct val="90000"/>
              </a:lnSpc>
              <a:spcBef>
                <a:spcPts val="0"/>
              </a:spcBef>
              <a:buClr>
                <a:schemeClr val="accent1">
                  <a:lumMod val="60000"/>
                  <a:lumOff val="40000"/>
                </a:schemeClr>
              </a:buClr>
              <a:buNone/>
              <a:defRPr/>
            </a:pPr>
            <a:endParaRPr lang="en-GB" sz="1200" dirty="0">
              <a:solidFill>
                <a:schemeClr val="bg2"/>
              </a:solidFill>
              <a:latin typeface="Arial" pitchFamily="34" charset="0"/>
              <a:ea typeface="Arial Unicode MS" pitchFamily="34" charset="-128"/>
              <a:cs typeface="Arial" pitchFamily="34" charset="0"/>
            </a:endParaRPr>
          </a:p>
          <a:p>
            <a:pPr marL="0" indent="0">
              <a:lnSpc>
                <a:spcPct val="90000"/>
              </a:lnSpc>
              <a:spcBef>
                <a:spcPts val="0"/>
              </a:spcBef>
              <a:buClr>
                <a:schemeClr val="accent1">
                  <a:lumMod val="60000"/>
                  <a:lumOff val="40000"/>
                </a:schemeClr>
              </a:buClr>
              <a:buNone/>
              <a:defRPr/>
            </a:pPr>
            <a:r>
              <a:rPr lang="en-GB" sz="2800" dirty="0">
                <a:solidFill>
                  <a:schemeClr val="bg2"/>
                </a:solidFill>
                <a:latin typeface="Arial" pitchFamily="34" charset="0"/>
                <a:cs typeface="Arial" pitchFamily="34" charset="0"/>
              </a:rPr>
              <a:t>Shared management responsibilities</a:t>
            </a:r>
          </a:p>
          <a:p>
            <a:pPr marL="0" indent="0">
              <a:lnSpc>
                <a:spcPct val="90000"/>
              </a:lnSpc>
              <a:spcBef>
                <a:spcPts val="0"/>
              </a:spcBef>
              <a:buClr>
                <a:schemeClr val="accent1">
                  <a:lumMod val="60000"/>
                  <a:lumOff val="40000"/>
                </a:schemeClr>
              </a:buClr>
              <a:buNone/>
              <a:defRPr/>
            </a:pPr>
            <a:endParaRPr lang="en-GB" sz="2800" dirty="0">
              <a:solidFill>
                <a:schemeClr val="bg2"/>
              </a:solidFill>
              <a:latin typeface="Arial" pitchFamily="34" charset="0"/>
              <a:cs typeface="Arial" pitchFamily="34" charset="0"/>
            </a:endParaRPr>
          </a:p>
        </p:txBody>
      </p:sp>
      <p:pic>
        <p:nvPicPr>
          <p:cNvPr id="26628" name="Picture 1" descr="TSD_logo20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63001" y="85725"/>
            <a:ext cx="1700213"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96276283"/>
      </p:ext>
    </p:extLst>
  </p:cSld>
  <p:clrMapOvr>
    <a:masterClrMapping/>
  </p:clrMapOvr>
  <p:transition spd="med">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10243">
                                            <p:txEl>
                                              <p:pRg st="1" end="1"/>
                                            </p:txEl>
                                          </p:spTgt>
                                        </p:tgtEl>
                                        <p:attrNameLst>
                                          <p:attrName>ppt_c</p:attrName>
                                        </p:attrNameLst>
                                      </p:cBhvr>
                                      <p:to>
                                        <a:schemeClr val="accent1"/>
                                      </p:to>
                                    </p:animClr>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4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10243">
                                            <p:txEl>
                                              <p:pRg st="3" end="3"/>
                                            </p:txEl>
                                          </p:spTgt>
                                        </p:tgtEl>
                                        <p:attrNameLst>
                                          <p:attrName>ppt_c</p:attrName>
                                        </p:attrNameLst>
                                      </p:cBhvr>
                                      <p:to>
                                        <a:schemeClr val="accent1"/>
                                      </p:to>
                                    </p:animClr>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243">
                                            <p:txEl>
                                              <p:pRg st="5" end="5"/>
                                            </p:txEl>
                                          </p:spTgt>
                                        </p:tgtEl>
                                        <p:attrNameLst>
                                          <p:attrName>style.visibility</p:attrName>
                                        </p:attrNameLst>
                                      </p:cBhvr>
                                      <p:to>
                                        <p:strVal val="visible"/>
                                      </p:to>
                                    </p:set>
                                  </p:childTnLst>
                                  <p:subTnLst>
                                    <p:animClr clrSpc="rgb" dir="cw">
                                      <p:cBhvr override="childStyle">
                                        <p:cTn dur="1" fill="hold" display="0" masterRel="nextClick" afterEffect="1"/>
                                        <p:tgtEl>
                                          <p:spTgt spid="10243">
                                            <p:txEl>
                                              <p:pRg st="5" end="5"/>
                                            </p:txEl>
                                          </p:spTgt>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243">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10243">
                                            <p:txEl>
                                              <p:pRg st="6" end="6"/>
                                            </p:txEl>
                                          </p:spTgt>
                                        </p:tgtEl>
                                        <p:attrNameLst>
                                          <p:attrName>ppt_c</p:attrName>
                                        </p:attrNameLst>
                                      </p:cBhvr>
                                      <p:to>
                                        <a:schemeClr val="accent1"/>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243">
                                            <p:txEl>
                                              <p:pRg st="8" end="8"/>
                                            </p:txEl>
                                          </p:spTgt>
                                        </p:tgtEl>
                                        <p:attrNameLst>
                                          <p:attrName>style.visibility</p:attrName>
                                        </p:attrNameLst>
                                      </p:cBhvr>
                                      <p:to>
                                        <p:strVal val="visible"/>
                                      </p:to>
                                    </p:set>
                                  </p:childTnLst>
                                  <p:subTnLst>
                                    <p:animClr clrSpc="rgb" dir="cw">
                                      <p:cBhvr override="childStyle">
                                        <p:cTn dur="1" fill="hold" display="0" masterRel="nextClick" afterEffect="1"/>
                                        <p:tgtEl>
                                          <p:spTgt spid="10243">
                                            <p:txEl>
                                              <p:pRg st="8" end="8"/>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1001486" y="795528"/>
            <a:ext cx="9587230" cy="1143000"/>
          </a:xfrm>
        </p:spPr>
        <p:txBody>
          <a:bodyPr rtlCol="0">
            <a:noAutofit/>
          </a:bodyPr>
          <a:lstStyle/>
          <a:p>
            <a:pPr algn="ctr">
              <a:defRPr/>
            </a:pPr>
            <a:r>
              <a:rPr lang="en-GB" sz="3600" b="1" dirty="0">
                <a:solidFill>
                  <a:srgbClr val="FFC000"/>
                </a:solidFill>
                <a:effectLst>
                  <a:outerShdw blurRad="38100" dist="38100" dir="2700000" algn="tl">
                    <a:srgbClr val="000000">
                      <a:alpha val="43137"/>
                    </a:srgbClr>
                  </a:outerShdw>
                </a:effectLst>
                <a:latin typeface="Arial" charset="0"/>
                <a:cs typeface="Arial" charset="0"/>
              </a:rPr>
              <a:t>Cons of forming a limited liability partnership</a:t>
            </a:r>
            <a:r>
              <a:rPr lang="en-GB" sz="3600" b="1" dirty="0">
                <a:solidFill>
                  <a:srgbClr val="FFC000"/>
                </a:solidFill>
                <a:effectLst>
                  <a:outerShdw blurRad="38100" dist="38100" dir="2700000" algn="tl">
                    <a:srgbClr val="000000">
                      <a:alpha val="43137"/>
                    </a:srgbClr>
                  </a:outerShdw>
                </a:effectLst>
              </a:rPr>
              <a:t> </a:t>
            </a:r>
          </a:p>
        </p:txBody>
      </p:sp>
      <p:sp>
        <p:nvSpPr>
          <p:cNvPr id="11267" name="Rectangle 3" descr="Rectangle: Click to edit Master text styles&#10;Second level&#10;Third level&#10;Fourth level&#10;Fifth level"/>
          <p:cNvSpPr>
            <a:spLocks noGrp="1" noChangeArrowheads="1"/>
          </p:cNvSpPr>
          <p:nvPr>
            <p:ph idx="1"/>
          </p:nvPr>
        </p:nvSpPr>
        <p:spPr>
          <a:xfrm>
            <a:off x="1001486" y="1938528"/>
            <a:ext cx="9637485" cy="4586098"/>
          </a:xfrm>
        </p:spPr>
        <p:txBody>
          <a:bodyPr rtlCol="0">
            <a:normAutofit/>
          </a:bodyPr>
          <a:lstStyle/>
          <a:p>
            <a:pPr marL="0" indent="0">
              <a:lnSpc>
                <a:spcPct val="90000"/>
              </a:lnSpc>
              <a:spcBef>
                <a:spcPts val="0"/>
              </a:spcBef>
              <a:buClr>
                <a:schemeClr val="accent1">
                  <a:lumMod val="60000"/>
                  <a:lumOff val="40000"/>
                </a:schemeClr>
              </a:buClr>
              <a:buNone/>
              <a:defRPr/>
            </a:pPr>
            <a:r>
              <a:rPr lang="en-GB" sz="2800" dirty="0">
                <a:solidFill>
                  <a:schemeClr val="accent1">
                    <a:lumMod val="75000"/>
                  </a:schemeClr>
                </a:solidFill>
                <a:latin typeface="Arial" pitchFamily="34" charset="0"/>
                <a:cs typeface="Arial" pitchFamily="34" charset="0"/>
              </a:rPr>
              <a:t>Formation is more </a:t>
            </a:r>
            <a:r>
              <a:rPr lang="en-GB" sz="2800" dirty="0">
                <a:solidFill>
                  <a:srgbClr val="FFC000"/>
                </a:solidFill>
                <a:latin typeface="Arial" pitchFamily="34" charset="0"/>
                <a:cs typeface="Arial" pitchFamily="34" charset="0"/>
              </a:rPr>
              <a:t>complex</a:t>
            </a:r>
            <a:r>
              <a:rPr lang="en-GB" sz="2800" dirty="0">
                <a:solidFill>
                  <a:schemeClr val="accent1">
                    <a:lumMod val="75000"/>
                  </a:schemeClr>
                </a:solidFill>
                <a:latin typeface="Arial" pitchFamily="34" charset="0"/>
                <a:cs typeface="Arial" pitchFamily="34" charset="0"/>
              </a:rPr>
              <a:t> and </a:t>
            </a:r>
            <a:r>
              <a:rPr lang="en-GB" sz="2800" dirty="0">
                <a:solidFill>
                  <a:srgbClr val="FFC000"/>
                </a:solidFill>
                <a:latin typeface="Arial" pitchFamily="34" charset="0"/>
                <a:cs typeface="Arial" pitchFamily="34" charset="0"/>
              </a:rPr>
              <a:t>costly</a:t>
            </a:r>
            <a:r>
              <a:rPr lang="en-GB" sz="2800" dirty="0">
                <a:solidFill>
                  <a:schemeClr val="accent1">
                    <a:lumMod val="75000"/>
                  </a:schemeClr>
                </a:solidFill>
                <a:latin typeface="Arial" pitchFamily="34" charset="0"/>
                <a:cs typeface="Arial" pitchFamily="34" charset="0"/>
              </a:rPr>
              <a:t> than that of a partnership </a:t>
            </a:r>
            <a:endParaRPr lang="en-GB" sz="2800" dirty="0">
              <a:solidFill>
                <a:schemeClr val="accent1">
                  <a:lumMod val="75000"/>
                </a:schemeClr>
              </a:solidFill>
              <a:latin typeface="Arial" pitchFamily="34" charset="0"/>
              <a:ea typeface="Arial Unicode MS" pitchFamily="34" charset="-128"/>
              <a:cs typeface="Arial" pitchFamily="34" charset="0"/>
            </a:endParaRPr>
          </a:p>
          <a:p>
            <a:pPr marL="0" indent="0">
              <a:lnSpc>
                <a:spcPct val="90000"/>
              </a:lnSpc>
              <a:spcBef>
                <a:spcPts val="0"/>
              </a:spcBef>
              <a:buClr>
                <a:schemeClr val="accent1">
                  <a:lumMod val="60000"/>
                  <a:lumOff val="40000"/>
                </a:schemeClr>
              </a:buClr>
              <a:buNone/>
              <a:defRPr/>
            </a:pPr>
            <a:endParaRPr lang="en-GB" sz="800" dirty="0">
              <a:solidFill>
                <a:schemeClr val="accent1">
                  <a:lumMod val="75000"/>
                </a:schemeClr>
              </a:solidFill>
              <a:latin typeface="Arial" pitchFamily="34" charset="0"/>
              <a:ea typeface="Arial Unicode MS" pitchFamily="34" charset="-128"/>
              <a:cs typeface="Arial" pitchFamily="34" charset="0"/>
            </a:endParaRPr>
          </a:p>
          <a:p>
            <a:pPr marL="0" indent="0">
              <a:lnSpc>
                <a:spcPct val="90000"/>
              </a:lnSpc>
              <a:spcBef>
                <a:spcPts val="0"/>
              </a:spcBef>
              <a:buClr>
                <a:schemeClr val="accent1">
                  <a:lumMod val="60000"/>
                  <a:lumOff val="40000"/>
                </a:schemeClr>
              </a:buClr>
              <a:buNone/>
              <a:defRPr/>
            </a:pPr>
            <a:r>
              <a:rPr lang="en-GB" sz="2800" dirty="0">
                <a:solidFill>
                  <a:schemeClr val="accent1">
                    <a:lumMod val="75000"/>
                  </a:schemeClr>
                </a:solidFill>
                <a:latin typeface="Arial" pitchFamily="34" charset="0"/>
                <a:cs typeface="Arial" pitchFamily="34" charset="0"/>
              </a:rPr>
              <a:t>Most limited liability partnerships need to produce </a:t>
            </a:r>
            <a:r>
              <a:rPr lang="en-GB" sz="2800" dirty="0">
                <a:solidFill>
                  <a:srgbClr val="FFC000"/>
                </a:solidFill>
                <a:latin typeface="Arial" pitchFamily="34" charset="0"/>
                <a:cs typeface="Arial" pitchFamily="34" charset="0"/>
              </a:rPr>
              <a:t>audited</a:t>
            </a:r>
            <a:r>
              <a:rPr lang="en-GB" sz="2800" dirty="0">
                <a:solidFill>
                  <a:schemeClr val="accent1">
                    <a:lumMod val="75000"/>
                  </a:schemeClr>
                </a:solidFill>
                <a:latin typeface="Arial" pitchFamily="34" charset="0"/>
                <a:cs typeface="Arial" pitchFamily="34" charset="0"/>
              </a:rPr>
              <a:t> accounts </a:t>
            </a:r>
          </a:p>
          <a:p>
            <a:pPr marL="0" indent="0">
              <a:lnSpc>
                <a:spcPct val="90000"/>
              </a:lnSpc>
              <a:spcBef>
                <a:spcPts val="0"/>
              </a:spcBef>
              <a:buClr>
                <a:schemeClr val="accent1">
                  <a:lumMod val="60000"/>
                  <a:lumOff val="40000"/>
                </a:schemeClr>
              </a:buClr>
              <a:buNone/>
              <a:defRPr/>
            </a:pPr>
            <a:endParaRPr lang="en-GB" sz="900" dirty="0">
              <a:solidFill>
                <a:schemeClr val="accent1">
                  <a:lumMod val="75000"/>
                </a:schemeClr>
              </a:solidFill>
              <a:latin typeface="Arial" pitchFamily="34" charset="0"/>
              <a:ea typeface="Arial Unicode MS" pitchFamily="34" charset="-128"/>
              <a:cs typeface="Arial" pitchFamily="34" charset="0"/>
            </a:endParaRPr>
          </a:p>
          <a:p>
            <a:pPr marL="0" indent="0">
              <a:lnSpc>
                <a:spcPct val="90000"/>
              </a:lnSpc>
              <a:spcBef>
                <a:spcPts val="0"/>
              </a:spcBef>
              <a:buClr>
                <a:schemeClr val="accent1">
                  <a:lumMod val="60000"/>
                  <a:lumOff val="40000"/>
                </a:schemeClr>
              </a:buClr>
              <a:buNone/>
              <a:defRPr/>
            </a:pPr>
            <a:r>
              <a:rPr lang="en-GB" sz="2800" dirty="0">
                <a:solidFill>
                  <a:schemeClr val="accent1">
                    <a:lumMod val="75000"/>
                  </a:schemeClr>
                </a:solidFill>
                <a:latin typeface="Arial" pitchFamily="34" charset="0"/>
                <a:cs typeface="Arial" pitchFamily="34" charset="0"/>
              </a:rPr>
              <a:t>More </a:t>
            </a:r>
            <a:r>
              <a:rPr lang="en-GB" sz="2800" dirty="0">
                <a:solidFill>
                  <a:srgbClr val="FFC000"/>
                </a:solidFill>
                <a:latin typeface="Arial" pitchFamily="34" charset="0"/>
                <a:cs typeface="Arial" pitchFamily="34" charset="0"/>
              </a:rPr>
              <a:t>administration</a:t>
            </a:r>
            <a:r>
              <a:rPr lang="en-GB" sz="2800" dirty="0">
                <a:solidFill>
                  <a:schemeClr val="accent1">
                    <a:lumMod val="75000"/>
                  </a:schemeClr>
                </a:solidFill>
                <a:latin typeface="Arial" pitchFamily="34" charset="0"/>
                <a:cs typeface="Arial" pitchFamily="34" charset="0"/>
              </a:rPr>
              <a:t> overheads, </a:t>
            </a:r>
            <a:r>
              <a:rPr lang="en-GB" sz="2800" dirty="0" err="1">
                <a:solidFill>
                  <a:schemeClr val="accent1">
                    <a:lumMod val="75000"/>
                  </a:schemeClr>
                </a:solidFill>
                <a:latin typeface="Arial" pitchFamily="34" charset="0"/>
                <a:cs typeface="Arial" pitchFamily="34" charset="0"/>
              </a:rPr>
              <a:t>eg</a:t>
            </a:r>
            <a:r>
              <a:rPr lang="en-GB" sz="2800" dirty="0">
                <a:solidFill>
                  <a:schemeClr val="accent1">
                    <a:lumMod val="75000"/>
                  </a:schemeClr>
                </a:solidFill>
                <a:latin typeface="Arial" pitchFamily="34" charset="0"/>
                <a:cs typeface="Arial" pitchFamily="34" charset="0"/>
              </a:rPr>
              <a:t> informing Companies House of changes to members and designated members </a:t>
            </a:r>
          </a:p>
          <a:p>
            <a:pPr marL="0" indent="0">
              <a:lnSpc>
                <a:spcPct val="90000"/>
              </a:lnSpc>
              <a:spcBef>
                <a:spcPts val="0"/>
              </a:spcBef>
              <a:buClr>
                <a:schemeClr val="accent1">
                  <a:lumMod val="60000"/>
                  <a:lumOff val="40000"/>
                </a:schemeClr>
              </a:buClr>
              <a:buNone/>
              <a:defRPr/>
            </a:pPr>
            <a:endParaRPr lang="en-GB" sz="800" dirty="0">
              <a:solidFill>
                <a:schemeClr val="accent1">
                  <a:lumMod val="75000"/>
                </a:schemeClr>
              </a:solidFill>
              <a:latin typeface="Arial" pitchFamily="34" charset="0"/>
              <a:ea typeface="Arial Unicode MS" pitchFamily="34" charset="-128"/>
              <a:cs typeface="Arial" pitchFamily="34" charset="0"/>
            </a:endParaRPr>
          </a:p>
          <a:p>
            <a:pPr marL="0" indent="0">
              <a:lnSpc>
                <a:spcPct val="90000"/>
              </a:lnSpc>
              <a:spcBef>
                <a:spcPts val="0"/>
              </a:spcBef>
              <a:buClr>
                <a:schemeClr val="accent1">
                  <a:lumMod val="60000"/>
                  <a:lumOff val="40000"/>
                </a:schemeClr>
              </a:buClr>
              <a:buNone/>
              <a:defRPr/>
            </a:pPr>
            <a:r>
              <a:rPr lang="en-GB" sz="2800" dirty="0">
                <a:solidFill>
                  <a:schemeClr val="accent1">
                    <a:lumMod val="75000"/>
                  </a:schemeClr>
                </a:solidFill>
                <a:latin typeface="Arial" pitchFamily="34" charset="0"/>
                <a:cs typeface="Arial" pitchFamily="34" charset="0"/>
              </a:rPr>
              <a:t>Problems can occur when there is </a:t>
            </a:r>
            <a:r>
              <a:rPr lang="en-GB" sz="2800" dirty="0">
                <a:solidFill>
                  <a:srgbClr val="FFC000"/>
                </a:solidFill>
                <a:latin typeface="Arial" pitchFamily="34" charset="0"/>
                <a:cs typeface="Arial" pitchFamily="34" charset="0"/>
              </a:rPr>
              <a:t>disagreements</a:t>
            </a:r>
            <a:r>
              <a:rPr lang="en-GB" sz="2800" dirty="0">
                <a:solidFill>
                  <a:schemeClr val="accent1">
                    <a:lumMod val="75000"/>
                  </a:schemeClr>
                </a:solidFill>
                <a:latin typeface="Arial" pitchFamily="34" charset="0"/>
                <a:cs typeface="Arial" pitchFamily="34" charset="0"/>
              </a:rPr>
              <a:t> with other members </a:t>
            </a:r>
          </a:p>
        </p:txBody>
      </p:sp>
      <p:pic>
        <p:nvPicPr>
          <p:cNvPr id="27652" name="Picture 1" descr="TSD_logo20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63001" y="85725"/>
            <a:ext cx="1700213"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7516218"/>
      </p:ext>
    </p:extLst>
  </p:cSld>
  <p:clrMapOvr>
    <a:masterClrMapping/>
  </p:clrMapOvr>
  <p:transition spd="med">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11267">
                                            <p:txEl>
                                              <p:pRg st="0" end="0"/>
                                            </p:txEl>
                                          </p:spTgt>
                                        </p:tgtEl>
                                        <p:attrNameLst>
                                          <p:attrName>ppt_c</p:attrName>
                                        </p:attrNameLst>
                                      </p:cBhvr>
                                      <p:to>
                                        <a:schemeClr val="accent1"/>
                                      </p:to>
                                    </p:animClr>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267">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11267">
                                            <p:txEl>
                                              <p:pRg st="2" end="2"/>
                                            </p:txEl>
                                          </p:spTgt>
                                        </p:tgtEl>
                                        <p:attrNameLst>
                                          <p:attrName>ppt_c</p:attrName>
                                        </p:attrNameLst>
                                      </p:cBhvr>
                                      <p:to>
                                        <a:schemeClr val="accent1"/>
                                      </p:to>
                                    </p:animClr>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267">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11267">
                                            <p:txEl>
                                              <p:pRg st="4" end="4"/>
                                            </p:txEl>
                                          </p:spTgt>
                                        </p:tgtEl>
                                        <p:attrNameLst>
                                          <p:attrName>ppt_c</p:attrName>
                                        </p:attrNameLst>
                                      </p:cBhvr>
                                      <p:to>
                                        <a:schemeClr val="accent1"/>
                                      </p:to>
                                    </p:animClr>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267">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11267">
                                            <p:txEl>
                                              <p:pRg st="6" end="6"/>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1129323" y="722313"/>
            <a:ext cx="8733815" cy="1066800"/>
          </a:xfrm>
        </p:spPr>
        <p:txBody>
          <a:bodyPr rtlCol="0">
            <a:normAutofit fontScale="90000"/>
          </a:bodyPr>
          <a:lstStyle/>
          <a:p>
            <a:pPr algn="l">
              <a:defRPr/>
            </a:pPr>
            <a:r>
              <a:rPr lang="en-GB" sz="3600" b="1" dirty="0">
                <a:effectLst>
                  <a:outerShdw blurRad="38100" dist="38100" dir="2700000" algn="tl">
                    <a:srgbClr val="000000">
                      <a:alpha val="43137"/>
                    </a:srgbClr>
                  </a:outerShdw>
                </a:effectLst>
                <a:latin typeface="Arial" pitchFamily="34" charset="0"/>
                <a:cs typeface="Arial" pitchFamily="34" charset="0"/>
              </a:rPr>
              <a:t>Pros of forming a limited company </a:t>
            </a:r>
          </a:p>
        </p:txBody>
      </p:sp>
      <p:sp>
        <p:nvSpPr>
          <p:cNvPr id="12291" name="Rectangle 3" descr="Rectangle: Click to edit Master text styles&#10;Second level&#10;Third level&#10;Fourth level&#10;Fifth level"/>
          <p:cNvSpPr>
            <a:spLocks noGrp="1" noChangeArrowheads="1"/>
          </p:cNvSpPr>
          <p:nvPr>
            <p:ph idx="1"/>
          </p:nvPr>
        </p:nvSpPr>
        <p:spPr>
          <a:xfrm>
            <a:off x="1524000" y="1600201"/>
            <a:ext cx="7526338" cy="4525963"/>
          </a:xfrm>
        </p:spPr>
        <p:txBody>
          <a:bodyPr rtlCol="0">
            <a:normAutofit/>
          </a:bodyPr>
          <a:lstStyle/>
          <a:p>
            <a:pPr marL="0" indent="0">
              <a:lnSpc>
                <a:spcPct val="90000"/>
              </a:lnSpc>
              <a:spcBef>
                <a:spcPts val="0"/>
              </a:spcBef>
              <a:buClr>
                <a:schemeClr val="accent1">
                  <a:lumMod val="60000"/>
                  <a:lumOff val="40000"/>
                </a:schemeClr>
              </a:buClr>
              <a:buNone/>
              <a:defRPr/>
            </a:pPr>
            <a:r>
              <a:rPr lang="en-GB" sz="2800" dirty="0">
                <a:solidFill>
                  <a:schemeClr val="bg2">
                    <a:lumMod val="60000"/>
                    <a:lumOff val="40000"/>
                  </a:schemeClr>
                </a:solidFill>
                <a:latin typeface="Arial" pitchFamily="34" charset="0"/>
                <a:cs typeface="Arial" pitchFamily="34" charset="0"/>
              </a:rPr>
              <a:t>Limited liability of the owners of the business </a:t>
            </a:r>
            <a:endParaRPr lang="en-GB" sz="2800" dirty="0">
              <a:solidFill>
                <a:schemeClr val="bg2">
                  <a:lumMod val="60000"/>
                  <a:lumOff val="40000"/>
                </a:schemeClr>
              </a:solidFill>
              <a:latin typeface="Arial" pitchFamily="34" charset="0"/>
              <a:ea typeface="Arial Unicode MS" pitchFamily="34" charset="-128"/>
              <a:cs typeface="Arial" pitchFamily="34" charset="0"/>
            </a:endParaRPr>
          </a:p>
          <a:p>
            <a:pPr marL="0" indent="0">
              <a:lnSpc>
                <a:spcPct val="90000"/>
              </a:lnSpc>
              <a:spcBef>
                <a:spcPts val="0"/>
              </a:spcBef>
              <a:buClr>
                <a:schemeClr val="accent1">
                  <a:lumMod val="60000"/>
                  <a:lumOff val="40000"/>
                </a:schemeClr>
              </a:buClr>
              <a:buNone/>
              <a:defRPr/>
            </a:pPr>
            <a:endParaRPr lang="en-GB" sz="800" dirty="0">
              <a:solidFill>
                <a:schemeClr val="bg2">
                  <a:lumMod val="60000"/>
                  <a:lumOff val="40000"/>
                </a:schemeClr>
              </a:solidFill>
              <a:latin typeface="Arial" pitchFamily="34" charset="0"/>
              <a:ea typeface="Arial Unicode MS" pitchFamily="34" charset="-128"/>
              <a:cs typeface="Arial" pitchFamily="34" charset="0"/>
            </a:endParaRPr>
          </a:p>
          <a:p>
            <a:pPr marL="0" indent="0">
              <a:lnSpc>
                <a:spcPct val="90000"/>
              </a:lnSpc>
              <a:spcBef>
                <a:spcPts val="0"/>
              </a:spcBef>
              <a:buClr>
                <a:schemeClr val="accent1">
                  <a:lumMod val="60000"/>
                  <a:lumOff val="40000"/>
                </a:schemeClr>
              </a:buClr>
              <a:buNone/>
              <a:defRPr/>
            </a:pPr>
            <a:r>
              <a:rPr lang="en-GB" sz="2800" dirty="0">
                <a:solidFill>
                  <a:schemeClr val="bg2">
                    <a:lumMod val="60000"/>
                    <a:lumOff val="40000"/>
                  </a:schemeClr>
                </a:solidFill>
                <a:latin typeface="Arial" pitchFamily="34" charset="0"/>
                <a:cs typeface="Arial" pitchFamily="34" charset="0"/>
              </a:rPr>
              <a:t>Ability to raise finance by selling shares in the business </a:t>
            </a:r>
          </a:p>
          <a:p>
            <a:pPr marL="0" indent="0">
              <a:lnSpc>
                <a:spcPct val="90000"/>
              </a:lnSpc>
              <a:spcBef>
                <a:spcPts val="0"/>
              </a:spcBef>
              <a:buClr>
                <a:schemeClr val="accent1">
                  <a:lumMod val="60000"/>
                  <a:lumOff val="40000"/>
                </a:schemeClr>
              </a:buClr>
              <a:buNone/>
              <a:defRPr/>
            </a:pPr>
            <a:endParaRPr lang="en-GB" sz="800" dirty="0">
              <a:solidFill>
                <a:schemeClr val="bg2">
                  <a:lumMod val="60000"/>
                  <a:lumOff val="40000"/>
                </a:schemeClr>
              </a:solidFill>
              <a:latin typeface="Arial" pitchFamily="34" charset="0"/>
              <a:ea typeface="Arial Unicode MS" pitchFamily="34" charset="-128"/>
              <a:cs typeface="Arial" pitchFamily="34" charset="0"/>
            </a:endParaRPr>
          </a:p>
          <a:p>
            <a:pPr marL="0" indent="0">
              <a:lnSpc>
                <a:spcPct val="90000"/>
              </a:lnSpc>
              <a:spcBef>
                <a:spcPts val="0"/>
              </a:spcBef>
              <a:buClr>
                <a:schemeClr val="accent1">
                  <a:lumMod val="60000"/>
                  <a:lumOff val="40000"/>
                </a:schemeClr>
              </a:buClr>
              <a:buNone/>
              <a:defRPr/>
            </a:pPr>
            <a:r>
              <a:rPr lang="en-GB" sz="2800" dirty="0">
                <a:solidFill>
                  <a:schemeClr val="bg2">
                    <a:lumMod val="60000"/>
                    <a:lumOff val="40000"/>
                  </a:schemeClr>
                </a:solidFill>
                <a:latin typeface="Arial" pitchFamily="34" charset="0"/>
                <a:cs typeface="Arial" pitchFamily="34" charset="0"/>
              </a:rPr>
              <a:t>Employees are able to </a:t>
            </a:r>
            <a:r>
              <a:rPr lang="en-GB" sz="2800" dirty="0">
                <a:solidFill>
                  <a:srgbClr val="92D050"/>
                </a:solidFill>
                <a:latin typeface="Arial" pitchFamily="34" charset="0"/>
                <a:cs typeface="Arial" pitchFamily="34" charset="0"/>
              </a:rPr>
              <a:t>own a share </a:t>
            </a:r>
            <a:r>
              <a:rPr lang="en-GB" sz="2800" dirty="0">
                <a:solidFill>
                  <a:schemeClr val="bg2">
                    <a:lumMod val="60000"/>
                    <a:lumOff val="40000"/>
                  </a:schemeClr>
                </a:solidFill>
                <a:latin typeface="Arial" pitchFamily="34" charset="0"/>
                <a:cs typeface="Arial" pitchFamily="34" charset="0"/>
              </a:rPr>
              <a:t>in the business </a:t>
            </a:r>
          </a:p>
          <a:p>
            <a:pPr marL="0" indent="0">
              <a:lnSpc>
                <a:spcPct val="90000"/>
              </a:lnSpc>
              <a:spcBef>
                <a:spcPts val="0"/>
              </a:spcBef>
              <a:buClr>
                <a:schemeClr val="accent1">
                  <a:lumMod val="60000"/>
                  <a:lumOff val="40000"/>
                </a:schemeClr>
              </a:buClr>
              <a:buNone/>
              <a:defRPr/>
            </a:pPr>
            <a:endParaRPr lang="en-GB" sz="800" dirty="0">
              <a:solidFill>
                <a:schemeClr val="bg2">
                  <a:lumMod val="60000"/>
                  <a:lumOff val="40000"/>
                </a:schemeClr>
              </a:solidFill>
              <a:latin typeface="Arial" pitchFamily="34" charset="0"/>
              <a:ea typeface="Arial Unicode MS" pitchFamily="34" charset="-128"/>
              <a:cs typeface="Arial" pitchFamily="34" charset="0"/>
            </a:endParaRPr>
          </a:p>
          <a:p>
            <a:pPr marL="0" indent="0">
              <a:lnSpc>
                <a:spcPct val="90000"/>
              </a:lnSpc>
              <a:spcBef>
                <a:spcPts val="0"/>
              </a:spcBef>
              <a:buClr>
                <a:schemeClr val="accent1">
                  <a:lumMod val="60000"/>
                  <a:lumOff val="40000"/>
                </a:schemeClr>
              </a:buClr>
              <a:buNone/>
              <a:defRPr/>
            </a:pPr>
            <a:r>
              <a:rPr lang="en-GB" sz="2800" dirty="0">
                <a:solidFill>
                  <a:schemeClr val="bg2">
                    <a:lumMod val="60000"/>
                    <a:lumOff val="40000"/>
                  </a:schemeClr>
                </a:solidFill>
                <a:latin typeface="Arial" pitchFamily="34" charset="0"/>
                <a:cs typeface="Arial" pitchFamily="34" charset="0"/>
              </a:rPr>
              <a:t>Suppliers are sometimes more willing to deal with a limited company </a:t>
            </a:r>
            <a:endParaRPr lang="en-GB" sz="2800" dirty="0">
              <a:solidFill>
                <a:schemeClr val="bg2">
                  <a:lumMod val="60000"/>
                  <a:lumOff val="40000"/>
                </a:schemeClr>
              </a:solidFill>
              <a:latin typeface="Arial" pitchFamily="34" charset="0"/>
              <a:ea typeface="Arial Unicode MS" pitchFamily="34" charset="-128"/>
              <a:cs typeface="Arial" pitchFamily="34" charset="0"/>
            </a:endParaRPr>
          </a:p>
          <a:p>
            <a:pPr marL="0" indent="0">
              <a:lnSpc>
                <a:spcPct val="90000"/>
              </a:lnSpc>
              <a:spcBef>
                <a:spcPts val="0"/>
              </a:spcBef>
              <a:buClr>
                <a:schemeClr val="accent1">
                  <a:lumMod val="60000"/>
                  <a:lumOff val="40000"/>
                </a:schemeClr>
              </a:buClr>
              <a:buNone/>
              <a:defRPr/>
            </a:pPr>
            <a:endParaRPr lang="en-GB" sz="800" dirty="0">
              <a:solidFill>
                <a:schemeClr val="bg2">
                  <a:lumMod val="60000"/>
                  <a:lumOff val="40000"/>
                </a:schemeClr>
              </a:solidFill>
              <a:latin typeface="Arial" pitchFamily="34" charset="0"/>
              <a:ea typeface="Arial Unicode MS" pitchFamily="34" charset="-128"/>
              <a:cs typeface="Arial" pitchFamily="34" charset="0"/>
            </a:endParaRPr>
          </a:p>
          <a:p>
            <a:pPr marL="0" indent="0">
              <a:lnSpc>
                <a:spcPct val="90000"/>
              </a:lnSpc>
              <a:spcBef>
                <a:spcPts val="0"/>
              </a:spcBef>
              <a:buClr>
                <a:schemeClr val="accent1">
                  <a:lumMod val="60000"/>
                  <a:lumOff val="40000"/>
                </a:schemeClr>
              </a:buClr>
              <a:buNone/>
              <a:defRPr/>
            </a:pPr>
            <a:r>
              <a:rPr lang="en-GB" sz="2800" dirty="0">
                <a:solidFill>
                  <a:schemeClr val="bg2">
                    <a:lumMod val="60000"/>
                    <a:lumOff val="40000"/>
                  </a:schemeClr>
                </a:solidFill>
                <a:latin typeface="Arial" pitchFamily="34" charset="0"/>
                <a:cs typeface="Arial" pitchFamily="34" charset="0"/>
              </a:rPr>
              <a:t>Can continue to trade if one of the members leaves </a:t>
            </a:r>
          </a:p>
          <a:p>
            <a:pPr marL="0" indent="0">
              <a:lnSpc>
                <a:spcPct val="90000"/>
              </a:lnSpc>
              <a:spcBef>
                <a:spcPts val="0"/>
              </a:spcBef>
              <a:buClr>
                <a:schemeClr val="accent1">
                  <a:lumMod val="60000"/>
                  <a:lumOff val="40000"/>
                </a:schemeClr>
              </a:buClr>
              <a:buNone/>
              <a:defRPr/>
            </a:pPr>
            <a:endParaRPr lang="en-GB" sz="800" dirty="0">
              <a:solidFill>
                <a:schemeClr val="bg2">
                  <a:lumMod val="60000"/>
                  <a:lumOff val="40000"/>
                </a:schemeClr>
              </a:solidFill>
              <a:latin typeface="Arial" pitchFamily="34" charset="0"/>
              <a:ea typeface="Arial Unicode MS" pitchFamily="34" charset="-128"/>
              <a:cs typeface="Arial" pitchFamily="34" charset="0"/>
            </a:endParaRPr>
          </a:p>
          <a:p>
            <a:pPr marL="0" indent="0">
              <a:lnSpc>
                <a:spcPct val="90000"/>
              </a:lnSpc>
              <a:spcBef>
                <a:spcPts val="0"/>
              </a:spcBef>
              <a:buClr>
                <a:schemeClr val="accent1">
                  <a:lumMod val="60000"/>
                  <a:lumOff val="40000"/>
                </a:schemeClr>
              </a:buClr>
              <a:buNone/>
              <a:defRPr/>
            </a:pPr>
            <a:r>
              <a:rPr lang="en-GB" sz="2800" dirty="0">
                <a:solidFill>
                  <a:schemeClr val="bg2">
                    <a:lumMod val="60000"/>
                    <a:lumOff val="40000"/>
                  </a:schemeClr>
                </a:solidFill>
                <a:latin typeface="Arial" pitchFamily="34" charset="0"/>
                <a:cs typeface="Arial" pitchFamily="34" charset="0"/>
              </a:rPr>
              <a:t>The company name is protected </a:t>
            </a:r>
          </a:p>
        </p:txBody>
      </p:sp>
      <p:pic>
        <p:nvPicPr>
          <p:cNvPr id="286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26819" y="4024680"/>
            <a:ext cx="2647950" cy="1628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77" name="Picture 1" descr="TSD_logo20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1" y="85725"/>
            <a:ext cx="1700213"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44492639"/>
      </p:ext>
    </p:extLst>
  </p:cSld>
  <p:clrMapOvr>
    <a:masterClrMapping/>
  </p:clrMapOvr>
  <p:transition spd="med">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12291">
                                            <p:txEl>
                                              <p:pRg st="0" end="0"/>
                                            </p:txEl>
                                          </p:spTgt>
                                        </p:tgtEl>
                                        <p:attrNameLst>
                                          <p:attrName>ppt_c</p:attrName>
                                        </p:attrNameLst>
                                      </p:cBhvr>
                                      <p:to>
                                        <a:schemeClr val="accent1"/>
                                      </p:to>
                                    </p:animClr>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12291">
                                            <p:txEl>
                                              <p:pRg st="2" end="2"/>
                                            </p:txEl>
                                          </p:spTgt>
                                        </p:tgtEl>
                                        <p:attrNameLst>
                                          <p:attrName>ppt_c</p:attrName>
                                        </p:attrNameLst>
                                      </p:cBhvr>
                                      <p:to>
                                        <a:schemeClr val="accent1"/>
                                      </p:to>
                                    </p:animClr>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1">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12291">
                                            <p:txEl>
                                              <p:pRg st="4" end="4"/>
                                            </p:txEl>
                                          </p:spTgt>
                                        </p:tgtEl>
                                        <p:attrNameLst>
                                          <p:attrName>ppt_c</p:attrName>
                                        </p:attrNameLst>
                                      </p:cBhvr>
                                      <p:to>
                                        <a:schemeClr val="accent1"/>
                                      </p:to>
                                    </p:animClr>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291">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12291">
                                            <p:txEl>
                                              <p:pRg st="6" end="6"/>
                                            </p:txEl>
                                          </p:spTgt>
                                        </p:tgtEl>
                                        <p:attrNameLst>
                                          <p:attrName>ppt_c</p:attrName>
                                        </p:attrNameLst>
                                      </p:cBhvr>
                                      <p:to>
                                        <a:schemeClr val="accent1"/>
                                      </p:to>
                                    </p:animClr>
                                  </p:sub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291">
                                            <p:txEl>
                                              <p:pRg st="8" end="8"/>
                                            </p:txEl>
                                          </p:spTgt>
                                        </p:tgtEl>
                                        <p:attrNameLst>
                                          <p:attrName>style.visibility</p:attrName>
                                        </p:attrNameLst>
                                      </p:cBhvr>
                                      <p:to>
                                        <p:strVal val="visible"/>
                                      </p:to>
                                    </p:set>
                                  </p:childTnLst>
                                  <p:subTnLst>
                                    <p:animClr clrSpc="rgb" dir="cw">
                                      <p:cBhvr override="childStyle">
                                        <p:cTn dur="1" fill="hold" display="0" masterRel="nextClick" afterEffect="1"/>
                                        <p:tgtEl>
                                          <p:spTgt spid="12291">
                                            <p:txEl>
                                              <p:pRg st="8" end="8"/>
                                            </p:txEl>
                                          </p:spTgt>
                                        </p:tgtEl>
                                        <p:attrNameLst>
                                          <p:attrName>ppt_c</p:attrName>
                                        </p:attrNameLst>
                                      </p:cBhvr>
                                      <p:to>
                                        <a:schemeClr val="accent1"/>
                                      </p:to>
                                    </p:animClr>
                                  </p:sub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291">
                                            <p:txEl>
                                              <p:pRg st="10" end="10"/>
                                            </p:txEl>
                                          </p:spTgt>
                                        </p:tgtEl>
                                        <p:attrNameLst>
                                          <p:attrName>style.visibility</p:attrName>
                                        </p:attrNameLst>
                                      </p:cBhvr>
                                      <p:to>
                                        <p:strVal val="visible"/>
                                      </p:to>
                                    </p:set>
                                  </p:childTnLst>
                                  <p:subTnLst>
                                    <p:animClr clrSpc="rgb" dir="cw">
                                      <p:cBhvr override="childStyle">
                                        <p:cTn dur="1" fill="hold" display="0" masterRel="nextClick" afterEffect="1"/>
                                        <p:tgtEl>
                                          <p:spTgt spid="12291">
                                            <p:txEl>
                                              <p:pRg st="10" end="10"/>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378069" y="404813"/>
            <a:ext cx="8924681" cy="1066800"/>
          </a:xfrm>
        </p:spPr>
        <p:txBody>
          <a:bodyPr rtlCol="0">
            <a:noAutofit/>
          </a:bodyPr>
          <a:lstStyle/>
          <a:p>
            <a:pPr algn="ctr">
              <a:defRPr/>
            </a:pPr>
            <a:r>
              <a:rPr lang="en-GB" sz="3600" b="1" dirty="0">
                <a:solidFill>
                  <a:schemeClr val="bg2">
                    <a:lumMod val="60000"/>
                    <a:lumOff val="40000"/>
                  </a:schemeClr>
                </a:solidFill>
                <a:effectLst>
                  <a:outerShdw blurRad="38100" dist="38100" dir="2700000" algn="tl">
                    <a:srgbClr val="000000">
                      <a:alpha val="43137"/>
                    </a:srgbClr>
                  </a:outerShdw>
                </a:effectLst>
                <a:latin typeface="Arial" pitchFamily="34" charset="0"/>
                <a:cs typeface="Arial" pitchFamily="34" charset="0"/>
              </a:rPr>
              <a:t>Cons of forming a limited company </a:t>
            </a:r>
          </a:p>
        </p:txBody>
      </p:sp>
      <p:sp>
        <p:nvSpPr>
          <p:cNvPr id="13315" name="Rectangle 3" descr="Rectangle: Click to edit Master text styles&#10;Second level&#10;Third level&#10;Fourth level&#10;Fifth level"/>
          <p:cNvSpPr>
            <a:spLocks noGrp="1" noChangeArrowheads="1"/>
          </p:cNvSpPr>
          <p:nvPr>
            <p:ph idx="1"/>
          </p:nvPr>
        </p:nvSpPr>
        <p:spPr>
          <a:xfrm>
            <a:off x="1112944" y="1681408"/>
            <a:ext cx="7856885" cy="4525962"/>
          </a:xfrm>
        </p:spPr>
        <p:txBody>
          <a:bodyPr rtlCol="0">
            <a:normAutofit/>
          </a:bodyPr>
          <a:lstStyle/>
          <a:p>
            <a:pPr marL="0" indent="0">
              <a:spcBef>
                <a:spcPts val="0"/>
              </a:spcBef>
              <a:buClr>
                <a:schemeClr val="accent1">
                  <a:lumMod val="60000"/>
                  <a:lumOff val="40000"/>
                </a:schemeClr>
              </a:buClr>
              <a:buNone/>
              <a:defRPr/>
            </a:pPr>
            <a:r>
              <a:rPr lang="en-GB" dirty="0">
                <a:solidFill>
                  <a:srgbClr val="92D050"/>
                </a:solidFill>
                <a:cs typeface="Arial" charset="0"/>
              </a:rPr>
              <a:t>A wide range of complex and detailed legislation must be complied with, which is not applicable to sole traders and partnerships </a:t>
            </a:r>
          </a:p>
          <a:p>
            <a:pPr marL="0" indent="0">
              <a:spcBef>
                <a:spcPts val="0"/>
              </a:spcBef>
              <a:buClr>
                <a:schemeClr val="accent1">
                  <a:lumMod val="60000"/>
                  <a:lumOff val="40000"/>
                </a:schemeClr>
              </a:buClr>
              <a:buNone/>
              <a:defRPr/>
            </a:pPr>
            <a:endParaRPr lang="en-GB" sz="1200" dirty="0">
              <a:solidFill>
                <a:srgbClr val="92D050"/>
              </a:solidFill>
              <a:latin typeface="Arial Unicode MS" pitchFamily="34" charset="-128"/>
              <a:ea typeface="Arial Unicode MS" pitchFamily="34" charset="-128"/>
              <a:cs typeface="Arial Unicode MS" pitchFamily="34" charset="-128"/>
            </a:endParaRPr>
          </a:p>
          <a:p>
            <a:pPr marL="0" indent="0">
              <a:spcBef>
                <a:spcPts val="0"/>
              </a:spcBef>
              <a:buClr>
                <a:schemeClr val="accent1">
                  <a:lumMod val="60000"/>
                  <a:lumOff val="40000"/>
                </a:schemeClr>
              </a:buClr>
              <a:buNone/>
              <a:defRPr/>
            </a:pPr>
            <a:r>
              <a:rPr lang="en-GB" dirty="0">
                <a:solidFill>
                  <a:srgbClr val="92D050"/>
                </a:solidFill>
                <a:cs typeface="Arial" charset="0"/>
              </a:rPr>
              <a:t>Compulsory disclosure of company information</a:t>
            </a:r>
          </a:p>
          <a:p>
            <a:pPr marL="0" indent="0">
              <a:spcBef>
                <a:spcPts val="0"/>
              </a:spcBef>
              <a:buClr>
                <a:schemeClr val="accent1">
                  <a:lumMod val="60000"/>
                  <a:lumOff val="40000"/>
                </a:schemeClr>
              </a:buClr>
              <a:buNone/>
              <a:defRPr/>
            </a:pPr>
            <a:endParaRPr lang="en-GB" sz="1200" dirty="0">
              <a:solidFill>
                <a:srgbClr val="92D050"/>
              </a:solidFill>
              <a:cs typeface="Arial" charset="0"/>
            </a:endParaRPr>
          </a:p>
          <a:p>
            <a:pPr marL="0" indent="0">
              <a:spcBef>
                <a:spcPts val="0"/>
              </a:spcBef>
              <a:buClr>
                <a:schemeClr val="accent1">
                  <a:lumMod val="60000"/>
                  <a:lumOff val="40000"/>
                </a:schemeClr>
              </a:buClr>
              <a:buNone/>
              <a:defRPr/>
            </a:pPr>
            <a:r>
              <a:rPr lang="en-GB" dirty="0">
                <a:solidFill>
                  <a:srgbClr val="92D050"/>
                </a:solidFill>
                <a:cs typeface="Arial" charset="0"/>
              </a:rPr>
              <a:t>Credit is more difficult to obtain (especially when the business is starting up)</a:t>
            </a:r>
            <a:r>
              <a:rPr lang="en-GB" dirty="0">
                <a:solidFill>
                  <a:srgbClr val="92D050"/>
                </a:solidFill>
              </a:rPr>
              <a:t> </a:t>
            </a:r>
          </a:p>
        </p:txBody>
      </p:sp>
      <p:pic>
        <p:nvPicPr>
          <p:cNvPr id="2970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466628" y="4650033"/>
            <a:ext cx="2528888" cy="1557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1" name="Picture 1" descr="TSD_logo20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1" y="85725"/>
            <a:ext cx="1700213"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1842254"/>
      </p:ext>
    </p:extLst>
  </p:cSld>
  <p:clrMapOvr>
    <a:masterClrMapping/>
  </p:clrMapOvr>
  <p:transition spd="med">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13315">
                                            <p:txEl>
                                              <p:pRg st="0" end="0"/>
                                            </p:txEl>
                                          </p:spTgt>
                                        </p:tgtEl>
                                        <p:attrNameLst>
                                          <p:attrName>ppt_c</p:attrName>
                                        </p:attrNameLst>
                                      </p:cBhvr>
                                      <p:to>
                                        <a:schemeClr val="accent1"/>
                                      </p:to>
                                    </p:animClr>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315">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13315">
                                            <p:txEl>
                                              <p:pRg st="2" end="2"/>
                                            </p:txEl>
                                          </p:spTgt>
                                        </p:tgtEl>
                                        <p:attrNameLst>
                                          <p:attrName>ppt_c</p:attrName>
                                        </p:attrNameLst>
                                      </p:cBhvr>
                                      <p:to>
                                        <a:schemeClr val="accent1"/>
                                      </p:to>
                                    </p:animClr>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315">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13315">
                                            <p:txEl>
                                              <p:pRg st="4" end="4"/>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920C26-04C9-4B51-B5CB-635D23678D98}"/>
              </a:ext>
            </a:extLst>
          </p:cNvPr>
          <p:cNvSpPr>
            <a:spLocks noGrp="1"/>
          </p:cNvSpPr>
          <p:nvPr>
            <p:ph type="title"/>
          </p:nvPr>
        </p:nvSpPr>
        <p:spPr>
          <a:solidFill>
            <a:schemeClr val="bg1"/>
          </a:solidFill>
        </p:spPr>
        <p:txBody>
          <a:bodyPr/>
          <a:lstStyle/>
          <a:p>
            <a:r>
              <a:rPr lang="en-GB" dirty="0"/>
              <a:t>Mission Statements</a:t>
            </a:r>
          </a:p>
        </p:txBody>
      </p:sp>
      <p:sp>
        <p:nvSpPr>
          <p:cNvPr id="3" name="Content Placeholder 2">
            <a:extLst>
              <a:ext uri="{FF2B5EF4-FFF2-40B4-BE49-F238E27FC236}">
                <a16:creationId xmlns:a16="http://schemas.microsoft.com/office/drawing/2014/main" id="{4AAB0801-0191-4837-B98A-D94046F1D61D}"/>
              </a:ext>
            </a:extLst>
          </p:cNvPr>
          <p:cNvSpPr>
            <a:spLocks noGrp="1"/>
          </p:cNvSpPr>
          <p:nvPr>
            <p:ph idx="1"/>
          </p:nvPr>
        </p:nvSpPr>
        <p:spPr/>
        <p:txBody>
          <a:bodyPr>
            <a:normAutofit/>
          </a:bodyPr>
          <a:lstStyle/>
          <a:p>
            <a:r>
              <a:rPr lang="en-GB" sz="2000" dirty="0"/>
              <a:t>The mission statement for the business should be </a:t>
            </a:r>
            <a:r>
              <a:rPr lang="en-GB" sz="2000" b="1" dirty="0">
                <a:solidFill>
                  <a:srgbClr val="FF0000"/>
                </a:solidFill>
              </a:rPr>
              <a:t>clear</a:t>
            </a:r>
            <a:r>
              <a:rPr lang="en-GB" sz="2000" dirty="0"/>
              <a:t> and </a:t>
            </a:r>
            <a:r>
              <a:rPr lang="en-GB" sz="2000" dirty="0">
                <a:solidFill>
                  <a:srgbClr val="FF0000"/>
                </a:solidFill>
              </a:rPr>
              <a:t>succinct representation </a:t>
            </a:r>
            <a:r>
              <a:rPr lang="en-GB" sz="2000" dirty="0"/>
              <a:t>of the enterprise’s purpose for existence.</a:t>
            </a:r>
          </a:p>
          <a:p>
            <a:r>
              <a:rPr lang="en-GB" sz="2000" dirty="0"/>
              <a:t>Mission Statements Examples</a:t>
            </a:r>
          </a:p>
          <a:p>
            <a:r>
              <a:rPr lang="en-GB" sz="2000" dirty="0"/>
              <a:t>Disney:</a:t>
            </a:r>
          </a:p>
          <a:p>
            <a:pPr marL="0" indent="0">
              <a:buNone/>
            </a:pPr>
            <a:r>
              <a:rPr lang="en-GB" sz="2000" dirty="0"/>
              <a:t>“We create happiness by providing the finest in entertainment for people of all ages, everywhere”</a:t>
            </a:r>
          </a:p>
          <a:p>
            <a:r>
              <a:rPr lang="en-GB" sz="2000" dirty="0"/>
              <a:t>Sainsbury’s</a:t>
            </a:r>
          </a:p>
          <a:p>
            <a:pPr marL="0" indent="0">
              <a:buNone/>
            </a:pPr>
            <a:r>
              <a:rPr lang="en-GB" sz="2000" dirty="0"/>
              <a:t>“Our mission is to be the consumer’s first choice for food delivering products of outstanding quality and great service at a competitive cost through working ‘faster, simpler and together”.</a:t>
            </a:r>
          </a:p>
          <a:p>
            <a:r>
              <a:rPr lang="en-GB" sz="2000" dirty="0"/>
              <a:t>ASDA</a:t>
            </a:r>
          </a:p>
          <a:p>
            <a:pPr marL="0" indent="0">
              <a:buNone/>
            </a:pPr>
            <a:r>
              <a:rPr lang="en-GB" sz="2000" dirty="0"/>
              <a:t>Our aim at ASDA is simple- to continually lower our prices so we can save our customers money every day.</a:t>
            </a:r>
          </a:p>
          <a:p>
            <a:endParaRPr lang="en-GB" dirty="0"/>
          </a:p>
        </p:txBody>
      </p:sp>
    </p:spTree>
    <p:extLst>
      <p:ext uri="{BB962C8B-B14F-4D97-AF65-F5344CB8AC3E}">
        <p14:creationId xmlns:p14="http://schemas.microsoft.com/office/powerpoint/2010/main" val="26720718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142962" cy="1325563"/>
          </a:xfrm>
        </p:spPr>
        <p:txBody>
          <a:bodyPr/>
          <a:lstStyle/>
          <a:p>
            <a:pPr algn="ctr"/>
            <a:r>
              <a:rPr lang="en-GB" dirty="0">
                <a:solidFill>
                  <a:schemeClr val="accent6">
                    <a:lumMod val="75000"/>
                  </a:schemeClr>
                </a:solidFill>
              </a:rPr>
              <a:t>When setting up mission statements</a:t>
            </a:r>
          </a:p>
        </p:txBody>
      </p:sp>
      <p:sp>
        <p:nvSpPr>
          <p:cNvPr id="3" name="Content Placeholder 2"/>
          <p:cNvSpPr>
            <a:spLocks noGrp="1"/>
          </p:cNvSpPr>
          <p:nvPr>
            <p:ph idx="1"/>
          </p:nvPr>
        </p:nvSpPr>
        <p:spPr/>
        <p:txBody>
          <a:bodyPr/>
          <a:lstStyle/>
          <a:p>
            <a:pPr marL="0" indent="0">
              <a:buNone/>
            </a:pPr>
            <a:r>
              <a:rPr lang="en-GB" dirty="0">
                <a:solidFill>
                  <a:srgbClr val="FF0000"/>
                </a:solidFill>
              </a:rPr>
              <a:t>It’s the “</a:t>
            </a:r>
            <a:r>
              <a:rPr lang="en-GB" dirty="0">
                <a:solidFill>
                  <a:srgbClr val="00B050"/>
                </a:solidFill>
              </a:rPr>
              <a:t>why</a:t>
            </a:r>
            <a:r>
              <a:rPr lang="en-GB" dirty="0">
                <a:solidFill>
                  <a:srgbClr val="FF0000"/>
                </a:solidFill>
              </a:rPr>
              <a:t>” of business strategy.</a:t>
            </a:r>
          </a:p>
          <a:p>
            <a:endParaRPr lang="en-GB" dirty="0">
              <a:solidFill>
                <a:srgbClr val="FF0000"/>
              </a:solidFill>
            </a:endParaRPr>
          </a:p>
          <a:p>
            <a:pPr marL="0" indent="0">
              <a:buNone/>
            </a:pPr>
            <a:r>
              <a:rPr lang="en-GB" dirty="0">
                <a:solidFill>
                  <a:srgbClr val="FF0000"/>
                </a:solidFill>
              </a:rPr>
              <a:t>A mission statement define a company’s goals in three important ways:</a:t>
            </a:r>
          </a:p>
          <a:p>
            <a:pPr marL="0" indent="0">
              <a:buNone/>
            </a:pPr>
            <a:r>
              <a:rPr lang="en-GB" dirty="0">
                <a:solidFill>
                  <a:srgbClr val="FF0000"/>
                </a:solidFill>
              </a:rPr>
              <a:t>It defines what the company </a:t>
            </a:r>
            <a:r>
              <a:rPr lang="en-GB" dirty="0">
                <a:solidFill>
                  <a:srgbClr val="00B050"/>
                </a:solidFill>
              </a:rPr>
              <a:t>does</a:t>
            </a:r>
            <a:r>
              <a:rPr lang="en-GB" dirty="0">
                <a:solidFill>
                  <a:srgbClr val="FF0000"/>
                </a:solidFill>
              </a:rPr>
              <a:t> for its </a:t>
            </a:r>
            <a:r>
              <a:rPr lang="en-GB" dirty="0">
                <a:solidFill>
                  <a:srgbClr val="00B050"/>
                </a:solidFill>
              </a:rPr>
              <a:t>customers</a:t>
            </a:r>
          </a:p>
          <a:p>
            <a:pPr marL="0" indent="0">
              <a:buNone/>
            </a:pPr>
            <a:r>
              <a:rPr lang="en-GB" dirty="0">
                <a:solidFill>
                  <a:srgbClr val="FF0000"/>
                </a:solidFill>
              </a:rPr>
              <a:t>It defines what the company </a:t>
            </a:r>
            <a:r>
              <a:rPr lang="en-GB" dirty="0">
                <a:solidFill>
                  <a:srgbClr val="00B050"/>
                </a:solidFill>
              </a:rPr>
              <a:t>does</a:t>
            </a:r>
            <a:r>
              <a:rPr lang="en-GB" dirty="0">
                <a:solidFill>
                  <a:srgbClr val="FF0000"/>
                </a:solidFill>
              </a:rPr>
              <a:t> for its </a:t>
            </a:r>
            <a:r>
              <a:rPr lang="en-GB" dirty="0">
                <a:solidFill>
                  <a:srgbClr val="00B050"/>
                </a:solidFill>
              </a:rPr>
              <a:t>employees</a:t>
            </a:r>
          </a:p>
          <a:p>
            <a:pPr marL="0" indent="0">
              <a:buNone/>
            </a:pPr>
            <a:r>
              <a:rPr lang="en-GB" dirty="0">
                <a:solidFill>
                  <a:srgbClr val="FF0000"/>
                </a:solidFill>
              </a:rPr>
              <a:t>It defines what the company </a:t>
            </a:r>
            <a:r>
              <a:rPr lang="en-GB" dirty="0">
                <a:solidFill>
                  <a:srgbClr val="00B050"/>
                </a:solidFill>
              </a:rPr>
              <a:t>does</a:t>
            </a:r>
            <a:r>
              <a:rPr lang="en-GB" dirty="0">
                <a:solidFill>
                  <a:srgbClr val="FF0000"/>
                </a:solidFill>
              </a:rPr>
              <a:t> for its </a:t>
            </a:r>
            <a:r>
              <a:rPr lang="en-GB" dirty="0">
                <a:solidFill>
                  <a:srgbClr val="00B050"/>
                </a:solidFill>
              </a:rPr>
              <a:t>owners</a:t>
            </a:r>
          </a:p>
          <a:p>
            <a:endParaRPr lang="en-GB" dirty="0">
              <a:solidFill>
                <a:srgbClr val="FF0000"/>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81162" y="324372"/>
            <a:ext cx="2182245" cy="1643310"/>
          </a:xfrm>
          <a:prstGeom prst="rect">
            <a:avLst/>
          </a:prstGeom>
        </p:spPr>
      </p:pic>
    </p:spTree>
    <p:extLst>
      <p:ext uri="{BB962C8B-B14F-4D97-AF65-F5344CB8AC3E}">
        <p14:creationId xmlns:p14="http://schemas.microsoft.com/office/powerpoint/2010/main" val="1863365463"/>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299</TotalTime>
  <Words>1400</Words>
  <Application>Microsoft Office PowerPoint</Application>
  <PresentationFormat>Widescreen</PresentationFormat>
  <Paragraphs>136</Paragraphs>
  <Slides>22</Slides>
  <Notes>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22</vt:i4>
      </vt:variant>
    </vt:vector>
  </HeadingPairs>
  <TitlesOfParts>
    <vt:vector size="30" baseType="lpstr">
      <vt:lpstr>Arial Unicode MS</vt:lpstr>
      <vt:lpstr>Arial</vt:lpstr>
      <vt:lpstr>Calibri</vt:lpstr>
      <vt:lpstr>Calibri Light</vt:lpstr>
      <vt:lpstr>Tahoma</vt:lpstr>
      <vt:lpstr>Tw Cen MT</vt:lpstr>
      <vt:lpstr>Office Theme</vt:lpstr>
      <vt:lpstr>Circuit</vt:lpstr>
      <vt:lpstr>CertHE Skills for the Workplace Module: BMSW4006</vt:lpstr>
      <vt:lpstr>Business Identities </vt:lpstr>
      <vt:lpstr>Business Identities </vt:lpstr>
      <vt:lpstr>Sole Trader</vt:lpstr>
      <vt:lpstr>Partnership</vt:lpstr>
      <vt:lpstr>PowerPoint Presentation</vt:lpstr>
      <vt:lpstr>PowerPoint Presentation</vt:lpstr>
      <vt:lpstr>Franchises </vt:lpstr>
      <vt:lpstr>PowerPoint Presentation</vt:lpstr>
      <vt:lpstr>Business Identities </vt:lpstr>
      <vt:lpstr>Pros of operating as a sole trader </vt:lpstr>
      <vt:lpstr>Cons of operating as a sole trader </vt:lpstr>
      <vt:lpstr>Cons of operating as a sole trader </vt:lpstr>
      <vt:lpstr>Pros of forming a partnership </vt:lpstr>
      <vt:lpstr>Cons of forming a partnership </vt:lpstr>
      <vt:lpstr>Pros of forming a limited liability partnership </vt:lpstr>
      <vt:lpstr>Pros of forming a limited liability partnership </vt:lpstr>
      <vt:lpstr>Cons of forming a limited liability partnership </vt:lpstr>
      <vt:lpstr>Pros of forming a limited company </vt:lpstr>
      <vt:lpstr>Cons of forming a limited company </vt:lpstr>
      <vt:lpstr>Mission Statements</vt:lpstr>
      <vt:lpstr>When setting up mission statements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CertHE Skills for the Workplace Module: BMSK4006</dc:title>
  <dc:creator>Michaela Schriek</dc:creator>
  <cp:lastModifiedBy>Melanie Squire</cp:lastModifiedBy>
  <cp:revision>15</cp:revision>
  <dcterms:created xsi:type="dcterms:W3CDTF">2018-03-26T14:53:55Z</dcterms:created>
  <dcterms:modified xsi:type="dcterms:W3CDTF">2021-09-30T11:50:35Z</dcterms:modified>
</cp:coreProperties>
</file>