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handoutMasterIdLst>
    <p:handoutMasterId r:id="rId14"/>
  </p:handoutMasterIdLst>
  <p:sldIdLst>
    <p:sldId id="257" r:id="rId3"/>
    <p:sldId id="258" r:id="rId4"/>
    <p:sldId id="259" r:id="rId5"/>
    <p:sldId id="260" r:id="rId6"/>
    <p:sldId id="262" r:id="rId7"/>
    <p:sldId id="267" r:id="rId8"/>
    <p:sldId id="263" r:id="rId9"/>
    <p:sldId id="264" r:id="rId10"/>
    <p:sldId id="265" r:id="rId11"/>
    <p:sldId id="268" r:id="rId12"/>
    <p:sldId id="266" r:id="rId1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279" autoAdjust="0"/>
    <p:restoredTop sz="94660"/>
  </p:normalViewPr>
  <p:slideViewPr>
    <p:cSldViewPr snapToGrid="0">
      <p:cViewPr varScale="1">
        <p:scale>
          <a:sx n="41" d="100"/>
          <a:sy n="41" d="100"/>
        </p:scale>
        <p:origin x="60" y="7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DEEC249-6F43-427E-BB44-3A20C2DDBE13}" type="datetimeFigureOut">
              <a:rPr lang="en-US" smtClean="0"/>
              <a:t>10/3/2017</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CF200A4-8AA5-40EE-AE4E-5D3895763BBD}" type="slidenum">
              <a:rPr lang="en-US" smtClean="0"/>
              <a:t>‹#›</a:t>
            </a:fld>
            <a:endParaRPr lang="en-US"/>
          </a:p>
        </p:txBody>
      </p:sp>
    </p:spTree>
    <p:extLst>
      <p:ext uri="{BB962C8B-B14F-4D97-AF65-F5344CB8AC3E}">
        <p14:creationId xmlns:p14="http://schemas.microsoft.com/office/powerpoint/2010/main" val="306185858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951831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919750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100109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728416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491291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208876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20809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080094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364804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10035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427882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657660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926227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848555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7435077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8343955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6133716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473789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3824299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8689864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82052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20691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smtClean="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10548765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smtClean="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307544242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alexander.scott@uwtsd.ac.uk"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3154710"/>
          </a:xfrm>
          <a:prstGeom prst="rect">
            <a:avLst/>
          </a:prstGeom>
          <a:noFill/>
        </p:spPr>
        <p:txBody>
          <a:bodyPr wrap="square" lIns="1371600" tIns="457200" rIns="1371600" bIns="457200" rtlCol="0">
            <a:spAutoFit/>
          </a:bodyPr>
          <a:lstStyle/>
          <a:p>
            <a:r>
              <a:rPr lang="en-GB" sz="3200" b="1" dirty="0">
                <a:solidFill>
                  <a:srgbClr val="FFFF00"/>
                </a:solidFill>
              </a:rPr>
              <a:t>AHSK5004 </a:t>
            </a:r>
            <a:r>
              <a:rPr lang="en-GB" sz="3200" b="1" dirty="0" smtClean="0">
                <a:solidFill>
                  <a:srgbClr val="FFFF00"/>
                </a:solidFill>
              </a:rPr>
              <a:t> Theory</a:t>
            </a:r>
            <a:r>
              <a:rPr lang="en-GB" sz="3200" b="1" dirty="0">
                <a:solidFill>
                  <a:srgbClr val="FFFF00"/>
                </a:solidFill>
              </a:rPr>
              <a:t>, Methods and Practice: </a:t>
            </a:r>
            <a:r>
              <a:rPr lang="en-GB" sz="3200" b="1" dirty="0" smtClean="0">
                <a:solidFill>
                  <a:srgbClr val="FFFF00"/>
                </a:solidFill>
              </a:rPr>
              <a:t> </a:t>
            </a:r>
          </a:p>
          <a:p>
            <a:r>
              <a:rPr lang="en-GB" sz="3200" b="1" dirty="0" smtClean="0">
                <a:solidFill>
                  <a:srgbClr val="FFFF00"/>
                </a:solidFill>
              </a:rPr>
              <a:t>Critical Perspectives (</a:t>
            </a:r>
            <a:r>
              <a:rPr lang="en-GB" sz="3200" b="1" dirty="0">
                <a:solidFill>
                  <a:srgbClr val="FFFF00"/>
                </a:solidFill>
              </a:rPr>
              <a:t>History and Medieval </a:t>
            </a:r>
            <a:r>
              <a:rPr lang="en-GB" sz="3200" b="1" dirty="0" smtClean="0">
                <a:solidFill>
                  <a:srgbClr val="FFFF00"/>
                </a:solidFill>
              </a:rPr>
              <a:t>Studies)</a:t>
            </a:r>
          </a:p>
          <a:p>
            <a:r>
              <a:rPr lang="en-GB" sz="3200" b="1" dirty="0" smtClean="0"/>
              <a:t>Introduction to the Module</a:t>
            </a:r>
            <a:endParaRPr lang="en-GB" sz="3200" b="1" dirty="0"/>
          </a:p>
          <a:p>
            <a:endParaRPr lang="en-US" sz="1600" dirty="0"/>
          </a:p>
          <a:p>
            <a:r>
              <a:rPr lang="en-GB" sz="1600" b="1" dirty="0"/>
              <a:t> </a:t>
            </a:r>
            <a:endParaRPr lang="en-US" sz="1600" dirty="0"/>
          </a:p>
          <a:p>
            <a:pPr marL="342900" indent="-342900">
              <a:buFontTx/>
              <a:buAutoNum type="arabicPeriod"/>
            </a:pPr>
            <a:endParaRPr lang="en-GB" sz="1700" dirty="0">
              <a:solidFill>
                <a:prstClr val="white"/>
              </a:solidFill>
            </a:endParaRPr>
          </a:p>
        </p:txBody>
      </p:sp>
      <p:sp>
        <p:nvSpPr>
          <p:cNvPr id="6" name="Rectangle 2"/>
          <p:cNvSpPr>
            <a:spLocks noChangeArrowheads="1"/>
          </p:cNvSpPr>
          <p:nvPr/>
        </p:nvSpPr>
        <p:spPr bwMode="auto">
          <a:xfrm>
            <a:off x="2656299" y="5944280"/>
            <a:ext cx="3153486"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r" eaLnBrk="0" fontAlgn="base" hangingPunct="0">
              <a:spcBef>
                <a:spcPct val="0"/>
              </a:spcBef>
              <a:spcAft>
                <a:spcPct val="0"/>
              </a:spcAft>
            </a:pPr>
            <a:r>
              <a:rPr lang="en-US" altLang="en-US" sz="1100" i="1" dirty="0">
                <a:latin typeface="Calibri" panose="020F0502020204030204" pitchFamily="34" charset="0"/>
                <a:ea typeface="Calibri" panose="020F0502020204030204" pitchFamily="34" charset="0"/>
                <a:cs typeface="Times New Roman" panose="02020603050405020304" pitchFamily="18" charset="0"/>
              </a:rPr>
              <a:t>Karl Marx and Friedrich Engels in the printing house of the </a:t>
            </a:r>
            <a:r>
              <a:rPr lang="en-US" altLang="en-US" sz="1100" i="1" dirty="0" err="1">
                <a:latin typeface="Calibri" panose="020F0502020204030204" pitchFamily="34" charset="0"/>
                <a:ea typeface="Calibri" panose="020F0502020204030204" pitchFamily="34" charset="0"/>
                <a:cs typeface="Times New Roman" panose="02020603050405020304" pitchFamily="18" charset="0"/>
              </a:rPr>
              <a:t>Neue</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 </a:t>
            </a:r>
            <a:r>
              <a:rPr lang="en-US" altLang="en-US" sz="1100" i="1" dirty="0" err="1">
                <a:latin typeface="Calibri" panose="020F0502020204030204" pitchFamily="34" charset="0"/>
                <a:ea typeface="Calibri" panose="020F0502020204030204" pitchFamily="34" charset="0"/>
                <a:cs typeface="Times New Roman" panose="02020603050405020304" pitchFamily="18" charset="0"/>
              </a:rPr>
              <a:t>Rheinische</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 </a:t>
            </a:r>
            <a:r>
              <a:rPr lang="en-US" altLang="en-US" sz="1100" i="1" dirty="0" err="1">
                <a:latin typeface="Calibri" panose="020F0502020204030204" pitchFamily="34" charset="0"/>
                <a:ea typeface="Calibri" panose="020F0502020204030204" pitchFamily="34" charset="0"/>
                <a:cs typeface="Times New Roman" panose="02020603050405020304" pitchFamily="18" charset="0"/>
              </a:rPr>
              <a:t>Zeitung</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 </a:t>
            </a:r>
            <a:endParaRPr lang="en-US" altLang="en-US" sz="1100" i="1" dirty="0" smtClean="0">
              <a:latin typeface="Calibri" panose="020F0502020204030204" pitchFamily="34" charset="0"/>
              <a:ea typeface="Calibri" panose="020F0502020204030204" pitchFamily="34" charset="0"/>
              <a:cs typeface="Times New Roman" panose="02020603050405020304" pitchFamily="18" charset="0"/>
            </a:endParaRPr>
          </a:p>
          <a:p>
            <a:pPr lvl="0" algn="r" eaLnBrk="0" fontAlgn="base" hangingPunct="0">
              <a:spcBef>
                <a:spcPct val="0"/>
              </a:spcBef>
              <a:spcAft>
                <a:spcPct val="0"/>
              </a:spcAft>
            </a:pPr>
            <a:r>
              <a:rPr lang="en-US" altLang="en-US" sz="1100" i="1" dirty="0" smtClean="0">
                <a:latin typeface="Calibri" panose="020F0502020204030204" pitchFamily="34" charset="0"/>
                <a:ea typeface="Calibri" panose="020F0502020204030204" pitchFamily="34" charset="0"/>
                <a:cs typeface="Times New Roman" panose="02020603050405020304" pitchFamily="18" charset="0"/>
              </a:rPr>
              <a:t>painting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by E. </a:t>
            </a:r>
            <a:r>
              <a:rPr lang="en-US" altLang="en-US" sz="1100" i="1" dirty="0" err="1">
                <a:latin typeface="Calibri" panose="020F0502020204030204" pitchFamily="34" charset="0"/>
                <a:ea typeface="Calibri" panose="020F0502020204030204" pitchFamily="34" charset="0"/>
                <a:cs typeface="Times New Roman" panose="02020603050405020304" pitchFamily="18" charset="0"/>
              </a:rPr>
              <a:t>Capiro</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 (1895)</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7" name="AutoShape 3" descr="https://upload.wikimedia.org/wikipedia/en/d/dd/The_Persistence_of_Memory.jpg"/>
          <p:cNvSpPr>
            <a:spLocks noChangeAspect="1" noChangeArrowheads="1"/>
          </p:cNvSpPr>
          <p:nvPr/>
        </p:nvSpPr>
        <p: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endParaRPr lang="en-US"/>
          </a:p>
        </p:txBody>
      </p:sp>
      <p:sp>
        <p:nvSpPr>
          <p:cNvPr id="8" name="Rectangle 3"/>
          <p:cNvSpPr>
            <a:spLocks noChangeArrowheads="1"/>
          </p:cNvSpPr>
          <p:nvPr/>
        </p:nvSpPr>
        <p:spPr bwMode="auto">
          <a:xfrm>
            <a:off x="0" y="762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 name="Rectangle 8"/>
          <p:cNvSpPr/>
          <p:nvPr/>
        </p:nvSpPr>
        <p:spPr>
          <a:xfrm>
            <a:off x="6471139" y="2088907"/>
            <a:ext cx="5345723" cy="4524315"/>
          </a:xfrm>
          <a:prstGeom prst="rect">
            <a:avLst/>
          </a:prstGeom>
        </p:spPr>
        <p:txBody>
          <a:bodyPr wrap="square">
            <a:spAutoFit/>
          </a:bodyPr>
          <a:lstStyle/>
          <a:p>
            <a:r>
              <a:rPr lang="en-GB" sz="2400" b="1" dirty="0"/>
              <a:t>MODULE CONVENOR:</a:t>
            </a:r>
            <a:endParaRPr lang="en-US" sz="2400" dirty="0"/>
          </a:p>
          <a:p>
            <a:r>
              <a:rPr lang="en-GB" sz="2400" dirty="0"/>
              <a:t>Alexander Scott (</a:t>
            </a:r>
            <a:r>
              <a:rPr lang="en-GB" sz="2400" u="sng" dirty="0">
                <a:hlinkClick r:id="rId2"/>
              </a:rPr>
              <a:t>alexander.scott@uwtsd.ac.uk</a:t>
            </a:r>
            <a:r>
              <a:rPr lang="en-GB" sz="2400" dirty="0" smtClean="0"/>
              <a:t>)</a:t>
            </a:r>
          </a:p>
          <a:p>
            <a:r>
              <a:rPr lang="en-GB" sz="2400" b="1" dirty="0" smtClean="0"/>
              <a:t>CONVENOR OFFICE HOURS:</a:t>
            </a:r>
          </a:p>
          <a:p>
            <a:r>
              <a:rPr lang="en-GB" sz="2400" dirty="0" smtClean="0"/>
              <a:t>Wednesday, 10am–11am, Friday, 11am–12noon</a:t>
            </a:r>
          </a:p>
          <a:p>
            <a:endParaRPr lang="en-GB" sz="2400" dirty="0" smtClean="0"/>
          </a:p>
          <a:p>
            <a:r>
              <a:rPr lang="en-GB" sz="2400" b="1" dirty="0" smtClean="0"/>
              <a:t>MODULE </a:t>
            </a:r>
            <a:r>
              <a:rPr lang="en-GB" sz="2400" b="1" dirty="0"/>
              <a:t>TUTORS:</a:t>
            </a:r>
            <a:endParaRPr lang="en-US" sz="2400" dirty="0"/>
          </a:p>
          <a:p>
            <a:r>
              <a:rPr lang="en-GB" sz="2400" dirty="0"/>
              <a:t>Alexander Scott, Harriett Webster, Erica O’Brien, Lester Mason, Janet Burton</a:t>
            </a:r>
            <a:endParaRPr lang="en-US" sz="2400" dirty="0"/>
          </a:p>
          <a:p>
            <a:r>
              <a:rPr lang="en-GB" sz="2400" b="1" dirty="0"/>
              <a:t>LECTURES:</a:t>
            </a:r>
            <a:endParaRPr lang="en-US" sz="2400" dirty="0"/>
          </a:p>
          <a:p>
            <a:r>
              <a:rPr lang="en-GB" sz="2400" dirty="0"/>
              <a:t>Tuesdays, 9am–12noon (Arts Building 04)</a:t>
            </a:r>
            <a:endParaRPr lang="en-US" sz="2400" dirty="0"/>
          </a:p>
        </p:txBody>
      </p:sp>
      <p:pic>
        <p:nvPicPr>
          <p:cNvPr id="10" name="Picture 9"/>
          <p:cNvPicPr/>
          <p:nvPr/>
        </p:nvPicPr>
        <p:blipFill>
          <a:blip r:embed="rId3">
            <a:extLst>
              <a:ext uri="{28A0092B-C50C-407E-A947-70E740481C1C}">
                <a14:useLocalDpi xmlns:a14="http://schemas.microsoft.com/office/drawing/2010/main" val="0"/>
              </a:ext>
            </a:extLst>
          </a:blip>
          <a:srcRect/>
          <a:stretch>
            <a:fillRect/>
          </a:stretch>
        </p:blipFill>
        <p:spPr bwMode="auto">
          <a:xfrm>
            <a:off x="554386" y="2194782"/>
            <a:ext cx="5255399" cy="3749498"/>
          </a:xfrm>
          <a:prstGeom prst="rect">
            <a:avLst/>
          </a:prstGeom>
          <a:noFill/>
        </p:spPr>
      </p:pic>
    </p:spTree>
    <p:extLst>
      <p:ext uri="{BB962C8B-B14F-4D97-AF65-F5344CB8AC3E}">
        <p14:creationId xmlns:p14="http://schemas.microsoft.com/office/powerpoint/2010/main" val="24230079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00" y="263527"/>
            <a:ext cx="12280900" cy="1325563"/>
          </a:xfrm>
        </p:spPr>
        <p:txBody>
          <a:bodyPr/>
          <a:lstStyle/>
          <a:p>
            <a:pPr algn="ctr"/>
            <a:r>
              <a:rPr lang="en-GB" b="1" dirty="0" smtClean="0">
                <a:solidFill>
                  <a:srgbClr val="FFFF00"/>
                </a:solidFill>
              </a:rPr>
              <a:t>AHSK5004 </a:t>
            </a:r>
            <a:br>
              <a:rPr lang="en-GB" b="1" dirty="0" smtClean="0">
                <a:solidFill>
                  <a:srgbClr val="FFFF00"/>
                </a:solidFill>
              </a:rPr>
            </a:br>
            <a:r>
              <a:rPr lang="en-GB" b="1" dirty="0" smtClean="0">
                <a:solidFill>
                  <a:srgbClr val="FFFF00"/>
                </a:solidFill>
              </a:rPr>
              <a:t>Principles and Aims</a:t>
            </a:r>
            <a:endParaRPr lang="en-US" b="1" dirty="0">
              <a:solidFill>
                <a:srgbClr val="FFFF00"/>
              </a:solidFill>
            </a:endParaRPr>
          </a:p>
        </p:txBody>
      </p:sp>
      <p:sp>
        <p:nvSpPr>
          <p:cNvPr id="3" name="Content Placeholder 2"/>
          <p:cNvSpPr>
            <a:spLocks noGrp="1"/>
          </p:cNvSpPr>
          <p:nvPr>
            <p:ph idx="1"/>
          </p:nvPr>
        </p:nvSpPr>
        <p:spPr>
          <a:xfrm>
            <a:off x="0" y="1830390"/>
            <a:ext cx="12192000" cy="4351338"/>
          </a:xfrm>
        </p:spPr>
        <p:txBody>
          <a:bodyPr lIns="1097280" rIns="1097280">
            <a:normAutofit fontScale="92500" lnSpcReduction="20000"/>
          </a:bodyPr>
          <a:lstStyle/>
          <a:p>
            <a:pPr algn="just"/>
            <a:r>
              <a:rPr lang="en-GB" dirty="0" smtClean="0"/>
              <a:t>Equip students with practical</a:t>
            </a:r>
            <a:r>
              <a:rPr lang="en-GB" dirty="0"/>
              <a:t>, conceptual, theoretical and methodological techniques requisite for study at Levels 5 and 6. </a:t>
            </a:r>
            <a:endParaRPr lang="en-GB" dirty="0" smtClean="0"/>
          </a:p>
          <a:p>
            <a:pPr algn="just"/>
            <a:r>
              <a:rPr lang="en-GB" dirty="0" smtClean="0"/>
              <a:t>Introduce to key methods</a:t>
            </a:r>
            <a:r>
              <a:rPr lang="en-GB" dirty="0"/>
              <a:t>, </a:t>
            </a:r>
            <a:r>
              <a:rPr lang="en-GB" dirty="0" smtClean="0"/>
              <a:t>approaches, ideas, theories and theorists</a:t>
            </a:r>
          </a:p>
          <a:p>
            <a:pPr algn="just"/>
            <a:r>
              <a:rPr lang="en-GB" dirty="0" smtClean="0"/>
              <a:t>Prepare students for Level </a:t>
            </a:r>
            <a:r>
              <a:rPr lang="en-GB" dirty="0"/>
              <a:t>6 dissertation </a:t>
            </a:r>
            <a:r>
              <a:rPr lang="en-GB" dirty="0" smtClean="0"/>
              <a:t>work (assessment </a:t>
            </a:r>
            <a:r>
              <a:rPr lang="en-GB" dirty="0"/>
              <a:t>tasks students with developing an independent research </a:t>
            </a:r>
            <a:r>
              <a:rPr lang="en-GB" dirty="0" smtClean="0"/>
              <a:t>project). </a:t>
            </a:r>
            <a:endParaRPr lang="en-US" dirty="0"/>
          </a:p>
          <a:p>
            <a:pPr algn="just"/>
            <a:r>
              <a:rPr lang="en-GB" dirty="0" smtClean="0"/>
              <a:t>Encourage students to </a:t>
            </a:r>
            <a:r>
              <a:rPr lang="en-GB" dirty="0"/>
              <a:t>‘take ownership’ of their </a:t>
            </a:r>
            <a:r>
              <a:rPr lang="en-GB" dirty="0" smtClean="0"/>
              <a:t>studies</a:t>
            </a:r>
          </a:p>
          <a:p>
            <a:pPr algn="just"/>
            <a:r>
              <a:rPr lang="en-GB" dirty="0" smtClean="0"/>
              <a:t>Encourage students to think reflexively about their discipline and studies </a:t>
            </a:r>
          </a:p>
          <a:p>
            <a:pPr algn="just"/>
            <a:r>
              <a:rPr lang="en-GB" dirty="0" smtClean="0"/>
              <a:t>Encourage students </a:t>
            </a:r>
            <a:r>
              <a:rPr lang="en-GB" dirty="0" smtClean="0"/>
              <a:t>to </a:t>
            </a:r>
            <a:r>
              <a:rPr lang="en-GB" dirty="0"/>
              <a:t>think critically about the ways in which history is written and </a:t>
            </a:r>
            <a:r>
              <a:rPr lang="en-GB" dirty="0" smtClean="0"/>
              <a:t>practiced</a:t>
            </a:r>
          </a:p>
          <a:p>
            <a:pPr algn="just"/>
            <a:r>
              <a:rPr lang="en-GB" dirty="0" smtClean="0"/>
              <a:t>Provide </a:t>
            </a:r>
            <a:r>
              <a:rPr lang="en-GB" b="1" dirty="0" smtClean="0"/>
              <a:t>“</a:t>
            </a:r>
            <a:r>
              <a:rPr lang="en-GB" b="1" dirty="0">
                <a:solidFill>
                  <a:srgbClr val="FFFF00"/>
                </a:solidFill>
              </a:rPr>
              <a:t>an explicit analysis of why the history you are getting is the one you are getting and why you are getting it in the way you </a:t>
            </a:r>
            <a:r>
              <a:rPr lang="en-GB" b="1" dirty="0" smtClean="0">
                <a:solidFill>
                  <a:srgbClr val="FFFF00"/>
                </a:solidFill>
              </a:rPr>
              <a:t>are</a:t>
            </a:r>
            <a:r>
              <a:rPr lang="en-GB" b="1" dirty="0" smtClean="0"/>
              <a:t>” </a:t>
            </a:r>
            <a:r>
              <a:rPr lang="en-GB" dirty="0" smtClean="0"/>
              <a:t>(Keith Jenkins)</a:t>
            </a:r>
            <a:endParaRPr lang="en-US" dirty="0"/>
          </a:p>
        </p:txBody>
      </p:sp>
    </p:spTree>
    <p:extLst>
      <p:ext uri="{BB962C8B-B14F-4D97-AF65-F5344CB8AC3E}">
        <p14:creationId xmlns:p14="http://schemas.microsoft.com/office/powerpoint/2010/main" val="38623811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553689"/>
            <a:ext cx="8487537" cy="5832648"/>
          </a:xfrm>
        </p:spPr>
        <p:txBody>
          <a:bodyPr>
            <a:noAutofit/>
          </a:bodyPr>
          <a:lstStyle/>
          <a:p>
            <a:pPr marL="0" indent="0">
              <a:buNone/>
            </a:pPr>
            <a:r>
              <a:rPr lang="en-GB" sz="2400" b="1" u="sng" dirty="0"/>
              <a:t>LECTURES:</a:t>
            </a:r>
            <a:endParaRPr lang="en-US" sz="2400" dirty="0"/>
          </a:p>
          <a:p>
            <a:pPr marL="0" indent="0">
              <a:buNone/>
            </a:pPr>
            <a:endParaRPr lang="en-US" sz="2400" dirty="0" smtClean="0"/>
          </a:p>
          <a:p>
            <a:pPr marL="0" indent="0" algn="just">
              <a:buNone/>
            </a:pPr>
            <a:r>
              <a:rPr lang="en-US" sz="2400" dirty="0" smtClean="0"/>
              <a:t>The main contact hours for the module consist of a three-hour session. </a:t>
            </a:r>
            <a:r>
              <a:rPr lang="en-US" sz="2400" dirty="0"/>
              <a:t>In practice, though, this time will be </a:t>
            </a:r>
            <a:r>
              <a:rPr lang="en-US" sz="2400" dirty="0" smtClean="0"/>
              <a:t>divided between:</a:t>
            </a:r>
          </a:p>
          <a:p>
            <a:pPr marL="0" indent="0" algn="just">
              <a:buNone/>
            </a:pPr>
            <a:endParaRPr lang="en-US" sz="2400" dirty="0" smtClean="0"/>
          </a:p>
          <a:p>
            <a:pPr lvl="0" algn="just"/>
            <a:r>
              <a:rPr lang="en-US" sz="2400" dirty="0" smtClean="0"/>
              <a:t>Two hours of discussion (c. 9am–11am)*</a:t>
            </a:r>
          </a:p>
          <a:p>
            <a:pPr marL="0" lvl="0" indent="0" algn="just">
              <a:buNone/>
            </a:pPr>
            <a:r>
              <a:rPr lang="en-GB" sz="2400" i="1" dirty="0" smtClean="0"/>
              <a:t>Overseen by AS and previous week’s lecturer </a:t>
            </a:r>
            <a:r>
              <a:rPr lang="en-GB" sz="1400" i="1" dirty="0" smtClean="0"/>
              <a:t>(subject to availability)</a:t>
            </a:r>
            <a:endParaRPr lang="en-US" sz="1400" i="1" dirty="0" smtClean="0"/>
          </a:p>
          <a:p>
            <a:pPr lvl="0" algn="just"/>
            <a:endParaRPr lang="en-US" sz="2400" dirty="0"/>
          </a:p>
          <a:p>
            <a:pPr lvl="0" algn="just"/>
            <a:r>
              <a:rPr lang="en-US" sz="2400" dirty="0"/>
              <a:t>A one-hour lecture on a particular topic/theme </a:t>
            </a:r>
            <a:r>
              <a:rPr lang="en-US" sz="2400" dirty="0" smtClean="0"/>
              <a:t>(c. 11am-12noon)*</a:t>
            </a:r>
          </a:p>
          <a:p>
            <a:pPr marL="0" lvl="0" indent="0" algn="just">
              <a:buNone/>
            </a:pPr>
            <a:r>
              <a:rPr lang="en-GB" sz="2400" i="1" dirty="0" smtClean="0"/>
              <a:t>Delivered by either AS, LM, EO’B or HW </a:t>
            </a:r>
            <a:endParaRPr lang="en-US" sz="2400" i="1" dirty="0"/>
          </a:p>
          <a:p>
            <a:pPr marL="0" indent="0" algn="r">
              <a:buNone/>
            </a:pPr>
            <a:r>
              <a:rPr lang="en-US" sz="2400" dirty="0" smtClean="0"/>
              <a:t>* </a:t>
            </a:r>
            <a:r>
              <a:rPr lang="en-US" sz="2400" b="1" u="sng" dirty="0"/>
              <a:t>break-time will also be allocated</a:t>
            </a:r>
            <a:endParaRPr lang="en-US" sz="2400" dirty="0"/>
          </a:p>
          <a:p>
            <a:pPr marL="0" indent="0">
              <a:buNone/>
            </a:pPr>
            <a:r>
              <a:rPr lang="en-GB" sz="2100" b="1" dirty="0" smtClean="0">
                <a:solidFill>
                  <a:srgbClr val="FFFF00"/>
                </a:solidFill>
              </a:rPr>
              <a:t>.</a:t>
            </a:r>
            <a:endParaRPr lang="en-GB" sz="2100" b="1" dirty="0">
              <a:solidFill>
                <a:srgbClr val="FFFF00"/>
              </a:solidFill>
            </a:endParaRPr>
          </a:p>
          <a:p>
            <a:pPr marL="457200" lvl="1" indent="0" algn="just">
              <a:buNone/>
            </a:pPr>
            <a:endParaRPr lang="en-GB" sz="2100" b="1" dirty="0">
              <a:solidFill>
                <a:srgbClr val="FFFF00"/>
              </a:solidFill>
            </a:endParaRPr>
          </a:p>
        </p:txBody>
      </p:sp>
    </p:spTree>
    <p:extLst>
      <p:ext uri="{BB962C8B-B14F-4D97-AF65-F5344CB8AC3E}">
        <p14:creationId xmlns:p14="http://schemas.microsoft.com/office/powerpoint/2010/main" val="1727261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553689"/>
            <a:ext cx="8487537" cy="5832648"/>
          </a:xfrm>
        </p:spPr>
        <p:txBody>
          <a:bodyPr>
            <a:noAutofit/>
          </a:bodyPr>
          <a:lstStyle/>
          <a:p>
            <a:pPr marL="0" indent="0">
              <a:buNone/>
            </a:pPr>
            <a:r>
              <a:rPr lang="en-GB" sz="2400" b="1" u="sng" dirty="0"/>
              <a:t>LECTURES:</a:t>
            </a:r>
            <a:endParaRPr lang="en-US" sz="2400" dirty="0"/>
          </a:p>
          <a:p>
            <a:pPr marL="0" indent="0" algn="r">
              <a:buNone/>
            </a:pPr>
            <a:r>
              <a:rPr lang="en-GB" sz="2400" dirty="0" smtClean="0"/>
              <a:t>Thematic units</a:t>
            </a:r>
            <a:endParaRPr lang="en-GB" sz="2100" b="1" dirty="0" smtClean="0">
              <a:solidFill>
                <a:srgbClr val="FFFF00"/>
              </a:solidFill>
            </a:endParaRPr>
          </a:p>
          <a:p>
            <a:pPr lvl="0"/>
            <a:r>
              <a:rPr lang="en-GB" b="1" dirty="0">
                <a:solidFill>
                  <a:srgbClr val="FFFF00"/>
                </a:solidFill>
              </a:rPr>
              <a:t>What is History? </a:t>
            </a:r>
            <a:r>
              <a:rPr lang="en-GB" b="1" dirty="0"/>
              <a:t>AS</a:t>
            </a:r>
            <a:endParaRPr lang="en-US" dirty="0"/>
          </a:p>
          <a:p>
            <a:pPr lvl="0"/>
            <a:r>
              <a:rPr lang="en-GB" b="1" dirty="0">
                <a:solidFill>
                  <a:srgbClr val="FFFF00"/>
                </a:solidFill>
              </a:rPr>
              <a:t>Marxism </a:t>
            </a:r>
            <a:r>
              <a:rPr lang="en-GB" b="1" dirty="0" smtClean="0">
                <a:solidFill>
                  <a:srgbClr val="FFFF00"/>
                </a:solidFill>
              </a:rPr>
              <a:t>and </a:t>
            </a:r>
            <a:r>
              <a:rPr lang="en-GB" b="1" dirty="0" err="1" smtClean="0">
                <a:solidFill>
                  <a:srgbClr val="FFFF00"/>
                </a:solidFill>
              </a:rPr>
              <a:t>Empricism</a:t>
            </a:r>
            <a:r>
              <a:rPr lang="en-GB" b="1" dirty="0" smtClean="0">
                <a:solidFill>
                  <a:srgbClr val="FFFF00"/>
                </a:solidFill>
              </a:rPr>
              <a:t> </a:t>
            </a:r>
            <a:r>
              <a:rPr lang="en-GB" b="1" dirty="0" smtClean="0"/>
              <a:t>AS</a:t>
            </a:r>
            <a:endParaRPr lang="en-US" dirty="0"/>
          </a:p>
          <a:p>
            <a:pPr lvl="0"/>
            <a:r>
              <a:rPr lang="en-GB" b="1" dirty="0" smtClean="0">
                <a:solidFill>
                  <a:srgbClr val="FFFF00"/>
                </a:solidFill>
              </a:rPr>
              <a:t>Social and Cultural History </a:t>
            </a:r>
            <a:r>
              <a:rPr lang="en-GB" b="1" dirty="0" smtClean="0"/>
              <a:t>AS</a:t>
            </a:r>
            <a:endParaRPr lang="en-GB" b="1" dirty="0" smtClean="0">
              <a:solidFill>
                <a:srgbClr val="FFFF00"/>
              </a:solidFill>
            </a:endParaRPr>
          </a:p>
          <a:p>
            <a:r>
              <a:rPr lang="en-GB" b="1" dirty="0" smtClean="0">
                <a:solidFill>
                  <a:srgbClr val="FFFF00"/>
                </a:solidFill>
              </a:rPr>
              <a:t>Microhistory </a:t>
            </a:r>
            <a:r>
              <a:rPr lang="en-GB" b="1" dirty="0" err="1" smtClean="0"/>
              <a:t>Hw</a:t>
            </a:r>
            <a:endParaRPr lang="en-US" dirty="0"/>
          </a:p>
          <a:p>
            <a:r>
              <a:rPr lang="en-GB" b="1" dirty="0" smtClean="0">
                <a:solidFill>
                  <a:srgbClr val="FFFF00"/>
                </a:solidFill>
              </a:rPr>
              <a:t>Gender </a:t>
            </a:r>
            <a:r>
              <a:rPr lang="en-GB" b="1" dirty="0"/>
              <a:t>EO’B</a:t>
            </a:r>
            <a:endParaRPr lang="en-US" dirty="0"/>
          </a:p>
          <a:p>
            <a:pPr lvl="0"/>
            <a:r>
              <a:rPr lang="en-GB" b="1" dirty="0" smtClean="0">
                <a:solidFill>
                  <a:srgbClr val="FFFF00"/>
                </a:solidFill>
              </a:rPr>
              <a:t>Oral </a:t>
            </a:r>
            <a:r>
              <a:rPr lang="en-GB" b="1" dirty="0" smtClean="0">
                <a:solidFill>
                  <a:srgbClr val="FFFF00"/>
                </a:solidFill>
              </a:rPr>
              <a:t>History </a:t>
            </a:r>
            <a:r>
              <a:rPr lang="en-GB" b="1" dirty="0" smtClean="0"/>
              <a:t>LM</a:t>
            </a:r>
            <a:endParaRPr lang="en-US" dirty="0"/>
          </a:p>
          <a:p>
            <a:r>
              <a:rPr lang="en-GB" b="1" dirty="0">
                <a:solidFill>
                  <a:srgbClr val="FFFF00"/>
                </a:solidFill>
              </a:rPr>
              <a:t>Visual and Material Culture </a:t>
            </a:r>
            <a:r>
              <a:rPr lang="en-GB" b="1" dirty="0" smtClean="0"/>
              <a:t>EO’B</a:t>
            </a:r>
            <a:endParaRPr lang="en-US" dirty="0"/>
          </a:p>
          <a:p>
            <a:pPr lvl="0"/>
            <a:r>
              <a:rPr lang="en-GB" b="1" dirty="0" smtClean="0">
                <a:solidFill>
                  <a:srgbClr val="FFFF00"/>
                </a:solidFill>
              </a:rPr>
              <a:t>Literary </a:t>
            </a:r>
            <a:r>
              <a:rPr lang="en-GB" b="1" dirty="0">
                <a:solidFill>
                  <a:srgbClr val="FFFF00"/>
                </a:solidFill>
              </a:rPr>
              <a:t>Theory </a:t>
            </a:r>
            <a:r>
              <a:rPr lang="en-GB" b="1" dirty="0"/>
              <a:t>HW</a:t>
            </a:r>
            <a:endParaRPr lang="en-US" dirty="0"/>
          </a:p>
          <a:p>
            <a:pPr lvl="0"/>
            <a:r>
              <a:rPr lang="en-GB" b="1" dirty="0">
                <a:solidFill>
                  <a:srgbClr val="FFFF00"/>
                </a:solidFill>
              </a:rPr>
              <a:t>Postmodernism </a:t>
            </a:r>
            <a:r>
              <a:rPr lang="en-GB" b="1" dirty="0"/>
              <a:t>AS</a:t>
            </a:r>
            <a:endParaRPr lang="en-US" dirty="0"/>
          </a:p>
          <a:p>
            <a:pPr marL="0" lvl="0" indent="0">
              <a:buNone/>
            </a:pPr>
            <a:endParaRPr lang="en-US" sz="2400" dirty="0"/>
          </a:p>
          <a:p>
            <a:pPr marL="0" indent="0">
              <a:buNone/>
            </a:pPr>
            <a:endParaRPr lang="en-US" sz="2400" dirty="0" smtClean="0"/>
          </a:p>
        </p:txBody>
      </p:sp>
    </p:spTree>
    <p:extLst>
      <p:ext uri="{BB962C8B-B14F-4D97-AF65-F5344CB8AC3E}">
        <p14:creationId xmlns:p14="http://schemas.microsoft.com/office/powerpoint/2010/main" val="25944558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1999" cy="6386337"/>
          </a:xfrm>
        </p:spPr>
        <p:txBody>
          <a:bodyPr lIns="540000" tIns="540000" rIns="540000" bIns="540000">
            <a:noAutofit/>
          </a:bodyPr>
          <a:lstStyle/>
          <a:p>
            <a:pPr marL="0" indent="0">
              <a:buNone/>
            </a:pPr>
            <a:r>
              <a:rPr lang="en-GB" sz="2000" b="1" u="sng" dirty="0" smtClean="0"/>
              <a:t>LECTURES:</a:t>
            </a:r>
            <a:endParaRPr lang="en-US" sz="2000" dirty="0" smtClean="0"/>
          </a:p>
          <a:p>
            <a:pPr marL="0" marR="0" indent="0" algn="r">
              <a:spcBef>
                <a:spcPts val="0"/>
              </a:spcBef>
              <a:spcAft>
                <a:spcPts val="0"/>
              </a:spcAft>
              <a:buNone/>
            </a:pPr>
            <a:r>
              <a:rPr lang="en-GB" sz="2000" u="sng"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Week 6 (November 7)</a:t>
            </a:r>
            <a:r>
              <a:rPr lang="en-GB" sz="2000"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Reading </a:t>
            </a:r>
            <a:r>
              <a:rPr lang="en-GB" sz="2000" dirty="0">
                <a:solidFill>
                  <a:srgbClr val="FFFF00"/>
                </a:solidFill>
                <a:latin typeface="Calibri" panose="020F0502020204030204" pitchFamily="34" charset="0"/>
                <a:ea typeface="Calibri" panose="020F0502020204030204" pitchFamily="34" charset="0"/>
                <a:cs typeface="Times New Roman" panose="02020603050405020304" pitchFamily="18" charset="0"/>
              </a:rPr>
              <a:t>week – no lecture</a:t>
            </a:r>
            <a:endParaRPr lang="en-US" sz="2000" dirty="0">
              <a:solidFill>
                <a:srgbClr val="FFFF00"/>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u="sng" dirty="0" smtClean="0"/>
              <a:t>Week </a:t>
            </a:r>
            <a:r>
              <a:rPr lang="en-GB" sz="2000" u="sng" dirty="0"/>
              <a:t>7 (November 14)</a:t>
            </a:r>
            <a:endParaRPr lang="en-US" sz="2000" dirty="0"/>
          </a:p>
          <a:p>
            <a:pPr marL="0" indent="0">
              <a:buNone/>
            </a:pPr>
            <a:r>
              <a:rPr lang="en-GB" sz="2000" b="1" dirty="0"/>
              <a:t>Gender </a:t>
            </a:r>
            <a:r>
              <a:rPr lang="en-GB" sz="2000" dirty="0"/>
              <a:t>discussion (9am–c.11am)** followed by </a:t>
            </a:r>
            <a:r>
              <a:rPr lang="en-GB" sz="2000" b="1" dirty="0"/>
              <a:t>Oral History </a:t>
            </a:r>
            <a:r>
              <a:rPr lang="en-GB" sz="2000" dirty="0"/>
              <a:t>lecture by Lester Mason (c.11am–12noon)</a:t>
            </a:r>
            <a:endParaRPr lang="en-US" sz="2000" dirty="0"/>
          </a:p>
          <a:p>
            <a:pPr marL="0" indent="0">
              <a:buNone/>
            </a:pPr>
            <a:r>
              <a:rPr lang="en-GB" sz="2000" u="sng" dirty="0"/>
              <a:t>Week 8 (November 21) </a:t>
            </a:r>
            <a:endParaRPr lang="en-US" sz="2000" dirty="0"/>
          </a:p>
          <a:p>
            <a:pPr marL="0" indent="0">
              <a:buNone/>
            </a:pPr>
            <a:r>
              <a:rPr lang="en-GB" sz="2000" b="1" dirty="0"/>
              <a:t>Oral History </a:t>
            </a:r>
            <a:r>
              <a:rPr lang="en-GB" sz="2000" dirty="0"/>
              <a:t>discussion (9am–c.11am) followed by </a:t>
            </a:r>
            <a:r>
              <a:rPr lang="en-GB" sz="2000" b="1" dirty="0"/>
              <a:t>Visual and Material Culture </a:t>
            </a:r>
            <a:r>
              <a:rPr lang="en-GB" sz="2000" dirty="0"/>
              <a:t>lecture by Erica O’Brien (c.11am–12noon**) </a:t>
            </a:r>
            <a:endParaRPr lang="en-US" sz="2000" dirty="0"/>
          </a:p>
          <a:p>
            <a:pPr marL="0" indent="0">
              <a:buNone/>
            </a:pPr>
            <a:r>
              <a:rPr lang="en-GB" sz="2000" u="sng" dirty="0"/>
              <a:t>Week 9 (November 28)</a:t>
            </a:r>
            <a:endParaRPr lang="en-US" sz="2000" dirty="0"/>
          </a:p>
          <a:p>
            <a:pPr marL="0" indent="0">
              <a:buNone/>
            </a:pPr>
            <a:r>
              <a:rPr lang="en-GB" sz="2000" b="1" dirty="0"/>
              <a:t>Visual and Material Culture</a:t>
            </a:r>
            <a:r>
              <a:rPr lang="en-GB" sz="2000" dirty="0"/>
              <a:t> discussion (9am–c.11am**) followed by </a:t>
            </a:r>
            <a:r>
              <a:rPr lang="en-GB" sz="2000" b="1" dirty="0"/>
              <a:t>Literary Theory </a:t>
            </a:r>
            <a:r>
              <a:rPr lang="en-GB" sz="2000" dirty="0"/>
              <a:t>lecture by Harriett Webster (c.11am–12noon)</a:t>
            </a:r>
            <a:endParaRPr lang="en-US" sz="2000" dirty="0"/>
          </a:p>
          <a:p>
            <a:pPr marL="0" indent="0">
              <a:buNone/>
            </a:pPr>
            <a:r>
              <a:rPr lang="en-GB" sz="2000" u="sng" dirty="0"/>
              <a:t>Week 10 (December 3)</a:t>
            </a:r>
            <a:endParaRPr lang="en-US" sz="2000" dirty="0"/>
          </a:p>
          <a:p>
            <a:pPr marL="0" indent="0">
              <a:buNone/>
            </a:pPr>
            <a:r>
              <a:rPr lang="en-GB" sz="2000" b="1" dirty="0"/>
              <a:t>Literary Theory </a:t>
            </a:r>
            <a:r>
              <a:rPr lang="en-GB" sz="2000" dirty="0"/>
              <a:t>discussion (9am–c.11am) followed by lecture by </a:t>
            </a:r>
            <a:r>
              <a:rPr lang="en-GB" sz="2000" b="1" dirty="0"/>
              <a:t>Postmodernism </a:t>
            </a:r>
            <a:r>
              <a:rPr lang="en-GB" sz="2000" dirty="0"/>
              <a:t>lecture by Alex Scott (c.11am–12noon)</a:t>
            </a:r>
            <a:endParaRPr lang="en-US" sz="2000" dirty="0"/>
          </a:p>
          <a:p>
            <a:pPr marL="0" indent="0">
              <a:buNone/>
            </a:pPr>
            <a:r>
              <a:rPr lang="en-GB" sz="2000" u="sng" dirty="0"/>
              <a:t>Week 11 (December 10)</a:t>
            </a:r>
            <a:endParaRPr lang="en-US" sz="2000" dirty="0"/>
          </a:p>
          <a:p>
            <a:pPr marL="0" indent="0">
              <a:buNone/>
            </a:pPr>
            <a:r>
              <a:rPr lang="en-GB" sz="2000" b="1" dirty="0"/>
              <a:t>Postmodernism </a:t>
            </a:r>
            <a:r>
              <a:rPr lang="en-GB" sz="2000" dirty="0"/>
              <a:t>discussion (9am–c.11am) + time allocated for </a:t>
            </a:r>
            <a:r>
              <a:rPr lang="en-GB" sz="2000" b="1" dirty="0"/>
              <a:t>coursework discussions</a:t>
            </a:r>
            <a:endParaRPr lang="en-US" sz="2000" dirty="0"/>
          </a:p>
          <a:p>
            <a:pPr marL="0" indent="0" algn="r">
              <a:buNone/>
            </a:pPr>
            <a:r>
              <a:rPr lang="en-GB" sz="2000" b="1" dirty="0" smtClean="0"/>
              <a:t>**</a:t>
            </a:r>
            <a:r>
              <a:rPr lang="en-GB" sz="2000" b="1" dirty="0"/>
              <a:t>indicates instances where rescheduling may be necessary</a:t>
            </a:r>
            <a:endParaRPr lang="en-US" sz="2000" dirty="0"/>
          </a:p>
        </p:txBody>
      </p:sp>
    </p:spTree>
    <p:extLst>
      <p:ext uri="{BB962C8B-B14F-4D97-AF65-F5344CB8AC3E}">
        <p14:creationId xmlns:p14="http://schemas.microsoft.com/office/powerpoint/2010/main" val="10654066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1999" cy="6386337"/>
          </a:xfrm>
        </p:spPr>
        <p:txBody>
          <a:bodyPr lIns="540000" tIns="540000" rIns="540000" bIns="540000">
            <a:noAutofit/>
          </a:bodyPr>
          <a:lstStyle/>
          <a:p>
            <a:pPr marL="0" indent="0">
              <a:buNone/>
            </a:pPr>
            <a:r>
              <a:rPr lang="en-GB" sz="2000" b="1" u="sng" dirty="0" smtClean="0"/>
              <a:t>LECTURES:</a:t>
            </a:r>
            <a:endParaRPr lang="en-US" sz="2000" dirty="0" smtClean="0"/>
          </a:p>
          <a:p>
            <a:pPr marL="0" indent="0">
              <a:buNone/>
            </a:pPr>
            <a:r>
              <a:rPr lang="en-GB" sz="2000" u="sng" dirty="0" smtClean="0"/>
              <a:t>Week </a:t>
            </a:r>
            <a:r>
              <a:rPr lang="en-GB" sz="2000" u="sng" dirty="0"/>
              <a:t>1 (October 3)</a:t>
            </a:r>
            <a:endParaRPr lang="en-US" sz="2000" dirty="0"/>
          </a:p>
          <a:p>
            <a:pPr marL="0" indent="0">
              <a:buNone/>
            </a:pPr>
            <a:r>
              <a:rPr lang="en-GB" sz="2000" b="1" dirty="0"/>
              <a:t>Introduction to Module</a:t>
            </a:r>
            <a:r>
              <a:rPr lang="en-GB" sz="2000" dirty="0"/>
              <a:t> (9am–c.10am) followed by </a:t>
            </a:r>
            <a:r>
              <a:rPr lang="en-GB" sz="2000" b="1" dirty="0"/>
              <a:t>What is History? </a:t>
            </a:r>
            <a:r>
              <a:rPr lang="en-GB" sz="2000" dirty="0"/>
              <a:t>lecture by Alex Scott (c. 10am–12noon)</a:t>
            </a:r>
            <a:endParaRPr lang="en-US" sz="2000" dirty="0"/>
          </a:p>
          <a:p>
            <a:pPr marL="0" indent="0">
              <a:buNone/>
            </a:pPr>
            <a:r>
              <a:rPr lang="en-GB" sz="2000" u="sng" dirty="0"/>
              <a:t>Week 2 (October 10)</a:t>
            </a:r>
            <a:endParaRPr lang="en-US" sz="2000" dirty="0"/>
          </a:p>
          <a:p>
            <a:pPr marL="0" indent="0">
              <a:buNone/>
            </a:pPr>
            <a:r>
              <a:rPr lang="en-GB" sz="2000" b="1" dirty="0"/>
              <a:t>What is History? </a:t>
            </a:r>
            <a:r>
              <a:rPr lang="en-GB" sz="2000" dirty="0"/>
              <a:t>discussion (9am–c.10am) followed by </a:t>
            </a:r>
            <a:r>
              <a:rPr lang="en-GB" sz="2000" b="1" dirty="0"/>
              <a:t>Marxism and Empiricism </a:t>
            </a:r>
            <a:r>
              <a:rPr lang="en-GB" sz="2000" dirty="0"/>
              <a:t>lecture by Alex Scott (c.11am–12noon)</a:t>
            </a:r>
            <a:endParaRPr lang="en-US" sz="2000" dirty="0"/>
          </a:p>
          <a:p>
            <a:pPr marL="0" indent="0">
              <a:buNone/>
            </a:pPr>
            <a:r>
              <a:rPr lang="en-GB" sz="2000" u="sng" dirty="0"/>
              <a:t>Week 3 (October 17)</a:t>
            </a:r>
            <a:endParaRPr lang="en-US" sz="2000" dirty="0"/>
          </a:p>
          <a:p>
            <a:pPr marL="0" indent="0">
              <a:buNone/>
            </a:pPr>
            <a:r>
              <a:rPr lang="en-GB" sz="2000" b="1" dirty="0"/>
              <a:t>Marxism and Empiricism </a:t>
            </a:r>
            <a:r>
              <a:rPr lang="en-GB" sz="2000" dirty="0"/>
              <a:t>discussion (9am–c.11am) followed by </a:t>
            </a:r>
            <a:r>
              <a:rPr lang="en-GB" sz="2000" b="1" dirty="0"/>
              <a:t>Social and Cultural History </a:t>
            </a:r>
            <a:r>
              <a:rPr lang="en-GB" sz="2000" dirty="0"/>
              <a:t>lecture by Alex Scott (c.11am–12noon)</a:t>
            </a:r>
            <a:endParaRPr lang="en-US" sz="2000" dirty="0"/>
          </a:p>
          <a:p>
            <a:pPr marL="0" indent="0">
              <a:buNone/>
            </a:pPr>
            <a:r>
              <a:rPr lang="en-GB" sz="2000" u="sng" dirty="0"/>
              <a:t>Week 4 (October 24)</a:t>
            </a:r>
            <a:endParaRPr lang="en-US" sz="2000" dirty="0"/>
          </a:p>
          <a:p>
            <a:pPr marL="0" indent="0">
              <a:buNone/>
            </a:pPr>
            <a:r>
              <a:rPr lang="en-GB" sz="2000" b="1" dirty="0"/>
              <a:t>Social and Cultural History </a:t>
            </a:r>
            <a:r>
              <a:rPr lang="en-GB" sz="2000" dirty="0"/>
              <a:t>discussion (9am–c.11am) followed by </a:t>
            </a:r>
            <a:r>
              <a:rPr lang="en-GB" sz="2000" b="1" dirty="0"/>
              <a:t>Microhistory </a:t>
            </a:r>
            <a:r>
              <a:rPr lang="en-GB" sz="2000" dirty="0"/>
              <a:t>lecture by Lester Mason (c.11am–12noon)</a:t>
            </a:r>
            <a:endParaRPr lang="en-US" sz="2000" dirty="0"/>
          </a:p>
          <a:p>
            <a:pPr marL="0" indent="0">
              <a:buNone/>
            </a:pPr>
            <a:r>
              <a:rPr lang="en-GB" sz="2000" u="sng" dirty="0"/>
              <a:t>Week 5 (October 31)</a:t>
            </a:r>
            <a:endParaRPr lang="en-US" sz="2000" dirty="0"/>
          </a:p>
          <a:p>
            <a:pPr marL="0" indent="0">
              <a:buNone/>
            </a:pPr>
            <a:r>
              <a:rPr lang="en-GB" sz="2000" b="1" dirty="0"/>
              <a:t>Microhistory </a:t>
            </a:r>
            <a:r>
              <a:rPr lang="en-GB" sz="2000" dirty="0"/>
              <a:t>discussion (9am–c.11am) followed by </a:t>
            </a:r>
            <a:r>
              <a:rPr lang="en-GB" sz="2000" b="1" dirty="0"/>
              <a:t>Gender </a:t>
            </a:r>
            <a:r>
              <a:rPr lang="en-GB" sz="2000" dirty="0"/>
              <a:t>lecture by Erica O’Brien (c.11am–12noon)**</a:t>
            </a:r>
            <a:endParaRPr lang="en-US" sz="2000" dirty="0"/>
          </a:p>
          <a:p>
            <a:pPr marL="0" indent="0" algn="r">
              <a:buNone/>
            </a:pPr>
            <a:r>
              <a:rPr lang="en-GB" sz="2000" b="1" dirty="0" smtClean="0"/>
              <a:t>**</a:t>
            </a:r>
            <a:r>
              <a:rPr lang="en-GB" sz="2000" b="1" dirty="0"/>
              <a:t>indicates instances where rescheduling may be necessary</a:t>
            </a:r>
            <a:endParaRPr lang="en-US" sz="2000" dirty="0"/>
          </a:p>
        </p:txBody>
      </p:sp>
    </p:spTree>
    <p:extLst>
      <p:ext uri="{BB962C8B-B14F-4D97-AF65-F5344CB8AC3E}">
        <p14:creationId xmlns:p14="http://schemas.microsoft.com/office/powerpoint/2010/main" val="3398548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553689"/>
            <a:ext cx="8487537" cy="5832648"/>
          </a:xfrm>
        </p:spPr>
        <p:txBody>
          <a:bodyPr>
            <a:noAutofit/>
          </a:bodyPr>
          <a:lstStyle/>
          <a:p>
            <a:pPr marL="0" indent="0">
              <a:buNone/>
            </a:pPr>
            <a:r>
              <a:rPr lang="en-GB" sz="2400" b="1" u="sng" dirty="0"/>
              <a:t>READING AND OTHER PREPARATION:</a:t>
            </a:r>
            <a:endParaRPr lang="en-US" sz="2400" dirty="0"/>
          </a:p>
          <a:p>
            <a:pPr marL="0" indent="0">
              <a:buNone/>
            </a:pPr>
            <a:endParaRPr lang="en-GB" sz="2400" dirty="0" smtClean="0"/>
          </a:p>
          <a:p>
            <a:pPr marL="0" indent="0" algn="just">
              <a:buNone/>
            </a:pPr>
            <a:r>
              <a:rPr lang="en-GB" sz="2400" dirty="0" smtClean="0"/>
              <a:t>With </a:t>
            </a:r>
            <a:r>
              <a:rPr lang="en-GB" sz="2400" dirty="0"/>
              <a:t>the exception of Week 1, students are expected to complete a set of assigned readings and/or other activities in advance teaching sessions. Readings and preparation activities will be assigned during the </a:t>
            </a:r>
            <a:r>
              <a:rPr lang="en-GB" sz="2400" dirty="0" smtClean="0"/>
              <a:t>11am-12noon lecture </a:t>
            </a:r>
            <a:r>
              <a:rPr lang="en-GB" sz="2400" dirty="0"/>
              <a:t>and then discussed in depth during the first two hours of the following week. These readings and preparatory exercises will be disseminated via Moodle.</a:t>
            </a:r>
            <a:endParaRPr lang="en-US" sz="2400" dirty="0"/>
          </a:p>
          <a:p>
            <a:pPr marL="0" indent="0">
              <a:buNone/>
            </a:pP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41477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2369" y="553689"/>
            <a:ext cx="11169748" cy="5832648"/>
          </a:xfrm>
        </p:spPr>
        <p:txBody>
          <a:bodyPr>
            <a:noAutofit/>
          </a:bodyPr>
          <a:lstStyle/>
          <a:p>
            <a:pPr marL="0" indent="0">
              <a:buNone/>
            </a:pPr>
            <a:r>
              <a:rPr lang="en-GB" sz="2400" b="1" u="sng" dirty="0" smtClean="0"/>
              <a:t>ASSESSMENT:</a:t>
            </a:r>
            <a:endParaRPr lang="en-US" sz="2400" dirty="0"/>
          </a:p>
          <a:p>
            <a:pPr marL="0" indent="0">
              <a:buNone/>
            </a:pPr>
            <a:r>
              <a:rPr lang="en-GB" sz="2400" dirty="0"/>
              <a:t>Assessment for the module is intended to familiarise students with the process of doing independent research. It thus consists of a detailed, </a:t>
            </a:r>
            <a:r>
              <a:rPr lang="en-GB" sz="2400" b="1" dirty="0">
                <a:solidFill>
                  <a:srgbClr val="FFFF00"/>
                </a:solidFill>
              </a:rPr>
              <a:t>extended essay plan </a:t>
            </a:r>
            <a:r>
              <a:rPr lang="en-GB" sz="2400" dirty="0">
                <a:solidFill>
                  <a:srgbClr val="FFFF00"/>
                </a:solidFill>
              </a:rPr>
              <a:t>and an </a:t>
            </a:r>
            <a:r>
              <a:rPr lang="en-GB" sz="2400" b="1" dirty="0">
                <a:solidFill>
                  <a:srgbClr val="FFFF00"/>
                </a:solidFill>
              </a:rPr>
              <a:t>extended essay based on original research on a topic of students’ choosing</a:t>
            </a:r>
            <a:r>
              <a:rPr lang="en-GB" sz="2400" dirty="0"/>
              <a:t>. These both act as preparation for final-year dissertations and/or independent projects. </a:t>
            </a:r>
            <a:r>
              <a:rPr lang="en-GB" sz="2400" dirty="0">
                <a:solidFill>
                  <a:srgbClr val="FFFF00"/>
                </a:solidFill>
              </a:rPr>
              <a:t>An additional stipulation of the essay plan and the extended essay is that students should actively </a:t>
            </a:r>
            <a:r>
              <a:rPr lang="en-GB" sz="2400" b="1" dirty="0">
                <a:solidFill>
                  <a:srgbClr val="FFFF00"/>
                </a:solidFill>
                <a:effectLst>
                  <a:outerShdw blurRad="38100" dist="38100" dir="2700000" algn="tl">
                    <a:srgbClr val="000000">
                      <a:alpha val="43137"/>
                    </a:srgbClr>
                  </a:outerShdw>
                </a:effectLst>
              </a:rPr>
              <a:t>apply one of the methodological/conceptual/theoretical approaches explored during AHSK5004 lectures to their chosen topic</a:t>
            </a:r>
            <a:r>
              <a:rPr lang="en-GB" sz="2400" b="1" dirty="0"/>
              <a:t>. </a:t>
            </a:r>
            <a:endParaRPr lang="en-US" sz="2400" dirty="0"/>
          </a:p>
          <a:p>
            <a:pPr marL="0" indent="0">
              <a:buNone/>
            </a:pPr>
            <a:r>
              <a:rPr lang="en-GB" sz="2400" b="1" dirty="0" smtClean="0"/>
              <a:t>Please </a:t>
            </a:r>
            <a:r>
              <a:rPr lang="en-GB" sz="2400" b="1" dirty="0"/>
              <a:t>note: </a:t>
            </a:r>
            <a:r>
              <a:rPr lang="en-GB" sz="2400" dirty="0"/>
              <a:t>students are instructed that they must write their extended essay on a topic that is substantively </a:t>
            </a:r>
            <a:r>
              <a:rPr lang="en-GB" sz="2400" b="1" dirty="0"/>
              <a:t>different </a:t>
            </a:r>
            <a:r>
              <a:rPr lang="en-GB" sz="2400" dirty="0"/>
              <a:t>to the one that the write their eventual final-year dissertation on. This is to prevent self-plagiarism and duplication of coursework. This may therefore impact upon your decision of what to write about (i.e. you may wish to save a ‘passion project’ dissertation until the final year). Students should therefore enter dialogue with relevant members of staff before pursuing their extended essay.</a:t>
            </a:r>
            <a:endParaRPr lang="en-US" sz="2400" dirty="0"/>
          </a:p>
          <a:p>
            <a:pPr marL="0" indent="0">
              <a:buNone/>
            </a:pP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093446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lIns="914400" tIns="457200" rIns="914400" bIns="457200">
            <a:noAutofit/>
          </a:bodyPr>
          <a:lstStyle/>
          <a:p>
            <a:pPr marL="0" indent="0">
              <a:buNone/>
            </a:pPr>
            <a:r>
              <a:rPr lang="en-US" sz="2400" b="1" u="sng" dirty="0" smtClean="0">
                <a:solidFill>
                  <a:srgbClr val="FFFF00"/>
                </a:solidFill>
              </a:rPr>
              <a:t>Assessment </a:t>
            </a:r>
            <a:r>
              <a:rPr lang="en-US" sz="2400" b="1" u="sng" dirty="0">
                <a:solidFill>
                  <a:srgbClr val="FFFF00"/>
                </a:solidFill>
              </a:rPr>
              <a:t>Component 1 – 20% of module grade</a:t>
            </a:r>
            <a:endParaRPr lang="en-US" sz="2400" dirty="0">
              <a:solidFill>
                <a:srgbClr val="FFFF00"/>
              </a:solidFill>
            </a:endParaRPr>
          </a:p>
          <a:p>
            <a:pPr marL="0" indent="0">
              <a:buNone/>
            </a:pPr>
            <a:r>
              <a:rPr lang="en-US" sz="2400" b="1" u="sng" dirty="0">
                <a:solidFill>
                  <a:srgbClr val="FFFF00"/>
                </a:solidFill>
              </a:rPr>
              <a:t>Extended essay plan – 1000 words (plus bibliography)</a:t>
            </a:r>
            <a:endParaRPr lang="en-US" sz="2400" dirty="0">
              <a:solidFill>
                <a:srgbClr val="FFFF00"/>
              </a:solidFill>
            </a:endParaRPr>
          </a:p>
          <a:p>
            <a:pPr marL="0" indent="0">
              <a:buNone/>
            </a:pPr>
            <a:r>
              <a:rPr lang="en-US" sz="2400" b="1" u="sng" dirty="0">
                <a:solidFill>
                  <a:srgbClr val="FFFF00"/>
                </a:solidFill>
              </a:rPr>
              <a:t>Deadline: Friday November 10 2017, 11.59pm</a:t>
            </a:r>
            <a:endParaRPr lang="en-US" sz="2400" dirty="0">
              <a:solidFill>
                <a:srgbClr val="FFFF00"/>
              </a:solidFill>
            </a:endParaRPr>
          </a:p>
          <a:p>
            <a:pPr marL="0" indent="0">
              <a:buNone/>
            </a:pPr>
            <a:r>
              <a:rPr lang="en-US" sz="2400" b="1" dirty="0"/>
              <a:t> </a:t>
            </a:r>
            <a:endParaRPr lang="en-US" sz="2400" dirty="0"/>
          </a:p>
          <a:p>
            <a:pPr marL="0" indent="0">
              <a:buNone/>
            </a:pPr>
            <a:r>
              <a:rPr lang="en-US" sz="2400" b="1" dirty="0"/>
              <a:t>Task: Chose a topic within modern or medieval history. Devise an original research question and compose a 1000-word essay plan which applies one of the following methodological/conceptual/theoretical approaches explored during AHSK5004 lectures.</a:t>
            </a:r>
            <a:endParaRPr lang="en-US" sz="2400" dirty="0"/>
          </a:p>
          <a:p>
            <a:pPr marL="0" indent="0">
              <a:buNone/>
            </a:pPr>
            <a:endParaRPr lang="en-US" sz="2400" dirty="0" smtClean="0"/>
          </a:p>
          <a:p>
            <a:pPr marL="0" indent="0">
              <a:buNone/>
            </a:pPr>
            <a:r>
              <a:rPr lang="en-US" sz="2400" dirty="0" smtClean="0"/>
              <a:t>Students </a:t>
            </a:r>
            <a:r>
              <a:rPr lang="en-US" sz="2400" dirty="0"/>
              <a:t>will produce a detailed plan, supplemented by bibliography, for an extended essay on a subject of their own choosing. Having chosen their topic, students should adopt a particular methodological/conceptual/theoretical approach towards studying it. These should relate to </a:t>
            </a:r>
            <a:r>
              <a:rPr lang="en-US" sz="2400" b="1" dirty="0"/>
              <a:t>at least one </a:t>
            </a:r>
            <a:r>
              <a:rPr lang="en-US" sz="2400" dirty="0"/>
              <a:t>of </a:t>
            </a:r>
            <a:r>
              <a:rPr lang="en-US" sz="2400" dirty="0" smtClean="0"/>
              <a:t>the titular approaches </a:t>
            </a:r>
            <a:r>
              <a:rPr lang="en-US" sz="2400" dirty="0"/>
              <a:t>explored during </a:t>
            </a:r>
            <a:r>
              <a:rPr lang="en-US" sz="2400" dirty="0" smtClean="0"/>
              <a:t>lectures.</a:t>
            </a:r>
            <a:endParaRPr lang="en-US" sz="2400" dirty="0"/>
          </a:p>
        </p:txBody>
      </p:sp>
    </p:spTree>
    <p:extLst>
      <p:ext uri="{BB962C8B-B14F-4D97-AF65-F5344CB8AC3E}">
        <p14:creationId xmlns:p14="http://schemas.microsoft.com/office/powerpoint/2010/main" val="20934343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lIns="914400" tIns="457200" rIns="914400" bIns="457200">
            <a:noAutofit/>
          </a:bodyPr>
          <a:lstStyle/>
          <a:p>
            <a:pPr marL="0" indent="0">
              <a:buNone/>
            </a:pPr>
            <a:r>
              <a:rPr lang="en-US" sz="2400" b="1" u="sng" dirty="0" smtClean="0">
                <a:solidFill>
                  <a:srgbClr val="FFFF00"/>
                </a:solidFill>
              </a:rPr>
              <a:t>Assessment </a:t>
            </a:r>
            <a:r>
              <a:rPr lang="en-US" sz="2400" b="1" u="sng" dirty="0">
                <a:solidFill>
                  <a:srgbClr val="FFFF00"/>
                </a:solidFill>
              </a:rPr>
              <a:t>Component 1 – 20% of module grade</a:t>
            </a:r>
            <a:endParaRPr lang="en-US" sz="2400" dirty="0">
              <a:solidFill>
                <a:srgbClr val="FFFF00"/>
              </a:solidFill>
            </a:endParaRPr>
          </a:p>
          <a:p>
            <a:pPr marL="0" indent="0">
              <a:buNone/>
            </a:pPr>
            <a:r>
              <a:rPr lang="en-US" sz="2400" b="1" u="sng" dirty="0">
                <a:solidFill>
                  <a:srgbClr val="FFFF00"/>
                </a:solidFill>
              </a:rPr>
              <a:t>Extended essay plan – 1000 words (plus bibliography)</a:t>
            </a:r>
            <a:endParaRPr lang="en-US" sz="2400" dirty="0">
              <a:solidFill>
                <a:srgbClr val="FFFF00"/>
              </a:solidFill>
            </a:endParaRPr>
          </a:p>
          <a:p>
            <a:pPr marL="0" indent="0">
              <a:buNone/>
            </a:pPr>
            <a:r>
              <a:rPr lang="en-US" sz="2400" b="1" u="sng" dirty="0">
                <a:solidFill>
                  <a:srgbClr val="FFFF00"/>
                </a:solidFill>
              </a:rPr>
              <a:t>Deadline: Friday November 10 2017, 11.59pm</a:t>
            </a:r>
            <a:endParaRPr lang="en-US" sz="2400" dirty="0">
              <a:solidFill>
                <a:srgbClr val="FFFF00"/>
              </a:solidFill>
            </a:endParaRPr>
          </a:p>
          <a:p>
            <a:pPr marL="0" indent="0">
              <a:buNone/>
            </a:pPr>
            <a:endParaRPr lang="en-US" sz="1800" dirty="0" smtClean="0"/>
          </a:p>
          <a:p>
            <a:pPr marL="0" indent="0">
              <a:buNone/>
            </a:pPr>
            <a:r>
              <a:rPr lang="en-US" sz="1800" dirty="0" smtClean="0"/>
              <a:t>The </a:t>
            </a:r>
            <a:r>
              <a:rPr lang="en-US" sz="1800" dirty="0"/>
              <a:t>proposal should be 1000 words in length, and should provide an outline of the following:</a:t>
            </a:r>
          </a:p>
          <a:p>
            <a:endParaRPr lang="en-US" sz="1800" dirty="0"/>
          </a:p>
          <a:p>
            <a:pPr lvl="0"/>
            <a:r>
              <a:rPr lang="en-US" sz="1800" dirty="0"/>
              <a:t>what your topic is;</a:t>
            </a:r>
          </a:p>
          <a:p>
            <a:pPr lvl="0"/>
            <a:r>
              <a:rPr lang="en-US" sz="1800" dirty="0"/>
              <a:t>what question/'problem' you plan to address and how you plan to do so;</a:t>
            </a:r>
          </a:p>
          <a:p>
            <a:pPr lvl="0"/>
            <a:r>
              <a:rPr lang="en-US" sz="1800" dirty="0"/>
              <a:t>what (both secondary and primary) sources you plan to use and how;</a:t>
            </a:r>
          </a:p>
          <a:p>
            <a:pPr lvl="0"/>
            <a:r>
              <a:rPr lang="en-US" sz="1800" dirty="0"/>
              <a:t>what historiography and/or other scholarship exists on your proposed topic and how you plan to engage with it;</a:t>
            </a:r>
          </a:p>
          <a:p>
            <a:pPr lvl="0"/>
            <a:r>
              <a:rPr lang="en-US" sz="1800" dirty="0"/>
              <a:t>how your chosen topic relates to and engages with one of the themes discussed on the AHSK5004 syllabus (i.e. one of the weekly lecture/discussion themes);</a:t>
            </a:r>
          </a:p>
          <a:p>
            <a:pPr lvl="0"/>
            <a:r>
              <a:rPr lang="en-US" sz="1800" dirty="0"/>
              <a:t>what your planned structure is (e.g. suggested section headings or sub-topics to focus on);</a:t>
            </a:r>
          </a:p>
          <a:p>
            <a:pPr lvl="0"/>
            <a:r>
              <a:rPr lang="en-US" sz="1800" dirty="0"/>
              <a:t>any (provisional) possible conclusions you might find and/or what you hope to achieve in writing the essay.</a:t>
            </a:r>
          </a:p>
        </p:txBody>
      </p:sp>
    </p:spTree>
    <p:extLst>
      <p:ext uri="{BB962C8B-B14F-4D97-AF65-F5344CB8AC3E}">
        <p14:creationId xmlns:p14="http://schemas.microsoft.com/office/powerpoint/2010/main" val="41704064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62575" y="342674"/>
            <a:ext cx="8487537" cy="5832648"/>
          </a:xfrm>
        </p:spPr>
        <p:txBody>
          <a:bodyPr>
            <a:noAutofit/>
          </a:bodyPr>
          <a:lstStyle/>
          <a:p>
            <a:pPr marL="0" indent="0">
              <a:buNone/>
            </a:pPr>
            <a:r>
              <a:rPr lang="en-US" sz="2400" b="1" u="sng" dirty="0" smtClean="0"/>
              <a:t>Assessment </a:t>
            </a:r>
            <a:r>
              <a:rPr lang="en-US" sz="2400" b="1" u="sng" dirty="0"/>
              <a:t>Component 2 – 80% of module grade</a:t>
            </a:r>
            <a:endParaRPr lang="en-US" sz="2400" u="sng" dirty="0"/>
          </a:p>
          <a:p>
            <a:pPr marL="0" indent="0">
              <a:buNone/>
            </a:pPr>
            <a:r>
              <a:rPr lang="en-US" sz="2400" b="1" u="sng" dirty="0"/>
              <a:t>Extended essay </a:t>
            </a:r>
            <a:r>
              <a:rPr lang="en-US" sz="2400" u="sng" dirty="0"/>
              <a:t>based on independent research</a:t>
            </a:r>
            <a:r>
              <a:rPr lang="en-US" sz="2400" b="1" u="sng" dirty="0"/>
              <a:t> – 4000 words</a:t>
            </a:r>
            <a:endParaRPr lang="en-US" sz="2400" u="sng" dirty="0"/>
          </a:p>
          <a:p>
            <a:endParaRPr lang="en-US" sz="2400" dirty="0"/>
          </a:p>
          <a:p>
            <a:pPr marL="0" indent="0" algn="just">
              <a:buNone/>
            </a:pPr>
            <a:r>
              <a:rPr lang="en-US" sz="2400" dirty="0"/>
              <a:t>Students will attend a compulsory tutorial with the module </a:t>
            </a:r>
            <a:r>
              <a:rPr lang="en-GB" sz="2400" dirty="0"/>
              <a:t>convenor</a:t>
            </a:r>
            <a:r>
              <a:rPr lang="en-US" sz="2400" dirty="0"/>
              <a:t> and/or relevant members of lecture staff to discuss their extended essay plan. Based on these tutorials, and on written feedback related to their plan, students will be tasked with writing a 4000-word essay. Students will</a:t>
            </a:r>
            <a:r>
              <a:rPr lang="en-US" sz="2400" b="1" dirty="0"/>
              <a:t> </a:t>
            </a:r>
            <a:r>
              <a:rPr lang="en-US" sz="2400" b="1" dirty="0">
                <a:solidFill>
                  <a:srgbClr val="FFFF00"/>
                </a:solidFill>
              </a:rPr>
              <a:t>devise their own topic </a:t>
            </a:r>
            <a:r>
              <a:rPr lang="en-US" sz="2400" dirty="0"/>
              <a:t>and study questions in consultation with members of staff. The onus is on students to come up with their own topic independently (albeit with advice from members of staff), and their assignment affords them an opportunity to pursue their own particular interests in-depth. This all acts as preparation for the type of skills which will then be harnessed in their final-year dissertation/independent project.</a:t>
            </a:r>
          </a:p>
          <a:p>
            <a:pPr marL="0" indent="0">
              <a:buNone/>
            </a:pP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9694849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1164</Words>
  <Application>Microsoft Office PowerPoint</Application>
  <PresentationFormat>Widescreen</PresentationFormat>
  <Paragraphs>101</Paragraphs>
  <Slides>11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11</vt:i4>
      </vt:variant>
    </vt:vector>
  </HeadingPairs>
  <TitlesOfParts>
    <vt:vector size="17" baseType="lpstr">
      <vt:lpstr>Arial</vt:lpstr>
      <vt:lpstr>Calibri</vt:lpstr>
      <vt:lpstr>Calibri Light</vt:lpstr>
      <vt:lpstr>Times New Roman</vt:lpstr>
      <vt:lpstr>1_Office Theme</vt:lpstr>
      <vt:lpstr>Office Theme</vt:lpstr>
      <vt:lpstr>PowerPoint Presentation</vt:lpstr>
      <vt:lpstr>AHSK5004  Principles and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6</cp:revision>
  <cp:lastPrinted>2017-10-02T17:00:42Z</cp:lastPrinted>
  <dcterms:created xsi:type="dcterms:W3CDTF">2016-09-30T10:24:27Z</dcterms:created>
  <dcterms:modified xsi:type="dcterms:W3CDTF">2017-10-03T08:41:27Z</dcterms:modified>
</cp:coreProperties>
</file>