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96" r:id="rId3"/>
    <p:sldId id="325" r:id="rId4"/>
    <p:sldId id="317" r:id="rId5"/>
    <p:sldId id="298" r:id="rId6"/>
    <p:sldId id="285" r:id="rId7"/>
    <p:sldId id="610" r:id="rId8"/>
    <p:sldId id="625" r:id="rId9"/>
    <p:sldId id="626" r:id="rId10"/>
    <p:sldId id="627" r:id="rId11"/>
    <p:sldId id="611" r:id="rId12"/>
    <p:sldId id="612" r:id="rId13"/>
    <p:sldId id="628" r:id="rId14"/>
    <p:sldId id="608" r:id="rId15"/>
    <p:sldId id="629" r:id="rId16"/>
    <p:sldId id="449" r:id="rId17"/>
    <p:sldId id="631" r:id="rId18"/>
    <p:sldId id="632" r:id="rId19"/>
    <p:sldId id="634" r:id="rId20"/>
    <p:sldId id="633" r:id="rId21"/>
    <p:sldId id="63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111" d="100"/>
          <a:sy n="111" d="100"/>
        </p:scale>
        <p:origin x="76" y="7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E1506C7-F850-40DD-B155-0373A79BE9FA}" type="doc">
      <dgm:prSet loTypeId="urn:microsoft.com/office/officeart/2005/8/layout/default" loCatId="list" qsTypeId="urn:microsoft.com/office/officeart/2005/8/quickstyle/simple2" qsCatId="simple" csTypeId="urn:microsoft.com/office/officeart/2005/8/colors/accent5_2" csCatId="accent5" phldr="1"/>
      <dgm:spPr/>
      <dgm:t>
        <a:bodyPr/>
        <a:lstStyle/>
        <a:p>
          <a:endParaRPr lang="en-US"/>
        </a:p>
      </dgm:t>
    </dgm:pt>
    <dgm:pt modelId="{7B8D2189-1331-4F63-AE8F-40DB7AA39F14}">
      <dgm:prSet/>
      <dgm:spPr/>
      <dgm:t>
        <a:bodyPr/>
        <a:lstStyle/>
        <a:p>
          <a:r>
            <a:rPr lang="en-GB" dirty="0"/>
            <a:t>“Term used to describe a systematic approach to gathering and assessing material, underpinning an effective investigation’’ </a:t>
          </a:r>
          <a:br>
            <a:rPr lang="en-GB" dirty="0"/>
          </a:br>
          <a:r>
            <a:rPr lang="en-GB" dirty="0"/>
            <a:t>(ACPO Core Investigative Doctrine, 2005, p. 61).</a:t>
          </a:r>
          <a:endParaRPr lang="en-US" dirty="0"/>
        </a:p>
      </dgm:t>
    </dgm:pt>
    <dgm:pt modelId="{EFCF995E-1153-4540-95D0-C905011E2353}" type="parTrans" cxnId="{A17B8CE6-357C-4F73-B639-1B13EF303756}">
      <dgm:prSet/>
      <dgm:spPr/>
      <dgm:t>
        <a:bodyPr/>
        <a:lstStyle/>
        <a:p>
          <a:endParaRPr lang="en-US" sz="2000"/>
        </a:p>
      </dgm:t>
    </dgm:pt>
    <dgm:pt modelId="{21CF779F-F369-428C-A8D1-223DD1D7755C}" type="sibTrans" cxnId="{A17B8CE6-357C-4F73-B639-1B13EF303756}">
      <dgm:prSet/>
      <dgm:spPr/>
      <dgm:t>
        <a:bodyPr/>
        <a:lstStyle/>
        <a:p>
          <a:endParaRPr lang="en-US"/>
        </a:p>
      </dgm:t>
    </dgm:pt>
    <dgm:pt modelId="{B2EB6664-9203-4493-9AC6-4E6492DF48CD}">
      <dgm:prSet/>
      <dgm:spPr/>
      <dgm:t>
        <a:bodyPr/>
        <a:lstStyle/>
        <a:p>
          <a:r>
            <a:rPr lang="en-GB" dirty="0"/>
            <a:t>“The application of an investigative mindset will bring some order to the way in which investigators examine material and make decisions’’ </a:t>
          </a:r>
          <a:br>
            <a:rPr lang="en-GB" dirty="0"/>
          </a:br>
          <a:r>
            <a:rPr lang="en-GB" dirty="0"/>
            <a:t>(ACPO Core Investigative Doctrine, 2021, p, 84). </a:t>
          </a:r>
          <a:endParaRPr lang="en-US" dirty="0"/>
        </a:p>
      </dgm:t>
    </dgm:pt>
    <dgm:pt modelId="{615983AC-E1A1-4B07-86B9-7AD2400689E4}" type="parTrans" cxnId="{9F6BFAB1-FC36-433B-B691-293B303AB479}">
      <dgm:prSet/>
      <dgm:spPr/>
      <dgm:t>
        <a:bodyPr/>
        <a:lstStyle/>
        <a:p>
          <a:endParaRPr lang="en-US" sz="2000"/>
        </a:p>
      </dgm:t>
    </dgm:pt>
    <dgm:pt modelId="{641B9D4B-1966-4CB2-AF07-6959E92C33F7}" type="sibTrans" cxnId="{9F6BFAB1-FC36-433B-B691-293B303AB479}">
      <dgm:prSet/>
      <dgm:spPr/>
      <dgm:t>
        <a:bodyPr/>
        <a:lstStyle/>
        <a:p>
          <a:endParaRPr lang="en-US"/>
        </a:p>
      </dgm:t>
    </dgm:pt>
    <dgm:pt modelId="{C887B9BF-89F4-AA42-BF05-38B2162FB94C}" type="pres">
      <dgm:prSet presAssocID="{9E1506C7-F850-40DD-B155-0373A79BE9FA}" presName="diagram" presStyleCnt="0">
        <dgm:presLayoutVars>
          <dgm:dir/>
          <dgm:resizeHandles val="exact"/>
        </dgm:presLayoutVars>
      </dgm:prSet>
      <dgm:spPr/>
    </dgm:pt>
    <dgm:pt modelId="{C31A974A-89A3-444E-A13F-0940B4529408}" type="pres">
      <dgm:prSet presAssocID="{7B8D2189-1331-4F63-AE8F-40DB7AA39F14}" presName="node" presStyleLbl="node1" presStyleIdx="0" presStyleCnt="2">
        <dgm:presLayoutVars>
          <dgm:bulletEnabled val="1"/>
        </dgm:presLayoutVars>
      </dgm:prSet>
      <dgm:spPr/>
    </dgm:pt>
    <dgm:pt modelId="{66DC29E4-DE6C-C64F-8948-7B6467F070A2}" type="pres">
      <dgm:prSet presAssocID="{21CF779F-F369-428C-A8D1-223DD1D7755C}" presName="sibTrans" presStyleCnt="0"/>
      <dgm:spPr/>
    </dgm:pt>
    <dgm:pt modelId="{8BF64E7F-8C0B-934F-A060-A2C4FFF8EAE7}" type="pres">
      <dgm:prSet presAssocID="{B2EB6664-9203-4493-9AC6-4E6492DF48CD}" presName="node" presStyleLbl="node1" presStyleIdx="1" presStyleCnt="2">
        <dgm:presLayoutVars>
          <dgm:bulletEnabled val="1"/>
        </dgm:presLayoutVars>
      </dgm:prSet>
      <dgm:spPr/>
    </dgm:pt>
  </dgm:ptLst>
  <dgm:cxnLst>
    <dgm:cxn modelId="{384F5A1B-8171-434C-8BC6-4401C0191186}" type="presOf" srcId="{B2EB6664-9203-4493-9AC6-4E6492DF48CD}" destId="{8BF64E7F-8C0B-934F-A060-A2C4FFF8EAE7}" srcOrd="0" destOrd="0" presId="urn:microsoft.com/office/officeart/2005/8/layout/default"/>
    <dgm:cxn modelId="{B24D6F49-311F-AD4B-A944-AF03EDA961FB}" type="presOf" srcId="{9E1506C7-F850-40DD-B155-0373A79BE9FA}" destId="{C887B9BF-89F4-AA42-BF05-38B2162FB94C}" srcOrd="0" destOrd="0" presId="urn:microsoft.com/office/officeart/2005/8/layout/default"/>
    <dgm:cxn modelId="{3B12EAAE-79AD-B14B-A618-FA1E18D36ED1}" type="presOf" srcId="{7B8D2189-1331-4F63-AE8F-40DB7AA39F14}" destId="{C31A974A-89A3-444E-A13F-0940B4529408}" srcOrd="0" destOrd="0" presId="urn:microsoft.com/office/officeart/2005/8/layout/default"/>
    <dgm:cxn modelId="{9F6BFAB1-FC36-433B-B691-293B303AB479}" srcId="{9E1506C7-F850-40DD-B155-0373A79BE9FA}" destId="{B2EB6664-9203-4493-9AC6-4E6492DF48CD}" srcOrd="1" destOrd="0" parTransId="{615983AC-E1A1-4B07-86B9-7AD2400689E4}" sibTransId="{641B9D4B-1966-4CB2-AF07-6959E92C33F7}"/>
    <dgm:cxn modelId="{A17B8CE6-357C-4F73-B639-1B13EF303756}" srcId="{9E1506C7-F850-40DD-B155-0373A79BE9FA}" destId="{7B8D2189-1331-4F63-AE8F-40DB7AA39F14}" srcOrd="0" destOrd="0" parTransId="{EFCF995E-1153-4540-95D0-C905011E2353}" sibTransId="{21CF779F-F369-428C-A8D1-223DD1D7755C}"/>
    <dgm:cxn modelId="{C1B57C7E-83FE-564F-96C4-FF46A4A44572}" type="presParOf" srcId="{C887B9BF-89F4-AA42-BF05-38B2162FB94C}" destId="{C31A974A-89A3-444E-A13F-0940B4529408}" srcOrd="0" destOrd="0" presId="urn:microsoft.com/office/officeart/2005/8/layout/default"/>
    <dgm:cxn modelId="{5B318952-2B28-734D-91BA-AC60F71AE2F6}" type="presParOf" srcId="{C887B9BF-89F4-AA42-BF05-38B2162FB94C}" destId="{66DC29E4-DE6C-C64F-8948-7B6467F070A2}" srcOrd="1" destOrd="0" presId="urn:microsoft.com/office/officeart/2005/8/layout/default"/>
    <dgm:cxn modelId="{310961E0-BE01-E549-8CF0-CF2DF9ABADCB}" type="presParOf" srcId="{C887B9BF-89F4-AA42-BF05-38B2162FB94C}" destId="{8BF64E7F-8C0B-934F-A060-A2C4FFF8EAE7}"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EE43DF8F-B802-411E-882B-448F1579E8F8}" type="doc">
      <dgm:prSet loTypeId="urn:microsoft.com/office/officeart/2005/8/layout/default" loCatId="list" qsTypeId="urn:microsoft.com/office/officeart/2005/8/quickstyle/simple3" qsCatId="simple" csTypeId="urn:microsoft.com/office/officeart/2005/8/colors/colorful2" csCatId="colorful" phldr="1"/>
      <dgm:spPr/>
      <dgm:t>
        <a:bodyPr/>
        <a:lstStyle/>
        <a:p>
          <a:endParaRPr lang="en-US"/>
        </a:p>
      </dgm:t>
    </dgm:pt>
    <dgm:pt modelId="{592D4043-989F-47EC-B2DD-CF2C829665CA}">
      <dgm:prSet/>
      <dgm:spPr/>
      <dgm:t>
        <a:bodyPr/>
        <a:lstStyle/>
        <a:p>
          <a:r>
            <a:rPr lang="en-GB" dirty="0"/>
            <a:t>T</a:t>
          </a:r>
          <a:r>
            <a:rPr lang="en-GB" b="0" i="0" dirty="0"/>
            <a:t>he exercise of legal powers should not be oppressive and should be proportionate to the crime under investigation</a:t>
          </a:r>
          <a:endParaRPr lang="en-US" dirty="0"/>
        </a:p>
      </dgm:t>
    </dgm:pt>
    <dgm:pt modelId="{B3B874CC-282F-42D3-81DA-BEA2B803DC61}" type="parTrans" cxnId="{EE330FD0-BA56-420A-AA0B-89037D891E66}">
      <dgm:prSet/>
      <dgm:spPr/>
      <dgm:t>
        <a:bodyPr/>
        <a:lstStyle/>
        <a:p>
          <a:endParaRPr lang="en-US"/>
        </a:p>
      </dgm:t>
    </dgm:pt>
    <dgm:pt modelId="{B773B303-F02F-4D94-A84C-C9D6E6DCA79B}" type="sibTrans" cxnId="{EE330FD0-BA56-420A-AA0B-89037D891E66}">
      <dgm:prSet/>
      <dgm:spPr/>
      <dgm:t>
        <a:bodyPr/>
        <a:lstStyle/>
        <a:p>
          <a:endParaRPr lang="en-US"/>
        </a:p>
      </dgm:t>
    </dgm:pt>
    <dgm:pt modelId="{637D743A-9532-4864-B902-519958B3DF5E}">
      <dgm:prSet/>
      <dgm:spPr/>
      <dgm:t>
        <a:bodyPr/>
        <a:lstStyle/>
        <a:p>
          <a:r>
            <a:rPr lang="en-GB" dirty="0"/>
            <a:t>A</a:t>
          </a:r>
          <a:r>
            <a:rPr lang="en-GB" b="0" i="0" dirty="0"/>
            <a:t>s far as is operationally practical and having regard to an individual’s right to confidentiality, investigations should be carried out as transparently as possible – victims, witnesses and suspects should be kept up to date with developments in the case</a:t>
          </a:r>
          <a:endParaRPr lang="en-US" dirty="0"/>
        </a:p>
      </dgm:t>
    </dgm:pt>
    <dgm:pt modelId="{6E16AB7D-BA14-4BC1-8E60-F3C3F3ECBF63}" type="parTrans" cxnId="{1065761E-05D8-4A73-A943-DF3F69EB935D}">
      <dgm:prSet/>
      <dgm:spPr/>
      <dgm:t>
        <a:bodyPr/>
        <a:lstStyle/>
        <a:p>
          <a:endParaRPr lang="en-US"/>
        </a:p>
      </dgm:t>
    </dgm:pt>
    <dgm:pt modelId="{F250E05F-A437-4936-9BDA-C03E43CFFCB0}" type="sibTrans" cxnId="{1065761E-05D8-4A73-A943-DF3F69EB935D}">
      <dgm:prSet/>
      <dgm:spPr/>
      <dgm:t>
        <a:bodyPr/>
        <a:lstStyle/>
        <a:p>
          <a:endParaRPr lang="en-US"/>
        </a:p>
      </dgm:t>
    </dgm:pt>
    <dgm:pt modelId="{357A288C-EF4E-4576-B5C4-58CBF00367E4}">
      <dgm:prSet/>
      <dgm:spPr/>
      <dgm:t>
        <a:bodyPr/>
        <a:lstStyle/>
        <a:p>
          <a:r>
            <a:rPr lang="en-GB" dirty="0"/>
            <a:t>I</a:t>
          </a:r>
          <a:r>
            <a:rPr lang="en-GB" b="0" i="0" dirty="0"/>
            <a:t>nvestigators should take all reasonable steps to understand the particular needs of individuals, including, but not limited to, any protected characteristics they may have, in order to comply with the provisions of the Equality Act 2010</a:t>
          </a:r>
          <a:endParaRPr lang="en-US" dirty="0"/>
        </a:p>
      </dgm:t>
    </dgm:pt>
    <dgm:pt modelId="{2EBD01AC-8C59-4C16-A09B-2E984525C1D5}" type="parTrans" cxnId="{0AD58588-4F2E-45F3-B91D-87FDEF9F2B53}">
      <dgm:prSet/>
      <dgm:spPr/>
      <dgm:t>
        <a:bodyPr/>
        <a:lstStyle/>
        <a:p>
          <a:endParaRPr lang="en-US"/>
        </a:p>
      </dgm:t>
    </dgm:pt>
    <dgm:pt modelId="{DD802AB7-A5E8-4F35-8D19-3EBCF1BBD935}" type="sibTrans" cxnId="{0AD58588-4F2E-45F3-B91D-87FDEF9F2B53}">
      <dgm:prSet/>
      <dgm:spPr/>
      <dgm:t>
        <a:bodyPr/>
        <a:lstStyle/>
        <a:p>
          <a:endParaRPr lang="en-US"/>
        </a:p>
      </dgm:t>
    </dgm:pt>
    <dgm:pt modelId="{77C25D9B-18AD-934A-B0EE-505FC828DEF6}" type="pres">
      <dgm:prSet presAssocID="{EE43DF8F-B802-411E-882B-448F1579E8F8}" presName="diagram" presStyleCnt="0">
        <dgm:presLayoutVars>
          <dgm:dir/>
          <dgm:resizeHandles val="exact"/>
        </dgm:presLayoutVars>
      </dgm:prSet>
      <dgm:spPr/>
    </dgm:pt>
    <dgm:pt modelId="{C2C0B64D-068E-3B44-9DD5-AEE4BD10B1D0}" type="pres">
      <dgm:prSet presAssocID="{592D4043-989F-47EC-B2DD-CF2C829665CA}" presName="node" presStyleLbl="node1" presStyleIdx="0" presStyleCnt="3" custScaleY="180062">
        <dgm:presLayoutVars>
          <dgm:bulletEnabled val="1"/>
        </dgm:presLayoutVars>
      </dgm:prSet>
      <dgm:spPr/>
    </dgm:pt>
    <dgm:pt modelId="{1C1C273C-5E1F-8F4F-8766-3896CFC6AB3C}" type="pres">
      <dgm:prSet presAssocID="{B773B303-F02F-4D94-A84C-C9D6E6DCA79B}" presName="sibTrans" presStyleCnt="0"/>
      <dgm:spPr/>
    </dgm:pt>
    <dgm:pt modelId="{EFE7E131-855A-8744-96A6-2F1F66503891}" type="pres">
      <dgm:prSet presAssocID="{637D743A-9532-4864-B902-519958B3DF5E}" presName="node" presStyleLbl="node1" presStyleIdx="1" presStyleCnt="3" custScaleY="180343">
        <dgm:presLayoutVars>
          <dgm:bulletEnabled val="1"/>
        </dgm:presLayoutVars>
      </dgm:prSet>
      <dgm:spPr/>
    </dgm:pt>
    <dgm:pt modelId="{E6D664E6-113C-2846-917C-F845FD952B54}" type="pres">
      <dgm:prSet presAssocID="{F250E05F-A437-4936-9BDA-C03E43CFFCB0}" presName="sibTrans" presStyleCnt="0"/>
      <dgm:spPr/>
    </dgm:pt>
    <dgm:pt modelId="{8E897FC3-44F8-D14E-9993-8228F730C5EB}" type="pres">
      <dgm:prSet presAssocID="{357A288C-EF4E-4576-B5C4-58CBF00367E4}" presName="node" presStyleLbl="node1" presStyleIdx="2" presStyleCnt="3" custScaleY="180343" custLinFactNeighborX="-4408" custLinFactNeighborY="-38200">
        <dgm:presLayoutVars>
          <dgm:bulletEnabled val="1"/>
        </dgm:presLayoutVars>
      </dgm:prSet>
      <dgm:spPr/>
    </dgm:pt>
  </dgm:ptLst>
  <dgm:cxnLst>
    <dgm:cxn modelId="{1065761E-05D8-4A73-A943-DF3F69EB935D}" srcId="{EE43DF8F-B802-411E-882B-448F1579E8F8}" destId="{637D743A-9532-4864-B902-519958B3DF5E}" srcOrd="1" destOrd="0" parTransId="{6E16AB7D-BA14-4BC1-8E60-F3C3F3ECBF63}" sibTransId="{F250E05F-A437-4936-9BDA-C03E43CFFCB0}"/>
    <dgm:cxn modelId="{B12C5A65-2F5A-F546-9AB9-DFC5C03ED24D}" type="presOf" srcId="{EE43DF8F-B802-411E-882B-448F1579E8F8}" destId="{77C25D9B-18AD-934A-B0EE-505FC828DEF6}" srcOrd="0" destOrd="0" presId="urn:microsoft.com/office/officeart/2005/8/layout/default"/>
    <dgm:cxn modelId="{0AD58588-4F2E-45F3-B91D-87FDEF9F2B53}" srcId="{EE43DF8F-B802-411E-882B-448F1579E8F8}" destId="{357A288C-EF4E-4576-B5C4-58CBF00367E4}" srcOrd="2" destOrd="0" parTransId="{2EBD01AC-8C59-4C16-A09B-2E984525C1D5}" sibTransId="{DD802AB7-A5E8-4F35-8D19-3EBCF1BBD935}"/>
    <dgm:cxn modelId="{67C71E8D-BF23-BB45-B887-6B2DE12CC46B}" type="presOf" srcId="{637D743A-9532-4864-B902-519958B3DF5E}" destId="{EFE7E131-855A-8744-96A6-2F1F66503891}" srcOrd="0" destOrd="0" presId="urn:microsoft.com/office/officeart/2005/8/layout/default"/>
    <dgm:cxn modelId="{EE330FD0-BA56-420A-AA0B-89037D891E66}" srcId="{EE43DF8F-B802-411E-882B-448F1579E8F8}" destId="{592D4043-989F-47EC-B2DD-CF2C829665CA}" srcOrd="0" destOrd="0" parTransId="{B3B874CC-282F-42D3-81DA-BEA2B803DC61}" sibTransId="{B773B303-F02F-4D94-A84C-C9D6E6DCA79B}"/>
    <dgm:cxn modelId="{51F1B9D9-F90A-F94B-837C-0E3545F5849A}" type="presOf" srcId="{357A288C-EF4E-4576-B5C4-58CBF00367E4}" destId="{8E897FC3-44F8-D14E-9993-8228F730C5EB}" srcOrd="0" destOrd="0" presId="urn:microsoft.com/office/officeart/2005/8/layout/default"/>
    <dgm:cxn modelId="{33F393E2-10DD-AF4B-9498-CA5F43BCF7FC}" type="presOf" srcId="{592D4043-989F-47EC-B2DD-CF2C829665CA}" destId="{C2C0B64D-068E-3B44-9DD5-AEE4BD10B1D0}" srcOrd="0" destOrd="0" presId="urn:microsoft.com/office/officeart/2005/8/layout/default"/>
    <dgm:cxn modelId="{B42DFCD5-CD66-DF43-91D7-DC0AA2422D38}" type="presParOf" srcId="{77C25D9B-18AD-934A-B0EE-505FC828DEF6}" destId="{C2C0B64D-068E-3B44-9DD5-AEE4BD10B1D0}" srcOrd="0" destOrd="0" presId="urn:microsoft.com/office/officeart/2005/8/layout/default"/>
    <dgm:cxn modelId="{FEC310A8-980B-B64C-8075-7C80B9945BD4}" type="presParOf" srcId="{77C25D9B-18AD-934A-B0EE-505FC828DEF6}" destId="{1C1C273C-5E1F-8F4F-8766-3896CFC6AB3C}" srcOrd="1" destOrd="0" presId="urn:microsoft.com/office/officeart/2005/8/layout/default"/>
    <dgm:cxn modelId="{85D930E9-0E83-1D48-A6FB-ECC5D223D251}" type="presParOf" srcId="{77C25D9B-18AD-934A-B0EE-505FC828DEF6}" destId="{EFE7E131-855A-8744-96A6-2F1F66503891}" srcOrd="2" destOrd="0" presId="urn:microsoft.com/office/officeart/2005/8/layout/default"/>
    <dgm:cxn modelId="{56C7DB18-3454-7748-AF97-9B9DF72672E5}" type="presParOf" srcId="{77C25D9B-18AD-934A-B0EE-505FC828DEF6}" destId="{E6D664E6-113C-2846-917C-F845FD952B54}" srcOrd="3" destOrd="0" presId="urn:microsoft.com/office/officeart/2005/8/layout/default"/>
    <dgm:cxn modelId="{A14B08B8-5177-3943-B8F8-C5EC36E42697}" type="presParOf" srcId="{77C25D9B-18AD-934A-B0EE-505FC828DEF6}" destId="{8E897FC3-44F8-D14E-9993-8228F730C5EB}"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E43DF8F-B802-411E-882B-448F1579E8F8}" type="doc">
      <dgm:prSet loTypeId="urn:microsoft.com/office/officeart/2005/8/layout/default" loCatId="list" qsTypeId="urn:microsoft.com/office/officeart/2005/8/quickstyle/simple3" qsCatId="simple" csTypeId="urn:microsoft.com/office/officeart/2005/8/colors/colorful2" csCatId="colorful" phldr="1"/>
      <dgm:spPr/>
      <dgm:t>
        <a:bodyPr/>
        <a:lstStyle/>
        <a:p>
          <a:endParaRPr lang="en-US"/>
        </a:p>
      </dgm:t>
    </dgm:pt>
    <dgm:pt modelId="{19DE79CD-9BB0-4007-94A5-87CB080775A5}">
      <dgm:prSet/>
      <dgm:spPr/>
      <dgm:t>
        <a:bodyPr/>
        <a:lstStyle/>
        <a:p>
          <a:r>
            <a:rPr lang="en-GB" dirty="0"/>
            <a:t>I</a:t>
          </a:r>
          <a:r>
            <a:rPr lang="en-GB" b="0" i="0" dirty="0"/>
            <a:t>nvestigators should have particular regard for vulnerable people and children</a:t>
          </a:r>
          <a:endParaRPr lang="en-US" dirty="0"/>
        </a:p>
      </dgm:t>
    </dgm:pt>
    <dgm:pt modelId="{014AF240-FDBA-4E23-B270-B15BFC801E8B}" type="parTrans" cxnId="{A9EBFF41-8A07-4EC7-AEC9-F7B6EB20C979}">
      <dgm:prSet/>
      <dgm:spPr/>
      <dgm:t>
        <a:bodyPr/>
        <a:lstStyle/>
        <a:p>
          <a:endParaRPr lang="en-US"/>
        </a:p>
      </dgm:t>
    </dgm:pt>
    <dgm:pt modelId="{A535DF9B-BF5C-49E2-8873-5C43DD4B4AF3}" type="sibTrans" cxnId="{A9EBFF41-8A07-4EC7-AEC9-F7B6EB20C979}">
      <dgm:prSet/>
      <dgm:spPr/>
      <dgm:t>
        <a:bodyPr/>
        <a:lstStyle/>
        <a:p>
          <a:endParaRPr lang="en-US"/>
        </a:p>
      </dgm:t>
    </dgm:pt>
    <dgm:pt modelId="{34F1338D-9D62-4CE6-BA59-A64C1921DBD7}">
      <dgm:prSet/>
      <dgm:spPr/>
      <dgm:t>
        <a:bodyPr/>
        <a:lstStyle/>
        <a:p>
          <a:r>
            <a:rPr lang="en-GB" dirty="0"/>
            <a:t>I</a:t>
          </a:r>
          <a:r>
            <a:rPr lang="en-GB" b="0" i="0" dirty="0"/>
            <a:t>nvestigators should respect the professional ethics of others. This is particularly important when working with those whose role it is to support suspects</a:t>
          </a:r>
          <a:endParaRPr lang="en-US" dirty="0"/>
        </a:p>
      </dgm:t>
    </dgm:pt>
    <dgm:pt modelId="{7F05A73E-8FB8-4B56-AABA-05EDB65B19D5}" type="parTrans" cxnId="{48CDD573-EBF3-49DF-B0B4-8FED6ACEEC77}">
      <dgm:prSet/>
      <dgm:spPr/>
      <dgm:t>
        <a:bodyPr/>
        <a:lstStyle/>
        <a:p>
          <a:endParaRPr lang="en-US"/>
        </a:p>
      </dgm:t>
    </dgm:pt>
    <dgm:pt modelId="{47671D81-3886-4AED-87E1-CB745BF93402}" type="sibTrans" cxnId="{48CDD573-EBF3-49DF-B0B4-8FED6ACEEC77}">
      <dgm:prSet/>
      <dgm:spPr/>
      <dgm:t>
        <a:bodyPr/>
        <a:lstStyle/>
        <a:p>
          <a:endParaRPr lang="en-US"/>
        </a:p>
      </dgm:t>
    </dgm:pt>
    <dgm:pt modelId="{1C2825F3-8869-4A2A-8442-AE7B2411FF23}">
      <dgm:prSet/>
      <dgm:spPr/>
      <dgm:t>
        <a:bodyPr/>
        <a:lstStyle/>
        <a:p>
          <a:r>
            <a:rPr lang="en-GB" b="0" i="0" dirty="0"/>
            <a:t>These principles, the investigation process, and an investigative mindset provide a structure to support quality investigations.</a:t>
          </a:r>
          <a:endParaRPr lang="en-US" dirty="0"/>
        </a:p>
      </dgm:t>
    </dgm:pt>
    <dgm:pt modelId="{DAE9AA1B-9A0A-4300-B346-288CE35C3F1A}" type="parTrans" cxnId="{06F6A5D1-E7E1-43B5-888C-BD1155C04D58}">
      <dgm:prSet/>
      <dgm:spPr/>
      <dgm:t>
        <a:bodyPr/>
        <a:lstStyle/>
        <a:p>
          <a:endParaRPr lang="en-US"/>
        </a:p>
      </dgm:t>
    </dgm:pt>
    <dgm:pt modelId="{7B997E1B-FC20-4462-98D6-5CC20BD0176C}" type="sibTrans" cxnId="{06F6A5D1-E7E1-43B5-888C-BD1155C04D58}">
      <dgm:prSet/>
      <dgm:spPr/>
      <dgm:t>
        <a:bodyPr/>
        <a:lstStyle/>
        <a:p>
          <a:endParaRPr lang="en-US"/>
        </a:p>
      </dgm:t>
    </dgm:pt>
    <dgm:pt modelId="{77C25D9B-18AD-934A-B0EE-505FC828DEF6}" type="pres">
      <dgm:prSet presAssocID="{EE43DF8F-B802-411E-882B-448F1579E8F8}" presName="diagram" presStyleCnt="0">
        <dgm:presLayoutVars>
          <dgm:dir/>
          <dgm:resizeHandles val="exact"/>
        </dgm:presLayoutVars>
      </dgm:prSet>
      <dgm:spPr/>
    </dgm:pt>
    <dgm:pt modelId="{F58FBB97-D935-D54E-9046-010FC235C9A0}" type="pres">
      <dgm:prSet presAssocID="{19DE79CD-9BB0-4007-94A5-87CB080775A5}" presName="node" presStyleLbl="node1" presStyleIdx="0" presStyleCnt="3" custScaleY="179138">
        <dgm:presLayoutVars>
          <dgm:bulletEnabled val="1"/>
        </dgm:presLayoutVars>
      </dgm:prSet>
      <dgm:spPr/>
    </dgm:pt>
    <dgm:pt modelId="{8C73D5FC-C33D-FC4E-B7AF-93C2F4969507}" type="pres">
      <dgm:prSet presAssocID="{A535DF9B-BF5C-49E2-8873-5C43DD4B4AF3}" presName="sibTrans" presStyleCnt="0"/>
      <dgm:spPr/>
    </dgm:pt>
    <dgm:pt modelId="{F16DF868-E27C-4F48-88AE-1041378D54E9}" type="pres">
      <dgm:prSet presAssocID="{34F1338D-9D62-4CE6-BA59-A64C1921DBD7}" presName="node" presStyleLbl="node1" presStyleIdx="1" presStyleCnt="3" custScaleY="180062">
        <dgm:presLayoutVars>
          <dgm:bulletEnabled val="1"/>
        </dgm:presLayoutVars>
      </dgm:prSet>
      <dgm:spPr/>
    </dgm:pt>
    <dgm:pt modelId="{649A7F40-2C0B-5449-954C-259503D4C1FC}" type="pres">
      <dgm:prSet presAssocID="{47671D81-3886-4AED-87E1-CB745BF93402}" presName="sibTrans" presStyleCnt="0"/>
      <dgm:spPr/>
    </dgm:pt>
    <dgm:pt modelId="{E0771FF2-E5BB-FB4F-B3F5-6DA1A8457950}" type="pres">
      <dgm:prSet presAssocID="{1C2825F3-8869-4A2A-8442-AE7B2411FF23}" presName="node" presStyleLbl="node1" presStyleIdx="2" presStyleCnt="3" custScaleY="180343">
        <dgm:presLayoutVars>
          <dgm:bulletEnabled val="1"/>
        </dgm:presLayoutVars>
      </dgm:prSet>
      <dgm:spPr/>
    </dgm:pt>
  </dgm:ptLst>
  <dgm:cxnLst>
    <dgm:cxn modelId="{AA1D2327-6531-2942-93DE-5EB086D07ECD}" type="presOf" srcId="{34F1338D-9D62-4CE6-BA59-A64C1921DBD7}" destId="{F16DF868-E27C-4F48-88AE-1041378D54E9}" srcOrd="0" destOrd="0" presId="urn:microsoft.com/office/officeart/2005/8/layout/default"/>
    <dgm:cxn modelId="{A9EBFF41-8A07-4EC7-AEC9-F7B6EB20C979}" srcId="{EE43DF8F-B802-411E-882B-448F1579E8F8}" destId="{19DE79CD-9BB0-4007-94A5-87CB080775A5}" srcOrd="0" destOrd="0" parTransId="{014AF240-FDBA-4E23-B270-B15BFC801E8B}" sibTransId="{A535DF9B-BF5C-49E2-8873-5C43DD4B4AF3}"/>
    <dgm:cxn modelId="{B12C5A65-2F5A-F546-9AB9-DFC5C03ED24D}" type="presOf" srcId="{EE43DF8F-B802-411E-882B-448F1579E8F8}" destId="{77C25D9B-18AD-934A-B0EE-505FC828DEF6}" srcOrd="0" destOrd="0" presId="urn:microsoft.com/office/officeart/2005/8/layout/default"/>
    <dgm:cxn modelId="{48CDD573-EBF3-49DF-B0B4-8FED6ACEEC77}" srcId="{EE43DF8F-B802-411E-882B-448F1579E8F8}" destId="{34F1338D-9D62-4CE6-BA59-A64C1921DBD7}" srcOrd="1" destOrd="0" parTransId="{7F05A73E-8FB8-4B56-AABA-05EDB65B19D5}" sibTransId="{47671D81-3886-4AED-87E1-CB745BF93402}"/>
    <dgm:cxn modelId="{06F6A5D1-E7E1-43B5-888C-BD1155C04D58}" srcId="{EE43DF8F-B802-411E-882B-448F1579E8F8}" destId="{1C2825F3-8869-4A2A-8442-AE7B2411FF23}" srcOrd="2" destOrd="0" parTransId="{DAE9AA1B-9A0A-4300-B346-288CE35C3F1A}" sibTransId="{7B997E1B-FC20-4462-98D6-5CC20BD0176C}"/>
    <dgm:cxn modelId="{B449ACD4-856D-304C-891B-750BC18C1D2E}" type="presOf" srcId="{1C2825F3-8869-4A2A-8442-AE7B2411FF23}" destId="{E0771FF2-E5BB-FB4F-B3F5-6DA1A8457950}" srcOrd="0" destOrd="0" presId="urn:microsoft.com/office/officeart/2005/8/layout/default"/>
    <dgm:cxn modelId="{804E39EA-B580-1746-A99A-9C9BE23F59D6}" type="presOf" srcId="{19DE79CD-9BB0-4007-94A5-87CB080775A5}" destId="{F58FBB97-D935-D54E-9046-010FC235C9A0}" srcOrd="0" destOrd="0" presId="urn:microsoft.com/office/officeart/2005/8/layout/default"/>
    <dgm:cxn modelId="{D556AE90-AE41-CE48-A944-1845F862502B}" type="presParOf" srcId="{77C25D9B-18AD-934A-B0EE-505FC828DEF6}" destId="{F58FBB97-D935-D54E-9046-010FC235C9A0}" srcOrd="0" destOrd="0" presId="urn:microsoft.com/office/officeart/2005/8/layout/default"/>
    <dgm:cxn modelId="{21491440-FA0B-5240-BC90-6B86A87D3226}" type="presParOf" srcId="{77C25D9B-18AD-934A-B0EE-505FC828DEF6}" destId="{8C73D5FC-C33D-FC4E-B7AF-93C2F4969507}" srcOrd="1" destOrd="0" presId="urn:microsoft.com/office/officeart/2005/8/layout/default"/>
    <dgm:cxn modelId="{B1C85A43-7CC5-8147-998F-13196BA70511}" type="presParOf" srcId="{77C25D9B-18AD-934A-B0EE-505FC828DEF6}" destId="{F16DF868-E27C-4F48-88AE-1041378D54E9}" srcOrd="2" destOrd="0" presId="urn:microsoft.com/office/officeart/2005/8/layout/default"/>
    <dgm:cxn modelId="{3E784E9A-3531-8447-94AD-69EAC6D98B73}" type="presParOf" srcId="{77C25D9B-18AD-934A-B0EE-505FC828DEF6}" destId="{649A7F40-2C0B-5449-954C-259503D4C1FC}" srcOrd="3" destOrd="0" presId="urn:microsoft.com/office/officeart/2005/8/layout/default"/>
    <dgm:cxn modelId="{11E5F811-982C-9744-A29B-38CF17F9ED14}" type="presParOf" srcId="{77C25D9B-18AD-934A-B0EE-505FC828DEF6}" destId="{E0771FF2-E5BB-FB4F-B3F5-6DA1A8457950}"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8ED815B-F9F7-4B6C-A57C-E99F2D7E498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9C7F4E3-5E4B-4310-880A-731AA84A2786}">
      <dgm:prSet/>
      <dgm:spPr/>
      <dgm:t>
        <a:bodyPr/>
        <a:lstStyle/>
        <a:p>
          <a:r>
            <a:rPr lang="en-GB" b="0" i="0" dirty="0"/>
            <a:t>The success of an investigation relies on the goodwill and cooperation of victims, witnesses and the community. Investigators should be aware that:</a:t>
          </a:r>
          <a:endParaRPr lang="en-US" dirty="0"/>
        </a:p>
      </dgm:t>
    </dgm:pt>
    <dgm:pt modelId="{24F131BC-A0FC-4781-AC96-E14F0DE648BC}" type="parTrans" cxnId="{8AE98973-B434-468B-9EAC-9E2EA1CD0C00}">
      <dgm:prSet/>
      <dgm:spPr/>
      <dgm:t>
        <a:bodyPr/>
        <a:lstStyle/>
        <a:p>
          <a:endParaRPr lang="en-US"/>
        </a:p>
      </dgm:t>
    </dgm:pt>
    <dgm:pt modelId="{F250BBA0-A4BE-4415-83AB-0B2B14732002}" type="sibTrans" cxnId="{8AE98973-B434-468B-9EAC-9E2EA1CD0C00}">
      <dgm:prSet/>
      <dgm:spPr/>
      <dgm:t>
        <a:bodyPr/>
        <a:lstStyle/>
        <a:p>
          <a:endParaRPr lang="en-US"/>
        </a:p>
      </dgm:t>
    </dgm:pt>
    <dgm:pt modelId="{5A7BE900-70F9-4A2F-8CD3-00684D0D767F}">
      <dgm:prSet/>
      <dgm:spPr/>
      <dgm:t>
        <a:bodyPr/>
        <a:lstStyle/>
        <a:p>
          <a:r>
            <a:rPr lang="en-GB" b="0" i="0"/>
            <a:t>investigations should be conducted with integrity, common sense and sound judgement</a:t>
          </a:r>
          <a:endParaRPr lang="en-US"/>
        </a:p>
      </dgm:t>
    </dgm:pt>
    <dgm:pt modelId="{9A009A46-C09B-4446-BF5C-5CC1FB244602}" type="parTrans" cxnId="{B40FA0D4-5B63-481D-A3CA-D126B44D9076}">
      <dgm:prSet/>
      <dgm:spPr/>
      <dgm:t>
        <a:bodyPr/>
        <a:lstStyle/>
        <a:p>
          <a:endParaRPr lang="en-US"/>
        </a:p>
      </dgm:t>
    </dgm:pt>
    <dgm:pt modelId="{C36B5460-DBDB-48A7-9A9F-FB1533196BC8}" type="sibTrans" cxnId="{B40FA0D4-5B63-481D-A3CA-D126B44D9076}">
      <dgm:prSet/>
      <dgm:spPr/>
      <dgm:t>
        <a:bodyPr/>
        <a:lstStyle/>
        <a:p>
          <a:endParaRPr lang="en-US"/>
        </a:p>
      </dgm:t>
    </dgm:pt>
    <dgm:pt modelId="{0A584510-173B-4301-8B92-5446796FD664}">
      <dgm:prSet/>
      <dgm:spPr/>
      <dgm:t>
        <a:bodyPr/>
        <a:lstStyle/>
        <a:p>
          <a:r>
            <a:rPr lang="en-GB" b="0" i="0"/>
            <a:t>heavy-handed, discriminatory or disproportionate actions risk losing cooperation and any future criminal proceedings</a:t>
          </a:r>
          <a:endParaRPr lang="en-US"/>
        </a:p>
      </dgm:t>
    </dgm:pt>
    <dgm:pt modelId="{54F2829B-3497-4B6C-AE47-83740BEB636D}" type="parTrans" cxnId="{105BF440-9FA3-4223-8F79-AE110026D189}">
      <dgm:prSet/>
      <dgm:spPr/>
      <dgm:t>
        <a:bodyPr/>
        <a:lstStyle/>
        <a:p>
          <a:endParaRPr lang="en-US"/>
        </a:p>
      </dgm:t>
    </dgm:pt>
    <dgm:pt modelId="{6BDDE53F-46B6-4F25-B242-CA0E4B9B6E88}" type="sibTrans" cxnId="{105BF440-9FA3-4223-8F79-AE110026D189}">
      <dgm:prSet/>
      <dgm:spPr/>
      <dgm:t>
        <a:bodyPr/>
        <a:lstStyle/>
        <a:p>
          <a:endParaRPr lang="en-US"/>
        </a:p>
      </dgm:t>
    </dgm:pt>
    <dgm:pt modelId="{D71F84F1-F284-49CA-ABB4-B45523592764}">
      <dgm:prSet/>
      <dgm:spPr/>
      <dgm:t>
        <a:bodyPr/>
        <a:lstStyle/>
        <a:p>
          <a:r>
            <a:rPr lang="en-GB" b="0" i="0"/>
            <a:t>effective investigators maintain a balance that recognises the concerns of all the parties involved</a:t>
          </a:r>
          <a:endParaRPr lang="en-US"/>
        </a:p>
      </dgm:t>
    </dgm:pt>
    <dgm:pt modelId="{17F1E283-9154-4965-A759-6DBAABF219B7}" type="parTrans" cxnId="{65FBDC9D-4657-4876-8E93-905BA530B562}">
      <dgm:prSet/>
      <dgm:spPr/>
      <dgm:t>
        <a:bodyPr/>
        <a:lstStyle/>
        <a:p>
          <a:endParaRPr lang="en-US"/>
        </a:p>
      </dgm:t>
    </dgm:pt>
    <dgm:pt modelId="{84F6B6AB-6367-4886-A683-ECAFDEC5EA22}" type="sibTrans" cxnId="{65FBDC9D-4657-4876-8E93-905BA530B562}">
      <dgm:prSet/>
      <dgm:spPr/>
      <dgm:t>
        <a:bodyPr/>
        <a:lstStyle/>
        <a:p>
          <a:endParaRPr lang="en-US"/>
        </a:p>
      </dgm:t>
    </dgm:pt>
    <dgm:pt modelId="{E191B6C9-E6B6-4947-8636-037A0A4EB1BB}">
      <dgm:prSet/>
      <dgm:spPr/>
      <dgm:t>
        <a:bodyPr/>
        <a:lstStyle/>
        <a:p>
          <a:r>
            <a:rPr lang="en-GB" b="0" i="0"/>
            <a:t>understanding the response to crime assists investigators to build this relationship</a:t>
          </a:r>
          <a:endParaRPr lang="en-US"/>
        </a:p>
      </dgm:t>
    </dgm:pt>
    <dgm:pt modelId="{74D14E4E-D622-46E7-A4E4-B6F8B0C10760}" type="parTrans" cxnId="{BC5A3A1B-6FA9-4EE2-A8B3-76D4AC4DFB37}">
      <dgm:prSet/>
      <dgm:spPr/>
      <dgm:t>
        <a:bodyPr/>
        <a:lstStyle/>
        <a:p>
          <a:endParaRPr lang="en-US"/>
        </a:p>
      </dgm:t>
    </dgm:pt>
    <dgm:pt modelId="{4F331631-2A58-4ECF-8492-58B7BC1CFB3B}" type="sibTrans" cxnId="{BC5A3A1B-6FA9-4EE2-A8B3-76D4AC4DFB37}">
      <dgm:prSet/>
      <dgm:spPr/>
      <dgm:t>
        <a:bodyPr/>
        <a:lstStyle/>
        <a:p>
          <a:endParaRPr lang="en-US"/>
        </a:p>
      </dgm:t>
    </dgm:pt>
    <dgm:pt modelId="{A8F3A90C-08B6-46F9-AE0A-41437E193A9A}">
      <dgm:prSet/>
      <dgm:spPr/>
      <dgm:t>
        <a:bodyPr/>
        <a:lstStyle/>
        <a:p>
          <a:r>
            <a:rPr lang="en-GB" b="0" i="0"/>
            <a:t>a professional approach to investigations benefits the victim, the public and</a:t>
          </a:r>
          <a:br>
            <a:rPr lang="en-GB" b="0" i="0"/>
          </a:br>
          <a:r>
            <a:rPr lang="en-GB" b="0" i="0"/>
            <a:t>the police</a:t>
          </a:r>
          <a:endParaRPr lang="en-US"/>
        </a:p>
      </dgm:t>
    </dgm:pt>
    <dgm:pt modelId="{068FE541-1ADA-4A2A-BF5F-CBA26AEFAC2D}" type="parTrans" cxnId="{F92E134B-74DE-40DE-951C-F5C82F99D19A}">
      <dgm:prSet/>
      <dgm:spPr/>
      <dgm:t>
        <a:bodyPr/>
        <a:lstStyle/>
        <a:p>
          <a:endParaRPr lang="en-US"/>
        </a:p>
      </dgm:t>
    </dgm:pt>
    <dgm:pt modelId="{B97F1C72-8AA1-4F4F-BFD0-68C109FD4440}" type="sibTrans" cxnId="{F92E134B-74DE-40DE-951C-F5C82F99D19A}">
      <dgm:prSet/>
      <dgm:spPr/>
      <dgm:t>
        <a:bodyPr/>
        <a:lstStyle/>
        <a:p>
          <a:endParaRPr lang="en-US"/>
        </a:p>
      </dgm:t>
    </dgm:pt>
    <dgm:pt modelId="{7415F65D-16A1-4D48-BC12-8BBB53BDF909}" type="pres">
      <dgm:prSet presAssocID="{98ED815B-F9F7-4B6C-A57C-E99F2D7E498E}" presName="linear" presStyleCnt="0">
        <dgm:presLayoutVars>
          <dgm:animLvl val="lvl"/>
          <dgm:resizeHandles val="exact"/>
        </dgm:presLayoutVars>
      </dgm:prSet>
      <dgm:spPr/>
    </dgm:pt>
    <dgm:pt modelId="{C6EB9611-3AE6-954C-AFFE-380F9A13AAF1}" type="pres">
      <dgm:prSet presAssocID="{69C7F4E3-5E4B-4310-880A-731AA84A2786}" presName="parentText" presStyleLbl="node1" presStyleIdx="0" presStyleCnt="1" custLinFactNeighborX="2421" custLinFactNeighborY="-13099">
        <dgm:presLayoutVars>
          <dgm:chMax val="0"/>
          <dgm:bulletEnabled val="1"/>
        </dgm:presLayoutVars>
      </dgm:prSet>
      <dgm:spPr/>
    </dgm:pt>
    <dgm:pt modelId="{68590124-E0F5-DE49-B31A-1579F09C63FA}" type="pres">
      <dgm:prSet presAssocID="{69C7F4E3-5E4B-4310-880A-731AA84A2786}" presName="childText" presStyleLbl="revTx" presStyleIdx="0" presStyleCnt="1">
        <dgm:presLayoutVars>
          <dgm:bulletEnabled val="1"/>
        </dgm:presLayoutVars>
      </dgm:prSet>
      <dgm:spPr/>
    </dgm:pt>
  </dgm:ptLst>
  <dgm:cxnLst>
    <dgm:cxn modelId="{BC5A3A1B-6FA9-4EE2-A8B3-76D4AC4DFB37}" srcId="{69C7F4E3-5E4B-4310-880A-731AA84A2786}" destId="{E191B6C9-E6B6-4947-8636-037A0A4EB1BB}" srcOrd="3" destOrd="0" parTransId="{74D14E4E-D622-46E7-A4E4-B6F8B0C10760}" sibTransId="{4F331631-2A58-4ECF-8492-58B7BC1CFB3B}"/>
    <dgm:cxn modelId="{105BF440-9FA3-4223-8F79-AE110026D189}" srcId="{69C7F4E3-5E4B-4310-880A-731AA84A2786}" destId="{0A584510-173B-4301-8B92-5446796FD664}" srcOrd="1" destOrd="0" parTransId="{54F2829B-3497-4B6C-AE47-83740BEB636D}" sibTransId="{6BDDE53F-46B6-4F25-B242-CA0E4B9B6E88}"/>
    <dgm:cxn modelId="{F92E134B-74DE-40DE-951C-F5C82F99D19A}" srcId="{69C7F4E3-5E4B-4310-880A-731AA84A2786}" destId="{A8F3A90C-08B6-46F9-AE0A-41437E193A9A}" srcOrd="4" destOrd="0" parTransId="{068FE541-1ADA-4A2A-BF5F-CBA26AEFAC2D}" sibTransId="{B97F1C72-8AA1-4F4F-BFD0-68C109FD4440}"/>
    <dgm:cxn modelId="{F01D546E-F28F-EA4D-A4F5-D4E7C8763382}" type="presOf" srcId="{5A7BE900-70F9-4A2F-8CD3-00684D0D767F}" destId="{68590124-E0F5-DE49-B31A-1579F09C63FA}" srcOrd="0" destOrd="0" presId="urn:microsoft.com/office/officeart/2005/8/layout/vList2"/>
    <dgm:cxn modelId="{3412FD51-6819-6E44-B5D2-660BC28ED12B}" type="presOf" srcId="{A8F3A90C-08B6-46F9-AE0A-41437E193A9A}" destId="{68590124-E0F5-DE49-B31A-1579F09C63FA}" srcOrd="0" destOrd="4" presId="urn:microsoft.com/office/officeart/2005/8/layout/vList2"/>
    <dgm:cxn modelId="{8AE98973-B434-468B-9EAC-9E2EA1CD0C00}" srcId="{98ED815B-F9F7-4B6C-A57C-E99F2D7E498E}" destId="{69C7F4E3-5E4B-4310-880A-731AA84A2786}" srcOrd="0" destOrd="0" parTransId="{24F131BC-A0FC-4781-AC96-E14F0DE648BC}" sibTransId="{F250BBA0-A4BE-4415-83AB-0B2B14732002}"/>
    <dgm:cxn modelId="{9847BE8E-0CE1-A948-B656-267DBB5EF47B}" type="presOf" srcId="{D71F84F1-F284-49CA-ABB4-B45523592764}" destId="{68590124-E0F5-DE49-B31A-1579F09C63FA}" srcOrd="0" destOrd="2" presId="urn:microsoft.com/office/officeart/2005/8/layout/vList2"/>
    <dgm:cxn modelId="{691C049A-A539-564F-BC9C-A2499AAF7F67}" type="presOf" srcId="{98ED815B-F9F7-4B6C-A57C-E99F2D7E498E}" destId="{7415F65D-16A1-4D48-BC12-8BBB53BDF909}" srcOrd="0" destOrd="0" presId="urn:microsoft.com/office/officeart/2005/8/layout/vList2"/>
    <dgm:cxn modelId="{65FBDC9D-4657-4876-8E93-905BA530B562}" srcId="{69C7F4E3-5E4B-4310-880A-731AA84A2786}" destId="{D71F84F1-F284-49CA-ABB4-B45523592764}" srcOrd="2" destOrd="0" parTransId="{17F1E283-9154-4965-A759-6DBAABF219B7}" sibTransId="{84F6B6AB-6367-4886-A683-ECAFDEC5EA22}"/>
    <dgm:cxn modelId="{9D8C23A9-E3E2-7249-934B-2B06C4FD9FA7}" type="presOf" srcId="{0A584510-173B-4301-8B92-5446796FD664}" destId="{68590124-E0F5-DE49-B31A-1579F09C63FA}" srcOrd="0" destOrd="1" presId="urn:microsoft.com/office/officeart/2005/8/layout/vList2"/>
    <dgm:cxn modelId="{C567D0BD-0A62-E64B-B238-50B5C19DCA85}" type="presOf" srcId="{69C7F4E3-5E4B-4310-880A-731AA84A2786}" destId="{C6EB9611-3AE6-954C-AFFE-380F9A13AAF1}" srcOrd="0" destOrd="0" presId="urn:microsoft.com/office/officeart/2005/8/layout/vList2"/>
    <dgm:cxn modelId="{6FDA04CC-7AB8-FF4E-AE21-3ECA12149F92}" type="presOf" srcId="{E191B6C9-E6B6-4947-8636-037A0A4EB1BB}" destId="{68590124-E0F5-DE49-B31A-1579F09C63FA}" srcOrd="0" destOrd="3" presId="urn:microsoft.com/office/officeart/2005/8/layout/vList2"/>
    <dgm:cxn modelId="{B40FA0D4-5B63-481D-A3CA-D126B44D9076}" srcId="{69C7F4E3-5E4B-4310-880A-731AA84A2786}" destId="{5A7BE900-70F9-4A2F-8CD3-00684D0D767F}" srcOrd="0" destOrd="0" parTransId="{9A009A46-C09B-4446-BF5C-5CC1FB244602}" sibTransId="{C36B5460-DBDB-48A7-9A9F-FB1533196BC8}"/>
    <dgm:cxn modelId="{4041C332-FEAD-2441-BF3A-C6615DB86C24}" type="presParOf" srcId="{7415F65D-16A1-4D48-BC12-8BBB53BDF909}" destId="{C6EB9611-3AE6-954C-AFFE-380F9A13AAF1}" srcOrd="0" destOrd="0" presId="urn:microsoft.com/office/officeart/2005/8/layout/vList2"/>
    <dgm:cxn modelId="{74201F31-3037-B848-AD1A-AD27D703BFDF}" type="presParOf" srcId="{7415F65D-16A1-4D48-BC12-8BBB53BDF909}" destId="{68590124-E0F5-DE49-B31A-1579F09C63FA}"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8ED815B-F9F7-4B6C-A57C-E99F2D7E498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9C7F4E3-5E4B-4310-880A-731AA84A2786}">
      <dgm:prSet/>
      <dgm:spPr/>
      <dgm:t>
        <a:bodyPr/>
        <a:lstStyle/>
        <a:p>
          <a:r>
            <a:rPr lang="en-GB" b="0" i="0" dirty="0"/>
            <a:t>The success of an investigation relies on the goodwill and cooperation of victims, witnesses and the community. Investigators should be aware that:</a:t>
          </a:r>
          <a:endParaRPr lang="en-US" dirty="0"/>
        </a:p>
      </dgm:t>
    </dgm:pt>
    <dgm:pt modelId="{24F131BC-A0FC-4781-AC96-E14F0DE648BC}" type="parTrans" cxnId="{8AE98973-B434-468B-9EAC-9E2EA1CD0C00}">
      <dgm:prSet/>
      <dgm:spPr/>
      <dgm:t>
        <a:bodyPr/>
        <a:lstStyle/>
        <a:p>
          <a:endParaRPr lang="en-US"/>
        </a:p>
      </dgm:t>
    </dgm:pt>
    <dgm:pt modelId="{F250BBA0-A4BE-4415-83AB-0B2B14732002}" type="sibTrans" cxnId="{8AE98973-B434-468B-9EAC-9E2EA1CD0C00}">
      <dgm:prSet/>
      <dgm:spPr/>
      <dgm:t>
        <a:bodyPr/>
        <a:lstStyle/>
        <a:p>
          <a:endParaRPr lang="en-US"/>
        </a:p>
      </dgm:t>
    </dgm:pt>
    <dgm:pt modelId="{5A7BE900-70F9-4A2F-8CD3-00684D0D767F}">
      <dgm:prSet/>
      <dgm:spPr/>
      <dgm:t>
        <a:bodyPr/>
        <a:lstStyle/>
        <a:p>
          <a:r>
            <a:rPr lang="en-GB" b="0" i="0" dirty="0"/>
            <a:t>Investigations should be conducted with integrity, common sense and sound judgement</a:t>
          </a:r>
          <a:endParaRPr lang="en-US" dirty="0"/>
        </a:p>
      </dgm:t>
    </dgm:pt>
    <dgm:pt modelId="{9A009A46-C09B-4446-BF5C-5CC1FB244602}" type="parTrans" cxnId="{B40FA0D4-5B63-481D-A3CA-D126B44D9076}">
      <dgm:prSet/>
      <dgm:spPr/>
      <dgm:t>
        <a:bodyPr/>
        <a:lstStyle/>
        <a:p>
          <a:endParaRPr lang="en-US"/>
        </a:p>
      </dgm:t>
    </dgm:pt>
    <dgm:pt modelId="{C36B5460-DBDB-48A7-9A9F-FB1533196BC8}" type="sibTrans" cxnId="{B40FA0D4-5B63-481D-A3CA-D126B44D9076}">
      <dgm:prSet/>
      <dgm:spPr/>
      <dgm:t>
        <a:bodyPr/>
        <a:lstStyle/>
        <a:p>
          <a:endParaRPr lang="en-US"/>
        </a:p>
      </dgm:t>
    </dgm:pt>
    <dgm:pt modelId="{0A584510-173B-4301-8B92-5446796FD664}">
      <dgm:prSet/>
      <dgm:spPr/>
      <dgm:t>
        <a:bodyPr/>
        <a:lstStyle/>
        <a:p>
          <a:r>
            <a:rPr lang="en-GB" b="0" i="0" dirty="0"/>
            <a:t>Heavy-handed, discriminatory or disproportionate actions risk losing cooperation and any future criminal proceedings</a:t>
          </a:r>
          <a:endParaRPr lang="en-US" dirty="0"/>
        </a:p>
      </dgm:t>
    </dgm:pt>
    <dgm:pt modelId="{54F2829B-3497-4B6C-AE47-83740BEB636D}" type="parTrans" cxnId="{105BF440-9FA3-4223-8F79-AE110026D189}">
      <dgm:prSet/>
      <dgm:spPr/>
      <dgm:t>
        <a:bodyPr/>
        <a:lstStyle/>
        <a:p>
          <a:endParaRPr lang="en-US"/>
        </a:p>
      </dgm:t>
    </dgm:pt>
    <dgm:pt modelId="{6BDDE53F-46B6-4F25-B242-CA0E4B9B6E88}" type="sibTrans" cxnId="{105BF440-9FA3-4223-8F79-AE110026D189}">
      <dgm:prSet/>
      <dgm:spPr/>
      <dgm:t>
        <a:bodyPr/>
        <a:lstStyle/>
        <a:p>
          <a:endParaRPr lang="en-US"/>
        </a:p>
      </dgm:t>
    </dgm:pt>
    <dgm:pt modelId="{D71F84F1-F284-49CA-ABB4-B45523592764}">
      <dgm:prSet/>
      <dgm:spPr/>
      <dgm:t>
        <a:bodyPr/>
        <a:lstStyle/>
        <a:p>
          <a:r>
            <a:rPr lang="en-GB" b="0" i="0" dirty="0"/>
            <a:t>Effective investigators maintain a balance that recognises the concerns of all the parties involved</a:t>
          </a:r>
          <a:endParaRPr lang="en-US" dirty="0"/>
        </a:p>
      </dgm:t>
    </dgm:pt>
    <dgm:pt modelId="{17F1E283-9154-4965-A759-6DBAABF219B7}" type="parTrans" cxnId="{65FBDC9D-4657-4876-8E93-905BA530B562}">
      <dgm:prSet/>
      <dgm:spPr/>
      <dgm:t>
        <a:bodyPr/>
        <a:lstStyle/>
        <a:p>
          <a:endParaRPr lang="en-US"/>
        </a:p>
      </dgm:t>
    </dgm:pt>
    <dgm:pt modelId="{84F6B6AB-6367-4886-A683-ECAFDEC5EA22}" type="sibTrans" cxnId="{65FBDC9D-4657-4876-8E93-905BA530B562}">
      <dgm:prSet/>
      <dgm:spPr/>
      <dgm:t>
        <a:bodyPr/>
        <a:lstStyle/>
        <a:p>
          <a:endParaRPr lang="en-US"/>
        </a:p>
      </dgm:t>
    </dgm:pt>
    <dgm:pt modelId="{E191B6C9-E6B6-4947-8636-037A0A4EB1BB}">
      <dgm:prSet/>
      <dgm:spPr/>
      <dgm:t>
        <a:bodyPr/>
        <a:lstStyle/>
        <a:p>
          <a:r>
            <a:rPr lang="en-GB" b="0" i="0" dirty="0"/>
            <a:t>Understanding the response to crime assists investigators to build this relationship</a:t>
          </a:r>
          <a:endParaRPr lang="en-US" dirty="0"/>
        </a:p>
      </dgm:t>
    </dgm:pt>
    <dgm:pt modelId="{74D14E4E-D622-46E7-A4E4-B6F8B0C10760}" type="parTrans" cxnId="{BC5A3A1B-6FA9-4EE2-A8B3-76D4AC4DFB37}">
      <dgm:prSet/>
      <dgm:spPr/>
      <dgm:t>
        <a:bodyPr/>
        <a:lstStyle/>
        <a:p>
          <a:endParaRPr lang="en-US"/>
        </a:p>
      </dgm:t>
    </dgm:pt>
    <dgm:pt modelId="{4F331631-2A58-4ECF-8492-58B7BC1CFB3B}" type="sibTrans" cxnId="{BC5A3A1B-6FA9-4EE2-A8B3-76D4AC4DFB37}">
      <dgm:prSet/>
      <dgm:spPr/>
      <dgm:t>
        <a:bodyPr/>
        <a:lstStyle/>
        <a:p>
          <a:endParaRPr lang="en-US"/>
        </a:p>
      </dgm:t>
    </dgm:pt>
    <dgm:pt modelId="{A8F3A90C-08B6-46F9-AE0A-41437E193A9A}">
      <dgm:prSet/>
      <dgm:spPr/>
      <dgm:t>
        <a:bodyPr/>
        <a:lstStyle/>
        <a:p>
          <a:r>
            <a:rPr lang="en-GB" b="0" i="0" dirty="0"/>
            <a:t>A professional approach to investigations benefits the victim, the public and</a:t>
          </a:r>
          <a:br>
            <a:rPr lang="en-GB" b="0" i="0" dirty="0"/>
          </a:br>
          <a:r>
            <a:rPr lang="en-GB" b="0" i="0" dirty="0"/>
            <a:t>the police</a:t>
          </a:r>
          <a:endParaRPr lang="en-US" dirty="0"/>
        </a:p>
      </dgm:t>
    </dgm:pt>
    <dgm:pt modelId="{068FE541-1ADA-4A2A-BF5F-CBA26AEFAC2D}" type="parTrans" cxnId="{F92E134B-74DE-40DE-951C-F5C82F99D19A}">
      <dgm:prSet/>
      <dgm:spPr/>
      <dgm:t>
        <a:bodyPr/>
        <a:lstStyle/>
        <a:p>
          <a:endParaRPr lang="en-US"/>
        </a:p>
      </dgm:t>
    </dgm:pt>
    <dgm:pt modelId="{B97F1C72-8AA1-4F4F-BFD0-68C109FD4440}" type="sibTrans" cxnId="{F92E134B-74DE-40DE-951C-F5C82F99D19A}">
      <dgm:prSet/>
      <dgm:spPr/>
      <dgm:t>
        <a:bodyPr/>
        <a:lstStyle/>
        <a:p>
          <a:endParaRPr lang="en-US"/>
        </a:p>
      </dgm:t>
    </dgm:pt>
    <dgm:pt modelId="{7415F65D-16A1-4D48-BC12-8BBB53BDF909}" type="pres">
      <dgm:prSet presAssocID="{98ED815B-F9F7-4B6C-A57C-E99F2D7E498E}" presName="linear" presStyleCnt="0">
        <dgm:presLayoutVars>
          <dgm:animLvl val="lvl"/>
          <dgm:resizeHandles val="exact"/>
        </dgm:presLayoutVars>
      </dgm:prSet>
      <dgm:spPr/>
    </dgm:pt>
    <dgm:pt modelId="{C6EB9611-3AE6-954C-AFFE-380F9A13AAF1}" type="pres">
      <dgm:prSet presAssocID="{69C7F4E3-5E4B-4310-880A-731AA84A2786}" presName="parentText" presStyleLbl="node1" presStyleIdx="0" presStyleCnt="1" custLinFactNeighborX="2421" custLinFactNeighborY="-13099">
        <dgm:presLayoutVars>
          <dgm:chMax val="0"/>
          <dgm:bulletEnabled val="1"/>
        </dgm:presLayoutVars>
      </dgm:prSet>
      <dgm:spPr/>
    </dgm:pt>
    <dgm:pt modelId="{68590124-E0F5-DE49-B31A-1579F09C63FA}" type="pres">
      <dgm:prSet presAssocID="{69C7F4E3-5E4B-4310-880A-731AA84A2786}" presName="childText" presStyleLbl="revTx" presStyleIdx="0" presStyleCnt="1">
        <dgm:presLayoutVars>
          <dgm:bulletEnabled val="1"/>
        </dgm:presLayoutVars>
      </dgm:prSet>
      <dgm:spPr/>
    </dgm:pt>
  </dgm:ptLst>
  <dgm:cxnLst>
    <dgm:cxn modelId="{BC5A3A1B-6FA9-4EE2-A8B3-76D4AC4DFB37}" srcId="{69C7F4E3-5E4B-4310-880A-731AA84A2786}" destId="{E191B6C9-E6B6-4947-8636-037A0A4EB1BB}" srcOrd="3" destOrd="0" parTransId="{74D14E4E-D622-46E7-A4E4-B6F8B0C10760}" sibTransId="{4F331631-2A58-4ECF-8492-58B7BC1CFB3B}"/>
    <dgm:cxn modelId="{105BF440-9FA3-4223-8F79-AE110026D189}" srcId="{69C7F4E3-5E4B-4310-880A-731AA84A2786}" destId="{0A584510-173B-4301-8B92-5446796FD664}" srcOrd="1" destOrd="0" parTransId="{54F2829B-3497-4B6C-AE47-83740BEB636D}" sibTransId="{6BDDE53F-46B6-4F25-B242-CA0E4B9B6E88}"/>
    <dgm:cxn modelId="{F92E134B-74DE-40DE-951C-F5C82F99D19A}" srcId="{69C7F4E3-5E4B-4310-880A-731AA84A2786}" destId="{A8F3A90C-08B6-46F9-AE0A-41437E193A9A}" srcOrd="4" destOrd="0" parTransId="{068FE541-1ADA-4A2A-BF5F-CBA26AEFAC2D}" sibTransId="{B97F1C72-8AA1-4F4F-BFD0-68C109FD4440}"/>
    <dgm:cxn modelId="{F01D546E-F28F-EA4D-A4F5-D4E7C8763382}" type="presOf" srcId="{5A7BE900-70F9-4A2F-8CD3-00684D0D767F}" destId="{68590124-E0F5-DE49-B31A-1579F09C63FA}" srcOrd="0" destOrd="0" presId="urn:microsoft.com/office/officeart/2005/8/layout/vList2"/>
    <dgm:cxn modelId="{3412FD51-6819-6E44-B5D2-660BC28ED12B}" type="presOf" srcId="{A8F3A90C-08B6-46F9-AE0A-41437E193A9A}" destId="{68590124-E0F5-DE49-B31A-1579F09C63FA}" srcOrd="0" destOrd="4" presId="urn:microsoft.com/office/officeart/2005/8/layout/vList2"/>
    <dgm:cxn modelId="{8AE98973-B434-468B-9EAC-9E2EA1CD0C00}" srcId="{98ED815B-F9F7-4B6C-A57C-E99F2D7E498E}" destId="{69C7F4E3-5E4B-4310-880A-731AA84A2786}" srcOrd="0" destOrd="0" parTransId="{24F131BC-A0FC-4781-AC96-E14F0DE648BC}" sibTransId="{F250BBA0-A4BE-4415-83AB-0B2B14732002}"/>
    <dgm:cxn modelId="{9847BE8E-0CE1-A948-B656-267DBB5EF47B}" type="presOf" srcId="{D71F84F1-F284-49CA-ABB4-B45523592764}" destId="{68590124-E0F5-DE49-B31A-1579F09C63FA}" srcOrd="0" destOrd="2" presId="urn:microsoft.com/office/officeart/2005/8/layout/vList2"/>
    <dgm:cxn modelId="{691C049A-A539-564F-BC9C-A2499AAF7F67}" type="presOf" srcId="{98ED815B-F9F7-4B6C-A57C-E99F2D7E498E}" destId="{7415F65D-16A1-4D48-BC12-8BBB53BDF909}" srcOrd="0" destOrd="0" presId="urn:microsoft.com/office/officeart/2005/8/layout/vList2"/>
    <dgm:cxn modelId="{65FBDC9D-4657-4876-8E93-905BA530B562}" srcId="{69C7F4E3-5E4B-4310-880A-731AA84A2786}" destId="{D71F84F1-F284-49CA-ABB4-B45523592764}" srcOrd="2" destOrd="0" parTransId="{17F1E283-9154-4965-A759-6DBAABF219B7}" sibTransId="{84F6B6AB-6367-4886-A683-ECAFDEC5EA22}"/>
    <dgm:cxn modelId="{9D8C23A9-E3E2-7249-934B-2B06C4FD9FA7}" type="presOf" srcId="{0A584510-173B-4301-8B92-5446796FD664}" destId="{68590124-E0F5-DE49-B31A-1579F09C63FA}" srcOrd="0" destOrd="1" presId="urn:microsoft.com/office/officeart/2005/8/layout/vList2"/>
    <dgm:cxn modelId="{C567D0BD-0A62-E64B-B238-50B5C19DCA85}" type="presOf" srcId="{69C7F4E3-5E4B-4310-880A-731AA84A2786}" destId="{C6EB9611-3AE6-954C-AFFE-380F9A13AAF1}" srcOrd="0" destOrd="0" presId="urn:microsoft.com/office/officeart/2005/8/layout/vList2"/>
    <dgm:cxn modelId="{6FDA04CC-7AB8-FF4E-AE21-3ECA12149F92}" type="presOf" srcId="{E191B6C9-E6B6-4947-8636-037A0A4EB1BB}" destId="{68590124-E0F5-DE49-B31A-1579F09C63FA}" srcOrd="0" destOrd="3" presId="urn:microsoft.com/office/officeart/2005/8/layout/vList2"/>
    <dgm:cxn modelId="{B40FA0D4-5B63-481D-A3CA-D126B44D9076}" srcId="{69C7F4E3-5E4B-4310-880A-731AA84A2786}" destId="{5A7BE900-70F9-4A2F-8CD3-00684D0D767F}" srcOrd="0" destOrd="0" parTransId="{9A009A46-C09B-4446-BF5C-5CC1FB244602}" sibTransId="{C36B5460-DBDB-48A7-9A9F-FB1533196BC8}"/>
    <dgm:cxn modelId="{4041C332-FEAD-2441-BF3A-C6615DB86C24}" type="presParOf" srcId="{7415F65D-16A1-4D48-BC12-8BBB53BDF909}" destId="{C6EB9611-3AE6-954C-AFFE-380F9A13AAF1}" srcOrd="0" destOrd="0" presId="urn:microsoft.com/office/officeart/2005/8/layout/vList2"/>
    <dgm:cxn modelId="{74201F31-3037-B848-AD1A-AD27D703BFDF}" type="presParOf" srcId="{7415F65D-16A1-4D48-BC12-8BBB53BDF909}" destId="{68590124-E0F5-DE49-B31A-1579F09C63FA}"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1A974A-89A3-444E-A13F-0940B4529408}">
      <dsp:nvSpPr>
        <dsp:cNvPr id="0" name=""/>
        <dsp:cNvSpPr/>
      </dsp:nvSpPr>
      <dsp:spPr>
        <a:xfrm>
          <a:off x="750256" y="1500"/>
          <a:ext cx="3058911" cy="1835346"/>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“Term used to describe a systematic approach to gathering and assessing material, underpinning an effective investigation’’ </a:t>
          </a:r>
          <a:br>
            <a:rPr lang="en-GB" sz="1700" kern="1200" dirty="0"/>
          </a:br>
          <a:r>
            <a:rPr lang="en-GB" sz="1700" kern="1200" dirty="0"/>
            <a:t>(ACPO Core Investigative Doctrine, 2005, p. 61).</a:t>
          </a:r>
          <a:endParaRPr lang="en-US" sz="1700" kern="1200" dirty="0"/>
        </a:p>
      </dsp:txBody>
      <dsp:txXfrm>
        <a:off x="750256" y="1500"/>
        <a:ext cx="3058911" cy="1835346"/>
      </dsp:txXfrm>
    </dsp:sp>
    <dsp:sp modelId="{8BF64E7F-8C0B-934F-A060-A2C4FFF8EAE7}">
      <dsp:nvSpPr>
        <dsp:cNvPr id="0" name=""/>
        <dsp:cNvSpPr/>
      </dsp:nvSpPr>
      <dsp:spPr>
        <a:xfrm>
          <a:off x="750256" y="2142738"/>
          <a:ext cx="3058911" cy="1835346"/>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“The application of an investigative mindset will bring some order to the way in which investigators examine material and make decisions’’ </a:t>
          </a:r>
          <a:br>
            <a:rPr lang="en-GB" sz="1700" kern="1200" dirty="0"/>
          </a:br>
          <a:r>
            <a:rPr lang="en-GB" sz="1700" kern="1200" dirty="0"/>
            <a:t>(ACPO Core Investigative Doctrine, 2021, p, 84). </a:t>
          </a:r>
          <a:endParaRPr lang="en-US" sz="1700" kern="1200" dirty="0"/>
        </a:p>
      </dsp:txBody>
      <dsp:txXfrm>
        <a:off x="750256" y="2142738"/>
        <a:ext cx="3058911" cy="18353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C0B64D-068E-3B44-9DD5-AEE4BD10B1D0}">
      <dsp:nvSpPr>
        <dsp:cNvPr id="0" name=""/>
        <dsp:cNvSpPr/>
      </dsp:nvSpPr>
      <dsp:spPr>
        <a:xfrm>
          <a:off x="8537" y="2878"/>
          <a:ext cx="3409610" cy="3683647"/>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T</a:t>
          </a:r>
          <a:r>
            <a:rPr lang="en-GB" sz="2200" b="0" i="0" kern="1200" dirty="0"/>
            <a:t>he exercise of legal powers should not be oppressive and should be proportionate to the crime under investigation</a:t>
          </a:r>
          <a:endParaRPr lang="en-US" sz="2200" kern="1200" dirty="0"/>
        </a:p>
      </dsp:txBody>
      <dsp:txXfrm>
        <a:off x="8537" y="2878"/>
        <a:ext cx="3409610" cy="3683647"/>
      </dsp:txXfrm>
    </dsp:sp>
    <dsp:sp modelId="{EFE7E131-855A-8744-96A6-2F1F66503891}">
      <dsp:nvSpPr>
        <dsp:cNvPr id="0" name=""/>
        <dsp:cNvSpPr/>
      </dsp:nvSpPr>
      <dsp:spPr>
        <a:xfrm>
          <a:off x="3759109" y="4"/>
          <a:ext cx="3409610" cy="3689396"/>
        </a:xfrm>
        <a:prstGeom prst="rect">
          <a:avLst/>
        </a:prstGeom>
        <a:gradFill rotWithShape="0">
          <a:gsLst>
            <a:gs pos="0">
              <a:schemeClr val="accent2">
                <a:hueOff val="3221807"/>
                <a:satOff val="-9246"/>
                <a:lumOff val="-14805"/>
                <a:alphaOff val="0"/>
                <a:lumMod val="110000"/>
                <a:satMod val="105000"/>
                <a:tint val="67000"/>
              </a:schemeClr>
            </a:gs>
            <a:gs pos="50000">
              <a:schemeClr val="accent2">
                <a:hueOff val="3221807"/>
                <a:satOff val="-9246"/>
                <a:lumOff val="-14805"/>
                <a:alphaOff val="0"/>
                <a:lumMod val="105000"/>
                <a:satMod val="103000"/>
                <a:tint val="73000"/>
              </a:schemeClr>
            </a:gs>
            <a:gs pos="100000">
              <a:schemeClr val="accent2">
                <a:hueOff val="3221807"/>
                <a:satOff val="-9246"/>
                <a:lumOff val="-1480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A</a:t>
          </a:r>
          <a:r>
            <a:rPr lang="en-GB" sz="2200" b="0" i="0" kern="1200" dirty="0"/>
            <a:t>s far as is operationally practical and having regard to an individual’s right to confidentiality, investigations should be carried out as transparently as possible – victims, witnesses and suspects should be kept up to date with developments in the case</a:t>
          </a:r>
          <a:endParaRPr lang="en-US" sz="2200" kern="1200" dirty="0"/>
        </a:p>
      </dsp:txBody>
      <dsp:txXfrm>
        <a:off x="3759109" y="4"/>
        <a:ext cx="3409610" cy="3689396"/>
      </dsp:txXfrm>
    </dsp:sp>
    <dsp:sp modelId="{8E897FC3-44F8-D14E-9993-8228F730C5EB}">
      <dsp:nvSpPr>
        <dsp:cNvPr id="0" name=""/>
        <dsp:cNvSpPr/>
      </dsp:nvSpPr>
      <dsp:spPr>
        <a:xfrm>
          <a:off x="7359385" y="0"/>
          <a:ext cx="3409610" cy="3689396"/>
        </a:xfrm>
        <a:prstGeom prst="rect">
          <a:avLst/>
        </a:prstGeom>
        <a:gradFill rotWithShape="0">
          <a:gsLst>
            <a:gs pos="0">
              <a:schemeClr val="accent2">
                <a:hueOff val="6443614"/>
                <a:satOff val="-18493"/>
                <a:lumOff val="-29609"/>
                <a:alphaOff val="0"/>
                <a:lumMod val="110000"/>
                <a:satMod val="105000"/>
                <a:tint val="67000"/>
              </a:schemeClr>
            </a:gs>
            <a:gs pos="50000">
              <a:schemeClr val="accent2">
                <a:hueOff val="6443614"/>
                <a:satOff val="-18493"/>
                <a:lumOff val="-29609"/>
                <a:alphaOff val="0"/>
                <a:lumMod val="105000"/>
                <a:satMod val="103000"/>
                <a:tint val="73000"/>
              </a:schemeClr>
            </a:gs>
            <a:gs pos="100000">
              <a:schemeClr val="accent2">
                <a:hueOff val="6443614"/>
                <a:satOff val="-18493"/>
                <a:lumOff val="-2960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I</a:t>
          </a:r>
          <a:r>
            <a:rPr lang="en-GB" sz="2200" b="0" i="0" kern="1200" dirty="0"/>
            <a:t>nvestigators should take all reasonable steps to understand the particular needs of individuals, including, but not limited to, any protected characteristics they may have, in order to comply with the provisions of the Equality Act 2010</a:t>
          </a:r>
          <a:endParaRPr lang="en-US" sz="2200" kern="1200" dirty="0"/>
        </a:p>
      </dsp:txBody>
      <dsp:txXfrm>
        <a:off x="7359385" y="0"/>
        <a:ext cx="3409610" cy="36893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8FBB97-D935-D54E-9046-010FC235C9A0}">
      <dsp:nvSpPr>
        <dsp:cNvPr id="0" name=""/>
        <dsp:cNvSpPr/>
      </dsp:nvSpPr>
      <dsp:spPr>
        <a:xfrm>
          <a:off x="8537" y="12329"/>
          <a:ext cx="3409610" cy="3664745"/>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I</a:t>
          </a:r>
          <a:r>
            <a:rPr lang="en-GB" sz="2700" b="0" i="0" kern="1200" dirty="0"/>
            <a:t>nvestigators should have particular regard for vulnerable people and children</a:t>
          </a:r>
          <a:endParaRPr lang="en-US" sz="2700" kern="1200" dirty="0"/>
        </a:p>
      </dsp:txBody>
      <dsp:txXfrm>
        <a:off x="8537" y="12329"/>
        <a:ext cx="3409610" cy="3664745"/>
      </dsp:txXfrm>
    </dsp:sp>
    <dsp:sp modelId="{F16DF868-E27C-4F48-88AE-1041378D54E9}">
      <dsp:nvSpPr>
        <dsp:cNvPr id="0" name=""/>
        <dsp:cNvSpPr/>
      </dsp:nvSpPr>
      <dsp:spPr>
        <a:xfrm>
          <a:off x="3759109" y="2878"/>
          <a:ext cx="3409610" cy="3683647"/>
        </a:xfrm>
        <a:prstGeom prst="rect">
          <a:avLst/>
        </a:prstGeom>
        <a:gradFill rotWithShape="0">
          <a:gsLst>
            <a:gs pos="0">
              <a:schemeClr val="accent2">
                <a:hueOff val="3221807"/>
                <a:satOff val="-9246"/>
                <a:lumOff val="-14805"/>
                <a:alphaOff val="0"/>
                <a:lumMod val="110000"/>
                <a:satMod val="105000"/>
                <a:tint val="67000"/>
              </a:schemeClr>
            </a:gs>
            <a:gs pos="50000">
              <a:schemeClr val="accent2">
                <a:hueOff val="3221807"/>
                <a:satOff val="-9246"/>
                <a:lumOff val="-14805"/>
                <a:alphaOff val="0"/>
                <a:lumMod val="105000"/>
                <a:satMod val="103000"/>
                <a:tint val="73000"/>
              </a:schemeClr>
            </a:gs>
            <a:gs pos="100000">
              <a:schemeClr val="accent2">
                <a:hueOff val="3221807"/>
                <a:satOff val="-9246"/>
                <a:lumOff val="-1480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I</a:t>
          </a:r>
          <a:r>
            <a:rPr lang="en-GB" sz="2700" b="0" i="0" kern="1200" dirty="0"/>
            <a:t>nvestigators should respect the professional ethics of others. This is particularly important when working with those whose role it is to support suspects</a:t>
          </a:r>
          <a:endParaRPr lang="en-US" sz="2700" kern="1200" dirty="0"/>
        </a:p>
      </dsp:txBody>
      <dsp:txXfrm>
        <a:off x="3759109" y="2878"/>
        <a:ext cx="3409610" cy="3683647"/>
      </dsp:txXfrm>
    </dsp:sp>
    <dsp:sp modelId="{E0771FF2-E5BB-FB4F-B3F5-6DA1A8457950}">
      <dsp:nvSpPr>
        <dsp:cNvPr id="0" name=""/>
        <dsp:cNvSpPr/>
      </dsp:nvSpPr>
      <dsp:spPr>
        <a:xfrm>
          <a:off x="7509680" y="4"/>
          <a:ext cx="3409610" cy="3689396"/>
        </a:xfrm>
        <a:prstGeom prst="rect">
          <a:avLst/>
        </a:prstGeom>
        <a:gradFill rotWithShape="0">
          <a:gsLst>
            <a:gs pos="0">
              <a:schemeClr val="accent2">
                <a:hueOff val="6443614"/>
                <a:satOff val="-18493"/>
                <a:lumOff val="-29609"/>
                <a:alphaOff val="0"/>
                <a:lumMod val="110000"/>
                <a:satMod val="105000"/>
                <a:tint val="67000"/>
              </a:schemeClr>
            </a:gs>
            <a:gs pos="50000">
              <a:schemeClr val="accent2">
                <a:hueOff val="6443614"/>
                <a:satOff val="-18493"/>
                <a:lumOff val="-29609"/>
                <a:alphaOff val="0"/>
                <a:lumMod val="105000"/>
                <a:satMod val="103000"/>
                <a:tint val="73000"/>
              </a:schemeClr>
            </a:gs>
            <a:gs pos="100000">
              <a:schemeClr val="accent2">
                <a:hueOff val="6443614"/>
                <a:satOff val="-18493"/>
                <a:lumOff val="-2960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0" i="0" kern="1200" dirty="0"/>
            <a:t>These principles, the investigation process, and an investigative mindset provide a structure to support quality investigations.</a:t>
          </a:r>
          <a:endParaRPr lang="en-US" sz="2700" kern="1200" dirty="0"/>
        </a:p>
      </dsp:txBody>
      <dsp:txXfrm>
        <a:off x="7509680" y="4"/>
        <a:ext cx="3409610" cy="36893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EB9611-3AE6-954C-AFFE-380F9A13AAF1}">
      <dsp:nvSpPr>
        <dsp:cNvPr id="0" name=""/>
        <dsp:cNvSpPr/>
      </dsp:nvSpPr>
      <dsp:spPr>
        <a:xfrm>
          <a:off x="0" y="0"/>
          <a:ext cx="6900512" cy="178425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dirty="0"/>
            <a:t>The success of an investigation relies on the goodwill and cooperation of victims, witnesses and the community. Investigators should be aware that:</a:t>
          </a:r>
          <a:endParaRPr lang="en-US" sz="2500" kern="1200" dirty="0"/>
        </a:p>
      </dsp:txBody>
      <dsp:txXfrm>
        <a:off x="87100" y="87100"/>
        <a:ext cx="6726312" cy="1610050"/>
      </dsp:txXfrm>
    </dsp:sp>
    <dsp:sp modelId="{68590124-E0F5-DE49-B31A-1579F09C63FA}">
      <dsp:nvSpPr>
        <dsp:cNvPr id="0" name=""/>
        <dsp:cNvSpPr/>
      </dsp:nvSpPr>
      <dsp:spPr>
        <a:xfrm>
          <a:off x="0" y="1797195"/>
          <a:ext cx="6900512" cy="372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GB" sz="2000" b="0" i="0" kern="1200"/>
            <a:t>investigations should be conducted with integrity, common sense and sound judgement</a:t>
          </a:r>
          <a:endParaRPr lang="en-US" sz="2000" kern="1200"/>
        </a:p>
        <a:p>
          <a:pPr marL="228600" lvl="1" indent="-228600" algn="l" defTabSz="889000">
            <a:lnSpc>
              <a:spcPct val="90000"/>
            </a:lnSpc>
            <a:spcBef>
              <a:spcPct val="0"/>
            </a:spcBef>
            <a:spcAft>
              <a:spcPct val="20000"/>
            </a:spcAft>
            <a:buChar char="•"/>
          </a:pPr>
          <a:r>
            <a:rPr lang="en-GB" sz="2000" b="0" i="0" kern="1200"/>
            <a:t>heavy-handed, discriminatory or disproportionate actions risk losing cooperation and any future criminal proceedings</a:t>
          </a:r>
          <a:endParaRPr lang="en-US" sz="2000" kern="1200"/>
        </a:p>
        <a:p>
          <a:pPr marL="228600" lvl="1" indent="-228600" algn="l" defTabSz="889000">
            <a:lnSpc>
              <a:spcPct val="90000"/>
            </a:lnSpc>
            <a:spcBef>
              <a:spcPct val="0"/>
            </a:spcBef>
            <a:spcAft>
              <a:spcPct val="20000"/>
            </a:spcAft>
            <a:buChar char="•"/>
          </a:pPr>
          <a:r>
            <a:rPr lang="en-GB" sz="2000" b="0" i="0" kern="1200"/>
            <a:t>effective investigators maintain a balance that recognises the concerns of all the parties involved</a:t>
          </a:r>
          <a:endParaRPr lang="en-US" sz="2000" kern="1200"/>
        </a:p>
        <a:p>
          <a:pPr marL="228600" lvl="1" indent="-228600" algn="l" defTabSz="889000">
            <a:lnSpc>
              <a:spcPct val="90000"/>
            </a:lnSpc>
            <a:spcBef>
              <a:spcPct val="0"/>
            </a:spcBef>
            <a:spcAft>
              <a:spcPct val="20000"/>
            </a:spcAft>
            <a:buChar char="•"/>
          </a:pPr>
          <a:r>
            <a:rPr lang="en-GB" sz="2000" b="0" i="0" kern="1200"/>
            <a:t>understanding the response to crime assists investigators to build this relationship</a:t>
          </a:r>
          <a:endParaRPr lang="en-US" sz="2000" kern="1200"/>
        </a:p>
        <a:p>
          <a:pPr marL="228600" lvl="1" indent="-228600" algn="l" defTabSz="889000">
            <a:lnSpc>
              <a:spcPct val="90000"/>
            </a:lnSpc>
            <a:spcBef>
              <a:spcPct val="0"/>
            </a:spcBef>
            <a:spcAft>
              <a:spcPct val="20000"/>
            </a:spcAft>
            <a:buChar char="•"/>
          </a:pPr>
          <a:r>
            <a:rPr lang="en-GB" sz="2000" b="0" i="0" kern="1200"/>
            <a:t>a professional approach to investigations benefits the victim, the public and</a:t>
          </a:r>
          <a:br>
            <a:rPr lang="en-GB" sz="2000" b="0" i="0" kern="1200"/>
          </a:br>
          <a:r>
            <a:rPr lang="en-GB" sz="2000" b="0" i="0" kern="1200"/>
            <a:t>the police</a:t>
          </a:r>
          <a:endParaRPr lang="en-US" sz="2000" kern="1200"/>
        </a:p>
      </dsp:txBody>
      <dsp:txXfrm>
        <a:off x="0" y="1797195"/>
        <a:ext cx="6900512" cy="3726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EB9611-3AE6-954C-AFFE-380F9A13AAF1}">
      <dsp:nvSpPr>
        <dsp:cNvPr id="0" name=""/>
        <dsp:cNvSpPr/>
      </dsp:nvSpPr>
      <dsp:spPr>
        <a:xfrm>
          <a:off x="0" y="0"/>
          <a:ext cx="11008203" cy="170469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0" i="0" kern="1200" dirty="0"/>
            <a:t>The success of an investigation relies on the goodwill and cooperation of victims, witnesses and the community. Investigators should be aware that:</a:t>
          </a:r>
          <a:endParaRPr lang="en-US" sz="3100" kern="1200" dirty="0"/>
        </a:p>
      </dsp:txBody>
      <dsp:txXfrm>
        <a:off x="83216" y="83216"/>
        <a:ext cx="10841771" cy="1538258"/>
      </dsp:txXfrm>
    </dsp:sp>
    <dsp:sp modelId="{68590124-E0F5-DE49-B31A-1579F09C63FA}">
      <dsp:nvSpPr>
        <dsp:cNvPr id="0" name=""/>
        <dsp:cNvSpPr/>
      </dsp:nvSpPr>
      <dsp:spPr>
        <a:xfrm>
          <a:off x="0" y="1865249"/>
          <a:ext cx="11008203" cy="3786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9510"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b="0" i="0" kern="1200" dirty="0"/>
            <a:t>Investigations should be conducted with integrity, common sense and sound judgement</a:t>
          </a:r>
          <a:endParaRPr lang="en-US" sz="2400" kern="1200" dirty="0"/>
        </a:p>
        <a:p>
          <a:pPr marL="228600" lvl="1" indent="-228600" algn="l" defTabSz="1066800">
            <a:lnSpc>
              <a:spcPct val="90000"/>
            </a:lnSpc>
            <a:spcBef>
              <a:spcPct val="0"/>
            </a:spcBef>
            <a:spcAft>
              <a:spcPct val="20000"/>
            </a:spcAft>
            <a:buChar char="•"/>
          </a:pPr>
          <a:r>
            <a:rPr lang="en-GB" sz="2400" b="0" i="0" kern="1200" dirty="0"/>
            <a:t>Heavy-handed, discriminatory or disproportionate actions risk losing cooperation and any future criminal proceedings</a:t>
          </a:r>
          <a:endParaRPr lang="en-US" sz="2400" kern="1200" dirty="0"/>
        </a:p>
        <a:p>
          <a:pPr marL="228600" lvl="1" indent="-228600" algn="l" defTabSz="1066800">
            <a:lnSpc>
              <a:spcPct val="90000"/>
            </a:lnSpc>
            <a:spcBef>
              <a:spcPct val="0"/>
            </a:spcBef>
            <a:spcAft>
              <a:spcPct val="20000"/>
            </a:spcAft>
            <a:buChar char="•"/>
          </a:pPr>
          <a:r>
            <a:rPr lang="en-GB" sz="2400" b="0" i="0" kern="1200" dirty="0"/>
            <a:t>Effective investigators maintain a balance that recognises the concerns of all the parties involved</a:t>
          </a:r>
          <a:endParaRPr lang="en-US" sz="2400" kern="1200" dirty="0"/>
        </a:p>
        <a:p>
          <a:pPr marL="228600" lvl="1" indent="-228600" algn="l" defTabSz="1066800">
            <a:lnSpc>
              <a:spcPct val="90000"/>
            </a:lnSpc>
            <a:spcBef>
              <a:spcPct val="0"/>
            </a:spcBef>
            <a:spcAft>
              <a:spcPct val="20000"/>
            </a:spcAft>
            <a:buChar char="•"/>
          </a:pPr>
          <a:r>
            <a:rPr lang="en-GB" sz="2400" b="0" i="0" kern="1200" dirty="0"/>
            <a:t>Understanding the response to crime assists investigators to build this relationship</a:t>
          </a:r>
          <a:endParaRPr lang="en-US" sz="2400" kern="1200" dirty="0"/>
        </a:p>
        <a:p>
          <a:pPr marL="228600" lvl="1" indent="-228600" algn="l" defTabSz="1066800">
            <a:lnSpc>
              <a:spcPct val="90000"/>
            </a:lnSpc>
            <a:spcBef>
              <a:spcPct val="0"/>
            </a:spcBef>
            <a:spcAft>
              <a:spcPct val="20000"/>
            </a:spcAft>
            <a:buChar char="•"/>
          </a:pPr>
          <a:r>
            <a:rPr lang="en-GB" sz="2400" b="0" i="0" kern="1200" dirty="0"/>
            <a:t>A professional approach to investigations benefits the victim, the public and</a:t>
          </a:r>
          <a:br>
            <a:rPr lang="en-GB" sz="2400" b="0" i="0" kern="1200" dirty="0"/>
          </a:br>
          <a:r>
            <a:rPr lang="en-GB" sz="2400" b="0" i="0" kern="1200" dirty="0"/>
            <a:t>the police</a:t>
          </a:r>
          <a:endParaRPr lang="en-US" sz="2400" kern="1200" dirty="0"/>
        </a:p>
      </dsp:txBody>
      <dsp:txXfrm>
        <a:off x="0" y="1865249"/>
        <a:ext cx="11008203" cy="378603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50183A-0B03-452E-99BE-2025F87CCE5B}" type="datetimeFigureOut">
              <a:rPr lang="en-GB" smtClean="0"/>
              <a:t>02/02/2025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D5DBE3-4F4A-454A-9D97-11809FA6BF44}" type="slidenum">
              <a:rPr lang="en-GB" smtClean="0"/>
              <a:t>‹#›</a:t>
            </a:fld>
            <a:endParaRPr lang="en-GB"/>
          </a:p>
        </p:txBody>
      </p:sp>
    </p:spTree>
    <p:extLst>
      <p:ext uri="{BB962C8B-B14F-4D97-AF65-F5344CB8AC3E}">
        <p14:creationId xmlns:p14="http://schemas.microsoft.com/office/powerpoint/2010/main" val="11999257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Reference: Core Investigative Doctrine 2005 https://</a:t>
            </a:r>
            <a:r>
              <a:rPr lang="en-GB" sz="1200" kern="1200" dirty="0" err="1">
                <a:solidFill>
                  <a:schemeClr val="tx1"/>
                </a:solidFill>
                <a:effectLst/>
                <a:latin typeface="+mn-lt"/>
                <a:ea typeface="+mn-ea"/>
                <a:cs typeface="+mn-cs"/>
              </a:rPr>
              <a:t>polka.pnn.police.uk</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GPDocuments</a:t>
            </a:r>
            <a:r>
              <a:rPr lang="en-GB" sz="1200" kern="1200" dirty="0">
                <a:solidFill>
                  <a:schemeClr val="tx1"/>
                </a:solidFill>
                <a:effectLst/>
                <a:latin typeface="+mn-lt"/>
                <a:ea typeface="+mn-ea"/>
                <a:cs typeface="+mn-cs"/>
              </a:rPr>
              <a:t>/38/Shared%20Knowledge%20Documents/ 213/ACPO%20Guidance%20and%20Procedures/</a:t>
            </a:r>
            <a:r>
              <a:rPr lang="en-GB" sz="1200" kern="1200" dirty="0" err="1">
                <a:solidFill>
                  <a:schemeClr val="tx1"/>
                </a:solidFill>
                <a:effectLst/>
                <a:latin typeface="+mn-lt"/>
                <a:ea typeface="+mn-ea"/>
                <a:cs typeface="+mn-cs"/>
              </a:rPr>
              <a:t>Core_Investigative_Doctrine.pdf</a:t>
            </a:r>
            <a:r>
              <a:rPr lang="en-GB" sz="1200" kern="1200" dirty="0">
                <a:solidFill>
                  <a:schemeClr val="tx1"/>
                </a:solidFill>
                <a:effectLst/>
                <a:latin typeface="+mn-lt"/>
                <a:ea typeface="+mn-ea"/>
                <a:cs typeface="+mn-cs"/>
              </a:rPr>
              <a:t>/c7 176a74-879b-46a1-96ab-440ab8c6dad7/Core_Investigative_Doctrine_V1.pdf </a:t>
            </a:r>
            <a:endParaRPr lang="en-GB" dirty="0">
              <a:effectLst/>
            </a:endParaRPr>
          </a:p>
          <a:p>
            <a:r>
              <a:rPr lang="en-GB" sz="1200" kern="1200" dirty="0">
                <a:solidFill>
                  <a:schemeClr val="tx1"/>
                </a:solidFill>
                <a:effectLst/>
                <a:latin typeface="+mn-lt"/>
                <a:ea typeface="+mn-ea"/>
                <a:cs typeface="+mn-cs"/>
              </a:rPr>
              <a:t>There is no formal decision of an Investigative mind-set, so.....</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 - What does the term ‘investigative mind – set’ it mean to you? </a:t>
            </a:r>
            <a:r>
              <a:rPr lang="en-GB" sz="1200" kern="1200" dirty="0">
                <a:solidFill>
                  <a:schemeClr val="tx1"/>
                </a:solidFill>
                <a:effectLst/>
                <a:latin typeface="+mn-lt"/>
                <a:ea typeface="+mn-ea"/>
                <a:cs typeface="+mn-cs"/>
              </a:rPr>
              <a:t>Record the student observations </a:t>
            </a:r>
            <a:endParaRPr lang="en-GB" dirty="0">
              <a:effectLst/>
            </a:endParaRPr>
          </a:p>
          <a:p>
            <a:r>
              <a:rPr lang="en-GB" sz="1200" kern="1200" dirty="0">
                <a:solidFill>
                  <a:schemeClr val="tx1"/>
                </a:solidFill>
                <a:effectLst/>
                <a:latin typeface="+mn-lt"/>
                <a:ea typeface="+mn-ea"/>
                <a:cs typeface="+mn-cs"/>
              </a:rPr>
              <a:t>According to the College of Policing the application of an investigative mind-set will bring some order to the way in which investigators examine material and make decisions. </a:t>
            </a:r>
            <a:endParaRPr lang="en-GB" dirty="0">
              <a:effectLst/>
            </a:endParaRPr>
          </a:p>
          <a:p>
            <a:r>
              <a:rPr lang="en-GB" sz="1200" kern="1200" dirty="0">
                <a:solidFill>
                  <a:schemeClr val="tx1"/>
                </a:solidFill>
                <a:effectLst/>
                <a:latin typeface="+mn-lt"/>
                <a:ea typeface="+mn-ea"/>
                <a:cs typeface="+mn-cs"/>
              </a:rPr>
              <a:t>There is no process map that will assist the investigator to develop the mind-set, it </a:t>
            </a:r>
            <a:r>
              <a:rPr lang="en-GB" sz="1200" b="1" kern="1200" dirty="0">
                <a:solidFill>
                  <a:schemeClr val="tx1"/>
                </a:solidFill>
                <a:effectLst/>
                <a:latin typeface="+mn-lt"/>
                <a:ea typeface="+mn-ea"/>
                <a:cs typeface="+mn-cs"/>
              </a:rPr>
              <a:t>involves applying a set of principles to the investigation process. </a:t>
            </a:r>
            <a:endParaRPr lang="en-GB" b="1" dirty="0">
              <a:effectLst/>
            </a:endParaRPr>
          </a:p>
          <a:p>
            <a:r>
              <a:rPr lang="en-GB" sz="1200" kern="1200" dirty="0">
                <a:solidFill>
                  <a:schemeClr val="tx1"/>
                </a:solidFill>
                <a:effectLst/>
                <a:latin typeface="+mn-lt"/>
                <a:ea typeface="+mn-ea"/>
                <a:cs typeface="+mn-cs"/>
              </a:rPr>
              <a:t>It is a state of mind or attitude which investigators adopt and which can be developed over time through continued use. </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will enable investigators to develop a disciplined approach which ensures that the decisions they make are appropriate to the case, are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reasonable and can be explained to others.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2</a:t>
            </a:fld>
            <a:endParaRPr lang="en-GB"/>
          </a:p>
        </p:txBody>
      </p:sp>
    </p:spTree>
    <p:extLst>
      <p:ext uri="{BB962C8B-B14F-4D97-AF65-F5344CB8AC3E}">
        <p14:creationId xmlns:p14="http://schemas.microsoft.com/office/powerpoint/2010/main" val="39601946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3</a:t>
            </a:fld>
            <a:endParaRPr lang="en-GB"/>
          </a:p>
        </p:txBody>
      </p:sp>
    </p:spTree>
    <p:extLst>
      <p:ext uri="{BB962C8B-B14F-4D97-AF65-F5344CB8AC3E}">
        <p14:creationId xmlns:p14="http://schemas.microsoft.com/office/powerpoint/2010/main" val="639319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4</a:t>
            </a:fld>
            <a:endParaRPr lang="en-GB"/>
          </a:p>
        </p:txBody>
      </p:sp>
    </p:spTree>
    <p:extLst>
      <p:ext uri="{BB962C8B-B14F-4D97-AF65-F5344CB8AC3E}">
        <p14:creationId xmlns:p14="http://schemas.microsoft.com/office/powerpoint/2010/main" val="482106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dirty="0"/>
          </a:p>
        </p:txBody>
      </p:sp>
      <p:sp>
        <p:nvSpPr>
          <p:cNvPr id="4" name="Slide Number Placeholder 3"/>
          <p:cNvSpPr>
            <a:spLocks noGrp="1"/>
          </p:cNvSpPr>
          <p:nvPr>
            <p:ph type="sldNum" sz="quarter" idx="5"/>
          </p:nvPr>
        </p:nvSpPr>
        <p:spPr/>
        <p:txBody>
          <a:bodyPr/>
          <a:lstStyle/>
          <a:p>
            <a:fld id="{5C7059A3-74E6-104D-9360-E0BD558F742E}" type="slidenum">
              <a:rPr lang="en-GB" smtClean="0"/>
              <a:t>5</a:t>
            </a:fld>
            <a:endParaRPr lang="en-GB"/>
          </a:p>
        </p:txBody>
      </p:sp>
    </p:spTree>
    <p:extLst>
      <p:ext uri="{BB962C8B-B14F-4D97-AF65-F5344CB8AC3E}">
        <p14:creationId xmlns:p14="http://schemas.microsoft.com/office/powerpoint/2010/main" val="14509259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6</a:t>
            </a:fld>
            <a:endParaRPr lang="en-GB"/>
          </a:p>
        </p:txBody>
      </p:sp>
    </p:spTree>
    <p:extLst>
      <p:ext uri="{BB962C8B-B14F-4D97-AF65-F5344CB8AC3E}">
        <p14:creationId xmlns:p14="http://schemas.microsoft.com/office/powerpoint/2010/main" val="2227718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BF801-F359-73F1-45A9-5E7324C22A3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DED30DB-4A0B-78D0-6FCA-356FECB8FF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D78E8FA-5529-7973-5465-388D23A33022}"/>
              </a:ext>
            </a:extLst>
          </p:cNvPr>
          <p:cNvSpPr>
            <a:spLocks noGrp="1"/>
          </p:cNvSpPr>
          <p:nvPr>
            <p:ph type="dt" sz="half" idx="10"/>
          </p:nvPr>
        </p:nvSpPr>
        <p:spPr/>
        <p:txBody>
          <a:bodyPr/>
          <a:lstStyle/>
          <a:p>
            <a:fld id="{DA23E3C5-360E-404A-B21A-E2DC501541F2}" type="datetimeFigureOut">
              <a:rPr lang="en-GB" smtClean="0"/>
              <a:t>02/02/2025</a:t>
            </a:fld>
            <a:endParaRPr lang="en-GB"/>
          </a:p>
        </p:txBody>
      </p:sp>
      <p:sp>
        <p:nvSpPr>
          <p:cNvPr id="5" name="Footer Placeholder 4">
            <a:extLst>
              <a:ext uri="{FF2B5EF4-FFF2-40B4-BE49-F238E27FC236}">
                <a16:creationId xmlns:a16="http://schemas.microsoft.com/office/drawing/2014/main" id="{3D1876F2-A3F8-58CE-F01C-958CF5B89D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B875F4-9204-BFEE-3DBF-EB5ACEFEDAA1}"/>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2929902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EFC19-2800-64D5-99DA-B8F87B60006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0326D4-6A63-7CDB-9E19-B4F0EA7AE4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39E620-3858-02F6-C200-815CA5B3AFFE}"/>
              </a:ext>
            </a:extLst>
          </p:cNvPr>
          <p:cNvSpPr>
            <a:spLocks noGrp="1"/>
          </p:cNvSpPr>
          <p:nvPr>
            <p:ph type="dt" sz="half" idx="10"/>
          </p:nvPr>
        </p:nvSpPr>
        <p:spPr/>
        <p:txBody>
          <a:bodyPr/>
          <a:lstStyle/>
          <a:p>
            <a:fld id="{DA23E3C5-360E-404A-B21A-E2DC501541F2}" type="datetimeFigureOut">
              <a:rPr lang="en-GB" smtClean="0"/>
              <a:t>02/02/2025</a:t>
            </a:fld>
            <a:endParaRPr lang="en-GB"/>
          </a:p>
        </p:txBody>
      </p:sp>
      <p:sp>
        <p:nvSpPr>
          <p:cNvPr id="5" name="Footer Placeholder 4">
            <a:extLst>
              <a:ext uri="{FF2B5EF4-FFF2-40B4-BE49-F238E27FC236}">
                <a16:creationId xmlns:a16="http://schemas.microsoft.com/office/drawing/2014/main" id="{DDFFCF38-E1B1-3791-A1FE-D8932C078B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A7FC82-5035-91E0-75D8-F0C322414216}"/>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17833963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D1C3A-1119-2335-9038-9766DFA564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9E370DF-7AA7-9D7C-897C-AFF9D5A5843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8B5D355-DAD0-75BA-E0D7-6F60D86DF641}"/>
              </a:ext>
            </a:extLst>
          </p:cNvPr>
          <p:cNvSpPr>
            <a:spLocks noGrp="1"/>
          </p:cNvSpPr>
          <p:nvPr>
            <p:ph type="dt" sz="half" idx="10"/>
          </p:nvPr>
        </p:nvSpPr>
        <p:spPr/>
        <p:txBody>
          <a:bodyPr/>
          <a:lstStyle/>
          <a:p>
            <a:fld id="{DA23E3C5-360E-404A-B21A-E2DC501541F2}" type="datetimeFigureOut">
              <a:rPr lang="en-GB" smtClean="0"/>
              <a:t>02/02/2025</a:t>
            </a:fld>
            <a:endParaRPr lang="en-GB"/>
          </a:p>
        </p:txBody>
      </p:sp>
      <p:sp>
        <p:nvSpPr>
          <p:cNvPr id="5" name="Footer Placeholder 4">
            <a:extLst>
              <a:ext uri="{FF2B5EF4-FFF2-40B4-BE49-F238E27FC236}">
                <a16:creationId xmlns:a16="http://schemas.microsoft.com/office/drawing/2014/main" id="{BF0918F5-6DAE-F2A0-9E3B-5AD8E25522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A87DF6-1280-AABD-B745-D069534835A4}"/>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7450808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1F091-39D4-6692-1A93-116C2E77A3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D68C5D6-99FD-8D4C-35AF-B609E02FD0E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4B201ED-EB6E-113D-7A1B-4D190191B14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1D5AB0F-9391-0BDC-DF74-21F8A33211C1}"/>
              </a:ext>
            </a:extLst>
          </p:cNvPr>
          <p:cNvSpPr>
            <a:spLocks noGrp="1"/>
          </p:cNvSpPr>
          <p:nvPr>
            <p:ph type="dt" sz="half" idx="10"/>
          </p:nvPr>
        </p:nvSpPr>
        <p:spPr/>
        <p:txBody>
          <a:bodyPr/>
          <a:lstStyle/>
          <a:p>
            <a:fld id="{DA23E3C5-360E-404A-B21A-E2DC501541F2}" type="datetimeFigureOut">
              <a:rPr lang="en-GB" smtClean="0"/>
              <a:t>02/02/2025</a:t>
            </a:fld>
            <a:endParaRPr lang="en-GB"/>
          </a:p>
        </p:txBody>
      </p:sp>
      <p:sp>
        <p:nvSpPr>
          <p:cNvPr id="6" name="Footer Placeholder 5">
            <a:extLst>
              <a:ext uri="{FF2B5EF4-FFF2-40B4-BE49-F238E27FC236}">
                <a16:creationId xmlns:a16="http://schemas.microsoft.com/office/drawing/2014/main" id="{7B531D58-8AE4-09FB-6F3D-9959866CD2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49771F-6003-E90C-CF24-A3E0A225DB5C}"/>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1023624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BF140-975E-9E27-B01C-E78690D16A4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4639AA-2237-D17C-D0A6-848CFE76B9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AB6D2BA-73AA-C432-BD7B-0CD2F59A55A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FAC7A10-ED4B-5D6F-0B0A-6EF8C80FBE9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71F120E-046E-665A-CFC4-3DB1B874A15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B169F47-D4D5-109A-9A93-DA44DD58C7A7}"/>
              </a:ext>
            </a:extLst>
          </p:cNvPr>
          <p:cNvSpPr>
            <a:spLocks noGrp="1"/>
          </p:cNvSpPr>
          <p:nvPr>
            <p:ph type="dt" sz="half" idx="10"/>
          </p:nvPr>
        </p:nvSpPr>
        <p:spPr/>
        <p:txBody>
          <a:bodyPr/>
          <a:lstStyle/>
          <a:p>
            <a:fld id="{DA23E3C5-360E-404A-B21A-E2DC501541F2}" type="datetimeFigureOut">
              <a:rPr lang="en-GB" smtClean="0"/>
              <a:t>02/02/2025</a:t>
            </a:fld>
            <a:endParaRPr lang="en-GB"/>
          </a:p>
        </p:txBody>
      </p:sp>
      <p:sp>
        <p:nvSpPr>
          <p:cNvPr id="8" name="Footer Placeholder 7">
            <a:extLst>
              <a:ext uri="{FF2B5EF4-FFF2-40B4-BE49-F238E27FC236}">
                <a16:creationId xmlns:a16="http://schemas.microsoft.com/office/drawing/2014/main" id="{B7D8828D-5876-E33F-25BD-C3C4405467F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9B24807-86A9-97B0-336E-3F324AC33973}"/>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18940168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F34C4-8052-FA2A-F9A0-CCF06DBB7AD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A6B845F-5F1F-1CE2-50F9-FA40483EF2C0}"/>
              </a:ext>
            </a:extLst>
          </p:cNvPr>
          <p:cNvSpPr>
            <a:spLocks noGrp="1"/>
          </p:cNvSpPr>
          <p:nvPr>
            <p:ph type="dt" sz="half" idx="10"/>
          </p:nvPr>
        </p:nvSpPr>
        <p:spPr/>
        <p:txBody>
          <a:bodyPr/>
          <a:lstStyle/>
          <a:p>
            <a:fld id="{DA23E3C5-360E-404A-B21A-E2DC501541F2}" type="datetimeFigureOut">
              <a:rPr lang="en-GB" smtClean="0"/>
              <a:t>02/02/2025</a:t>
            </a:fld>
            <a:endParaRPr lang="en-GB"/>
          </a:p>
        </p:txBody>
      </p:sp>
      <p:sp>
        <p:nvSpPr>
          <p:cNvPr id="4" name="Footer Placeholder 3">
            <a:extLst>
              <a:ext uri="{FF2B5EF4-FFF2-40B4-BE49-F238E27FC236}">
                <a16:creationId xmlns:a16="http://schemas.microsoft.com/office/drawing/2014/main" id="{B18406E1-30ED-9656-B72E-1AE08008DEF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0192E49-EE41-AE4D-F3F6-29BFCFE9EBB1}"/>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2460151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8BF5D8-25D9-5835-F035-AF87DD9926B2}"/>
              </a:ext>
            </a:extLst>
          </p:cNvPr>
          <p:cNvSpPr>
            <a:spLocks noGrp="1"/>
          </p:cNvSpPr>
          <p:nvPr>
            <p:ph type="dt" sz="half" idx="10"/>
          </p:nvPr>
        </p:nvSpPr>
        <p:spPr/>
        <p:txBody>
          <a:bodyPr/>
          <a:lstStyle/>
          <a:p>
            <a:fld id="{DA23E3C5-360E-404A-B21A-E2DC501541F2}" type="datetimeFigureOut">
              <a:rPr lang="en-GB" smtClean="0"/>
              <a:t>02/02/2025</a:t>
            </a:fld>
            <a:endParaRPr lang="en-GB"/>
          </a:p>
        </p:txBody>
      </p:sp>
      <p:sp>
        <p:nvSpPr>
          <p:cNvPr id="3" name="Footer Placeholder 2">
            <a:extLst>
              <a:ext uri="{FF2B5EF4-FFF2-40B4-BE49-F238E27FC236}">
                <a16:creationId xmlns:a16="http://schemas.microsoft.com/office/drawing/2014/main" id="{481B871B-71CB-D1F1-BA4A-E1626327135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3AA6D42-07AF-4A38-C9BE-E004C9EAE60C}"/>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13964429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BECDA-0169-2CD0-F33F-462060AB69B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895F6BF-F9F1-30A7-4573-2F50C9337B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616F26D-F7FB-B98E-DEF3-E2111EF4E2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C7CF77-480C-3D82-20A3-8E9E099FF080}"/>
              </a:ext>
            </a:extLst>
          </p:cNvPr>
          <p:cNvSpPr>
            <a:spLocks noGrp="1"/>
          </p:cNvSpPr>
          <p:nvPr>
            <p:ph type="dt" sz="half" idx="10"/>
          </p:nvPr>
        </p:nvSpPr>
        <p:spPr/>
        <p:txBody>
          <a:bodyPr/>
          <a:lstStyle/>
          <a:p>
            <a:fld id="{DA23E3C5-360E-404A-B21A-E2DC501541F2}" type="datetimeFigureOut">
              <a:rPr lang="en-GB" smtClean="0"/>
              <a:t>02/02/2025</a:t>
            </a:fld>
            <a:endParaRPr lang="en-GB"/>
          </a:p>
        </p:txBody>
      </p:sp>
      <p:sp>
        <p:nvSpPr>
          <p:cNvPr id="6" name="Footer Placeholder 5">
            <a:extLst>
              <a:ext uri="{FF2B5EF4-FFF2-40B4-BE49-F238E27FC236}">
                <a16:creationId xmlns:a16="http://schemas.microsoft.com/office/drawing/2014/main" id="{484A5EED-D54E-914B-54CD-494D7C8212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E29CA5-4719-C0A5-570D-7F370EA5A039}"/>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3608840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BB141-2FBD-73EE-F9A4-4E65CB9991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C84BC70-56F7-BE29-509C-273AAAD3547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30BB859-560D-9C1C-84CF-819CA440526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19A368-C575-4755-E452-0737CBE1D77A}"/>
              </a:ext>
            </a:extLst>
          </p:cNvPr>
          <p:cNvSpPr>
            <a:spLocks noGrp="1"/>
          </p:cNvSpPr>
          <p:nvPr>
            <p:ph type="dt" sz="half" idx="10"/>
          </p:nvPr>
        </p:nvSpPr>
        <p:spPr/>
        <p:txBody>
          <a:bodyPr/>
          <a:lstStyle/>
          <a:p>
            <a:fld id="{DA23E3C5-360E-404A-B21A-E2DC501541F2}" type="datetimeFigureOut">
              <a:rPr lang="en-GB" smtClean="0"/>
              <a:t>02/02/2025</a:t>
            </a:fld>
            <a:endParaRPr lang="en-GB"/>
          </a:p>
        </p:txBody>
      </p:sp>
      <p:sp>
        <p:nvSpPr>
          <p:cNvPr id="6" name="Footer Placeholder 5">
            <a:extLst>
              <a:ext uri="{FF2B5EF4-FFF2-40B4-BE49-F238E27FC236}">
                <a16:creationId xmlns:a16="http://schemas.microsoft.com/office/drawing/2014/main" id="{4F173DCB-81FE-CDE3-AEC1-7E56C6AACE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1A65BA-A636-2180-69C8-E11ABADBA8D0}"/>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3733278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1E0F6-C4E7-65DE-8414-2E75E5A79AD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074762E-E8B4-20AA-3045-C84CA47A65E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13930B-B137-46E8-384F-C94CBD73543B}"/>
              </a:ext>
            </a:extLst>
          </p:cNvPr>
          <p:cNvSpPr>
            <a:spLocks noGrp="1"/>
          </p:cNvSpPr>
          <p:nvPr>
            <p:ph type="dt" sz="half" idx="10"/>
          </p:nvPr>
        </p:nvSpPr>
        <p:spPr/>
        <p:txBody>
          <a:bodyPr/>
          <a:lstStyle/>
          <a:p>
            <a:fld id="{DA23E3C5-360E-404A-B21A-E2DC501541F2}" type="datetimeFigureOut">
              <a:rPr lang="en-GB" smtClean="0"/>
              <a:t>02/02/2025</a:t>
            </a:fld>
            <a:endParaRPr lang="en-GB"/>
          </a:p>
        </p:txBody>
      </p:sp>
      <p:sp>
        <p:nvSpPr>
          <p:cNvPr id="5" name="Footer Placeholder 4">
            <a:extLst>
              <a:ext uri="{FF2B5EF4-FFF2-40B4-BE49-F238E27FC236}">
                <a16:creationId xmlns:a16="http://schemas.microsoft.com/office/drawing/2014/main" id="{3C458CF3-990E-C222-2EB9-D9D1C34807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7841D2-688F-0DA6-7581-16FD221B62C8}"/>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24156605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3C4EA0-BF94-6956-0BEB-72639D9EAE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A55689-7F23-0EAC-8744-FA378F2C24E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95D175-1CCF-CA94-C6ED-09AF752235E5}"/>
              </a:ext>
            </a:extLst>
          </p:cNvPr>
          <p:cNvSpPr>
            <a:spLocks noGrp="1"/>
          </p:cNvSpPr>
          <p:nvPr>
            <p:ph type="dt" sz="half" idx="10"/>
          </p:nvPr>
        </p:nvSpPr>
        <p:spPr/>
        <p:txBody>
          <a:bodyPr/>
          <a:lstStyle/>
          <a:p>
            <a:fld id="{DA23E3C5-360E-404A-B21A-E2DC501541F2}" type="datetimeFigureOut">
              <a:rPr lang="en-GB" smtClean="0"/>
              <a:t>02/02/2025</a:t>
            </a:fld>
            <a:endParaRPr lang="en-GB"/>
          </a:p>
        </p:txBody>
      </p:sp>
      <p:sp>
        <p:nvSpPr>
          <p:cNvPr id="5" name="Footer Placeholder 4">
            <a:extLst>
              <a:ext uri="{FF2B5EF4-FFF2-40B4-BE49-F238E27FC236}">
                <a16:creationId xmlns:a16="http://schemas.microsoft.com/office/drawing/2014/main" id="{813B30D3-20BB-41A9-3193-FDF3E5A254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CDAB95-1D59-BBE6-DDF1-E97A20EC9A9D}"/>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22024452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02A695B-6EDE-FAE1-47EA-AD80D7A0A72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7CB711-7B8F-BF53-F9AA-07C763E6B6C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F8366D-C1DE-7588-EC4F-3386E12E1BB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A23E3C5-360E-404A-B21A-E2DC501541F2}" type="datetimeFigureOut">
              <a:rPr lang="en-GB" smtClean="0"/>
              <a:t>02/02/2025</a:t>
            </a:fld>
            <a:endParaRPr lang="en-GB"/>
          </a:p>
        </p:txBody>
      </p:sp>
      <p:sp>
        <p:nvSpPr>
          <p:cNvPr id="5" name="Footer Placeholder 4">
            <a:extLst>
              <a:ext uri="{FF2B5EF4-FFF2-40B4-BE49-F238E27FC236}">
                <a16:creationId xmlns:a16="http://schemas.microsoft.com/office/drawing/2014/main" id="{9831679A-9105-31F4-AA2F-8E51DA9D09F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2A232ED-BE6C-F383-F80E-B40C6177D7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F3C01EB-6364-400B-9A57-A5D532A4ECEA}" type="slidenum">
              <a:rPr lang="en-GB" smtClean="0"/>
              <a:t>‹#›</a:t>
            </a:fld>
            <a:endParaRPr lang="en-GB"/>
          </a:p>
        </p:txBody>
      </p:sp>
    </p:spTree>
    <p:extLst>
      <p:ext uri="{BB962C8B-B14F-4D97-AF65-F5344CB8AC3E}">
        <p14:creationId xmlns:p14="http://schemas.microsoft.com/office/powerpoint/2010/main" val="5699945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sv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Layout" Target="../diagrams/layout4.xml"/><Relationship Id="rId7" Type="http://schemas.openxmlformats.org/officeDocument/2006/relationships/image" Target="../media/image10.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college.police.uk/app/national-decision-model/national-decision-model"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A4620-ECE1-8431-C80E-FF84D1809FD8}"/>
              </a:ext>
            </a:extLst>
          </p:cNvPr>
          <p:cNvSpPr>
            <a:spLocks noGrp="1"/>
          </p:cNvSpPr>
          <p:nvPr>
            <p:ph type="ctrTitle"/>
          </p:nvPr>
        </p:nvSpPr>
        <p:spPr/>
        <p:txBody>
          <a:bodyPr/>
          <a:lstStyle/>
          <a:p>
            <a:r>
              <a:rPr lang="en-GB" dirty="0"/>
              <a:t>The investigative mindset.</a:t>
            </a:r>
          </a:p>
        </p:txBody>
      </p:sp>
      <p:sp>
        <p:nvSpPr>
          <p:cNvPr id="3" name="Subtitle 2">
            <a:extLst>
              <a:ext uri="{FF2B5EF4-FFF2-40B4-BE49-F238E27FC236}">
                <a16:creationId xmlns:a16="http://schemas.microsoft.com/office/drawing/2014/main" id="{5208F322-ED2E-195F-5DC4-D6319651F07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2392235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Diagram&#10;&#10;Description automatically generated with low confidence">
            <a:extLst>
              <a:ext uri="{FF2B5EF4-FFF2-40B4-BE49-F238E27FC236}">
                <a16:creationId xmlns:a16="http://schemas.microsoft.com/office/drawing/2014/main" id="{56B9B717-C9C4-C64A-ACF7-B3EEDCFEAC6F}"/>
              </a:ext>
            </a:extLst>
          </p:cNvPr>
          <p:cNvPicPr>
            <a:picLocks noChangeAspect="1"/>
          </p:cNvPicPr>
          <p:nvPr/>
        </p:nvPicPr>
        <p:blipFill>
          <a:blip r:embed="rId3"/>
          <a:stretch>
            <a:fillRect/>
          </a:stretch>
        </p:blipFill>
        <p:spPr>
          <a:xfrm>
            <a:off x="1407623" y="163629"/>
            <a:ext cx="9376752" cy="4747548"/>
          </a:xfrm>
          <a:prstGeom prst="rect">
            <a:avLst/>
          </a:prstGeom>
        </p:spPr>
      </p:pic>
      <p:sp>
        <p:nvSpPr>
          <p:cNvPr id="22" name="TextBox 21">
            <a:extLst>
              <a:ext uri="{FF2B5EF4-FFF2-40B4-BE49-F238E27FC236}">
                <a16:creationId xmlns:a16="http://schemas.microsoft.com/office/drawing/2014/main" id="{52964F50-F89F-E04D-B4D4-E1F413DF3AF7}"/>
              </a:ext>
            </a:extLst>
          </p:cNvPr>
          <p:cNvSpPr txBox="1"/>
          <p:nvPr/>
        </p:nvSpPr>
        <p:spPr>
          <a:xfrm>
            <a:off x="859809" y="5299813"/>
            <a:ext cx="11068333" cy="1077218"/>
          </a:xfrm>
          <a:prstGeom prst="rect">
            <a:avLst/>
          </a:prstGeom>
          <a:noFill/>
        </p:spPr>
        <p:txBody>
          <a:bodyPr wrap="square">
            <a:spAutoFit/>
          </a:bodyPr>
          <a:lstStyle/>
          <a:p>
            <a:r>
              <a:rPr lang="en-GB" sz="3200" b="1" kern="1200" dirty="0">
                <a:solidFill>
                  <a:schemeClr val="tx1"/>
                </a:solidFill>
                <a:effectLst/>
                <a:latin typeface="+mn-lt"/>
                <a:ea typeface="+mn-ea"/>
                <a:cs typeface="+mn-cs"/>
              </a:rPr>
              <a:t>TASK- In groups, discuss </a:t>
            </a:r>
            <a:r>
              <a:rPr lang="en-GB" sz="3200" b="1" dirty="0"/>
              <a:t>w</a:t>
            </a:r>
            <a:r>
              <a:rPr lang="en-GB" sz="3200" b="1" kern="1200" dirty="0">
                <a:solidFill>
                  <a:schemeClr val="tx1"/>
                </a:solidFill>
                <a:effectLst/>
                <a:latin typeface="+mn-lt"/>
                <a:ea typeface="+mn-ea"/>
                <a:cs typeface="+mn-cs"/>
              </a:rPr>
              <a:t>hat the term ‘investigative mind-set’ means to you? </a:t>
            </a:r>
            <a:endParaRPr lang="en-GB" sz="3200" dirty="0"/>
          </a:p>
        </p:txBody>
      </p:sp>
    </p:spTree>
    <p:extLst>
      <p:ext uri="{BB962C8B-B14F-4D97-AF65-F5344CB8AC3E}">
        <p14:creationId xmlns:p14="http://schemas.microsoft.com/office/powerpoint/2010/main" val="13149782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589560" y="856180"/>
            <a:ext cx="4560584" cy="1128068"/>
          </a:xfrm>
        </p:spPr>
        <p:txBody>
          <a:bodyPr anchor="ctr">
            <a:normAutofit/>
          </a:bodyPr>
          <a:lstStyle/>
          <a:p>
            <a:r>
              <a:rPr lang="en-GB" sz="3700"/>
              <a:t>Investigative mind-set</a:t>
            </a:r>
          </a:p>
        </p:txBody>
      </p:sp>
      <p:pic>
        <p:nvPicPr>
          <p:cNvPr id="2052" name="Picture 4" descr="No Two Brains Are Alike, Investigation Reveals">
            <a:extLst>
              <a:ext uri="{FF2B5EF4-FFF2-40B4-BE49-F238E27FC236}">
                <a16:creationId xmlns:a16="http://schemas.microsoft.com/office/drawing/2014/main" id="{85F3AAFE-971F-6742-AE60-A061D5CA08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681" r="21920"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4" name="Content Placeholder 2">
            <a:extLst>
              <a:ext uri="{FF2B5EF4-FFF2-40B4-BE49-F238E27FC236}">
                <a16:creationId xmlns:a16="http://schemas.microsoft.com/office/drawing/2014/main" id="{92FF3A83-E502-452B-9A37-C428A4E747AA}"/>
              </a:ext>
            </a:extLst>
          </p:cNvPr>
          <p:cNvGraphicFramePr>
            <a:graphicFrameLocks noGrp="1"/>
          </p:cNvGraphicFramePr>
          <p:nvPr>
            <p:ph idx="1"/>
          </p:nvPr>
        </p:nvGraphicFramePr>
        <p:xfrm>
          <a:off x="590719" y="2330505"/>
          <a:ext cx="4559425" cy="39795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74341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52964F50-F89F-E04D-B4D4-E1F413DF3AF7}"/>
              </a:ext>
            </a:extLst>
          </p:cNvPr>
          <p:cNvSpPr txBox="1"/>
          <p:nvPr/>
        </p:nvSpPr>
        <p:spPr>
          <a:xfrm>
            <a:off x="202683" y="195872"/>
            <a:ext cx="11210925"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200" b="1" kern="1200" dirty="0">
                <a:solidFill>
                  <a:schemeClr val="accent1">
                    <a:lumMod val="75000"/>
                  </a:schemeClr>
                </a:solidFill>
                <a:effectLst/>
                <a:latin typeface="+mj-lt"/>
                <a:ea typeface="+mj-ea"/>
                <a:cs typeface="+mj-cs"/>
              </a:rPr>
              <a:t>Investigative mindset</a:t>
            </a:r>
            <a:endParaRPr lang="en-US" sz="3200" kern="1200" dirty="0">
              <a:solidFill>
                <a:schemeClr val="accent1">
                  <a:lumMod val="75000"/>
                </a:schemeClr>
              </a:solidFill>
              <a:latin typeface="+mj-lt"/>
              <a:ea typeface="+mj-ea"/>
              <a:cs typeface="+mj-cs"/>
            </a:endParaRPr>
          </a:p>
        </p:txBody>
      </p:sp>
      <p:pic>
        <p:nvPicPr>
          <p:cNvPr id="8" name="Picture 7" descr="Diagram&#10;&#10;Description automatically generated with low confidence">
            <a:extLst>
              <a:ext uri="{FF2B5EF4-FFF2-40B4-BE49-F238E27FC236}">
                <a16:creationId xmlns:a16="http://schemas.microsoft.com/office/drawing/2014/main" id="{56B9B717-C9C4-C64A-ACF7-B3EEDCFEAC6F}"/>
              </a:ext>
            </a:extLst>
          </p:cNvPr>
          <p:cNvPicPr>
            <a:picLocks noChangeAspect="1"/>
          </p:cNvPicPr>
          <p:nvPr/>
        </p:nvPicPr>
        <p:blipFill>
          <a:blip r:embed="rId3"/>
          <a:stretch>
            <a:fillRect/>
          </a:stretch>
        </p:blipFill>
        <p:spPr>
          <a:xfrm>
            <a:off x="112629" y="2334490"/>
            <a:ext cx="4829400" cy="3146770"/>
          </a:xfrm>
          <a:prstGeom prst="rect">
            <a:avLst/>
          </a:prstGeom>
        </p:spPr>
      </p:pic>
      <p:sp>
        <p:nvSpPr>
          <p:cNvPr id="9" name="TextBox 8">
            <a:extLst>
              <a:ext uri="{FF2B5EF4-FFF2-40B4-BE49-F238E27FC236}">
                <a16:creationId xmlns:a16="http://schemas.microsoft.com/office/drawing/2014/main" id="{66D469B5-3138-D54E-B6BB-57E25182C8F6}"/>
              </a:ext>
            </a:extLst>
          </p:cNvPr>
          <p:cNvSpPr txBox="1"/>
          <p:nvPr/>
        </p:nvSpPr>
        <p:spPr>
          <a:xfrm>
            <a:off x="4759036" y="1301451"/>
            <a:ext cx="7013475" cy="4401205"/>
          </a:xfrm>
          <a:prstGeom prst="rect">
            <a:avLst/>
          </a:prstGeom>
          <a:noFill/>
        </p:spPr>
        <p:txBody>
          <a:bodyPr wrap="square">
            <a:spAutoFit/>
          </a:bodyPr>
          <a:lstStyle/>
          <a:p>
            <a:pPr marL="285750" indent="-285750">
              <a:buFont typeface="Arial" panose="020B0604020202020204" pitchFamily="34" charset="0"/>
              <a:buChar char="•"/>
            </a:pPr>
            <a:r>
              <a:rPr lang="en-GB" sz="2000" kern="1200" dirty="0">
                <a:solidFill>
                  <a:schemeClr val="tx1"/>
                </a:solidFill>
                <a:effectLst/>
                <a:latin typeface="+mn-lt"/>
                <a:ea typeface="+mn-ea"/>
                <a:cs typeface="+mn-cs"/>
              </a:rPr>
              <a:t>An investigative mind-set will bring some order to the way in which investigators examine material and make decisions. </a:t>
            </a:r>
          </a:p>
          <a:p>
            <a:pPr marL="285750" indent="-285750">
              <a:buFont typeface="Arial" panose="020B0604020202020204" pitchFamily="34" charset="0"/>
              <a:buChar char="•"/>
            </a:pPr>
            <a:endParaRPr lang="en-GB" sz="2000" dirty="0">
              <a:effectLst/>
            </a:endParaRPr>
          </a:p>
          <a:p>
            <a:pPr marL="285750" indent="-285750">
              <a:buFont typeface="Arial" panose="020B0604020202020204" pitchFamily="34" charset="0"/>
              <a:buChar char="•"/>
            </a:pPr>
            <a:r>
              <a:rPr lang="en-GB" sz="2000" kern="1200" dirty="0">
                <a:solidFill>
                  <a:schemeClr val="tx1"/>
                </a:solidFill>
                <a:effectLst/>
                <a:latin typeface="+mn-lt"/>
                <a:ea typeface="+mn-ea"/>
                <a:cs typeface="+mn-cs"/>
              </a:rPr>
              <a:t>There is no process map that will assist the investigator to develop the mind-set, it involves applying a set of principles to the investigation process. </a:t>
            </a:r>
          </a:p>
          <a:p>
            <a:pPr marL="285750" indent="-285750">
              <a:buFont typeface="Arial" panose="020B0604020202020204" pitchFamily="34" charset="0"/>
              <a:buChar char="•"/>
            </a:pPr>
            <a:endParaRPr lang="en-GB" sz="2000" dirty="0">
              <a:effectLst/>
            </a:endParaRPr>
          </a:p>
          <a:p>
            <a:pPr marL="285750" indent="-285750">
              <a:buFont typeface="Arial" panose="020B0604020202020204" pitchFamily="34" charset="0"/>
              <a:buChar char="•"/>
            </a:pPr>
            <a:r>
              <a:rPr lang="en-GB" sz="2000" kern="1200" dirty="0">
                <a:solidFill>
                  <a:schemeClr val="tx1"/>
                </a:solidFill>
                <a:effectLst/>
                <a:latin typeface="+mn-lt"/>
                <a:ea typeface="+mn-ea"/>
                <a:cs typeface="+mn-cs"/>
              </a:rPr>
              <a:t>It is a state of mind or attitude which investigators adopt and which can be developed over time through continued use.</a:t>
            </a:r>
          </a:p>
          <a:p>
            <a:pPr marL="285750" indent="-285750">
              <a:buFont typeface="Arial" panose="020B0604020202020204" pitchFamily="34" charset="0"/>
              <a:buChar char="•"/>
            </a:pPr>
            <a:r>
              <a:rPr lang="en-GB" sz="2000" kern="1200" dirty="0">
                <a:solidFill>
                  <a:schemeClr val="tx1"/>
                </a:solidFill>
                <a:effectLst/>
                <a:latin typeface="+mn-lt"/>
                <a:ea typeface="+mn-ea"/>
                <a:cs typeface="+mn-cs"/>
              </a:rPr>
              <a:t> </a:t>
            </a:r>
            <a:endParaRPr lang="en-GB" sz="2000" dirty="0">
              <a:effectLst/>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kern="1200" dirty="0">
                <a:solidFill>
                  <a:schemeClr val="tx1"/>
                </a:solidFill>
                <a:effectLst/>
                <a:latin typeface="+mn-lt"/>
                <a:ea typeface="+mn-ea"/>
                <a:cs typeface="+mn-cs"/>
              </a:rPr>
              <a:t>This will enable investigators to develop a disciplined approach which ensures that the decisions they make are appropriate to the case, are reasonable and can be explained to others</a:t>
            </a:r>
            <a:r>
              <a:rPr lang="en-GB" sz="2000" dirty="0"/>
              <a:t> </a:t>
            </a:r>
            <a:r>
              <a:rPr lang="en-GB" sz="2000" kern="1200" dirty="0">
                <a:solidFill>
                  <a:schemeClr val="tx1"/>
                </a:solidFill>
                <a:effectLst/>
                <a:latin typeface="+mn-lt"/>
                <a:ea typeface="+mn-ea"/>
                <a:cs typeface="+mn-cs"/>
              </a:rPr>
              <a:t>(College of Policing, 2020).  </a:t>
            </a:r>
            <a:endParaRPr lang="en-GB" sz="2000" dirty="0">
              <a:effectLst/>
            </a:endParaRPr>
          </a:p>
        </p:txBody>
      </p:sp>
    </p:spTree>
    <p:extLst>
      <p:ext uri="{BB962C8B-B14F-4D97-AF65-F5344CB8AC3E}">
        <p14:creationId xmlns:p14="http://schemas.microsoft.com/office/powerpoint/2010/main" val="2645364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47132B88-8625-3D40-9830-8E0DB6CC612E}"/>
              </a:ext>
            </a:extLst>
          </p:cNvPr>
          <p:cNvSpPr/>
          <p:nvPr/>
        </p:nvSpPr>
        <p:spPr>
          <a:xfrm>
            <a:off x="128337" y="206712"/>
            <a:ext cx="8053137" cy="132556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5101BA-7D0D-5049-B249-D26C1B25CBFC}"/>
              </a:ext>
            </a:extLst>
          </p:cNvPr>
          <p:cNvSpPr>
            <a:spLocks noGrp="1"/>
          </p:cNvSpPr>
          <p:nvPr>
            <p:ph type="title"/>
          </p:nvPr>
        </p:nvSpPr>
        <p:spPr>
          <a:xfrm>
            <a:off x="318590" y="276732"/>
            <a:ext cx="9810604" cy="1216024"/>
          </a:xfrm>
        </p:spPr>
        <p:txBody>
          <a:bodyPr>
            <a:normAutofit/>
          </a:bodyPr>
          <a:lstStyle/>
          <a:p>
            <a:r>
              <a:rPr lang="en-GB" dirty="0">
                <a:solidFill>
                  <a:schemeClr val="bg1"/>
                </a:solidFill>
              </a:rPr>
              <a:t>Investigative Mindset</a:t>
            </a:r>
          </a:p>
        </p:txBody>
      </p:sp>
      <p:sp>
        <p:nvSpPr>
          <p:cNvPr id="3" name="Content Placeholder 2">
            <a:extLst>
              <a:ext uri="{FF2B5EF4-FFF2-40B4-BE49-F238E27FC236}">
                <a16:creationId xmlns:a16="http://schemas.microsoft.com/office/drawing/2014/main" id="{52AB95A6-8AB9-1744-BD68-E4C5A00CCBA9}"/>
              </a:ext>
            </a:extLst>
          </p:cNvPr>
          <p:cNvSpPr>
            <a:spLocks noGrp="1"/>
          </p:cNvSpPr>
          <p:nvPr>
            <p:ph idx="1"/>
          </p:nvPr>
        </p:nvSpPr>
        <p:spPr>
          <a:xfrm>
            <a:off x="318590" y="2060893"/>
            <a:ext cx="4788505" cy="3846012"/>
          </a:xfrm>
        </p:spPr>
        <p:txBody>
          <a:bodyPr>
            <a:normAutofit/>
          </a:bodyPr>
          <a:lstStyle/>
          <a:p>
            <a:pPr marL="0" indent="0">
              <a:buNone/>
            </a:pPr>
            <a:r>
              <a:rPr lang="en-GB" u="sng" dirty="0"/>
              <a:t>Five Principles:</a:t>
            </a:r>
          </a:p>
          <a:p>
            <a:r>
              <a:rPr lang="en-GB" dirty="0"/>
              <a:t>Understanding the source of the material</a:t>
            </a:r>
          </a:p>
          <a:p>
            <a:r>
              <a:rPr lang="en-GB" dirty="0"/>
              <a:t>Planning and Preparation</a:t>
            </a:r>
          </a:p>
          <a:p>
            <a:r>
              <a:rPr lang="en-GB" dirty="0"/>
              <a:t>Examination</a:t>
            </a:r>
          </a:p>
          <a:p>
            <a:r>
              <a:rPr lang="en-GB" dirty="0"/>
              <a:t>Recording and collation </a:t>
            </a:r>
          </a:p>
          <a:p>
            <a:r>
              <a:rPr lang="en-GB" dirty="0"/>
              <a:t>Evaluation</a:t>
            </a:r>
          </a:p>
        </p:txBody>
      </p:sp>
      <p:pic>
        <p:nvPicPr>
          <p:cNvPr id="16" name="Graphic 15" descr="Magnifying glass">
            <a:extLst>
              <a:ext uri="{FF2B5EF4-FFF2-40B4-BE49-F238E27FC236}">
                <a16:creationId xmlns:a16="http://schemas.microsoft.com/office/drawing/2014/main" id="{375C419D-E332-4578-BA72-E9E74A9004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45989" y="214686"/>
            <a:ext cx="3846011" cy="3846011"/>
          </a:xfrm>
          <a:prstGeom prst="rect">
            <a:avLst/>
          </a:prstGeom>
        </p:spPr>
      </p:pic>
      <p:sp>
        <p:nvSpPr>
          <p:cNvPr id="4" name="TextBox 3">
            <a:extLst>
              <a:ext uri="{FF2B5EF4-FFF2-40B4-BE49-F238E27FC236}">
                <a16:creationId xmlns:a16="http://schemas.microsoft.com/office/drawing/2014/main" id="{CED6A950-B302-E944-9172-7913595F2FE5}"/>
              </a:ext>
            </a:extLst>
          </p:cNvPr>
          <p:cNvSpPr txBox="1"/>
          <p:nvPr/>
        </p:nvSpPr>
        <p:spPr>
          <a:xfrm>
            <a:off x="9144000" y="1353007"/>
            <a:ext cx="1436914" cy="707886"/>
          </a:xfrm>
          <a:prstGeom prst="rect">
            <a:avLst/>
          </a:prstGeom>
          <a:noFill/>
        </p:spPr>
        <p:txBody>
          <a:bodyPr wrap="square" rtlCol="0">
            <a:spAutoFit/>
          </a:bodyPr>
          <a:lstStyle/>
          <a:p>
            <a:pPr algn="ctr"/>
            <a:r>
              <a:rPr lang="en-US" sz="2000" dirty="0"/>
              <a:t>A B C</a:t>
            </a:r>
            <a:br>
              <a:rPr lang="en-US" sz="2000" dirty="0"/>
            </a:br>
            <a:r>
              <a:rPr lang="en-US" sz="2000" dirty="0"/>
              <a:t>APPROACH</a:t>
            </a:r>
          </a:p>
        </p:txBody>
      </p:sp>
      <p:pic>
        <p:nvPicPr>
          <p:cNvPr id="3074" name="Picture 2" descr="The Investigative Mindset - Keeping an Open Mind and Avoiding Cognitive  Bias.">
            <a:extLst>
              <a:ext uri="{FF2B5EF4-FFF2-40B4-BE49-F238E27FC236}">
                <a16:creationId xmlns:a16="http://schemas.microsoft.com/office/drawing/2014/main" id="{25B72D92-5AC8-4E45-AFE3-583311BDE81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76257" y="3749358"/>
            <a:ext cx="3886200" cy="20955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1F3C97E-5611-59F2-CAB7-AD324771331C}"/>
              </a:ext>
            </a:extLst>
          </p:cNvPr>
          <p:cNvSpPr txBox="1"/>
          <p:nvPr/>
        </p:nvSpPr>
        <p:spPr>
          <a:xfrm>
            <a:off x="5976257" y="6211936"/>
            <a:ext cx="7358437" cy="369332"/>
          </a:xfrm>
          <a:prstGeom prst="rect">
            <a:avLst/>
          </a:prstGeom>
          <a:noFill/>
        </p:spPr>
        <p:txBody>
          <a:bodyPr wrap="square" rtlCol="0">
            <a:spAutoFit/>
          </a:bodyPr>
          <a:lstStyle/>
          <a:p>
            <a:r>
              <a:rPr lang="en-US" dirty="0"/>
              <a:t>We will look at this in more detail  over the next few weeks…</a:t>
            </a:r>
          </a:p>
        </p:txBody>
      </p:sp>
    </p:spTree>
    <p:extLst>
      <p:ext uri="{BB962C8B-B14F-4D97-AF65-F5344CB8AC3E}">
        <p14:creationId xmlns:p14="http://schemas.microsoft.com/office/powerpoint/2010/main" val="31568176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hart&#10;&#10;Description automatically generated">
            <a:extLst>
              <a:ext uri="{FF2B5EF4-FFF2-40B4-BE49-F238E27FC236}">
                <a16:creationId xmlns:a16="http://schemas.microsoft.com/office/drawing/2014/main" id="{447F809E-34DB-864F-9125-0844FC949C6D}"/>
              </a:ext>
            </a:extLst>
          </p:cNvPr>
          <p:cNvPicPr>
            <a:picLocks noChangeAspect="1"/>
          </p:cNvPicPr>
          <p:nvPr/>
        </p:nvPicPr>
        <p:blipFill>
          <a:blip r:embed="rId3"/>
          <a:stretch>
            <a:fillRect/>
          </a:stretch>
        </p:blipFill>
        <p:spPr>
          <a:xfrm>
            <a:off x="1695081" y="388919"/>
            <a:ext cx="8653682" cy="5942510"/>
          </a:xfrm>
          <a:prstGeom prst="rect">
            <a:avLst/>
          </a:prstGeom>
        </p:spPr>
      </p:pic>
    </p:spTree>
    <p:extLst>
      <p:ext uri="{BB962C8B-B14F-4D97-AF65-F5344CB8AC3E}">
        <p14:creationId xmlns:p14="http://schemas.microsoft.com/office/powerpoint/2010/main" val="8194461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FB37E-C531-474C-76C9-30457179920D}"/>
              </a:ext>
            </a:extLst>
          </p:cNvPr>
          <p:cNvSpPr>
            <a:spLocks noGrp="1"/>
          </p:cNvSpPr>
          <p:nvPr>
            <p:ph type="title"/>
          </p:nvPr>
        </p:nvSpPr>
        <p:spPr>
          <a:xfrm>
            <a:off x="3387462" y="27696"/>
            <a:ext cx="9718111" cy="1576446"/>
          </a:xfrm>
        </p:spPr>
        <p:txBody>
          <a:bodyPr anchor="ctr">
            <a:normAutofit/>
          </a:bodyPr>
          <a:lstStyle/>
          <a:p>
            <a:r>
              <a:rPr lang="en-US" sz="4000" dirty="0">
                <a:solidFill>
                  <a:srgbClr val="FFFFFF"/>
                </a:solidFill>
              </a:rPr>
              <a:t>Principles of Investigation</a:t>
            </a:r>
            <a:br>
              <a:rPr lang="en-US" sz="4000" dirty="0">
                <a:solidFill>
                  <a:srgbClr val="FFFFFF"/>
                </a:solidFill>
              </a:rPr>
            </a:br>
            <a:endParaRPr lang="en-US" sz="4000" dirty="0">
              <a:solidFill>
                <a:srgbClr val="FFFFFF"/>
              </a:solidFill>
            </a:endParaRPr>
          </a:p>
        </p:txBody>
      </p:sp>
      <p:graphicFrame>
        <p:nvGraphicFramePr>
          <p:cNvPr id="14" name="Content Placeholder 2">
            <a:extLst>
              <a:ext uri="{FF2B5EF4-FFF2-40B4-BE49-F238E27FC236}">
                <a16:creationId xmlns:a16="http://schemas.microsoft.com/office/drawing/2014/main" id="{4AF17FE7-709E-7F1C-C048-EAD06FF40801}"/>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 name="TextBox 18">
            <a:extLst>
              <a:ext uri="{FF2B5EF4-FFF2-40B4-BE49-F238E27FC236}">
                <a16:creationId xmlns:a16="http://schemas.microsoft.com/office/drawing/2014/main" id="{1D131618-5AC9-980C-403A-0C1346042465}"/>
              </a:ext>
            </a:extLst>
          </p:cNvPr>
          <p:cNvSpPr txBox="1"/>
          <p:nvPr/>
        </p:nvSpPr>
        <p:spPr>
          <a:xfrm>
            <a:off x="1694939" y="969702"/>
            <a:ext cx="9718110" cy="923330"/>
          </a:xfrm>
          <a:prstGeom prst="rect">
            <a:avLst/>
          </a:prstGeom>
          <a:noFill/>
        </p:spPr>
        <p:txBody>
          <a:bodyPr wrap="square">
            <a:spAutoFit/>
          </a:bodyPr>
          <a:lstStyle/>
          <a:p>
            <a:pPr lvl="0" algn="ctr"/>
            <a:r>
              <a:rPr lang="en-GB" b="0" i="0" dirty="0">
                <a:solidFill>
                  <a:schemeClr val="bg1"/>
                </a:solidFill>
              </a:rPr>
              <a:t>There are several investigative principles which are widely accepted within the police service. </a:t>
            </a:r>
            <a:br>
              <a:rPr lang="en-GB" b="0" i="0" dirty="0">
                <a:solidFill>
                  <a:schemeClr val="bg1"/>
                </a:solidFill>
              </a:rPr>
            </a:br>
            <a:r>
              <a:rPr lang="en-GB" b="0" i="0" dirty="0">
                <a:solidFill>
                  <a:schemeClr val="bg1"/>
                </a:solidFill>
              </a:rPr>
              <a:t>The principles are underpinned by the recognition that policing works best where it has the support and cooperation of the community.</a:t>
            </a:r>
            <a:endParaRPr lang="en-US" dirty="0">
              <a:solidFill>
                <a:schemeClr val="bg1"/>
              </a:solidFill>
            </a:endParaRPr>
          </a:p>
        </p:txBody>
      </p:sp>
      <p:sp>
        <p:nvSpPr>
          <p:cNvPr id="21" name="TextBox 20">
            <a:extLst>
              <a:ext uri="{FF2B5EF4-FFF2-40B4-BE49-F238E27FC236}">
                <a16:creationId xmlns:a16="http://schemas.microsoft.com/office/drawing/2014/main" id="{B4437003-E058-D6F7-1A7D-F5E33D2B581D}"/>
              </a:ext>
            </a:extLst>
          </p:cNvPr>
          <p:cNvSpPr txBox="1"/>
          <p:nvPr/>
        </p:nvSpPr>
        <p:spPr>
          <a:xfrm>
            <a:off x="4491746" y="2176816"/>
            <a:ext cx="6551578" cy="369332"/>
          </a:xfrm>
          <a:prstGeom prst="rect">
            <a:avLst/>
          </a:prstGeom>
          <a:noFill/>
        </p:spPr>
        <p:txBody>
          <a:bodyPr wrap="square">
            <a:spAutoFit/>
          </a:bodyPr>
          <a:lstStyle/>
          <a:p>
            <a:pPr lvl="0"/>
            <a:r>
              <a:rPr lang="en-GB" b="0" i="0" dirty="0"/>
              <a:t>These principles propose that:</a:t>
            </a:r>
            <a:endParaRPr lang="en-US" dirty="0"/>
          </a:p>
        </p:txBody>
      </p:sp>
      <p:sp>
        <p:nvSpPr>
          <p:cNvPr id="22" name="TextBox 21">
            <a:extLst>
              <a:ext uri="{FF2B5EF4-FFF2-40B4-BE49-F238E27FC236}">
                <a16:creationId xmlns:a16="http://schemas.microsoft.com/office/drawing/2014/main" id="{588AFA68-7AD3-1070-D6D1-C2FE2D1BA18F}"/>
              </a:ext>
            </a:extLst>
          </p:cNvPr>
          <p:cNvSpPr txBox="1"/>
          <p:nvPr/>
        </p:nvSpPr>
        <p:spPr>
          <a:xfrm>
            <a:off x="9416375" y="6409545"/>
            <a:ext cx="2675106" cy="369332"/>
          </a:xfrm>
          <a:prstGeom prst="rect">
            <a:avLst/>
          </a:prstGeom>
          <a:noFill/>
        </p:spPr>
        <p:txBody>
          <a:bodyPr wrap="square" rtlCol="0">
            <a:spAutoFit/>
          </a:bodyPr>
          <a:lstStyle/>
          <a:p>
            <a:r>
              <a:rPr lang="en-US" dirty="0"/>
              <a:t>(College of Policing, 2021) </a:t>
            </a:r>
          </a:p>
        </p:txBody>
      </p:sp>
    </p:spTree>
    <p:extLst>
      <p:ext uri="{BB962C8B-B14F-4D97-AF65-F5344CB8AC3E}">
        <p14:creationId xmlns:p14="http://schemas.microsoft.com/office/powerpoint/2010/main" val="15325172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FB37E-C531-474C-76C9-30457179920D}"/>
              </a:ext>
            </a:extLst>
          </p:cNvPr>
          <p:cNvSpPr>
            <a:spLocks noGrp="1"/>
          </p:cNvSpPr>
          <p:nvPr>
            <p:ph type="title"/>
          </p:nvPr>
        </p:nvSpPr>
        <p:spPr>
          <a:xfrm>
            <a:off x="3387462" y="27696"/>
            <a:ext cx="9718111" cy="1576446"/>
          </a:xfrm>
        </p:spPr>
        <p:txBody>
          <a:bodyPr anchor="ctr">
            <a:normAutofit/>
          </a:bodyPr>
          <a:lstStyle/>
          <a:p>
            <a:r>
              <a:rPr lang="en-US" sz="4000" dirty="0">
                <a:solidFill>
                  <a:srgbClr val="FFFFFF"/>
                </a:solidFill>
              </a:rPr>
              <a:t>Principles of Investigation</a:t>
            </a:r>
            <a:br>
              <a:rPr lang="en-US" sz="4000" dirty="0">
                <a:solidFill>
                  <a:srgbClr val="FFFFFF"/>
                </a:solidFill>
              </a:rPr>
            </a:br>
            <a:endParaRPr lang="en-US" sz="4000" dirty="0">
              <a:solidFill>
                <a:srgbClr val="FFFFFF"/>
              </a:solidFill>
            </a:endParaRPr>
          </a:p>
        </p:txBody>
      </p:sp>
      <p:graphicFrame>
        <p:nvGraphicFramePr>
          <p:cNvPr id="14" name="Content Placeholder 2">
            <a:extLst>
              <a:ext uri="{FF2B5EF4-FFF2-40B4-BE49-F238E27FC236}">
                <a16:creationId xmlns:a16="http://schemas.microsoft.com/office/drawing/2014/main" id="{4AF17FE7-709E-7F1C-C048-EAD06FF40801}"/>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 name="TextBox 18">
            <a:extLst>
              <a:ext uri="{FF2B5EF4-FFF2-40B4-BE49-F238E27FC236}">
                <a16:creationId xmlns:a16="http://schemas.microsoft.com/office/drawing/2014/main" id="{1D131618-5AC9-980C-403A-0C1346042465}"/>
              </a:ext>
            </a:extLst>
          </p:cNvPr>
          <p:cNvSpPr txBox="1"/>
          <p:nvPr/>
        </p:nvSpPr>
        <p:spPr>
          <a:xfrm>
            <a:off x="2533139" y="685684"/>
            <a:ext cx="9718110" cy="584775"/>
          </a:xfrm>
          <a:prstGeom prst="rect">
            <a:avLst/>
          </a:prstGeom>
          <a:noFill/>
        </p:spPr>
        <p:txBody>
          <a:bodyPr wrap="square">
            <a:spAutoFit/>
          </a:bodyPr>
          <a:lstStyle/>
          <a:p>
            <a:pPr lvl="0" algn="ctr"/>
            <a:r>
              <a:rPr lang="en-GB" sz="3200" b="0" i="0" dirty="0"/>
              <a:t>Principles of </a:t>
            </a:r>
            <a:r>
              <a:rPr lang="en-GB" sz="3200" dirty="0" err="1"/>
              <a:t>I</a:t>
            </a:r>
            <a:r>
              <a:rPr lang="en-GB" sz="3200" b="0" i="0" dirty="0" err="1"/>
              <a:t>nvestigation</a:t>
            </a:r>
            <a:r>
              <a:rPr lang="en-GB" sz="3200" b="0" i="0" dirty="0" err="1">
                <a:solidFill>
                  <a:schemeClr val="bg1"/>
                </a:solidFill>
              </a:rPr>
              <a:t>and</a:t>
            </a:r>
            <a:r>
              <a:rPr lang="en-GB" sz="3200" b="0" i="0" dirty="0">
                <a:solidFill>
                  <a:schemeClr val="bg1"/>
                </a:solidFill>
              </a:rPr>
              <a:t> </a:t>
            </a:r>
            <a:r>
              <a:rPr lang="en-GB" b="0" i="0" dirty="0">
                <a:solidFill>
                  <a:schemeClr val="bg1"/>
                </a:solidFill>
              </a:rPr>
              <a:t>cooperation of the community.</a:t>
            </a:r>
            <a:endParaRPr lang="en-US" dirty="0">
              <a:solidFill>
                <a:schemeClr val="bg1"/>
              </a:solidFill>
            </a:endParaRPr>
          </a:p>
        </p:txBody>
      </p:sp>
      <p:sp>
        <p:nvSpPr>
          <p:cNvPr id="22" name="TextBox 21">
            <a:extLst>
              <a:ext uri="{FF2B5EF4-FFF2-40B4-BE49-F238E27FC236}">
                <a16:creationId xmlns:a16="http://schemas.microsoft.com/office/drawing/2014/main" id="{588AFA68-7AD3-1070-D6D1-C2FE2D1BA18F}"/>
              </a:ext>
            </a:extLst>
          </p:cNvPr>
          <p:cNvSpPr txBox="1"/>
          <p:nvPr/>
        </p:nvSpPr>
        <p:spPr>
          <a:xfrm>
            <a:off x="9416375" y="6409545"/>
            <a:ext cx="2675106" cy="369332"/>
          </a:xfrm>
          <a:prstGeom prst="rect">
            <a:avLst/>
          </a:prstGeom>
          <a:noFill/>
        </p:spPr>
        <p:txBody>
          <a:bodyPr wrap="square" rtlCol="0">
            <a:spAutoFit/>
          </a:bodyPr>
          <a:lstStyle/>
          <a:p>
            <a:r>
              <a:rPr lang="en-US" dirty="0"/>
              <a:t>(College of Policing, 2021) </a:t>
            </a:r>
          </a:p>
        </p:txBody>
      </p:sp>
    </p:spTree>
    <p:extLst>
      <p:ext uri="{BB962C8B-B14F-4D97-AF65-F5344CB8AC3E}">
        <p14:creationId xmlns:p14="http://schemas.microsoft.com/office/powerpoint/2010/main" val="484675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F8476-9F99-FAE4-B6B3-2D8BA5B713E6}"/>
              </a:ext>
            </a:extLst>
          </p:cNvPr>
          <p:cNvSpPr>
            <a:spLocks noGrp="1"/>
          </p:cNvSpPr>
          <p:nvPr>
            <p:ph type="title"/>
          </p:nvPr>
        </p:nvSpPr>
        <p:spPr>
          <a:xfrm>
            <a:off x="838200" y="365125"/>
            <a:ext cx="24724694" cy="2411761"/>
          </a:xfrm>
        </p:spPr>
        <p:txBody>
          <a:bodyPr/>
          <a:lstStyle/>
          <a:p>
            <a:r>
              <a:rPr lang="en-GB" dirty="0"/>
              <a:t>  </a:t>
            </a:r>
          </a:p>
        </p:txBody>
      </p:sp>
      <p:sp>
        <p:nvSpPr>
          <p:cNvPr id="3" name="Content Placeholder 2">
            <a:extLst>
              <a:ext uri="{FF2B5EF4-FFF2-40B4-BE49-F238E27FC236}">
                <a16:creationId xmlns:a16="http://schemas.microsoft.com/office/drawing/2014/main" id="{EC8E3A9F-FB59-346A-878E-70CF6248C2CE}"/>
              </a:ext>
            </a:extLst>
          </p:cNvPr>
          <p:cNvSpPr>
            <a:spLocks noGrp="1"/>
          </p:cNvSpPr>
          <p:nvPr>
            <p:ph idx="1"/>
          </p:nvPr>
        </p:nvSpPr>
        <p:spPr/>
        <p:txBody>
          <a:bodyPr/>
          <a:lstStyle/>
          <a:p>
            <a:r>
              <a:rPr lang="en-GB" dirty="0"/>
              <a:t>Visit one of the following websites and note the “top news”:-</a:t>
            </a:r>
          </a:p>
          <a:p>
            <a:r>
              <a:rPr lang="en-GB" dirty="0"/>
              <a:t>The Guardian</a:t>
            </a:r>
          </a:p>
          <a:p>
            <a:r>
              <a:rPr lang="en-GB" dirty="0"/>
              <a:t>The Telegraph</a:t>
            </a:r>
          </a:p>
          <a:p>
            <a:r>
              <a:rPr lang="en-GB" dirty="0"/>
              <a:t>The Sun</a:t>
            </a:r>
          </a:p>
          <a:p>
            <a:r>
              <a:rPr lang="en-GB" dirty="0"/>
              <a:t>News of the World </a:t>
            </a:r>
          </a:p>
        </p:txBody>
      </p:sp>
      <p:pic>
        <p:nvPicPr>
          <p:cNvPr id="1028" name="Picture 4" descr="Newspaper | History &amp; Facts | Britannica">
            <a:extLst>
              <a:ext uri="{FF2B5EF4-FFF2-40B4-BE49-F238E27FC236}">
                <a16:creationId xmlns:a16="http://schemas.microsoft.com/office/drawing/2014/main" id="{588568B0-E951-F711-0085-98615F0B74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6313" y="2557463"/>
            <a:ext cx="6158778" cy="4098387"/>
          </a:xfrm>
          <a:prstGeom prst="rect">
            <a:avLst/>
          </a:prstGeom>
          <a:noFill/>
          <a:extLst>
            <a:ext uri="{909E8E84-426E-40DD-AFC4-6F175D3DCCD1}">
              <a14:hiddenFill xmlns:a14="http://schemas.microsoft.com/office/drawing/2010/main">
                <a:solidFill>
                  <a:srgbClr val="FFFFFF"/>
                </a:solidFill>
              </a14:hiddenFill>
            </a:ext>
          </a:extLst>
        </p:spPr>
      </p:pic>
      <p:sp>
        <p:nvSpPr>
          <p:cNvPr id="9" name="Pentagon 9">
            <a:extLst>
              <a:ext uri="{FF2B5EF4-FFF2-40B4-BE49-F238E27FC236}">
                <a16:creationId xmlns:a16="http://schemas.microsoft.com/office/drawing/2014/main" id="{EA2728A8-D9C3-C250-2B3D-3EE0900A1B98}"/>
              </a:ext>
            </a:extLst>
          </p:cNvPr>
          <p:cNvSpPr/>
          <p:nvPr/>
        </p:nvSpPr>
        <p:spPr>
          <a:xfrm>
            <a:off x="907006" y="432594"/>
            <a:ext cx="8053137" cy="132556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F6F0D822-85EF-A022-9187-11C710DCC7C1}"/>
              </a:ext>
            </a:extLst>
          </p:cNvPr>
          <p:cNvSpPr txBox="1"/>
          <p:nvPr/>
        </p:nvSpPr>
        <p:spPr>
          <a:xfrm>
            <a:off x="1435894" y="796925"/>
            <a:ext cx="5329237" cy="1015663"/>
          </a:xfrm>
          <a:prstGeom prst="rect">
            <a:avLst/>
          </a:prstGeom>
          <a:noFill/>
        </p:spPr>
        <p:txBody>
          <a:bodyPr wrap="square" rtlCol="0">
            <a:spAutoFit/>
          </a:bodyPr>
          <a:lstStyle/>
          <a:p>
            <a:r>
              <a:rPr lang="en-GB" sz="6000" dirty="0">
                <a:solidFill>
                  <a:schemeClr val="bg1"/>
                </a:solidFill>
              </a:rPr>
              <a:t>TASK </a:t>
            </a:r>
          </a:p>
        </p:txBody>
      </p:sp>
    </p:spTree>
    <p:extLst>
      <p:ext uri="{BB962C8B-B14F-4D97-AF65-F5344CB8AC3E}">
        <p14:creationId xmlns:p14="http://schemas.microsoft.com/office/powerpoint/2010/main" val="14834817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AD6AD-7BD6-BBB8-7312-7B1B01B50A1D}"/>
              </a:ext>
            </a:extLst>
          </p:cNvPr>
          <p:cNvSpPr>
            <a:spLocks noGrp="1"/>
          </p:cNvSpPr>
          <p:nvPr>
            <p:ph type="title"/>
          </p:nvPr>
        </p:nvSpPr>
        <p:spPr/>
        <p:txBody>
          <a:bodyPr/>
          <a:lstStyle/>
          <a:p>
            <a:r>
              <a:rPr lang="en-GB" dirty="0"/>
              <a:t>Chose a report of a crime and consider…</a:t>
            </a:r>
          </a:p>
        </p:txBody>
      </p:sp>
      <p:sp>
        <p:nvSpPr>
          <p:cNvPr id="3" name="Content Placeholder 2">
            <a:extLst>
              <a:ext uri="{FF2B5EF4-FFF2-40B4-BE49-F238E27FC236}">
                <a16:creationId xmlns:a16="http://schemas.microsoft.com/office/drawing/2014/main" id="{7F7A3264-CB9D-7420-C701-8BFAE6D49532}"/>
              </a:ext>
            </a:extLst>
          </p:cNvPr>
          <p:cNvSpPr>
            <a:spLocks noGrp="1"/>
          </p:cNvSpPr>
          <p:nvPr>
            <p:ph idx="1"/>
          </p:nvPr>
        </p:nvSpPr>
        <p:spPr/>
        <p:txBody>
          <a:bodyPr>
            <a:normAutofit/>
          </a:bodyPr>
          <a:lstStyle/>
          <a:p>
            <a:pPr marL="0" indent="0">
              <a:buNone/>
            </a:pPr>
            <a:r>
              <a:rPr lang="en-GB" dirty="0"/>
              <a:t>What actions you may take as the investigating officer?</a:t>
            </a:r>
          </a:p>
          <a:p>
            <a:pPr marL="0" indent="0">
              <a:buNone/>
            </a:pPr>
            <a:r>
              <a:rPr lang="en-GB" dirty="0"/>
              <a:t>What resources do you need to facilitate the actions?</a:t>
            </a:r>
          </a:p>
          <a:p>
            <a:pPr marL="0" indent="0">
              <a:buNone/>
            </a:pPr>
            <a:r>
              <a:rPr lang="en-GB" dirty="0"/>
              <a:t>Why are you going to do this?</a:t>
            </a:r>
          </a:p>
          <a:p>
            <a:pPr marL="0" indent="0">
              <a:buNone/>
            </a:pPr>
            <a:r>
              <a:rPr lang="en-GB" dirty="0"/>
              <a:t>When are you going to take them?</a:t>
            </a:r>
          </a:p>
          <a:p>
            <a:pPr marL="0" indent="0">
              <a:buNone/>
            </a:pPr>
            <a:r>
              <a:rPr lang="en-GB" dirty="0"/>
              <a:t>Where?</a:t>
            </a:r>
          </a:p>
          <a:p>
            <a:pPr marL="0" indent="0">
              <a:buNone/>
            </a:pPr>
            <a:r>
              <a:rPr lang="en-GB" dirty="0"/>
              <a:t>How?  </a:t>
            </a:r>
          </a:p>
          <a:p>
            <a:pPr marL="0" indent="0">
              <a:buNone/>
            </a:pPr>
            <a:endParaRPr lang="en-GB" dirty="0"/>
          </a:p>
          <a:p>
            <a:pPr marL="0" indent="0">
              <a:buNone/>
            </a:pPr>
            <a:r>
              <a:rPr lang="en-GB" dirty="0"/>
              <a:t>Present your findings to the group</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8527774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4EDD2-DC52-7648-680D-4042297C8922}"/>
              </a:ext>
            </a:extLst>
          </p:cNvPr>
          <p:cNvSpPr>
            <a:spLocks noGrp="1"/>
          </p:cNvSpPr>
          <p:nvPr>
            <p:ph type="title"/>
          </p:nvPr>
        </p:nvSpPr>
        <p:spPr>
          <a:xfrm>
            <a:off x="808638" y="926040"/>
            <a:ext cx="10066122" cy="1298448"/>
          </a:xfrm>
        </p:spPr>
        <p:txBody>
          <a:bodyPr anchor="b">
            <a:normAutofit fontScale="90000"/>
          </a:bodyPr>
          <a:lstStyle/>
          <a:p>
            <a:r>
              <a:rPr lang="en-US" b="1" dirty="0"/>
              <a:t>Did you consider “Ethics”?</a:t>
            </a:r>
            <a:br>
              <a:rPr lang="en-US" dirty="0"/>
            </a:br>
            <a:endParaRPr lang="en-US" dirty="0"/>
          </a:p>
        </p:txBody>
      </p:sp>
      <p:sp>
        <p:nvSpPr>
          <p:cNvPr id="3" name="Content Placeholder 2">
            <a:extLst>
              <a:ext uri="{FF2B5EF4-FFF2-40B4-BE49-F238E27FC236}">
                <a16:creationId xmlns:a16="http://schemas.microsoft.com/office/drawing/2014/main" id="{2D9110E7-EC59-E850-17D4-7A49A25A7FF5}"/>
              </a:ext>
            </a:extLst>
          </p:cNvPr>
          <p:cNvSpPr>
            <a:spLocks noGrp="1"/>
          </p:cNvSpPr>
          <p:nvPr>
            <p:ph idx="1"/>
          </p:nvPr>
        </p:nvSpPr>
        <p:spPr>
          <a:xfrm>
            <a:off x="311727" y="2279073"/>
            <a:ext cx="5012832" cy="3959886"/>
          </a:xfrm>
        </p:spPr>
        <p:txBody>
          <a:bodyPr anchor="ctr">
            <a:normAutofit/>
          </a:bodyPr>
          <a:lstStyle/>
          <a:p>
            <a:pPr marL="0" indent="0">
              <a:buNone/>
            </a:pPr>
            <a:r>
              <a:rPr lang="en-GB" b="0" i="0" dirty="0">
                <a:effectLst/>
                <a:latin typeface="Gotham"/>
              </a:rPr>
              <a:t>The activities and processes of criminal investigation can attract considerable attention, partly due to media coverage of crime and criminal behaviour, but also because of the impact crime has on individuals and communities.</a:t>
            </a:r>
          </a:p>
          <a:p>
            <a:pPr marL="0" indent="0">
              <a:buNone/>
            </a:pPr>
            <a:endParaRPr lang="en-US" sz="2000" dirty="0"/>
          </a:p>
        </p:txBody>
      </p:sp>
      <p:pic>
        <p:nvPicPr>
          <p:cNvPr id="2052" name="Picture 4" descr="Ethics in Life and Business - Ethics in Life and Business - My Own Business  Institute - Learn How To Start a Business">
            <a:extLst>
              <a:ext uri="{FF2B5EF4-FFF2-40B4-BE49-F238E27FC236}">
                <a16:creationId xmlns:a16="http://schemas.microsoft.com/office/drawing/2014/main" id="{44FE6105-3C29-4AAE-5A3B-79283AC9D0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17787" y="2428722"/>
            <a:ext cx="3872346" cy="330706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he Code of Ethics of the UK Police: explained – AAAPPP – Association  Against Abuse of Police Powers and Privileges">
            <a:extLst>
              <a:ext uri="{FF2B5EF4-FFF2-40B4-BE49-F238E27FC236}">
                <a16:creationId xmlns:a16="http://schemas.microsoft.com/office/drawing/2014/main" id="{C5804414-DE4B-1309-A1C6-2E810F4248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66158" y="264818"/>
            <a:ext cx="2647950" cy="1733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56376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3">
            <a:extLst>
              <a:ext uri="{FF2B5EF4-FFF2-40B4-BE49-F238E27FC236}">
                <a16:creationId xmlns:a16="http://schemas.microsoft.com/office/drawing/2014/main" id="{BD59A6ED-74CE-C96A-C9D0-31AB6B148D49}"/>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266" name="Picture 2" descr="A strengths-based approach to collective impact | Sustaining Community">
            <a:extLst>
              <a:ext uri="{FF2B5EF4-FFF2-40B4-BE49-F238E27FC236}">
                <a16:creationId xmlns:a16="http://schemas.microsoft.com/office/drawing/2014/main" id="{647F30EC-A93B-F86A-B201-6235EB6C8A2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3132" y="3958363"/>
            <a:ext cx="3594464" cy="2132874"/>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College of Policing - Wikipedia">
            <a:extLst>
              <a:ext uri="{FF2B5EF4-FFF2-40B4-BE49-F238E27FC236}">
                <a16:creationId xmlns:a16="http://schemas.microsoft.com/office/drawing/2014/main" id="{6AE21AE3-D307-FFCA-3018-7708C00DC54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73615" y="1153682"/>
            <a:ext cx="3576176" cy="1651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3618FC0-4EF3-E3F4-BF8F-A60916CE88CD}"/>
              </a:ext>
            </a:extLst>
          </p:cNvPr>
          <p:cNvSpPr txBox="1"/>
          <p:nvPr/>
        </p:nvSpPr>
        <p:spPr>
          <a:xfrm>
            <a:off x="9144000" y="6091237"/>
            <a:ext cx="2404530" cy="369332"/>
          </a:xfrm>
          <a:prstGeom prst="rect">
            <a:avLst/>
          </a:prstGeom>
          <a:noFill/>
        </p:spPr>
        <p:txBody>
          <a:bodyPr wrap="square" rtlCol="0">
            <a:spAutoFit/>
          </a:bodyPr>
          <a:lstStyle/>
          <a:p>
            <a:r>
              <a:rPr lang="en-US" dirty="0"/>
              <a:t>(COP, 2021)</a:t>
            </a:r>
          </a:p>
        </p:txBody>
      </p:sp>
    </p:spTree>
    <p:extLst>
      <p:ext uri="{BB962C8B-B14F-4D97-AF65-F5344CB8AC3E}">
        <p14:creationId xmlns:p14="http://schemas.microsoft.com/office/powerpoint/2010/main" val="19065482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1866C-0FD6-1D23-2F14-E4ACF17738B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3C356FE-4A7B-4A25-B2A6-8E3BE58D4FB0}"/>
              </a:ext>
            </a:extLst>
          </p:cNvPr>
          <p:cNvSpPr>
            <a:spLocks noGrp="1"/>
          </p:cNvSpPr>
          <p:nvPr>
            <p:ph idx="1"/>
          </p:nvPr>
        </p:nvSpPr>
        <p:spPr/>
        <p:txBody>
          <a:bodyPr/>
          <a:lstStyle/>
          <a:p>
            <a:endParaRPr lang="en-US" dirty="0"/>
          </a:p>
          <a:p>
            <a:endParaRPr lang="en-GB" dirty="0"/>
          </a:p>
        </p:txBody>
      </p:sp>
      <p:graphicFrame>
        <p:nvGraphicFramePr>
          <p:cNvPr id="4" name="Content Placeholder 3">
            <a:extLst>
              <a:ext uri="{FF2B5EF4-FFF2-40B4-BE49-F238E27FC236}">
                <a16:creationId xmlns:a16="http://schemas.microsoft.com/office/drawing/2014/main" id="{F2F78C1C-5405-BBA0-243E-68610B44067E}"/>
              </a:ext>
            </a:extLst>
          </p:cNvPr>
          <p:cNvGraphicFramePr>
            <a:graphicFrameLocks/>
          </p:cNvGraphicFramePr>
          <p:nvPr/>
        </p:nvGraphicFramePr>
        <p:xfrm>
          <a:off x="540327" y="365126"/>
          <a:ext cx="11008203" cy="58118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4911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6B915-6347-7D9B-ED34-236E57F8C404}"/>
              </a:ext>
            </a:extLst>
          </p:cNvPr>
          <p:cNvSpPr>
            <a:spLocks noGrp="1"/>
          </p:cNvSpPr>
          <p:nvPr>
            <p:ph type="title"/>
          </p:nvPr>
        </p:nvSpPr>
        <p:spPr>
          <a:xfrm>
            <a:off x="589560" y="856180"/>
            <a:ext cx="4560584" cy="1128068"/>
          </a:xfrm>
        </p:spPr>
        <p:txBody>
          <a:bodyPr anchor="ctr">
            <a:normAutofit/>
          </a:bodyPr>
          <a:lstStyle/>
          <a:p>
            <a:r>
              <a:rPr lang="en-GB" sz="3700" b="1" i="0" dirty="0">
                <a:effectLst/>
                <a:latin typeface="Gotham"/>
              </a:rPr>
              <a:t>Legal Powers</a:t>
            </a:r>
            <a:br>
              <a:rPr lang="en-GB" sz="3700" b="1" i="0" dirty="0">
                <a:effectLst/>
                <a:latin typeface="Gotham"/>
              </a:rPr>
            </a:br>
            <a:endParaRPr lang="en-US" sz="3700" dirty="0"/>
          </a:p>
        </p:txBody>
      </p:sp>
      <p:sp>
        <p:nvSpPr>
          <p:cNvPr id="3" name="Content Placeholder 2">
            <a:extLst>
              <a:ext uri="{FF2B5EF4-FFF2-40B4-BE49-F238E27FC236}">
                <a16:creationId xmlns:a16="http://schemas.microsoft.com/office/drawing/2014/main" id="{40FC50C5-057A-95F3-579C-D488CBA2D615}"/>
              </a:ext>
            </a:extLst>
          </p:cNvPr>
          <p:cNvSpPr>
            <a:spLocks noGrp="1"/>
          </p:cNvSpPr>
          <p:nvPr>
            <p:ph idx="1"/>
          </p:nvPr>
        </p:nvSpPr>
        <p:spPr>
          <a:xfrm>
            <a:off x="590719" y="2330505"/>
            <a:ext cx="4559425" cy="3979585"/>
          </a:xfrm>
        </p:spPr>
        <p:txBody>
          <a:bodyPr anchor="ctr">
            <a:normAutofit fontScale="92500" lnSpcReduction="10000"/>
          </a:bodyPr>
          <a:lstStyle/>
          <a:p>
            <a:pPr marL="0" indent="0">
              <a:buNone/>
            </a:pPr>
            <a:r>
              <a:rPr lang="en-GB" sz="2000" b="0" i="0" dirty="0">
                <a:effectLst/>
                <a:latin typeface="Gotham"/>
              </a:rPr>
              <a:t>Investigators have access to a range of legal powers that enable them to conduct effective investigations: </a:t>
            </a:r>
          </a:p>
          <a:p>
            <a:pPr>
              <a:buFont typeface="Arial" panose="020B0604020202020204" pitchFamily="34" charset="0"/>
              <a:buChar char="•"/>
            </a:pPr>
            <a:r>
              <a:rPr lang="en-GB" sz="2000" b="0" i="0" dirty="0">
                <a:effectLst/>
                <a:latin typeface="Gotham"/>
              </a:rPr>
              <a:t>Criminal Procedure and Investigations Act 1996 (CPIA)</a:t>
            </a:r>
          </a:p>
          <a:p>
            <a:pPr>
              <a:buFont typeface="Arial" panose="020B0604020202020204" pitchFamily="34" charset="0"/>
              <a:buChar char="•"/>
            </a:pPr>
            <a:r>
              <a:rPr lang="en-GB" sz="2000" b="0" i="0" dirty="0">
                <a:effectLst/>
                <a:latin typeface="Gotham"/>
              </a:rPr>
              <a:t>Regulation of Investigatory Powers 2000 (RIPA)</a:t>
            </a:r>
          </a:p>
          <a:p>
            <a:pPr>
              <a:buFont typeface="Arial" panose="020B0604020202020204" pitchFamily="34" charset="0"/>
              <a:buChar char="•"/>
            </a:pPr>
            <a:r>
              <a:rPr lang="en-GB" sz="2000" b="0" i="0" dirty="0">
                <a:effectLst/>
                <a:latin typeface="Gotham"/>
              </a:rPr>
              <a:t>Police and Criminal Evidence Act 1984 (PACE)</a:t>
            </a:r>
          </a:p>
          <a:p>
            <a:pPr>
              <a:buFont typeface="Arial" panose="020B0604020202020204" pitchFamily="34" charset="0"/>
              <a:buChar char="•"/>
            </a:pPr>
            <a:r>
              <a:rPr lang="en-GB" sz="2000" b="0" i="0" dirty="0">
                <a:effectLst/>
                <a:latin typeface="Gotham"/>
              </a:rPr>
              <a:t>Human Rights Act 1998 (HRA)</a:t>
            </a:r>
          </a:p>
          <a:p>
            <a:pPr>
              <a:buFont typeface="Arial" panose="020B0604020202020204" pitchFamily="34" charset="0"/>
              <a:buChar char="•"/>
            </a:pPr>
            <a:r>
              <a:rPr lang="en-GB" sz="2000" b="0" i="0" dirty="0">
                <a:effectLst/>
                <a:latin typeface="Gotham"/>
              </a:rPr>
              <a:t>Equality Act 2010</a:t>
            </a:r>
          </a:p>
          <a:p>
            <a:pPr>
              <a:buFont typeface="Arial" panose="020B0604020202020204" pitchFamily="34" charset="0"/>
              <a:buChar char="•"/>
            </a:pPr>
            <a:r>
              <a:rPr lang="en-GB" sz="2000" b="0" i="0" dirty="0">
                <a:effectLst/>
                <a:latin typeface="Gotham"/>
              </a:rPr>
              <a:t>Youth Justice and Criminal Evidence Act 1999 (YJCEA)</a:t>
            </a:r>
          </a:p>
          <a:p>
            <a:endParaRPr lang="en-US" sz="1700" dirty="0"/>
          </a:p>
        </p:txBody>
      </p:sp>
      <p:pic>
        <p:nvPicPr>
          <p:cNvPr id="8194" name="Picture 2" descr="Criminal Procedure and Investigations Act 1996 (s. 23 (1)): code of  practice: Amazon.co.uk: Great Britain: Home Office, Great Britain:  Department for Constitutional Affairs: 9780113413034: Books">
            <a:extLst>
              <a:ext uri="{FF2B5EF4-FFF2-40B4-BE49-F238E27FC236}">
                <a16:creationId xmlns:a16="http://schemas.microsoft.com/office/drawing/2014/main" id="{81A820F7-E132-3F22-90E3-0B1D9466019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771" b="19615"/>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12690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020C6-6F11-7213-1249-5872181C5FB5}"/>
              </a:ext>
            </a:extLst>
          </p:cNvPr>
          <p:cNvSpPr>
            <a:spLocks noGrp="1"/>
          </p:cNvSpPr>
          <p:nvPr>
            <p:ph type="title"/>
          </p:nvPr>
        </p:nvSpPr>
        <p:spPr/>
        <p:txBody>
          <a:bodyPr/>
          <a:lstStyle/>
          <a:p>
            <a:r>
              <a:rPr lang="en-GB" dirty="0"/>
              <a:t>Revisit your investigation plan and consider the National Decision Model.</a:t>
            </a:r>
          </a:p>
        </p:txBody>
      </p:sp>
      <p:pic>
        <p:nvPicPr>
          <p:cNvPr id="5" name="Content Placeholder 4">
            <a:extLst>
              <a:ext uri="{FF2B5EF4-FFF2-40B4-BE49-F238E27FC236}">
                <a16:creationId xmlns:a16="http://schemas.microsoft.com/office/drawing/2014/main" id="{300D1DC8-4220-4112-2DED-8B6B645F477B}"/>
              </a:ext>
            </a:extLst>
          </p:cNvPr>
          <p:cNvPicPr>
            <a:picLocks noGrp="1" noChangeAspect="1"/>
          </p:cNvPicPr>
          <p:nvPr>
            <p:ph idx="1"/>
          </p:nvPr>
        </p:nvPicPr>
        <p:blipFill>
          <a:blip r:embed="rId2"/>
          <a:stretch>
            <a:fillRect/>
          </a:stretch>
        </p:blipFill>
        <p:spPr>
          <a:xfrm>
            <a:off x="3671808" y="1825625"/>
            <a:ext cx="4848384" cy="4351338"/>
          </a:xfrm>
        </p:spPr>
      </p:pic>
      <p:sp>
        <p:nvSpPr>
          <p:cNvPr id="7" name="TextBox 6">
            <a:extLst>
              <a:ext uri="{FF2B5EF4-FFF2-40B4-BE49-F238E27FC236}">
                <a16:creationId xmlns:a16="http://schemas.microsoft.com/office/drawing/2014/main" id="{9F2AD4EA-E955-43D7-FAC0-C2B4BC44941A}"/>
              </a:ext>
            </a:extLst>
          </p:cNvPr>
          <p:cNvSpPr txBox="1"/>
          <p:nvPr/>
        </p:nvSpPr>
        <p:spPr>
          <a:xfrm>
            <a:off x="6648685" y="6311900"/>
            <a:ext cx="6097190" cy="307777"/>
          </a:xfrm>
          <a:prstGeom prst="rect">
            <a:avLst/>
          </a:prstGeom>
          <a:noFill/>
        </p:spPr>
        <p:txBody>
          <a:bodyPr wrap="square">
            <a:spAutoFit/>
          </a:bodyPr>
          <a:lstStyle/>
          <a:p>
            <a:r>
              <a:rPr lang="en-GB" sz="1400" dirty="0">
                <a:hlinkClick r:id="rId3"/>
              </a:rPr>
              <a:t>National decision model | College of Policing</a:t>
            </a:r>
            <a:endParaRPr lang="en-GB" sz="1400" dirty="0"/>
          </a:p>
        </p:txBody>
      </p:sp>
    </p:spTree>
    <p:extLst>
      <p:ext uri="{BB962C8B-B14F-4D97-AF65-F5344CB8AC3E}">
        <p14:creationId xmlns:p14="http://schemas.microsoft.com/office/powerpoint/2010/main" val="36544992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0936" y="-86497"/>
            <a:ext cx="10515600" cy="1325563"/>
          </a:xfrm>
        </p:spPr>
        <p:txBody>
          <a:bodyPr/>
          <a:lstStyle/>
          <a:p>
            <a:r>
              <a:rPr lang="en-GB" b="1" u="sng" dirty="0"/>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A0BDB8-40B3-A448-AFA8-D9788C448CBD}"/>
              </a:ext>
            </a:extLst>
          </p:cNvPr>
          <p:cNvSpPr txBox="1"/>
          <p:nvPr/>
        </p:nvSpPr>
        <p:spPr>
          <a:xfrm>
            <a:off x="7970108" y="1396314"/>
            <a:ext cx="3917092" cy="4801314"/>
          </a:xfrm>
          <a:prstGeom prst="rect">
            <a:avLst/>
          </a:prstGeom>
          <a:noFill/>
        </p:spPr>
        <p:txBody>
          <a:bodyPr wrap="square" rtlCol="0">
            <a:spAutoFit/>
          </a:bodyPr>
          <a:lstStyle/>
          <a:p>
            <a:pPr marL="285750" indent="-285750">
              <a:buFont typeface="Arial" panose="020B0604020202020204" pitchFamily="34" charset="0"/>
              <a:buChar char="•"/>
            </a:pPr>
            <a:r>
              <a:rPr lang="en-GB" dirty="0"/>
              <a:t>Helps everyone in policing make decisions </a:t>
            </a:r>
          </a:p>
          <a:p>
            <a:endParaRPr lang="en-GB" dirty="0"/>
          </a:p>
          <a:p>
            <a:pPr marL="285750" indent="-285750">
              <a:buFont typeface="Arial" panose="020B0604020202020204" pitchFamily="34" charset="0"/>
              <a:buChar char="•"/>
            </a:pPr>
            <a:r>
              <a:rPr lang="en-GB" dirty="0"/>
              <a:t>Provides a framework in which decisions can be examined and challenged </a:t>
            </a:r>
          </a:p>
          <a:p>
            <a:endParaRPr lang="en-GB" dirty="0"/>
          </a:p>
          <a:p>
            <a:pPr marL="285750" indent="-285750">
              <a:buFont typeface="Arial" panose="020B0604020202020204" pitchFamily="34" charset="0"/>
              <a:buChar char="•"/>
            </a:pPr>
            <a:r>
              <a:rPr lang="en-GB" dirty="0"/>
              <a:t>Encourages officers and staff to act in accordance with the Code of Ethics and use their discretion where appropriate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Reduces risk aversion and weighs the balance of resourcing against demand, threat and risk</a:t>
            </a:r>
          </a:p>
          <a:p>
            <a:endParaRPr lang="en-GB" dirty="0"/>
          </a:p>
          <a:p>
            <a:endParaRPr lang="en-GB" dirty="0"/>
          </a:p>
        </p:txBody>
      </p:sp>
    </p:spTree>
    <p:extLst>
      <p:ext uri="{BB962C8B-B14F-4D97-AF65-F5344CB8AC3E}">
        <p14:creationId xmlns:p14="http://schemas.microsoft.com/office/powerpoint/2010/main" val="11956981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83DC7-3276-058C-CDEC-A35A5CC61298}"/>
              </a:ext>
            </a:extLst>
          </p:cNvPr>
          <p:cNvSpPr>
            <a:spLocks noGrp="1"/>
          </p:cNvSpPr>
          <p:nvPr>
            <p:ph type="title"/>
          </p:nvPr>
        </p:nvSpPr>
        <p:spPr/>
        <p:txBody>
          <a:bodyPr/>
          <a:lstStyle/>
          <a:p>
            <a:r>
              <a:rPr lang="en-GB" dirty="0"/>
              <a:t>Case Exercise</a:t>
            </a:r>
          </a:p>
        </p:txBody>
      </p:sp>
      <p:sp>
        <p:nvSpPr>
          <p:cNvPr id="3" name="Content Placeholder 2">
            <a:extLst>
              <a:ext uri="{FF2B5EF4-FFF2-40B4-BE49-F238E27FC236}">
                <a16:creationId xmlns:a16="http://schemas.microsoft.com/office/drawing/2014/main" id="{2F18EA2C-1312-C9B4-B1B4-0A3AB833F2B2}"/>
              </a:ext>
            </a:extLst>
          </p:cNvPr>
          <p:cNvSpPr>
            <a:spLocks noGrp="1"/>
          </p:cNvSpPr>
          <p:nvPr>
            <p:ph idx="1"/>
          </p:nvPr>
        </p:nvSpPr>
        <p:spPr/>
        <p:txBody>
          <a:bodyPr/>
          <a:lstStyle/>
          <a:p>
            <a:r>
              <a:rPr lang="en-GB" dirty="0"/>
              <a:t>A 999 call has just come in reporting that a child has been assaulted outside the school gates by one of the other children’s parents.  You have been asked to attend.</a:t>
            </a:r>
          </a:p>
          <a:p>
            <a:endParaRPr lang="en-GB" dirty="0"/>
          </a:p>
          <a:p>
            <a:r>
              <a:rPr lang="en-GB" dirty="0"/>
              <a:t>In your group consider your thoughts and actions taking into consideration the National Decision Making Model.</a:t>
            </a:r>
          </a:p>
          <a:p>
            <a:endParaRPr lang="en-GB" dirty="0"/>
          </a:p>
          <a:p>
            <a:r>
              <a:rPr lang="en-GB" dirty="0"/>
              <a:t>You may wish to make notes as you will be asked questions / asked to present your findings to the group.</a:t>
            </a:r>
          </a:p>
        </p:txBody>
      </p:sp>
    </p:spTree>
    <p:extLst>
      <p:ext uri="{BB962C8B-B14F-4D97-AF65-F5344CB8AC3E}">
        <p14:creationId xmlns:p14="http://schemas.microsoft.com/office/powerpoint/2010/main" val="26268762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EA408-4175-DC1A-113E-0E603D11A441}"/>
              </a:ext>
            </a:extLst>
          </p:cNvPr>
          <p:cNvSpPr>
            <a:spLocks noGrp="1"/>
          </p:cNvSpPr>
          <p:nvPr>
            <p:ph type="title"/>
          </p:nvPr>
        </p:nvSpPr>
        <p:spPr/>
        <p:txBody>
          <a:bodyPr/>
          <a:lstStyle/>
          <a:p>
            <a:r>
              <a:rPr lang="en-GB" dirty="0"/>
              <a:t>What were your findings:</a:t>
            </a:r>
          </a:p>
        </p:txBody>
      </p:sp>
      <p:sp>
        <p:nvSpPr>
          <p:cNvPr id="3" name="Content Placeholder 2">
            <a:extLst>
              <a:ext uri="{FF2B5EF4-FFF2-40B4-BE49-F238E27FC236}">
                <a16:creationId xmlns:a16="http://schemas.microsoft.com/office/drawing/2014/main" id="{FCCB198A-19F2-3065-84B2-003802A506C2}"/>
              </a:ext>
            </a:extLst>
          </p:cNvPr>
          <p:cNvSpPr>
            <a:spLocks noGrp="1"/>
          </p:cNvSpPr>
          <p:nvPr>
            <p:ph idx="1"/>
          </p:nvPr>
        </p:nvSpPr>
        <p:spPr/>
        <p:txBody>
          <a:bodyPr/>
          <a:lstStyle/>
          <a:p>
            <a:r>
              <a:rPr lang="en-GB" dirty="0"/>
              <a:t>Did you attend?</a:t>
            </a:r>
          </a:p>
          <a:p>
            <a:r>
              <a:rPr lang="en-GB" dirty="0"/>
              <a:t>Did you speak with the caller and the child?</a:t>
            </a:r>
          </a:p>
          <a:p>
            <a:r>
              <a:rPr lang="en-GB" dirty="0"/>
              <a:t>What was the outcome of that discussion?</a:t>
            </a:r>
          </a:p>
          <a:p>
            <a:r>
              <a:rPr lang="en-GB" dirty="0"/>
              <a:t>Did you take any action from that discussion and if so what happened?</a:t>
            </a:r>
          </a:p>
          <a:p>
            <a:r>
              <a:rPr lang="en-GB" dirty="0"/>
              <a:t>Were you comfortable speaking with the child?</a:t>
            </a:r>
          </a:p>
          <a:p>
            <a:r>
              <a:rPr lang="en-GB" dirty="0"/>
              <a:t>Do you think that you took the correct form of action at the time, or now, would you consider alternative actions?</a:t>
            </a:r>
          </a:p>
        </p:txBody>
      </p:sp>
    </p:spTree>
    <p:extLst>
      <p:ext uri="{BB962C8B-B14F-4D97-AF65-F5344CB8AC3E}">
        <p14:creationId xmlns:p14="http://schemas.microsoft.com/office/powerpoint/2010/main" val="36520606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A8271-992C-93CF-E425-D3BB54A01139}"/>
              </a:ext>
            </a:extLst>
          </p:cNvPr>
          <p:cNvSpPr>
            <a:spLocks noGrp="1"/>
          </p:cNvSpPr>
          <p:nvPr>
            <p:ph type="title"/>
          </p:nvPr>
        </p:nvSpPr>
        <p:spPr/>
        <p:txBody>
          <a:bodyPr/>
          <a:lstStyle/>
          <a:p>
            <a:r>
              <a:rPr lang="en-GB" dirty="0"/>
              <a:t>National Decision Model</a:t>
            </a:r>
          </a:p>
        </p:txBody>
      </p:sp>
      <p:sp>
        <p:nvSpPr>
          <p:cNvPr id="3" name="Content Placeholder 2">
            <a:extLst>
              <a:ext uri="{FF2B5EF4-FFF2-40B4-BE49-F238E27FC236}">
                <a16:creationId xmlns:a16="http://schemas.microsoft.com/office/drawing/2014/main" id="{BF9C1262-A567-4C39-C6BF-B1F727777B9E}"/>
              </a:ext>
            </a:extLst>
          </p:cNvPr>
          <p:cNvSpPr>
            <a:spLocks noGrp="1"/>
          </p:cNvSpPr>
          <p:nvPr>
            <p:ph idx="1"/>
          </p:nvPr>
        </p:nvSpPr>
        <p:spPr/>
        <p:txBody>
          <a:bodyPr/>
          <a:lstStyle/>
          <a:p>
            <a:r>
              <a:rPr lang="en-GB" dirty="0"/>
              <a:t>How did you gather intelligence?</a:t>
            </a:r>
          </a:p>
          <a:p>
            <a:r>
              <a:rPr lang="en-GB" dirty="0"/>
              <a:t>Did you assess the threat / risk and develop a working strategy?</a:t>
            </a:r>
          </a:p>
          <a:p>
            <a:r>
              <a:rPr lang="en-GB" dirty="0"/>
              <a:t>What policies and procedures did you consider?</a:t>
            </a:r>
          </a:p>
          <a:p>
            <a:r>
              <a:rPr lang="en-GB" dirty="0"/>
              <a:t>What were your options and alternatives?</a:t>
            </a:r>
          </a:p>
          <a:p>
            <a:r>
              <a:rPr lang="en-GB" dirty="0"/>
              <a:t>Did you take action and if so what was the outcome?</a:t>
            </a:r>
          </a:p>
          <a:p>
            <a:r>
              <a:rPr lang="en-GB" dirty="0"/>
              <a:t>How did you demonstrate the Code of Ethics?</a:t>
            </a:r>
          </a:p>
          <a:p>
            <a:endParaRPr lang="en-GB" dirty="0"/>
          </a:p>
          <a:p>
            <a:endParaRPr lang="en-GB" dirty="0"/>
          </a:p>
        </p:txBody>
      </p:sp>
      <p:pic>
        <p:nvPicPr>
          <p:cNvPr id="5" name="Picture 4">
            <a:extLst>
              <a:ext uri="{FF2B5EF4-FFF2-40B4-BE49-F238E27FC236}">
                <a16:creationId xmlns:a16="http://schemas.microsoft.com/office/drawing/2014/main" id="{3E01FE40-74E8-4390-84D1-A0DABFCEA9B6}"/>
              </a:ext>
            </a:extLst>
          </p:cNvPr>
          <p:cNvPicPr>
            <a:picLocks noChangeAspect="1"/>
          </p:cNvPicPr>
          <p:nvPr/>
        </p:nvPicPr>
        <p:blipFill>
          <a:blip r:embed="rId2"/>
          <a:stretch>
            <a:fillRect/>
          </a:stretch>
        </p:blipFill>
        <p:spPr>
          <a:xfrm>
            <a:off x="2995180" y="4930923"/>
            <a:ext cx="6201640" cy="1828800"/>
          </a:xfrm>
          <a:prstGeom prst="rect">
            <a:avLst/>
          </a:prstGeom>
        </p:spPr>
      </p:pic>
    </p:spTree>
    <p:extLst>
      <p:ext uri="{BB962C8B-B14F-4D97-AF65-F5344CB8AC3E}">
        <p14:creationId xmlns:p14="http://schemas.microsoft.com/office/powerpoint/2010/main" val="5753138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3EE40-8EB9-CF46-CEBE-3558F4CEE55D}"/>
              </a:ext>
            </a:extLst>
          </p:cNvPr>
          <p:cNvSpPr>
            <a:spLocks noGrp="1"/>
          </p:cNvSpPr>
          <p:nvPr>
            <p:ph type="title"/>
          </p:nvPr>
        </p:nvSpPr>
        <p:spPr>
          <a:solidFill>
            <a:schemeClr val="accent1">
              <a:lumMod val="40000"/>
              <a:lumOff val="60000"/>
            </a:schemeClr>
          </a:solidFill>
        </p:spPr>
        <p:txBody>
          <a:bodyPr/>
          <a:lstStyle/>
          <a:p>
            <a:r>
              <a:rPr lang="en-GB" dirty="0"/>
              <a:t>Debrief</a:t>
            </a:r>
          </a:p>
        </p:txBody>
      </p:sp>
      <p:sp>
        <p:nvSpPr>
          <p:cNvPr id="3" name="Content Placeholder 2">
            <a:extLst>
              <a:ext uri="{FF2B5EF4-FFF2-40B4-BE49-F238E27FC236}">
                <a16:creationId xmlns:a16="http://schemas.microsoft.com/office/drawing/2014/main" id="{56804D99-1234-9040-9C5B-EF692A2EE8C7}"/>
              </a:ext>
            </a:extLst>
          </p:cNvPr>
          <p:cNvSpPr>
            <a:spLocks noGrp="1"/>
          </p:cNvSpPr>
          <p:nvPr>
            <p:ph idx="1"/>
          </p:nvPr>
        </p:nvSpPr>
        <p:spPr>
          <a:solidFill>
            <a:schemeClr val="accent1">
              <a:lumMod val="40000"/>
              <a:lumOff val="60000"/>
            </a:schemeClr>
          </a:solidFill>
        </p:spPr>
        <p:txBody>
          <a:bodyPr>
            <a:normAutofit lnSpcReduction="10000"/>
          </a:bodyPr>
          <a:lstStyle/>
          <a:p>
            <a:r>
              <a:rPr lang="en-GB" dirty="0"/>
              <a:t>Attendance – yes child harmed / in danger of being harmed</a:t>
            </a:r>
          </a:p>
          <a:p>
            <a:r>
              <a:rPr lang="en-GB" dirty="0"/>
              <a:t>Caller – spoke to them for further information and establish facts and arrange to take an MG11 (statement) as soon as is reasonably practicable.</a:t>
            </a:r>
          </a:p>
          <a:p>
            <a:r>
              <a:rPr lang="en-GB" dirty="0"/>
              <a:t>Child – initial account yes, but an interview must be conducted by an appropriately trained investigator (Achieving Best Evidence).</a:t>
            </a:r>
          </a:p>
          <a:p>
            <a:r>
              <a:rPr lang="en-GB" dirty="0"/>
              <a:t>Arrest of offender – possibly, any ongoing safety implications for that victim or potential others?</a:t>
            </a:r>
          </a:p>
          <a:p>
            <a:r>
              <a:rPr lang="en-GB" dirty="0"/>
              <a:t>Evidence – Secure and preserve evidence – what types of evidence were here?</a:t>
            </a:r>
          </a:p>
        </p:txBody>
      </p:sp>
    </p:spTree>
    <p:extLst>
      <p:ext uri="{BB962C8B-B14F-4D97-AF65-F5344CB8AC3E}">
        <p14:creationId xmlns:p14="http://schemas.microsoft.com/office/powerpoint/2010/main" val="19553437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09A27-A3E5-879D-B1E2-B9B7F30D53E3}"/>
              </a:ext>
            </a:extLst>
          </p:cNvPr>
          <p:cNvSpPr>
            <a:spLocks noGrp="1"/>
          </p:cNvSpPr>
          <p:nvPr>
            <p:ph type="title"/>
          </p:nvPr>
        </p:nvSpPr>
        <p:spPr/>
        <p:txBody>
          <a:bodyPr/>
          <a:lstStyle/>
          <a:p>
            <a:r>
              <a:rPr lang="en-GB" dirty="0"/>
              <a:t>Were your actions…..</a:t>
            </a:r>
          </a:p>
        </p:txBody>
      </p:sp>
      <p:pic>
        <p:nvPicPr>
          <p:cNvPr id="5" name="Content Placeholder 4">
            <a:extLst>
              <a:ext uri="{FF2B5EF4-FFF2-40B4-BE49-F238E27FC236}">
                <a16:creationId xmlns:a16="http://schemas.microsoft.com/office/drawing/2014/main" id="{40A6E403-ECAD-543D-25B9-2FB0FA176FDD}"/>
              </a:ext>
            </a:extLst>
          </p:cNvPr>
          <p:cNvPicPr>
            <a:picLocks noGrp="1" noChangeAspect="1"/>
          </p:cNvPicPr>
          <p:nvPr>
            <p:ph idx="1"/>
          </p:nvPr>
        </p:nvPicPr>
        <p:blipFill>
          <a:blip r:embed="rId2"/>
          <a:stretch>
            <a:fillRect/>
          </a:stretch>
        </p:blipFill>
        <p:spPr>
          <a:xfrm>
            <a:off x="1993310" y="1825625"/>
            <a:ext cx="8205379" cy="4351338"/>
          </a:xfrm>
        </p:spPr>
      </p:pic>
    </p:spTree>
    <p:extLst>
      <p:ext uri="{BB962C8B-B14F-4D97-AF65-F5344CB8AC3E}">
        <p14:creationId xmlns:p14="http://schemas.microsoft.com/office/powerpoint/2010/main" val="22074983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1418</Words>
  <Application>Microsoft Office PowerPoint</Application>
  <PresentationFormat>Widescreen</PresentationFormat>
  <Paragraphs>122</Paragraphs>
  <Slides>21</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Gotham</vt:lpstr>
      <vt:lpstr>Aptos</vt:lpstr>
      <vt:lpstr>Aptos Display</vt:lpstr>
      <vt:lpstr>Arial</vt:lpstr>
      <vt:lpstr>Office Theme</vt:lpstr>
      <vt:lpstr>The investigative mindset.</vt:lpstr>
      <vt:lpstr>PowerPoint Presentation</vt:lpstr>
      <vt:lpstr>Investigative mind-set</vt:lpstr>
      <vt:lpstr>PowerPoint Presentation</vt:lpstr>
      <vt:lpstr>Investigative Mindset</vt:lpstr>
      <vt:lpstr>PowerPoint Presentation</vt:lpstr>
      <vt:lpstr>Principles of Investigation </vt:lpstr>
      <vt:lpstr>Principles of Investigation </vt:lpstr>
      <vt:lpstr>  </vt:lpstr>
      <vt:lpstr>Chose a report of a crime and consider…</vt:lpstr>
      <vt:lpstr>Did you consider “Ethics”? </vt:lpstr>
      <vt:lpstr>PowerPoint Presentation</vt:lpstr>
      <vt:lpstr>PowerPoint Presentation</vt:lpstr>
      <vt:lpstr>Legal Powers </vt:lpstr>
      <vt:lpstr>Revisit your investigation plan and consider the National Decision Model.</vt:lpstr>
      <vt:lpstr>The National Decision Model (NDM)</vt:lpstr>
      <vt:lpstr>Case Exercise</vt:lpstr>
      <vt:lpstr>What were your findings:</vt:lpstr>
      <vt:lpstr>National Decision Model</vt:lpstr>
      <vt:lpstr>Debrief</vt:lpstr>
      <vt:lpstr>Were your actions…..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3</cp:revision>
  <dcterms:created xsi:type="dcterms:W3CDTF">2025-02-02T18:26:16Z</dcterms:created>
  <dcterms:modified xsi:type="dcterms:W3CDTF">2025-02-02T19:05:06Z</dcterms:modified>
</cp:coreProperties>
</file>