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6"/>
  </p:notesMasterIdLst>
  <p:sldIdLst>
    <p:sldId id="256" r:id="rId2"/>
    <p:sldId id="262" r:id="rId3"/>
    <p:sldId id="294" r:id="rId4"/>
    <p:sldId id="258" r:id="rId5"/>
    <p:sldId id="259" r:id="rId6"/>
    <p:sldId id="263" r:id="rId7"/>
    <p:sldId id="280" r:id="rId8"/>
    <p:sldId id="261" r:id="rId9"/>
    <p:sldId id="264" r:id="rId10"/>
    <p:sldId id="268" r:id="rId11"/>
    <p:sldId id="276" r:id="rId12"/>
    <p:sldId id="278" r:id="rId13"/>
    <p:sldId id="277" r:id="rId14"/>
    <p:sldId id="295" r:id="rId15"/>
    <p:sldId id="281" r:id="rId16"/>
    <p:sldId id="283" r:id="rId17"/>
    <p:sldId id="284" r:id="rId18"/>
    <p:sldId id="267" r:id="rId19"/>
    <p:sldId id="272" r:id="rId20"/>
    <p:sldId id="292" r:id="rId21"/>
    <p:sldId id="297" r:id="rId22"/>
    <p:sldId id="296" r:id="rId23"/>
    <p:sldId id="285" r:id="rId24"/>
    <p:sldId id="286" r:id="rId25"/>
    <p:sldId id="273" r:id="rId26"/>
    <p:sldId id="269" r:id="rId27"/>
    <p:sldId id="270" r:id="rId28"/>
    <p:sldId id="271" r:id="rId29"/>
    <p:sldId id="287" r:id="rId30"/>
    <p:sldId id="293" r:id="rId31"/>
    <p:sldId id="291" r:id="rId32"/>
    <p:sldId id="288" r:id="rId33"/>
    <p:sldId id="290" r:id="rId34"/>
    <p:sldId id="289"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061"/>
    <p:restoredTop sz="94610"/>
  </p:normalViewPr>
  <p:slideViewPr>
    <p:cSldViewPr snapToGrid="0" snapToObjects="1">
      <p:cViewPr varScale="1">
        <p:scale>
          <a:sx n="59" d="100"/>
          <a:sy n="59" d="100"/>
        </p:scale>
        <p:origin x="192" y="7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B6BD42E-BC23-6F48-B4AE-0B1EB24C5ADD}" type="datetimeFigureOut">
              <a:rPr lang="en-US" smtClean="0"/>
              <a:t>10/13/23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71EAED8-AF69-3D4A-932A-4A864FC1DCDC}" type="slidenum">
              <a:rPr lang="en-US" smtClean="0"/>
              <a:t>‹#›</a:t>
            </a:fld>
            <a:endParaRPr lang="en-US"/>
          </a:p>
        </p:txBody>
      </p:sp>
    </p:spTree>
    <p:extLst>
      <p:ext uri="{BB962C8B-B14F-4D97-AF65-F5344CB8AC3E}">
        <p14:creationId xmlns:p14="http://schemas.microsoft.com/office/powerpoint/2010/main" val="1612724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managed to not go to a gig, not go to a botanical garden, not read a book and not watch a film. However I did go to a gym and buy a shirt and work all </a:t>
            </a:r>
            <a:r>
              <a:rPr lang="en-GB"/>
              <a:t>day Sunday. </a:t>
            </a:r>
          </a:p>
        </p:txBody>
      </p:sp>
      <p:sp>
        <p:nvSpPr>
          <p:cNvPr id="4" name="Slide Number Placeholder 3"/>
          <p:cNvSpPr>
            <a:spLocks noGrp="1"/>
          </p:cNvSpPr>
          <p:nvPr>
            <p:ph type="sldNum" sz="quarter" idx="5"/>
          </p:nvPr>
        </p:nvSpPr>
        <p:spPr/>
        <p:txBody>
          <a:bodyPr/>
          <a:lstStyle/>
          <a:p>
            <a:fld id="{C71EAED8-AF69-3D4A-932A-4A864FC1DCDC}" type="slidenum">
              <a:rPr lang="en-US" smtClean="0"/>
              <a:t>2</a:t>
            </a:fld>
            <a:endParaRPr lang="en-US"/>
          </a:p>
        </p:txBody>
      </p:sp>
    </p:spTree>
    <p:extLst>
      <p:ext uri="{BB962C8B-B14F-4D97-AF65-F5344CB8AC3E}">
        <p14:creationId xmlns:p14="http://schemas.microsoft.com/office/powerpoint/2010/main" val="1912771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LLR session next Monday</a:t>
            </a:r>
          </a:p>
        </p:txBody>
      </p:sp>
      <p:sp>
        <p:nvSpPr>
          <p:cNvPr id="4" name="Slide Number Placeholder 3"/>
          <p:cNvSpPr>
            <a:spLocks noGrp="1"/>
          </p:cNvSpPr>
          <p:nvPr>
            <p:ph type="sldNum" sz="quarter" idx="10"/>
          </p:nvPr>
        </p:nvSpPr>
        <p:spPr/>
        <p:txBody>
          <a:bodyPr/>
          <a:lstStyle/>
          <a:p>
            <a:fld id="{C71EAED8-AF69-3D4A-932A-4A864FC1DCDC}" type="slidenum">
              <a:rPr lang="en-US" smtClean="0"/>
              <a:t>6</a:t>
            </a:fld>
            <a:endParaRPr lang="en-US"/>
          </a:p>
        </p:txBody>
      </p:sp>
    </p:spTree>
    <p:extLst>
      <p:ext uri="{BB962C8B-B14F-4D97-AF65-F5344CB8AC3E}">
        <p14:creationId xmlns:p14="http://schemas.microsoft.com/office/powerpoint/2010/main" val="235665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7</a:t>
            </a:fld>
            <a:endParaRPr lang="en-US"/>
          </a:p>
        </p:txBody>
      </p:sp>
    </p:spTree>
    <p:extLst>
      <p:ext uri="{BB962C8B-B14F-4D97-AF65-F5344CB8AC3E}">
        <p14:creationId xmlns:p14="http://schemas.microsoft.com/office/powerpoint/2010/main" val="34401851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 to these pages </a:t>
            </a:r>
          </a:p>
        </p:txBody>
      </p:sp>
      <p:sp>
        <p:nvSpPr>
          <p:cNvPr id="4" name="Slide Number Placeholder 3"/>
          <p:cNvSpPr>
            <a:spLocks noGrp="1"/>
          </p:cNvSpPr>
          <p:nvPr>
            <p:ph type="sldNum" sz="quarter" idx="10"/>
          </p:nvPr>
        </p:nvSpPr>
        <p:spPr/>
        <p:txBody>
          <a:bodyPr/>
          <a:lstStyle/>
          <a:p>
            <a:fld id="{C71EAED8-AF69-3D4A-932A-4A864FC1DCDC}" type="slidenum">
              <a:rPr lang="en-US" smtClean="0"/>
              <a:t>9</a:t>
            </a:fld>
            <a:endParaRPr lang="en-US"/>
          </a:p>
        </p:txBody>
      </p:sp>
    </p:spTree>
    <p:extLst>
      <p:ext uri="{BB962C8B-B14F-4D97-AF65-F5344CB8AC3E}">
        <p14:creationId xmlns:p14="http://schemas.microsoft.com/office/powerpoint/2010/main" val="924326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uwtsd.ac.uk</a:t>
            </a:r>
            <a:r>
              <a:rPr lang="en-US" dirty="0"/>
              <a:t>/library/student-essentials/referencing-handbooks/ Play ‘Why is referencing so important?’ video</a:t>
            </a:r>
          </a:p>
          <a:p>
            <a:endParaRPr lang="en-US" dirty="0"/>
          </a:p>
          <a:p>
            <a:r>
              <a:rPr lang="en-US" dirty="0"/>
              <a:t>https://</a:t>
            </a:r>
            <a:r>
              <a:rPr lang="en-US" dirty="0" err="1"/>
              <a:t>uwtsd.ac.uk</a:t>
            </a:r>
            <a:r>
              <a:rPr lang="en-US" dirty="0"/>
              <a:t>/media/</a:t>
            </a:r>
            <a:r>
              <a:rPr lang="en-US" dirty="0" err="1"/>
              <a:t>uwtsd</a:t>
            </a:r>
            <a:r>
              <a:rPr lang="en-US" dirty="0"/>
              <a:t>-website/content-assets/documents/library-and-learning-resources/</a:t>
            </a:r>
            <a:r>
              <a:rPr lang="en-US" dirty="0" err="1"/>
              <a:t>infoskills</a:t>
            </a:r>
            <a:r>
              <a:rPr lang="en-US" dirty="0"/>
              <a:t>/Harvard-eng_v.1.2.pdf - handbook</a:t>
            </a:r>
          </a:p>
        </p:txBody>
      </p:sp>
      <p:sp>
        <p:nvSpPr>
          <p:cNvPr id="4" name="Slide Number Placeholder 3"/>
          <p:cNvSpPr>
            <a:spLocks noGrp="1"/>
          </p:cNvSpPr>
          <p:nvPr>
            <p:ph type="sldNum" sz="quarter" idx="10"/>
          </p:nvPr>
        </p:nvSpPr>
        <p:spPr/>
        <p:txBody>
          <a:bodyPr/>
          <a:lstStyle/>
          <a:p>
            <a:fld id="{C71EAED8-AF69-3D4A-932A-4A864FC1DCDC}" type="slidenum">
              <a:rPr lang="en-US" smtClean="0"/>
              <a:t>10</a:t>
            </a:fld>
            <a:endParaRPr lang="en-US"/>
          </a:p>
        </p:txBody>
      </p:sp>
    </p:spTree>
    <p:extLst>
      <p:ext uri="{BB962C8B-B14F-4D97-AF65-F5344CB8AC3E}">
        <p14:creationId xmlns:p14="http://schemas.microsoft.com/office/powerpoint/2010/main" val="2547326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uwtsd.ac.uk</a:t>
            </a:r>
            <a:r>
              <a:rPr lang="en-US" dirty="0"/>
              <a:t>/library/student-essentials/referencing-handbooks/ Play ‘Why is referencing so important?’ video</a:t>
            </a:r>
          </a:p>
          <a:p>
            <a:endParaRPr lang="en-US" dirty="0"/>
          </a:p>
          <a:p>
            <a:r>
              <a:rPr lang="en-US" dirty="0"/>
              <a:t>https://</a:t>
            </a:r>
            <a:r>
              <a:rPr lang="en-US" dirty="0" err="1"/>
              <a:t>uwtsd.ac.uk</a:t>
            </a:r>
            <a:r>
              <a:rPr lang="en-US" dirty="0"/>
              <a:t>/media/</a:t>
            </a:r>
            <a:r>
              <a:rPr lang="en-US" dirty="0" err="1"/>
              <a:t>uwtsd</a:t>
            </a:r>
            <a:r>
              <a:rPr lang="en-US" dirty="0"/>
              <a:t>-website/content-assets/documents/library-and-learning-resources/</a:t>
            </a:r>
            <a:r>
              <a:rPr lang="en-US" dirty="0" err="1"/>
              <a:t>infoskills</a:t>
            </a:r>
            <a:r>
              <a:rPr lang="en-US" dirty="0"/>
              <a:t>/Harvard-eng_v.1.2.pdf - handbook</a:t>
            </a:r>
          </a:p>
        </p:txBody>
      </p:sp>
      <p:sp>
        <p:nvSpPr>
          <p:cNvPr id="4" name="Slide Number Placeholder 3"/>
          <p:cNvSpPr>
            <a:spLocks noGrp="1"/>
          </p:cNvSpPr>
          <p:nvPr>
            <p:ph type="sldNum" sz="quarter" idx="10"/>
          </p:nvPr>
        </p:nvSpPr>
        <p:spPr/>
        <p:txBody>
          <a:bodyPr/>
          <a:lstStyle/>
          <a:p>
            <a:fld id="{C71EAED8-AF69-3D4A-932A-4A864FC1DCDC}" type="slidenum">
              <a:rPr lang="en-US" smtClean="0"/>
              <a:t>11</a:t>
            </a:fld>
            <a:endParaRPr lang="en-US"/>
          </a:p>
        </p:txBody>
      </p:sp>
    </p:spTree>
    <p:extLst>
      <p:ext uri="{BB962C8B-B14F-4D97-AF65-F5344CB8AC3E}">
        <p14:creationId xmlns:p14="http://schemas.microsoft.com/office/powerpoint/2010/main" val="25473263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page 6 there are also</a:t>
            </a:r>
            <a:r>
              <a:rPr lang="en-US" baseline="0" dirty="0"/>
              <a:t> helpful notes on Paraphrasing and </a:t>
            </a:r>
            <a:r>
              <a:rPr lang="en-US" baseline="0" dirty="0" err="1"/>
              <a:t>Summarising</a:t>
            </a:r>
            <a:r>
              <a:rPr lang="en-US" baseline="0" dirty="0"/>
              <a:t> </a:t>
            </a:r>
            <a:r>
              <a:rPr lang="mr-IN" baseline="0" dirty="0"/>
              <a:t>–</a:t>
            </a:r>
            <a:r>
              <a:rPr lang="en-US" baseline="0" dirty="0"/>
              <a:t> you might like to explore Unit 0’s Glossary as referred to in this presentation and/or to develop your skills in Unit 1, Topic 2, Section 1 Thinking and Writing Critically / Paraphrasing, </a:t>
            </a:r>
            <a:r>
              <a:rPr lang="en-US" baseline="0" dirty="0" err="1"/>
              <a:t>summarising</a:t>
            </a:r>
            <a:r>
              <a:rPr lang="en-US" baseline="0" dirty="0"/>
              <a:t> and </a:t>
            </a:r>
            <a:r>
              <a:rPr lang="en-US" baseline="0" dirty="0" err="1"/>
              <a:t>synthesising</a:t>
            </a:r>
            <a:r>
              <a:rPr lang="en-US" baseline="0" dirty="0"/>
              <a:t>.’</a:t>
            </a:r>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12</a:t>
            </a:fld>
            <a:endParaRPr lang="en-US"/>
          </a:p>
        </p:txBody>
      </p:sp>
    </p:spTree>
    <p:extLst>
      <p:ext uri="{BB962C8B-B14F-4D97-AF65-F5344CB8AC3E}">
        <p14:creationId xmlns:p14="http://schemas.microsoft.com/office/powerpoint/2010/main" val="2518637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baseline="0" dirty="0"/>
              <a:t>to develop your skills in Unit 1, Topic 2, Section 1 Thinking and Writing Critically / Paraphrasing, </a:t>
            </a:r>
            <a:r>
              <a:rPr lang="en-US" baseline="0" dirty="0" err="1"/>
              <a:t>summarising</a:t>
            </a:r>
            <a:r>
              <a:rPr lang="en-US" baseline="0" dirty="0"/>
              <a:t> and </a:t>
            </a:r>
            <a:r>
              <a:rPr lang="en-US" baseline="0" dirty="0" err="1"/>
              <a:t>synthesising</a:t>
            </a:r>
            <a:r>
              <a:rPr lang="en-US" baseline="0" dirty="0"/>
              <a:t>.’</a:t>
            </a:r>
            <a:endParaRPr lang="en-US" dirty="0"/>
          </a:p>
          <a:p>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13</a:t>
            </a:fld>
            <a:endParaRPr lang="en-US"/>
          </a:p>
        </p:txBody>
      </p:sp>
    </p:spTree>
    <p:extLst>
      <p:ext uri="{BB962C8B-B14F-4D97-AF65-F5344CB8AC3E}">
        <p14:creationId xmlns:p14="http://schemas.microsoft.com/office/powerpoint/2010/main" val="3602408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www.artfinder.com</a:t>
            </a:r>
            <a:r>
              <a:rPr lang="en-GB" dirty="0"/>
              <a:t>/product/art-is-either-plagiarism-or-revolution/</a:t>
            </a:r>
          </a:p>
        </p:txBody>
      </p:sp>
      <p:sp>
        <p:nvSpPr>
          <p:cNvPr id="4" name="Slide Number Placeholder 3"/>
          <p:cNvSpPr>
            <a:spLocks noGrp="1"/>
          </p:cNvSpPr>
          <p:nvPr>
            <p:ph type="sldNum" sz="quarter" idx="5"/>
          </p:nvPr>
        </p:nvSpPr>
        <p:spPr/>
        <p:txBody>
          <a:bodyPr/>
          <a:lstStyle/>
          <a:p>
            <a:fld id="{C71EAED8-AF69-3D4A-932A-4A864FC1DCDC}" type="slidenum">
              <a:rPr lang="en-US" smtClean="0"/>
              <a:t>14</a:t>
            </a:fld>
            <a:endParaRPr lang="en-US"/>
          </a:p>
        </p:txBody>
      </p:sp>
    </p:spTree>
    <p:extLst>
      <p:ext uri="{BB962C8B-B14F-4D97-AF65-F5344CB8AC3E}">
        <p14:creationId xmlns:p14="http://schemas.microsoft.com/office/powerpoint/2010/main" val="1273406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Mention</a:t>
            </a:r>
            <a:r>
              <a:rPr lang="en-US" baseline="0" dirty="0"/>
              <a:t> Generic Grading Criteria </a:t>
            </a:r>
            <a:r>
              <a:rPr lang="mr-IN" baseline="0" dirty="0"/>
              <a:t>–</a:t>
            </a:r>
            <a:r>
              <a:rPr lang="en-US" baseline="0" dirty="0"/>
              <a:t> difference between classifications.</a:t>
            </a:r>
          </a:p>
          <a:p>
            <a:r>
              <a:rPr lang="en-US" baseline="0" dirty="0"/>
              <a:t>Show doc.</a:t>
            </a:r>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16</a:t>
            </a:fld>
            <a:endParaRPr lang="en-US"/>
          </a:p>
        </p:txBody>
      </p:sp>
    </p:spTree>
    <p:extLst>
      <p:ext uri="{BB962C8B-B14F-4D97-AF65-F5344CB8AC3E}">
        <p14:creationId xmlns:p14="http://schemas.microsoft.com/office/powerpoint/2010/main" val="692781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the end of this task you should have a blueprint and a good stack of info  for your</a:t>
            </a:r>
            <a:r>
              <a:rPr lang="en-US" baseline="0" dirty="0"/>
              <a:t> submission for next week.</a:t>
            </a:r>
            <a:endParaRPr lang="en-US" dirty="0"/>
          </a:p>
        </p:txBody>
      </p:sp>
      <p:sp>
        <p:nvSpPr>
          <p:cNvPr id="4" name="Slide Number Placeholder 3"/>
          <p:cNvSpPr>
            <a:spLocks noGrp="1"/>
          </p:cNvSpPr>
          <p:nvPr>
            <p:ph type="sldNum" sz="quarter" idx="10"/>
          </p:nvPr>
        </p:nvSpPr>
        <p:spPr/>
        <p:txBody>
          <a:bodyPr/>
          <a:lstStyle/>
          <a:p>
            <a:fld id="{C71EAED8-AF69-3D4A-932A-4A864FC1DCDC}" type="slidenum">
              <a:rPr lang="en-US" smtClean="0"/>
              <a:t>18</a:t>
            </a:fld>
            <a:endParaRPr lang="en-US"/>
          </a:p>
        </p:txBody>
      </p:sp>
    </p:spTree>
    <p:extLst>
      <p:ext uri="{BB962C8B-B14F-4D97-AF65-F5344CB8AC3E}">
        <p14:creationId xmlns:p14="http://schemas.microsoft.com/office/powerpoint/2010/main" val="835884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Copy of Task part 1</a:t>
            </a:r>
          </a:p>
        </p:txBody>
      </p:sp>
      <p:sp>
        <p:nvSpPr>
          <p:cNvPr id="4" name="Slide Number Placeholder 3"/>
          <p:cNvSpPr>
            <a:spLocks noGrp="1"/>
          </p:cNvSpPr>
          <p:nvPr>
            <p:ph type="sldNum" sz="quarter" idx="5"/>
          </p:nvPr>
        </p:nvSpPr>
        <p:spPr/>
        <p:txBody>
          <a:bodyPr/>
          <a:lstStyle/>
          <a:p>
            <a:fld id="{C71EAED8-AF69-3D4A-932A-4A864FC1DCDC}" type="slidenum">
              <a:rPr lang="en-US" smtClean="0"/>
              <a:t>19</a:t>
            </a:fld>
            <a:endParaRPr lang="en-US"/>
          </a:p>
        </p:txBody>
      </p:sp>
    </p:spTree>
    <p:extLst>
      <p:ext uri="{BB962C8B-B14F-4D97-AF65-F5344CB8AC3E}">
        <p14:creationId xmlns:p14="http://schemas.microsoft.com/office/powerpoint/2010/main" val="5698993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Copy of Task part 1</a:t>
            </a:r>
          </a:p>
        </p:txBody>
      </p:sp>
      <p:sp>
        <p:nvSpPr>
          <p:cNvPr id="4" name="Slide Number Placeholder 3"/>
          <p:cNvSpPr>
            <a:spLocks noGrp="1"/>
          </p:cNvSpPr>
          <p:nvPr>
            <p:ph type="sldNum" sz="quarter" idx="5"/>
          </p:nvPr>
        </p:nvSpPr>
        <p:spPr/>
        <p:txBody>
          <a:bodyPr/>
          <a:lstStyle/>
          <a:p>
            <a:fld id="{C71EAED8-AF69-3D4A-932A-4A864FC1DCDC}" type="slidenum">
              <a:rPr lang="en-US" smtClean="0"/>
              <a:t>22</a:t>
            </a:fld>
            <a:endParaRPr lang="en-US"/>
          </a:p>
        </p:txBody>
      </p:sp>
    </p:spTree>
    <p:extLst>
      <p:ext uri="{BB962C8B-B14F-4D97-AF65-F5344CB8AC3E}">
        <p14:creationId xmlns:p14="http://schemas.microsoft.com/office/powerpoint/2010/main" val="432672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Copy of Task part 2</a:t>
            </a:r>
          </a:p>
          <a:p>
            <a:endParaRPr lang="en-US" dirty="0"/>
          </a:p>
        </p:txBody>
      </p:sp>
      <p:sp>
        <p:nvSpPr>
          <p:cNvPr id="4" name="Slide Number Placeholder 3"/>
          <p:cNvSpPr>
            <a:spLocks noGrp="1"/>
          </p:cNvSpPr>
          <p:nvPr>
            <p:ph type="sldNum" sz="quarter" idx="5"/>
          </p:nvPr>
        </p:nvSpPr>
        <p:spPr/>
        <p:txBody>
          <a:bodyPr/>
          <a:lstStyle/>
          <a:p>
            <a:fld id="{C71EAED8-AF69-3D4A-932A-4A864FC1DCDC}" type="slidenum">
              <a:rPr lang="en-US" smtClean="0"/>
              <a:t>23</a:t>
            </a:fld>
            <a:endParaRPr lang="en-US"/>
          </a:p>
        </p:txBody>
      </p:sp>
    </p:spTree>
    <p:extLst>
      <p:ext uri="{BB962C8B-B14F-4D97-AF65-F5344CB8AC3E}">
        <p14:creationId xmlns:p14="http://schemas.microsoft.com/office/powerpoint/2010/main" val="11234725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Copy of Task part 3</a:t>
            </a:r>
          </a:p>
          <a:p>
            <a:r>
              <a:rPr lang="en-US" dirty="0"/>
              <a:t> </a:t>
            </a:r>
          </a:p>
        </p:txBody>
      </p:sp>
      <p:sp>
        <p:nvSpPr>
          <p:cNvPr id="4" name="Slide Number Placeholder 3"/>
          <p:cNvSpPr>
            <a:spLocks noGrp="1"/>
          </p:cNvSpPr>
          <p:nvPr>
            <p:ph type="sldNum" sz="quarter" idx="5"/>
          </p:nvPr>
        </p:nvSpPr>
        <p:spPr/>
        <p:txBody>
          <a:bodyPr/>
          <a:lstStyle/>
          <a:p>
            <a:fld id="{C71EAED8-AF69-3D4A-932A-4A864FC1DCDC}" type="slidenum">
              <a:rPr lang="en-US" smtClean="0"/>
              <a:t>25</a:t>
            </a:fld>
            <a:endParaRPr lang="en-US"/>
          </a:p>
        </p:txBody>
      </p:sp>
    </p:spTree>
    <p:extLst>
      <p:ext uri="{BB962C8B-B14F-4D97-AF65-F5344CB8AC3E}">
        <p14:creationId xmlns:p14="http://schemas.microsoft.com/office/powerpoint/2010/main" val="23416368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4240856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450975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901F5FA-442C-FC46-B7D1-962B2E56A409}" type="datetimeFigureOut">
              <a:rPr lang="en-US" smtClean="0"/>
              <a:t>10/13/23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3222241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901F5FA-442C-FC46-B7D1-962B2E56A409}" type="datetimeFigureOut">
              <a:rPr lang="en-US" smtClean="0"/>
              <a:t>10/13/23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3529074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901F5FA-442C-FC46-B7D1-962B2E56A409}" type="datetimeFigureOut">
              <a:rPr lang="en-US" smtClean="0"/>
              <a:t>10/13/23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250442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901F5FA-442C-FC46-B7D1-962B2E56A409}" type="datetimeFigureOut">
              <a:rPr lang="en-US" smtClean="0"/>
              <a:t>10/13/23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1084664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01F5FA-442C-FC46-B7D1-962B2E56A409}" type="datetimeFigureOut">
              <a:rPr lang="en-US" smtClean="0"/>
              <a:t>10/13/23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798588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901F5FA-442C-FC46-B7D1-962B2E56A409}" type="datetimeFigureOut">
              <a:rPr lang="en-US" smtClean="0"/>
              <a:t>10/13/23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20715002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901F5FA-442C-FC46-B7D1-962B2E56A409}" type="datetimeFigureOut">
              <a:rPr lang="en-US" smtClean="0"/>
              <a:t>10/13/23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1559601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2837540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901F5FA-442C-FC46-B7D1-962B2E56A409}" type="datetimeFigureOut">
              <a:rPr lang="en-US" smtClean="0"/>
              <a:t>10/13/23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210BE9-C66A-7647-9A63-624D1A00469F}" type="slidenum">
              <a:rPr lang="en-US" smtClean="0"/>
              <a:t>‹#›</a:t>
            </a:fld>
            <a:endParaRPr lang="en-US"/>
          </a:p>
        </p:txBody>
      </p:sp>
    </p:spTree>
    <p:extLst>
      <p:ext uri="{BB962C8B-B14F-4D97-AF65-F5344CB8AC3E}">
        <p14:creationId xmlns:p14="http://schemas.microsoft.com/office/powerpoint/2010/main" val="1600735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01F5FA-442C-FC46-B7D1-962B2E56A409}" type="datetimeFigureOut">
              <a:rPr lang="en-US" smtClean="0"/>
              <a:t>10/13/23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10BE9-C66A-7647-9A63-624D1A00469F}" type="slidenum">
              <a:rPr lang="en-US" smtClean="0"/>
              <a:t>‹#›</a:t>
            </a:fld>
            <a:endParaRPr lang="en-US"/>
          </a:p>
        </p:txBody>
      </p:sp>
    </p:spTree>
    <p:extLst>
      <p:ext uri="{BB962C8B-B14F-4D97-AF65-F5344CB8AC3E}">
        <p14:creationId xmlns:p14="http://schemas.microsoft.com/office/powerpoint/2010/main" val="914809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Learning in the Digital Era</a:t>
            </a:r>
          </a:p>
        </p:txBody>
      </p:sp>
      <p:sp>
        <p:nvSpPr>
          <p:cNvPr id="3" name="Subtitle 2"/>
          <p:cNvSpPr>
            <a:spLocks noGrp="1"/>
          </p:cNvSpPr>
          <p:nvPr>
            <p:ph type="subTitle" idx="1"/>
          </p:nvPr>
        </p:nvSpPr>
        <p:spPr/>
        <p:txBody>
          <a:bodyPr/>
          <a:lstStyle/>
          <a:p>
            <a:r>
              <a:rPr lang="en-US" dirty="0"/>
              <a:t>Week 2</a:t>
            </a:r>
          </a:p>
          <a:p>
            <a:endParaRPr lang="en-US" dirty="0"/>
          </a:p>
          <a:p>
            <a:r>
              <a:rPr lang="en-US" dirty="0"/>
              <a:t>Task preparation and other steps</a:t>
            </a:r>
          </a:p>
        </p:txBody>
      </p:sp>
    </p:spTree>
    <p:extLst>
      <p:ext uri="{BB962C8B-B14F-4D97-AF65-F5344CB8AC3E}">
        <p14:creationId xmlns:p14="http://schemas.microsoft.com/office/powerpoint/2010/main" val="454673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Request from last week:</a:t>
            </a:r>
          </a:p>
        </p:txBody>
      </p:sp>
      <p:sp>
        <p:nvSpPr>
          <p:cNvPr id="3" name="Content Placeholder 2"/>
          <p:cNvSpPr>
            <a:spLocks noGrp="1"/>
          </p:cNvSpPr>
          <p:nvPr>
            <p:ph idx="1"/>
          </p:nvPr>
        </p:nvSpPr>
        <p:spPr/>
        <p:txBody>
          <a:bodyPr/>
          <a:lstStyle/>
          <a:p>
            <a:r>
              <a:rPr lang="en-US" dirty="0"/>
              <a:t>Do something creative for yourselves.</a:t>
            </a:r>
          </a:p>
          <a:p>
            <a:endParaRPr lang="en-US" dirty="0"/>
          </a:p>
          <a:p>
            <a:r>
              <a:rPr lang="en-US" dirty="0"/>
              <a:t>Appreciate the modules that you’re studying, and your consider your goals for them</a:t>
            </a:r>
          </a:p>
          <a:p>
            <a:endParaRPr lang="en-US" dirty="0"/>
          </a:p>
          <a:p>
            <a:endParaRPr lang="en-US" dirty="0"/>
          </a:p>
          <a:p>
            <a:endParaRPr lang="en-US" dirty="0"/>
          </a:p>
        </p:txBody>
      </p:sp>
    </p:spTree>
    <p:extLst>
      <p:ext uri="{BB962C8B-B14F-4D97-AF65-F5344CB8AC3E}">
        <p14:creationId xmlns:p14="http://schemas.microsoft.com/office/powerpoint/2010/main" val="1629241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F3DD-C042-3442-B061-63FF30756950}"/>
              </a:ext>
            </a:extLst>
          </p:cNvPr>
          <p:cNvSpPr>
            <a:spLocks noGrp="1"/>
          </p:cNvSpPr>
          <p:nvPr>
            <p:ph type="title"/>
          </p:nvPr>
        </p:nvSpPr>
        <p:spPr/>
        <p:txBody>
          <a:bodyPr/>
          <a:lstStyle/>
          <a:p>
            <a:r>
              <a:rPr lang="en-US" dirty="0"/>
              <a:t>Request from last week:</a:t>
            </a:r>
            <a:endParaRPr lang="en-GB" dirty="0"/>
          </a:p>
        </p:txBody>
      </p:sp>
      <p:sp>
        <p:nvSpPr>
          <p:cNvPr id="3" name="Content Placeholder 2">
            <a:extLst>
              <a:ext uri="{FF2B5EF4-FFF2-40B4-BE49-F238E27FC236}">
                <a16:creationId xmlns:a16="http://schemas.microsoft.com/office/drawing/2014/main" id="{B28B5C36-88A8-DE40-9900-B2949FD9276B}"/>
              </a:ext>
            </a:extLst>
          </p:cNvPr>
          <p:cNvSpPr>
            <a:spLocks noGrp="1"/>
          </p:cNvSpPr>
          <p:nvPr>
            <p:ph idx="1"/>
          </p:nvPr>
        </p:nvSpPr>
        <p:spPr/>
        <p:txBody>
          <a:bodyPr/>
          <a:lstStyle/>
          <a:p>
            <a:r>
              <a:rPr lang="en-GB" dirty="0" err="1"/>
              <a:t>Mentimeter</a:t>
            </a:r>
            <a:r>
              <a:rPr lang="en-GB" dirty="0"/>
              <a:t>: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9F9993C0-5513-E74B-97FF-89824475484E}"/>
              </a:ext>
            </a:extLst>
          </p:cNvPr>
          <p:cNvPicPr>
            <a:picLocks noChangeAspect="1"/>
          </p:cNvPicPr>
          <p:nvPr/>
        </p:nvPicPr>
        <p:blipFill rotWithShape="1">
          <a:blip r:embed="rId2"/>
          <a:srcRect l="5000" t="27508" r="25902" b="11377"/>
          <a:stretch/>
        </p:blipFill>
        <p:spPr>
          <a:xfrm>
            <a:off x="228600" y="2095909"/>
            <a:ext cx="8686800" cy="4801958"/>
          </a:xfrm>
          <a:prstGeom prst="rect">
            <a:avLst/>
          </a:prstGeom>
        </p:spPr>
      </p:pic>
    </p:spTree>
    <p:extLst>
      <p:ext uri="{BB962C8B-B14F-4D97-AF65-F5344CB8AC3E}">
        <p14:creationId xmlns:p14="http://schemas.microsoft.com/office/powerpoint/2010/main" val="3412597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 </a:t>
            </a:r>
          </a:p>
        </p:txBody>
      </p:sp>
      <p:sp>
        <p:nvSpPr>
          <p:cNvPr id="3" name="Content Placeholder 2"/>
          <p:cNvSpPr>
            <a:spLocks noGrp="1"/>
          </p:cNvSpPr>
          <p:nvPr>
            <p:ph idx="1"/>
          </p:nvPr>
        </p:nvSpPr>
        <p:spPr/>
        <p:txBody>
          <a:bodyPr/>
          <a:lstStyle/>
          <a:p>
            <a:pPr lvl="0"/>
            <a:r>
              <a:rPr lang="en-GB" dirty="0"/>
              <a:t>Demonstrate the foundational skills required to be a resilient and healthy independent learner.</a:t>
            </a:r>
          </a:p>
          <a:p>
            <a:r>
              <a:rPr lang="en-GB" dirty="0"/>
              <a:t>Practise the principles of learning agility. </a:t>
            </a:r>
          </a:p>
          <a:p>
            <a:pPr lvl="0"/>
            <a:r>
              <a:rPr lang="en-GB" dirty="0"/>
              <a:t>Use suitable technology to support and enhance their learning experience within the discipline area</a:t>
            </a:r>
          </a:p>
          <a:p>
            <a:endParaRPr lang="en-US" dirty="0"/>
          </a:p>
        </p:txBody>
      </p:sp>
    </p:spTree>
    <p:extLst>
      <p:ext uri="{BB962C8B-B14F-4D97-AF65-F5344CB8AC3E}">
        <p14:creationId xmlns:p14="http://schemas.microsoft.com/office/powerpoint/2010/main" val="3668931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Moodle</a:t>
            </a:r>
          </a:p>
        </p:txBody>
      </p:sp>
      <p:sp>
        <p:nvSpPr>
          <p:cNvPr id="3" name="Content Placeholder 2"/>
          <p:cNvSpPr>
            <a:spLocks noGrp="1"/>
          </p:cNvSpPr>
          <p:nvPr>
            <p:ph idx="1"/>
          </p:nvPr>
        </p:nvSpPr>
        <p:spPr/>
        <p:txBody>
          <a:bodyPr/>
          <a:lstStyle/>
          <a:p>
            <a:r>
              <a:rPr lang="en-US" dirty="0"/>
              <a:t>Look at:</a:t>
            </a:r>
          </a:p>
          <a:p>
            <a:endParaRPr lang="en-US" dirty="0"/>
          </a:p>
          <a:p>
            <a:r>
              <a:rPr lang="en-US" dirty="0"/>
              <a:t>Unit 0 </a:t>
            </a:r>
            <a:r>
              <a:rPr lang="mr-IN" dirty="0"/>
              <a:t>–</a:t>
            </a:r>
            <a:r>
              <a:rPr lang="en-US" dirty="0"/>
              <a:t> excellent info for study</a:t>
            </a:r>
          </a:p>
          <a:p>
            <a:endParaRPr lang="en-US" dirty="0"/>
          </a:p>
          <a:p>
            <a:r>
              <a:rPr lang="en-US" dirty="0"/>
              <a:t>Unit 1 </a:t>
            </a:r>
            <a:r>
              <a:rPr lang="mr-IN" dirty="0"/>
              <a:t>–</a:t>
            </a:r>
            <a:r>
              <a:rPr lang="en-US" dirty="0"/>
              <a:t> Becoming a Digital Learner</a:t>
            </a:r>
          </a:p>
        </p:txBody>
      </p:sp>
    </p:spTree>
    <p:extLst>
      <p:ext uri="{BB962C8B-B14F-4D97-AF65-F5344CB8AC3E}">
        <p14:creationId xmlns:p14="http://schemas.microsoft.com/office/powerpoint/2010/main" val="1824758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Moodle</a:t>
            </a:r>
          </a:p>
        </p:txBody>
      </p:sp>
      <p:sp>
        <p:nvSpPr>
          <p:cNvPr id="3" name="Content Placeholder 2"/>
          <p:cNvSpPr>
            <a:spLocks noGrp="1"/>
          </p:cNvSpPr>
          <p:nvPr>
            <p:ph idx="1"/>
          </p:nvPr>
        </p:nvSpPr>
        <p:spPr/>
        <p:txBody>
          <a:bodyPr>
            <a:normAutofit lnSpcReduction="10000"/>
          </a:bodyPr>
          <a:lstStyle/>
          <a:p>
            <a:r>
              <a:rPr lang="en-US" dirty="0"/>
              <a:t>Unit 0 </a:t>
            </a:r>
            <a:r>
              <a:rPr lang="mr-IN" dirty="0"/>
              <a:t>–</a:t>
            </a:r>
            <a:r>
              <a:rPr lang="en-US" dirty="0"/>
              <a:t> excellent info for study</a:t>
            </a:r>
          </a:p>
          <a:p>
            <a:endParaRPr lang="en-US" dirty="0"/>
          </a:p>
          <a:p>
            <a:r>
              <a:rPr lang="en-US" dirty="0"/>
              <a:t>Unit 1 </a:t>
            </a:r>
            <a:r>
              <a:rPr lang="mr-IN" dirty="0"/>
              <a:t>–</a:t>
            </a:r>
            <a:r>
              <a:rPr lang="en-US" dirty="0"/>
              <a:t> Becoming a Digital Learner</a:t>
            </a:r>
          </a:p>
          <a:p>
            <a:r>
              <a:rPr lang="en-US" dirty="0"/>
              <a:t>Split into ‘Topics’:</a:t>
            </a:r>
          </a:p>
          <a:p>
            <a:r>
              <a:rPr lang="en-US" dirty="0"/>
              <a:t>1 </a:t>
            </a:r>
            <a:r>
              <a:rPr lang="mr-IN" dirty="0"/>
              <a:t>–</a:t>
            </a:r>
            <a:r>
              <a:rPr lang="en-US" dirty="0"/>
              <a:t> Finding and Using Information</a:t>
            </a:r>
          </a:p>
          <a:p>
            <a:r>
              <a:rPr lang="en-US" dirty="0"/>
              <a:t>2 </a:t>
            </a:r>
            <a:r>
              <a:rPr lang="mr-IN" dirty="0"/>
              <a:t>–</a:t>
            </a:r>
            <a:r>
              <a:rPr lang="en-US" dirty="0"/>
              <a:t> Thinking and Writing Critically </a:t>
            </a:r>
          </a:p>
          <a:p>
            <a:r>
              <a:rPr lang="en-US" dirty="0"/>
              <a:t>3 </a:t>
            </a:r>
            <a:r>
              <a:rPr lang="mr-IN" dirty="0"/>
              <a:t>–</a:t>
            </a:r>
            <a:r>
              <a:rPr lang="en-US" dirty="0"/>
              <a:t> Technology for Assessment</a:t>
            </a:r>
          </a:p>
          <a:p>
            <a:r>
              <a:rPr lang="en-US" dirty="0"/>
              <a:t>4 </a:t>
            </a:r>
            <a:r>
              <a:rPr lang="mr-IN" dirty="0"/>
              <a:t>–</a:t>
            </a:r>
            <a:r>
              <a:rPr lang="en-US" dirty="0"/>
              <a:t> ‘Tutor led activity’</a:t>
            </a:r>
          </a:p>
        </p:txBody>
      </p:sp>
    </p:spTree>
    <p:extLst>
      <p:ext uri="{BB962C8B-B14F-4D97-AF65-F5344CB8AC3E}">
        <p14:creationId xmlns:p14="http://schemas.microsoft.com/office/powerpoint/2010/main" val="8086668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2-10-10 at 11.24.24.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356" t="11409" r="4712" b="9990"/>
          <a:stretch/>
        </p:blipFill>
        <p:spPr>
          <a:xfrm>
            <a:off x="1" y="0"/>
            <a:ext cx="6537696" cy="3493523"/>
          </a:xfrm>
        </p:spPr>
      </p:pic>
      <p:pic>
        <p:nvPicPr>
          <p:cNvPr id="5" name="Picture 4" descr="Screen Shot 2022-10-10 at 11.25.02.png"/>
          <p:cNvPicPr>
            <a:picLocks noChangeAspect="1"/>
          </p:cNvPicPr>
          <p:nvPr/>
        </p:nvPicPr>
        <p:blipFill rotWithShape="1">
          <a:blip r:embed="rId4">
            <a:extLst>
              <a:ext uri="{28A0092B-C50C-407E-A947-70E740481C1C}">
                <a14:useLocalDpi xmlns:a14="http://schemas.microsoft.com/office/drawing/2010/main" val="0"/>
              </a:ext>
            </a:extLst>
          </a:blip>
          <a:srcRect l="3129" t="9423" r="5000" b="9820"/>
          <a:stretch/>
        </p:blipFill>
        <p:spPr>
          <a:xfrm>
            <a:off x="2907945" y="1417638"/>
            <a:ext cx="6236055" cy="3426032"/>
          </a:xfrm>
          <a:prstGeom prst="rect">
            <a:avLst/>
          </a:prstGeom>
        </p:spPr>
      </p:pic>
      <p:pic>
        <p:nvPicPr>
          <p:cNvPr id="6" name="Picture 5" descr="Screen Shot 2022-10-10 at 11.25.48.png"/>
          <p:cNvPicPr>
            <a:picLocks noChangeAspect="1"/>
          </p:cNvPicPr>
          <p:nvPr/>
        </p:nvPicPr>
        <p:blipFill rotWithShape="1">
          <a:blip r:embed="rId5">
            <a:extLst>
              <a:ext uri="{28A0092B-C50C-407E-A947-70E740481C1C}">
                <a14:useLocalDpi xmlns:a14="http://schemas.microsoft.com/office/drawing/2010/main" val="0"/>
              </a:ext>
            </a:extLst>
          </a:blip>
          <a:srcRect l="3904" t="8484" r="4999" b="9508"/>
          <a:stretch/>
        </p:blipFill>
        <p:spPr>
          <a:xfrm>
            <a:off x="0" y="3068764"/>
            <a:ext cx="6734652" cy="3789236"/>
          </a:xfrm>
          <a:prstGeom prst="rect">
            <a:avLst/>
          </a:prstGeom>
        </p:spPr>
      </p:pic>
    </p:spTree>
    <p:extLst>
      <p:ext uri="{BB962C8B-B14F-4D97-AF65-F5344CB8AC3E}">
        <p14:creationId xmlns:p14="http://schemas.microsoft.com/office/powerpoint/2010/main" val="2176635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However</a:t>
            </a:r>
            <a:r>
              <a:rPr lang="mr-IN" dirty="0"/>
              <a:t>…</a:t>
            </a:r>
            <a:r>
              <a:rPr lang="en-GB" dirty="0"/>
              <a:t>Unit 0</a:t>
            </a:r>
            <a:r>
              <a:rPr lang="mr-IN" dirty="0"/>
              <a:t>…</a:t>
            </a:r>
            <a:endParaRPr lang="en-US" dirty="0"/>
          </a:p>
        </p:txBody>
      </p:sp>
      <p:sp>
        <p:nvSpPr>
          <p:cNvPr id="3" name="Content Placeholder 2"/>
          <p:cNvSpPr>
            <a:spLocks noGrp="1"/>
          </p:cNvSpPr>
          <p:nvPr>
            <p:ph idx="1"/>
          </p:nvPr>
        </p:nvSpPr>
        <p:spPr/>
        <p:txBody>
          <a:bodyPr>
            <a:normAutofit fontScale="92500"/>
          </a:bodyPr>
          <a:lstStyle/>
          <a:p>
            <a:r>
              <a:rPr lang="en-US" dirty="0"/>
              <a:t>I suggest that you look at Unit 0.</a:t>
            </a:r>
          </a:p>
          <a:p>
            <a:r>
              <a:rPr lang="en-US" dirty="0"/>
              <a:t>Excellent and clear advice that will support your study.</a:t>
            </a:r>
          </a:p>
          <a:p>
            <a:endParaRPr lang="en-US" dirty="0"/>
          </a:p>
          <a:p>
            <a:r>
              <a:rPr lang="en-US" dirty="0"/>
              <a:t>Case in point: Unit 0, Topic 4 </a:t>
            </a:r>
            <a:r>
              <a:rPr lang="mr-IN" dirty="0"/>
              <a:t>–</a:t>
            </a:r>
            <a:r>
              <a:rPr lang="en-US" dirty="0"/>
              <a:t> Understanding Assessment.</a:t>
            </a:r>
          </a:p>
          <a:p>
            <a:r>
              <a:rPr lang="en-US" dirty="0"/>
              <a:t>Slide 2/18 has a Glossary of Command Verbs</a:t>
            </a:r>
          </a:p>
          <a:p>
            <a:r>
              <a:rPr lang="en-US" dirty="0"/>
              <a:t>Slide 7/18 has a guide to reflection using Gibb’s.</a:t>
            </a:r>
          </a:p>
        </p:txBody>
      </p:sp>
    </p:spTree>
    <p:extLst>
      <p:ext uri="{BB962C8B-B14F-4D97-AF65-F5344CB8AC3E}">
        <p14:creationId xmlns:p14="http://schemas.microsoft.com/office/powerpoint/2010/main" val="189320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Screen Shot 2022-10-10 at 11.47.30.png"/>
          <p:cNvPicPr>
            <a:picLocks noGrp="1" noChangeAspect="1"/>
          </p:cNvPicPr>
          <p:nvPr>
            <p:ph idx="1"/>
          </p:nvPr>
        </p:nvPicPr>
        <p:blipFill rotWithShape="1">
          <a:blip r:embed="rId3">
            <a:extLst>
              <a:ext uri="{28A0092B-C50C-407E-A947-70E740481C1C}">
                <a14:useLocalDpi xmlns:a14="http://schemas.microsoft.com/office/drawing/2010/main" val="0"/>
              </a:ext>
            </a:extLst>
          </a:blip>
          <a:srcRect l="5705" t="14425" r="8155" b="9739"/>
          <a:stretch/>
        </p:blipFill>
        <p:spPr>
          <a:xfrm>
            <a:off x="0" y="0"/>
            <a:ext cx="6599778" cy="3631363"/>
          </a:xfrm>
        </p:spPr>
      </p:pic>
      <p:pic>
        <p:nvPicPr>
          <p:cNvPr id="5" name="Picture 4" descr="Screen Shot 2022-10-10 at 11.48.33.png"/>
          <p:cNvPicPr>
            <a:picLocks noChangeAspect="1"/>
          </p:cNvPicPr>
          <p:nvPr/>
        </p:nvPicPr>
        <p:blipFill rotWithShape="1">
          <a:blip r:embed="rId4">
            <a:extLst>
              <a:ext uri="{28A0092B-C50C-407E-A947-70E740481C1C}">
                <a14:useLocalDpi xmlns:a14="http://schemas.microsoft.com/office/drawing/2010/main" val="0"/>
              </a:ext>
            </a:extLst>
          </a:blip>
          <a:srcRect l="3521" t="10049" r="7481" b="10134"/>
          <a:stretch/>
        </p:blipFill>
        <p:spPr>
          <a:xfrm>
            <a:off x="2365367" y="3058366"/>
            <a:ext cx="6778633" cy="3799634"/>
          </a:xfrm>
          <a:prstGeom prst="rect">
            <a:avLst/>
          </a:prstGeom>
        </p:spPr>
      </p:pic>
    </p:spTree>
    <p:extLst>
      <p:ext uri="{BB962C8B-B14F-4D97-AF65-F5344CB8AC3E}">
        <p14:creationId xmlns:p14="http://schemas.microsoft.com/office/powerpoint/2010/main" val="28884153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 and Referencing</a:t>
            </a:r>
          </a:p>
        </p:txBody>
      </p:sp>
      <p:pic>
        <p:nvPicPr>
          <p:cNvPr id="4" name="Content Placeholder 3" descr="Screen Shot 2022-10-10 at 12.35.42.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7184" t="24309" r="35577" b="7695"/>
          <a:stretch/>
        </p:blipFill>
        <p:spPr>
          <a:xfrm>
            <a:off x="2786367" y="1417638"/>
            <a:ext cx="3487104" cy="5440362"/>
          </a:xfrm>
        </p:spPr>
      </p:pic>
    </p:spTree>
    <p:extLst>
      <p:ext uri="{BB962C8B-B14F-4D97-AF65-F5344CB8AC3E}">
        <p14:creationId xmlns:p14="http://schemas.microsoft.com/office/powerpoint/2010/main" val="40716526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B3C37DB0-3B3A-AD44-9020-A75A91B9F917}"/>
              </a:ext>
            </a:extLst>
          </p:cNvPr>
          <p:cNvPicPr>
            <a:picLocks noChangeAspect="1"/>
          </p:cNvPicPr>
          <p:nvPr/>
        </p:nvPicPr>
        <p:blipFill rotWithShape="1">
          <a:blip r:embed="rId5"/>
          <a:srcRect l="12908" t="30937" r="44278" b="14135"/>
          <a:stretch/>
        </p:blipFill>
        <p:spPr>
          <a:xfrm>
            <a:off x="-1" y="0"/>
            <a:ext cx="9300499" cy="6965452"/>
          </a:xfrm>
          <a:prstGeom prst="rect">
            <a:avLst/>
          </a:prstGeom>
        </p:spPr>
      </p:pic>
      <p:sp>
        <p:nvSpPr>
          <p:cNvPr id="3" name="Title 2"/>
          <p:cNvSpPr>
            <a:spLocks noGrp="1"/>
          </p:cNvSpPr>
          <p:nvPr>
            <p:ph type="title"/>
          </p:nvPr>
        </p:nvSpPr>
        <p:spPr/>
        <p:txBody>
          <a:bodyPr/>
          <a:lstStyle/>
          <a:p>
            <a:endParaRPr lang="en-US"/>
          </a:p>
        </p:txBody>
      </p:sp>
      <p:pic>
        <p:nvPicPr>
          <p:cNvPr id="8" name="Angel noise for Ref handbook.m4a">
            <a:hlinkClick r:id="" action="ppaction://media"/>
          </p:cNvPr>
          <p:cNvPicPr>
            <a:picLocks noGrp="1" noChangeAspect="1"/>
          </p:cNvPicPr>
          <p:nvPr>
            <p:ph idx="1"/>
            <a:audioFile r:link="rId2"/>
            <p:extLst>
              <p:ext uri="{DAA4B4D4-6D71-4841-9C94-3DE7FCFB9230}">
                <p14:media xmlns:p14="http://schemas.microsoft.com/office/powerpoint/2010/main" r:embed="rId1"/>
              </p:ext>
            </p:extLst>
          </p:nvPr>
        </p:nvPicPr>
        <p:blipFill>
          <a:blip r:embed="rId6"/>
          <a:stretch>
            <a:fillRect/>
          </a:stretch>
        </p:blipFill>
        <p:spPr>
          <a:xfrm>
            <a:off x="4165600" y="3455988"/>
            <a:ext cx="812800" cy="812800"/>
          </a:xfrm>
        </p:spPr>
      </p:pic>
      <p:pic>
        <p:nvPicPr>
          <p:cNvPr id="7" name="Content Placeholder 3" descr="Screen Shot 2022-10-10 at 12.35.42.png"/>
          <p:cNvPicPr>
            <a:picLocks noChangeAspect="1"/>
          </p:cNvPicPr>
          <p:nvPr/>
        </p:nvPicPr>
        <p:blipFill rotWithShape="1">
          <a:blip r:embed="rId7">
            <a:extLst>
              <a:ext uri="{28A0092B-C50C-407E-A947-70E740481C1C}">
                <a14:useLocalDpi xmlns:a14="http://schemas.microsoft.com/office/drawing/2010/main" val="0"/>
              </a:ext>
            </a:extLst>
          </a:blip>
          <a:srcRect l="37184" t="24309" r="35577" b="7695"/>
          <a:stretch/>
        </p:blipFill>
        <p:spPr>
          <a:xfrm>
            <a:off x="2786367" y="1417638"/>
            <a:ext cx="3487104" cy="5440362"/>
          </a:xfrm>
          <a:prstGeom prst="rect">
            <a:avLst/>
          </a:prstGeom>
        </p:spPr>
      </p:pic>
    </p:spTree>
    <p:extLst>
      <p:ext uri="{BB962C8B-B14F-4D97-AF65-F5344CB8AC3E}">
        <p14:creationId xmlns:p14="http://schemas.microsoft.com/office/powerpoint/2010/main" val="2611135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09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Harvard Reference Guide</a:t>
            </a:r>
          </a:p>
        </p:txBody>
      </p:sp>
      <p:sp>
        <p:nvSpPr>
          <p:cNvPr id="3" name="Content Placeholder 2"/>
          <p:cNvSpPr>
            <a:spLocks noGrp="1"/>
          </p:cNvSpPr>
          <p:nvPr>
            <p:ph idx="1"/>
          </p:nvPr>
        </p:nvSpPr>
        <p:spPr/>
        <p:txBody>
          <a:bodyPr/>
          <a:lstStyle/>
          <a:p>
            <a:r>
              <a:rPr lang="en-US" dirty="0"/>
              <a:t>Very easy to use</a:t>
            </a:r>
            <a:r>
              <a:rPr lang="mr-IN" dirty="0"/>
              <a:t>…</a:t>
            </a:r>
            <a:r>
              <a:rPr lang="en-GB" dirty="0"/>
              <a:t> with easy access indexing:</a:t>
            </a:r>
          </a:p>
          <a:p>
            <a:endParaRPr lang="en-US" dirty="0"/>
          </a:p>
          <a:p>
            <a:r>
              <a:rPr lang="en-US" dirty="0"/>
              <a:t>How do I use this guide?</a:t>
            </a:r>
          </a:p>
          <a:p>
            <a:r>
              <a:rPr lang="en-US" dirty="0"/>
              <a:t>What is referencing? </a:t>
            </a:r>
            <a:r>
              <a:rPr lang="en-US" sz="2400" dirty="0"/>
              <a:t>(also in Unit 0 Topic 3)</a:t>
            </a:r>
          </a:p>
          <a:p>
            <a:r>
              <a:rPr lang="en-US" dirty="0"/>
              <a:t>Do you have any tips</a:t>
            </a:r>
            <a:r>
              <a:rPr lang="mr-IN" dirty="0"/>
              <a:t>…</a:t>
            </a:r>
            <a:r>
              <a:rPr lang="en-GB" dirty="0"/>
              <a:t>?</a:t>
            </a:r>
          </a:p>
          <a:p>
            <a:r>
              <a:rPr lang="en-GB" dirty="0"/>
              <a:t>How can I get further help and support?</a:t>
            </a:r>
            <a:endParaRPr lang="en-US" dirty="0"/>
          </a:p>
        </p:txBody>
      </p:sp>
    </p:spTree>
    <p:extLst>
      <p:ext uri="{BB962C8B-B14F-4D97-AF65-F5344CB8AC3E}">
        <p14:creationId xmlns:p14="http://schemas.microsoft.com/office/powerpoint/2010/main" val="3242229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600" dirty="0" err="1"/>
              <a:t>Summarising</a:t>
            </a:r>
            <a:r>
              <a:rPr lang="en-US" sz="2600" dirty="0"/>
              <a:t> and paraphrasing will help your put information into your own words and support your personal and academic development. For guidance on how to develop these skills look at Unit 1, Topic 2, Section 1:</a:t>
            </a:r>
          </a:p>
        </p:txBody>
      </p:sp>
      <p:pic>
        <p:nvPicPr>
          <p:cNvPr id="4" name="Content Placeholder 3" descr="Screen Shot 2022-10-10 at 12.54.05.png"/>
          <p:cNvPicPr>
            <a:picLocks noGrp="1" noChangeAspect="1"/>
          </p:cNvPicPr>
          <p:nvPr>
            <p:ph idx="1"/>
          </p:nvPr>
        </p:nvPicPr>
        <p:blipFill rotWithShape="1">
          <a:blip r:embed="rId3">
            <a:extLst>
              <a:ext uri="{28A0092B-C50C-407E-A947-70E740481C1C}">
                <a14:useLocalDpi xmlns:a14="http://schemas.microsoft.com/office/drawing/2010/main" val="0"/>
              </a:ext>
            </a:extLst>
          </a:blip>
          <a:srcRect l="3790" t="9671" r="4713" b="9642"/>
          <a:stretch/>
        </p:blipFill>
        <p:spPr>
          <a:xfrm>
            <a:off x="19723" y="1829075"/>
            <a:ext cx="9124277" cy="5028925"/>
          </a:xfrm>
        </p:spPr>
      </p:pic>
    </p:spTree>
    <p:extLst>
      <p:ext uri="{BB962C8B-B14F-4D97-AF65-F5344CB8AC3E}">
        <p14:creationId xmlns:p14="http://schemas.microsoft.com/office/powerpoint/2010/main" val="25215960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51D1F-0553-3144-8E04-46E2AF412C92}"/>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10527FEF-7DC3-3E4A-B123-B61701615B54}"/>
              </a:ext>
            </a:extLst>
          </p:cNvPr>
          <p:cNvPicPr>
            <a:picLocks noGrp="1" noChangeAspect="1"/>
          </p:cNvPicPr>
          <p:nvPr>
            <p:ph idx="1"/>
          </p:nvPr>
        </p:nvPicPr>
        <p:blipFill rotWithShape="1">
          <a:blip r:embed="rId3"/>
          <a:srcRect l="15125" t="33592" r="37774" b="15739"/>
          <a:stretch/>
        </p:blipFill>
        <p:spPr>
          <a:xfrm>
            <a:off x="0" y="355058"/>
            <a:ext cx="9144000" cy="6147884"/>
          </a:xfrm>
        </p:spPr>
      </p:pic>
    </p:spTree>
    <p:extLst>
      <p:ext uri="{BB962C8B-B14F-4D97-AF65-F5344CB8AC3E}">
        <p14:creationId xmlns:p14="http://schemas.microsoft.com/office/powerpoint/2010/main" val="1484252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Referencing</a:t>
            </a:r>
          </a:p>
        </p:txBody>
      </p:sp>
      <p:sp>
        <p:nvSpPr>
          <p:cNvPr id="3" name="Content Placeholder 2"/>
          <p:cNvSpPr>
            <a:spLocks noGrp="1"/>
          </p:cNvSpPr>
          <p:nvPr>
            <p:ph idx="1"/>
          </p:nvPr>
        </p:nvSpPr>
        <p:spPr/>
        <p:txBody>
          <a:bodyPr/>
          <a:lstStyle/>
          <a:p>
            <a:r>
              <a:rPr lang="en-US" dirty="0"/>
              <a:t>Surname of author or editor</a:t>
            </a:r>
          </a:p>
          <a:p>
            <a:r>
              <a:rPr lang="en-US" dirty="0"/>
              <a:t>First name initial</a:t>
            </a:r>
          </a:p>
          <a:p>
            <a:r>
              <a:rPr lang="en-US" dirty="0"/>
              <a:t>Date of publication in brackets</a:t>
            </a:r>
          </a:p>
          <a:p>
            <a:r>
              <a:rPr lang="en-US" dirty="0"/>
              <a:t>Title of book (*) in italics</a:t>
            </a:r>
          </a:p>
          <a:p>
            <a:r>
              <a:rPr lang="en-US" dirty="0"/>
              <a:t>Edition if not the first</a:t>
            </a:r>
          </a:p>
          <a:p>
            <a:r>
              <a:rPr lang="en-US" dirty="0"/>
              <a:t>Place of publication</a:t>
            </a:r>
          </a:p>
          <a:p>
            <a:r>
              <a:rPr lang="en-US" dirty="0"/>
              <a:t>Publisher</a:t>
            </a:r>
          </a:p>
        </p:txBody>
      </p:sp>
    </p:spTree>
    <p:extLst>
      <p:ext uri="{BB962C8B-B14F-4D97-AF65-F5344CB8AC3E}">
        <p14:creationId xmlns:p14="http://schemas.microsoft.com/office/powerpoint/2010/main" val="2569872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it look </a:t>
            </a:r>
            <a:r>
              <a:rPr lang="en-US" i="1" dirty="0"/>
              <a:t>on paper</a:t>
            </a:r>
            <a:r>
              <a:rPr lang="en-US" dirty="0"/>
              <a:t>:</a:t>
            </a:r>
          </a:p>
        </p:txBody>
      </p:sp>
      <p:sp>
        <p:nvSpPr>
          <p:cNvPr id="3" name="Content Placeholder 2"/>
          <p:cNvSpPr>
            <a:spLocks noGrp="1"/>
          </p:cNvSpPr>
          <p:nvPr>
            <p:ph idx="1"/>
          </p:nvPr>
        </p:nvSpPr>
        <p:spPr/>
        <p:txBody>
          <a:bodyPr/>
          <a:lstStyle/>
          <a:p>
            <a:r>
              <a:rPr lang="en-US" dirty="0"/>
              <a:t>In your bibliography or reference list it will appear like this if correct:</a:t>
            </a:r>
          </a:p>
          <a:p>
            <a:pPr marL="0" indent="0">
              <a:buNone/>
            </a:pPr>
            <a:endParaRPr lang="en-US" dirty="0"/>
          </a:p>
          <a:p>
            <a:r>
              <a:rPr lang="en-US" dirty="0"/>
              <a:t>Smith, E. (2016) </a:t>
            </a:r>
            <a:r>
              <a:rPr lang="en-US" i="1" dirty="0"/>
              <a:t>How to improve your research project</a:t>
            </a:r>
            <a:r>
              <a:rPr lang="en-US" dirty="0"/>
              <a:t>. 2nd </a:t>
            </a:r>
            <a:r>
              <a:rPr lang="en-US" dirty="0" err="1"/>
              <a:t>edn</a:t>
            </a:r>
            <a:r>
              <a:rPr lang="en-US" dirty="0"/>
              <a:t>. Plymouth: Kiln Press. </a:t>
            </a:r>
          </a:p>
          <a:p>
            <a:endParaRPr lang="en-US" dirty="0"/>
          </a:p>
          <a:p>
            <a:r>
              <a:rPr lang="en-US" dirty="0"/>
              <a:t>In the text it looks like this:</a:t>
            </a:r>
          </a:p>
          <a:p>
            <a:r>
              <a:rPr lang="is-IS" dirty="0"/>
              <a:t>(Smith, 2016, p. 5) </a:t>
            </a:r>
          </a:p>
          <a:p>
            <a:endParaRPr lang="en-US" dirty="0"/>
          </a:p>
          <a:p>
            <a:endParaRPr lang="en-US" dirty="0"/>
          </a:p>
        </p:txBody>
      </p:sp>
    </p:spTree>
    <p:extLst>
      <p:ext uri="{BB962C8B-B14F-4D97-AF65-F5344CB8AC3E}">
        <p14:creationId xmlns:p14="http://schemas.microsoft.com/office/powerpoint/2010/main" val="22781658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Harvard Reference Guide</a:t>
            </a:r>
          </a:p>
        </p:txBody>
      </p:sp>
      <p:pic>
        <p:nvPicPr>
          <p:cNvPr id="4" name="Content Placeholder 3" descr="Screen Shot 2022-10-10 at 13.05.19.png"/>
          <p:cNvPicPr>
            <a:picLocks noGrp="1" noChangeAspect="1"/>
          </p:cNvPicPr>
          <p:nvPr>
            <p:ph idx="1"/>
          </p:nvPr>
        </p:nvPicPr>
        <p:blipFill>
          <a:blip r:embed="rId2">
            <a:extLst>
              <a:ext uri="{28A0092B-C50C-407E-A947-70E740481C1C}">
                <a14:useLocalDpi xmlns:a14="http://schemas.microsoft.com/office/drawing/2010/main" val="0"/>
              </a:ext>
            </a:extLst>
          </a:blip>
          <a:srcRect t="6003" b="6003"/>
          <a:stretch>
            <a:fillRect/>
          </a:stretch>
        </p:blipFill>
        <p:spPr>
          <a:xfrm>
            <a:off x="0" y="1417639"/>
            <a:ext cx="9144000" cy="5440362"/>
          </a:xfrm>
        </p:spPr>
      </p:pic>
    </p:spTree>
    <p:extLst>
      <p:ext uri="{BB962C8B-B14F-4D97-AF65-F5344CB8AC3E}">
        <p14:creationId xmlns:p14="http://schemas.microsoft.com/office/powerpoint/2010/main" val="743858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Today’s Group Task</a:t>
            </a:r>
          </a:p>
        </p:txBody>
      </p:sp>
      <p:sp>
        <p:nvSpPr>
          <p:cNvPr id="3" name="Content Placeholder 2"/>
          <p:cNvSpPr>
            <a:spLocks noGrp="1"/>
          </p:cNvSpPr>
          <p:nvPr>
            <p:ph idx="1"/>
          </p:nvPr>
        </p:nvSpPr>
        <p:spPr/>
        <p:txBody>
          <a:bodyPr>
            <a:normAutofit lnSpcReduction="10000"/>
          </a:bodyPr>
          <a:lstStyle/>
          <a:p>
            <a:r>
              <a:rPr lang="en-US" dirty="0"/>
              <a:t>Using Assessment Task 1 as a guide for your work today, collaborate and discuss how you will respond to Task 1.</a:t>
            </a:r>
          </a:p>
          <a:p>
            <a:r>
              <a:rPr lang="en-US" dirty="0"/>
              <a:t>Look in the LLR for appropriate publications </a:t>
            </a:r>
            <a:r>
              <a:rPr lang="mr-IN" dirty="0"/>
              <a:t>–</a:t>
            </a:r>
            <a:r>
              <a:rPr lang="en-US" dirty="0"/>
              <a:t> and take full bibliography notes of 3 publications.</a:t>
            </a:r>
          </a:p>
          <a:p>
            <a:r>
              <a:rPr lang="en-US" dirty="0"/>
              <a:t>Consider an individual career goal and search for a relevant source to support your successful accomplishment of your goal.</a:t>
            </a:r>
          </a:p>
        </p:txBody>
      </p:sp>
    </p:spTree>
    <p:extLst>
      <p:ext uri="{BB962C8B-B14F-4D97-AF65-F5344CB8AC3E}">
        <p14:creationId xmlns:p14="http://schemas.microsoft.com/office/powerpoint/2010/main" val="3539369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2550"/>
            <a:ext cx="8229600" cy="5893613"/>
          </a:xfrm>
        </p:spPr>
        <p:txBody>
          <a:bodyPr>
            <a:normAutofit fontScale="92500"/>
          </a:bodyPr>
          <a:lstStyle/>
          <a:p>
            <a:r>
              <a:rPr lang="en-GB" b="1" dirty="0"/>
              <a:t>Task 1 of 4 - to be submitted by 20th October, on Turnitin.</a:t>
            </a:r>
            <a:endParaRPr lang="en-GB" dirty="0"/>
          </a:p>
          <a:p>
            <a:pPr marL="0" indent="0">
              <a:buNone/>
            </a:pPr>
            <a:r>
              <a:rPr lang="en-GB" dirty="0"/>
              <a:t> </a:t>
            </a:r>
          </a:p>
          <a:p>
            <a:r>
              <a:rPr lang="en-GB" dirty="0"/>
              <a:t>Produce a written summary of 300 words on the topic of essential skills for study and employment in the creative industries. You should focus on describing key skills that will support your future professional work or employment, and refer to where you have found this information. The summary should reference at least four information sources, including at least one text book and one credible article. </a:t>
            </a:r>
          </a:p>
          <a:p>
            <a:endParaRPr lang="en-US" dirty="0"/>
          </a:p>
        </p:txBody>
      </p:sp>
    </p:spTree>
    <p:extLst>
      <p:ext uri="{BB962C8B-B14F-4D97-AF65-F5344CB8AC3E}">
        <p14:creationId xmlns:p14="http://schemas.microsoft.com/office/powerpoint/2010/main" val="1803191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did it go?</a:t>
            </a:r>
          </a:p>
        </p:txBody>
      </p:sp>
      <p:sp>
        <p:nvSpPr>
          <p:cNvPr id="3" name="Content Placeholder 2"/>
          <p:cNvSpPr>
            <a:spLocks noGrp="1"/>
          </p:cNvSpPr>
          <p:nvPr>
            <p:ph idx="1"/>
          </p:nvPr>
        </p:nvSpPr>
        <p:spPr/>
        <p:txBody>
          <a:bodyPr/>
          <a:lstStyle/>
          <a:p>
            <a:r>
              <a:rPr lang="en-US" dirty="0"/>
              <a:t>Did you find what you needed?</a:t>
            </a:r>
          </a:p>
          <a:p>
            <a:endParaRPr lang="en-US" dirty="0"/>
          </a:p>
          <a:p>
            <a:r>
              <a:rPr lang="en-US" dirty="0"/>
              <a:t>Did you make a bibliography?</a:t>
            </a:r>
          </a:p>
          <a:p>
            <a:endParaRPr lang="en-US" dirty="0"/>
          </a:p>
          <a:p>
            <a:r>
              <a:rPr lang="en-US" dirty="0"/>
              <a:t>Were there issues with the formatting?</a:t>
            </a:r>
          </a:p>
        </p:txBody>
      </p:sp>
    </p:spTree>
    <p:extLst>
      <p:ext uri="{BB962C8B-B14F-4D97-AF65-F5344CB8AC3E}">
        <p14:creationId xmlns:p14="http://schemas.microsoft.com/office/powerpoint/2010/main" val="3934223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Referencing</a:t>
            </a:r>
          </a:p>
        </p:txBody>
      </p:sp>
      <p:sp>
        <p:nvSpPr>
          <p:cNvPr id="3" name="Content Placeholder 2"/>
          <p:cNvSpPr>
            <a:spLocks noGrp="1"/>
          </p:cNvSpPr>
          <p:nvPr>
            <p:ph idx="1"/>
          </p:nvPr>
        </p:nvSpPr>
        <p:spPr/>
        <p:txBody>
          <a:bodyPr/>
          <a:lstStyle/>
          <a:p>
            <a:r>
              <a:rPr lang="en-US" dirty="0"/>
              <a:t>Surname of author or editor</a:t>
            </a:r>
          </a:p>
          <a:p>
            <a:r>
              <a:rPr lang="en-US" dirty="0"/>
              <a:t>First name initial</a:t>
            </a:r>
          </a:p>
          <a:p>
            <a:r>
              <a:rPr lang="en-US" dirty="0"/>
              <a:t>Date of publication in brackets</a:t>
            </a:r>
          </a:p>
          <a:p>
            <a:r>
              <a:rPr lang="en-US" dirty="0"/>
              <a:t>Title of book (*) in italics</a:t>
            </a:r>
          </a:p>
          <a:p>
            <a:r>
              <a:rPr lang="en-US" dirty="0"/>
              <a:t>Edition if not the first</a:t>
            </a:r>
          </a:p>
          <a:p>
            <a:r>
              <a:rPr lang="en-US" dirty="0"/>
              <a:t>Place of publication</a:t>
            </a:r>
          </a:p>
          <a:p>
            <a:r>
              <a:rPr lang="en-US" dirty="0"/>
              <a:t>Publisher</a:t>
            </a:r>
          </a:p>
        </p:txBody>
      </p:sp>
    </p:spTree>
    <p:extLst>
      <p:ext uri="{BB962C8B-B14F-4D97-AF65-F5344CB8AC3E}">
        <p14:creationId xmlns:p14="http://schemas.microsoft.com/office/powerpoint/2010/main" val="2359893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32550"/>
            <a:ext cx="8229600" cy="5893613"/>
          </a:xfrm>
        </p:spPr>
        <p:txBody>
          <a:bodyPr>
            <a:normAutofit fontScale="92500"/>
          </a:bodyPr>
          <a:lstStyle/>
          <a:p>
            <a:r>
              <a:rPr lang="en-GB" b="1" dirty="0"/>
              <a:t>Task 1 of 4 - to be submitted by 20th October, on Turnitin.</a:t>
            </a:r>
            <a:endParaRPr lang="en-GB" dirty="0"/>
          </a:p>
          <a:p>
            <a:pPr marL="0" indent="0">
              <a:buNone/>
            </a:pPr>
            <a:r>
              <a:rPr lang="en-GB" dirty="0"/>
              <a:t> </a:t>
            </a:r>
          </a:p>
          <a:p>
            <a:r>
              <a:rPr lang="en-GB" dirty="0"/>
              <a:t>Produce a written summary of 300 words on the topic of essential skills for study and employment in the creative industries. You should focus on describing key skills that will support your future professional work or employment, and refer to where you have found this information. The summary should reference at least four information sources, including at least one text book and one credible article. </a:t>
            </a:r>
          </a:p>
          <a:p>
            <a:endParaRPr lang="en-US" dirty="0"/>
          </a:p>
        </p:txBody>
      </p:sp>
    </p:spTree>
    <p:extLst>
      <p:ext uri="{BB962C8B-B14F-4D97-AF65-F5344CB8AC3E}">
        <p14:creationId xmlns:p14="http://schemas.microsoft.com/office/powerpoint/2010/main" val="423533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1 of 4 - to be submitted by 20th October, on Turnitin.</a:t>
            </a:r>
            <a:endParaRPr lang="en-US" dirty="0"/>
          </a:p>
        </p:txBody>
      </p:sp>
      <p:sp>
        <p:nvSpPr>
          <p:cNvPr id="3" name="Content Placeholder 2"/>
          <p:cNvSpPr>
            <a:spLocks noGrp="1"/>
          </p:cNvSpPr>
          <p:nvPr>
            <p:ph idx="1"/>
          </p:nvPr>
        </p:nvSpPr>
        <p:spPr/>
        <p:txBody>
          <a:bodyPr/>
          <a:lstStyle/>
          <a:p>
            <a:r>
              <a:rPr lang="en-GB" dirty="0"/>
              <a:t>The correct referencing standard (</a:t>
            </a:r>
            <a:r>
              <a:rPr lang="en-GB" dirty="0" err="1"/>
              <a:t>Havard</a:t>
            </a:r>
            <a:r>
              <a:rPr lang="en-GB" dirty="0"/>
              <a:t>) should be applied throughout.  Submit your work to the </a:t>
            </a:r>
            <a:r>
              <a:rPr lang="en-GB" dirty="0" err="1"/>
              <a:t>Turnitin</a:t>
            </a:r>
            <a:r>
              <a:rPr lang="en-GB" dirty="0"/>
              <a:t> link (labelled </a:t>
            </a:r>
            <a:r>
              <a:rPr lang="en-GB" dirty="0" err="1"/>
              <a:t>Turnitin</a:t>
            </a:r>
            <a:r>
              <a:rPr lang="en-GB" dirty="0"/>
              <a:t> Task One – Similarity Checker) in the Assessment section of the Moodle page, and check your similarity score. </a:t>
            </a:r>
          </a:p>
          <a:p>
            <a:endParaRPr lang="en-US" dirty="0"/>
          </a:p>
        </p:txBody>
      </p:sp>
    </p:spTree>
    <p:extLst>
      <p:ext uri="{BB962C8B-B14F-4D97-AF65-F5344CB8AC3E}">
        <p14:creationId xmlns:p14="http://schemas.microsoft.com/office/powerpoint/2010/main" val="19381197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Give it a go</a:t>
            </a:r>
          </a:p>
        </p:txBody>
      </p:sp>
      <p:sp>
        <p:nvSpPr>
          <p:cNvPr id="3" name="Content Placeholder 2"/>
          <p:cNvSpPr>
            <a:spLocks noGrp="1"/>
          </p:cNvSpPr>
          <p:nvPr>
            <p:ph idx="1"/>
          </p:nvPr>
        </p:nvSpPr>
        <p:spPr/>
        <p:txBody>
          <a:bodyPr>
            <a:normAutofit fontScale="92500" lnSpcReduction="20000"/>
          </a:bodyPr>
          <a:lstStyle/>
          <a:p>
            <a:r>
              <a:rPr lang="en-US" dirty="0"/>
              <a:t>The deadline for the assessed version of this very small task is set for you to submit your work next week (20</a:t>
            </a:r>
            <a:r>
              <a:rPr lang="en-US" baseline="30000" dirty="0"/>
              <a:t>th</a:t>
            </a:r>
            <a:r>
              <a:rPr lang="en-US" dirty="0"/>
              <a:t> October).</a:t>
            </a:r>
          </a:p>
          <a:p>
            <a:endParaRPr lang="en-US" dirty="0"/>
          </a:p>
          <a:p>
            <a:r>
              <a:rPr lang="en-US" dirty="0"/>
              <a:t>Questions will arise, you will make appropriate decisions for you - that might not be right for everyone. Don’t be derailed by this. </a:t>
            </a:r>
          </a:p>
          <a:p>
            <a:endParaRPr lang="en-US" dirty="0"/>
          </a:p>
          <a:p>
            <a:r>
              <a:rPr lang="en-US" dirty="0"/>
              <a:t>The point of the task is to practice academic </a:t>
            </a:r>
            <a:r>
              <a:rPr lang="en-US" dirty="0" err="1"/>
              <a:t>rigour</a:t>
            </a:r>
            <a:r>
              <a:rPr lang="en-US" dirty="0"/>
              <a:t> but also to address some academic and student expectation.</a:t>
            </a:r>
          </a:p>
        </p:txBody>
      </p:sp>
    </p:spTree>
    <p:extLst>
      <p:ext uri="{BB962C8B-B14F-4D97-AF65-F5344CB8AC3E}">
        <p14:creationId xmlns:p14="http://schemas.microsoft.com/office/powerpoint/2010/main" val="31415329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Task 1 of 4 - to be submitted by 20th October, on Turnitin.</a:t>
            </a:r>
            <a:endParaRPr lang="en-US" dirty="0"/>
          </a:p>
        </p:txBody>
      </p:sp>
      <p:sp>
        <p:nvSpPr>
          <p:cNvPr id="3" name="Content Placeholder 2"/>
          <p:cNvSpPr>
            <a:spLocks noGrp="1"/>
          </p:cNvSpPr>
          <p:nvPr>
            <p:ph idx="1"/>
          </p:nvPr>
        </p:nvSpPr>
        <p:spPr/>
        <p:txBody>
          <a:bodyPr>
            <a:normAutofit fontScale="92500" lnSpcReduction="20000"/>
          </a:bodyPr>
          <a:lstStyle/>
          <a:p>
            <a:r>
              <a:rPr lang="en-GB" dirty="0"/>
              <a:t>After you receive your similarity score, add </a:t>
            </a:r>
            <a:r>
              <a:rPr lang="en-GB" b="1" dirty="0"/>
              <a:t>to the same document as your summary</a:t>
            </a:r>
            <a:r>
              <a:rPr lang="en-GB" dirty="0"/>
              <a:t>, a reflection of 100 words on:</a:t>
            </a:r>
          </a:p>
          <a:p>
            <a:pPr lvl="0"/>
            <a:r>
              <a:rPr lang="en-GB" dirty="0"/>
              <a:t>Your similarity score and how you could improve it for next time.  (50 words)</a:t>
            </a:r>
          </a:p>
          <a:p>
            <a:pPr lvl="0"/>
            <a:r>
              <a:rPr lang="en-GB" dirty="0"/>
              <a:t>The mark out of 100% you would award yourself and why, using the assessment criteria as a guide. (50 words)</a:t>
            </a:r>
          </a:p>
          <a:p>
            <a:r>
              <a:rPr lang="en-GB" dirty="0"/>
              <a:t> </a:t>
            </a:r>
          </a:p>
          <a:p>
            <a:r>
              <a:rPr lang="en-GB" dirty="0"/>
              <a:t>The resources covered in Unit One of this module will help you to complete this task. </a:t>
            </a:r>
          </a:p>
          <a:p>
            <a:endParaRPr lang="en-US" dirty="0"/>
          </a:p>
        </p:txBody>
      </p:sp>
    </p:spTree>
    <p:extLst>
      <p:ext uri="{BB962C8B-B14F-4D97-AF65-F5344CB8AC3E}">
        <p14:creationId xmlns:p14="http://schemas.microsoft.com/office/powerpoint/2010/main" val="916191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Turnitin – check Unit 0 for more details</a:t>
            </a:r>
          </a:p>
        </p:txBody>
      </p:sp>
      <p:pic>
        <p:nvPicPr>
          <p:cNvPr id="4" name="Content Placeholder 3" descr="Screen Shot 2022-10-10 at 11.54.39.png"/>
          <p:cNvPicPr>
            <a:picLocks noGrp="1" noChangeAspect="1"/>
          </p:cNvPicPr>
          <p:nvPr>
            <p:ph idx="1"/>
          </p:nvPr>
        </p:nvPicPr>
        <p:blipFill rotWithShape="1">
          <a:blip r:embed="rId2">
            <a:extLst>
              <a:ext uri="{28A0092B-C50C-407E-A947-70E740481C1C}">
                <a14:useLocalDpi xmlns:a14="http://schemas.microsoft.com/office/drawing/2010/main" val="0"/>
              </a:ext>
            </a:extLst>
          </a:blip>
          <a:srcRect l="2921" t="10714" r="4713" b="10338"/>
          <a:stretch/>
        </p:blipFill>
        <p:spPr>
          <a:xfrm>
            <a:off x="947935" y="1842515"/>
            <a:ext cx="7601370" cy="4060687"/>
          </a:xfrm>
        </p:spPr>
      </p:pic>
    </p:spTree>
    <p:extLst>
      <p:ext uri="{BB962C8B-B14F-4D97-AF65-F5344CB8AC3E}">
        <p14:creationId xmlns:p14="http://schemas.microsoft.com/office/powerpoint/2010/main" val="25447165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Turnitin</a:t>
            </a:r>
            <a:r>
              <a:rPr lang="en-US" dirty="0"/>
              <a:t> on Moodle</a:t>
            </a:r>
          </a:p>
        </p:txBody>
      </p:sp>
      <p:pic>
        <p:nvPicPr>
          <p:cNvPr id="6" name="Content Placeholder 5" descr="Screen Shot 2022-10-10 at 12.31.27.png"/>
          <p:cNvPicPr>
            <a:picLocks noGrp="1" noChangeAspect="1"/>
          </p:cNvPicPr>
          <p:nvPr>
            <p:ph idx="1"/>
          </p:nvPr>
        </p:nvPicPr>
        <p:blipFill>
          <a:blip r:embed="rId2">
            <a:extLst>
              <a:ext uri="{28A0092B-C50C-407E-A947-70E740481C1C}">
                <a14:useLocalDpi xmlns:a14="http://schemas.microsoft.com/office/drawing/2010/main" val="0"/>
              </a:ext>
            </a:extLst>
          </a:blip>
          <a:srcRect t="6003" b="6003"/>
          <a:stretch>
            <a:fillRect/>
          </a:stretch>
        </p:blipFill>
        <p:spPr/>
      </p:pic>
    </p:spTree>
    <p:extLst>
      <p:ext uri="{BB962C8B-B14F-4D97-AF65-F5344CB8AC3E}">
        <p14:creationId xmlns:p14="http://schemas.microsoft.com/office/powerpoint/2010/main" val="3460153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Turnitin</a:t>
            </a:r>
            <a:r>
              <a:rPr lang="en-US" dirty="0"/>
              <a:t> on Moodle</a:t>
            </a:r>
          </a:p>
        </p:txBody>
      </p:sp>
      <p:pic>
        <p:nvPicPr>
          <p:cNvPr id="4" name="Content Placeholder 3" descr="Screen Shot 2022-10-10 at 11.57.25.png"/>
          <p:cNvPicPr>
            <a:picLocks noGrp="1" noChangeAspect="1"/>
          </p:cNvPicPr>
          <p:nvPr>
            <p:ph idx="1"/>
          </p:nvPr>
        </p:nvPicPr>
        <p:blipFill rotWithShape="1">
          <a:blip r:embed="rId2">
            <a:extLst>
              <a:ext uri="{28A0092B-C50C-407E-A947-70E740481C1C}">
                <a14:useLocalDpi xmlns:a14="http://schemas.microsoft.com/office/drawing/2010/main" val="0"/>
              </a:ext>
            </a:extLst>
          </a:blip>
          <a:srcRect l="5094" t="17322" r="25360" b="41714"/>
          <a:stretch/>
        </p:blipFill>
        <p:spPr>
          <a:xfrm>
            <a:off x="457200" y="3085765"/>
            <a:ext cx="8309179" cy="3058932"/>
          </a:xfrm>
        </p:spPr>
      </p:pic>
      <p:sp>
        <p:nvSpPr>
          <p:cNvPr id="5" name="TextBox 4"/>
          <p:cNvSpPr txBox="1"/>
          <p:nvPr/>
        </p:nvSpPr>
        <p:spPr>
          <a:xfrm>
            <a:off x="1232584" y="1575866"/>
            <a:ext cx="6701850" cy="646331"/>
          </a:xfrm>
          <a:prstGeom prst="rect">
            <a:avLst/>
          </a:prstGeom>
          <a:noFill/>
        </p:spPr>
        <p:txBody>
          <a:bodyPr wrap="none" rtlCol="0">
            <a:spAutoFit/>
          </a:bodyPr>
          <a:lstStyle/>
          <a:p>
            <a:r>
              <a:rPr lang="en-US" dirty="0"/>
              <a:t>You will always receive an email notification to evidence your upload. </a:t>
            </a:r>
          </a:p>
          <a:p>
            <a:r>
              <a:rPr lang="en-US" dirty="0"/>
              <a:t>This is very important as it may support you later in the year.</a:t>
            </a:r>
          </a:p>
        </p:txBody>
      </p:sp>
    </p:spTree>
    <p:extLst>
      <p:ext uri="{BB962C8B-B14F-4D97-AF65-F5344CB8AC3E}">
        <p14:creationId xmlns:p14="http://schemas.microsoft.com/office/powerpoint/2010/main" val="2277325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Good v’s Bad scores</a:t>
            </a:r>
          </a:p>
        </p:txBody>
      </p:sp>
      <p:sp>
        <p:nvSpPr>
          <p:cNvPr id="3" name="Content Placeholder 2"/>
          <p:cNvSpPr>
            <a:spLocks noGrp="1"/>
          </p:cNvSpPr>
          <p:nvPr>
            <p:ph idx="1"/>
          </p:nvPr>
        </p:nvSpPr>
        <p:spPr/>
        <p:txBody>
          <a:bodyPr>
            <a:normAutofit fontScale="92500" lnSpcReduction="20000"/>
          </a:bodyPr>
          <a:lstStyle/>
          <a:p>
            <a:r>
              <a:rPr lang="en-US" dirty="0"/>
              <a:t>This must be led by context.</a:t>
            </a:r>
          </a:p>
          <a:p>
            <a:endParaRPr lang="en-US" dirty="0"/>
          </a:p>
          <a:p>
            <a:r>
              <a:rPr lang="en-US" dirty="0"/>
              <a:t>What does this mean?</a:t>
            </a:r>
          </a:p>
          <a:p>
            <a:endParaRPr lang="en-US" dirty="0"/>
          </a:p>
          <a:p>
            <a:r>
              <a:rPr lang="en-US" dirty="0"/>
              <a:t>The type of assessment task will dictate the amount of citation required. E.g. a portfolio of new poems may have a very low percentage of similarity on Turnitin as the work is </a:t>
            </a:r>
            <a:r>
              <a:rPr lang="en-US" dirty="0" err="1"/>
              <a:t>originaland</a:t>
            </a:r>
            <a:r>
              <a:rPr lang="en-US" dirty="0"/>
              <a:t> never before submitted / or available in a published book or paper – and this would be appropriate for the style of assessment.</a:t>
            </a:r>
          </a:p>
          <a:p>
            <a:endParaRPr lang="en-US" dirty="0"/>
          </a:p>
        </p:txBody>
      </p:sp>
    </p:spTree>
    <p:extLst>
      <p:ext uri="{BB962C8B-B14F-4D97-AF65-F5344CB8AC3E}">
        <p14:creationId xmlns:p14="http://schemas.microsoft.com/office/powerpoint/2010/main" val="25090234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ECCE9-1672-7346-9E7C-31D3F26E5D9A}"/>
              </a:ext>
            </a:extLst>
          </p:cNvPr>
          <p:cNvSpPr>
            <a:spLocks noGrp="1"/>
          </p:cNvSpPr>
          <p:nvPr>
            <p:ph type="title"/>
          </p:nvPr>
        </p:nvSpPr>
        <p:spPr/>
        <p:txBody>
          <a:bodyPr/>
          <a:lstStyle/>
          <a:p>
            <a:r>
              <a:rPr lang="en-US" dirty="0"/>
              <a:t>Good v’s Bad scores</a:t>
            </a:r>
          </a:p>
        </p:txBody>
      </p:sp>
      <p:sp>
        <p:nvSpPr>
          <p:cNvPr id="3" name="Content Placeholder 2">
            <a:extLst>
              <a:ext uri="{FF2B5EF4-FFF2-40B4-BE49-F238E27FC236}">
                <a16:creationId xmlns:a16="http://schemas.microsoft.com/office/drawing/2014/main" id="{6A988C8A-AFED-9145-951E-0B6B82D6450F}"/>
              </a:ext>
            </a:extLst>
          </p:cNvPr>
          <p:cNvSpPr>
            <a:spLocks noGrp="1"/>
          </p:cNvSpPr>
          <p:nvPr>
            <p:ph idx="1"/>
          </p:nvPr>
        </p:nvSpPr>
        <p:spPr/>
        <p:txBody>
          <a:bodyPr>
            <a:normAutofit fontScale="85000" lnSpcReduction="10000"/>
          </a:bodyPr>
          <a:lstStyle/>
          <a:p>
            <a:r>
              <a:rPr lang="en-US" dirty="0"/>
              <a:t>If an essay has a high similarity score – e.g. 60% - then your may have used too much citation and not enough original analysis, summarizing, paraphrasing and synthesizing.</a:t>
            </a:r>
          </a:p>
          <a:p>
            <a:endParaRPr lang="en-US" dirty="0"/>
          </a:p>
          <a:p>
            <a:r>
              <a:rPr lang="en-US" dirty="0"/>
              <a:t>However, if you have an extensive bibliography and well referenced citation your score may still be high – and this could be appropriate.</a:t>
            </a:r>
          </a:p>
          <a:p>
            <a:endParaRPr lang="en-US" dirty="0"/>
          </a:p>
          <a:p>
            <a:r>
              <a:rPr lang="en-US" dirty="0"/>
              <a:t>A bibliography will show up as a similarity as good sources have been used in other students’ work.</a:t>
            </a:r>
          </a:p>
        </p:txBody>
      </p:sp>
    </p:spTree>
    <p:extLst>
      <p:ext uri="{BB962C8B-B14F-4D97-AF65-F5344CB8AC3E}">
        <p14:creationId xmlns:p14="http://schemas.microsoft.com/office/powerpoint/2010/main" val="5703648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Additional Specific Advice for assessment </a:t>
            </a:r>
          </a:p>
        </p:txBody>
      </p:sp>
      <p:sp>
        <p:nvSpPr>
          <p:cNvPr id="3" name="Content Placeholder 2"/>
          <p:cNvSpPr>
            <a:spLocks noGrp="1"/>
          </p:cNvSpPr>
          <p:nvPr>
            <p:ph idx="1"/>
          </p:nvPr>
        </p:nvSpPr>
        <p:spPr/>
        <p:txBody>
          <a:bodyPr>
            <a:normAutofit lnSpcReduction="10000"/>
          </a:bodyPr>
          <a:lstStyle/>
          <a:p>
            <a:r>
              <a:rPr lang="en-US" dirty="0"/>
              <a:t>There are ‘Guidance for Student in the Completion of Tasks’ sections for each Component.</a:t>
            </a:r>
          </a:p>
          <a:p>
            <a:endParaRPr lang="en-US" dirty="0"/>
          </a:p>
          <a:p>
            <a:r>
              <a:rPr lang="en-US" dirty="0"/>
              <a:t>Check pages 11+12 of the Module Handbook / Assignment Brief for information about Component 1.</a:t>
            </a:r>
          </a:p>
          <a:p>
            <a:r>
              <a:rPr lang="en-US" dirty="0"/>
              <a:t>Check page2 16+17 for information about Component 2.</a:t>
            </a:r>
          </a:p>
        </p:txBody>
      </p:sp>
    </p:spTree>
    <p:extLst>
      <p:ext uri="{BB962C8B-B14F-4D97-AF65-F5344CB8AC3E}">
        <p14:creationId xmlns:p14="http://schemas.microsoft.com/office/powerpoint/2010/main" val="37078716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By next week</a:t>
            </a:r>
          </a:p>
        </p:txBody>
      </p:sp>
      <p:sp>
        <p:nvSpPr>
          <p:cNvPr id="3" name="Content Placeholder 2"/>
          <p:cNvSpPr>
            <a:spLocks noGrp="1"/>
          </p:cNvSpPr>
          <p:nvPr>
            <p:ph idx="1"/>
          </p:nvPr>
        </p:nvSpPr>
        <p:spPr/>
        <p:txBody>
          <a:bodyPr/>
          <a:lstStyle/>
          <a:p>
            <a:r>
              <a:rPr lang="en-US" dirty="0"/>
              <a:t>Complete Component 1 - Task 1 and be ready to / have already submitted.</a:t>
            </a:r>
          </a:p>
          <a:p>
            <a:endParaRPr lang="en-US" dirty="0"/>
          </a:p>
          <a:p>
            <a:r>
              <a:rPr lang="en-US" dirty="0"/>
              <a:t>Read a review of a work of film, theatre, exhibition that you have seen very recently.</a:t>
            </a:r>
          </a:p>
          <a:p>
            <a:endParaRPr lang="en-US" dirty="0"/>
          </a:p>
          <a:p>
            <a:r>
              <a:rPr lang="en-US" dirty="0"/>
              <a:t>Consider if the review influences your opinion, analysis or enjoyment of the work.</a:t>
            </a:r>
          </a:p>
        </p:txBody>
      </p:sp>
    </p:spTree>
    <p:extLst>
      <p:ext uri="{BB962C8B-B14F-4D97-AF65-F5344CB8AC3E}">
        <p14:creationId xmlns:p14="http://schemas.microsoft.com/office/powerpoint/2010/main" val="9499556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Last Quick </a:t>
            </a:r>
            <a:r>
              <a:rPr lang="en-US" dirty="0" err="1"/>
              <a:t>Menti</a:t>
            </a:r>
            <a:r>
              <a:rPr lang="mr-IN" dirty="0"/>
              <a:t>…</a:t>
            </a:r>
            <a:endParaRPr lang="en-US" dirty="0"/>
          </a:p>
        </p:txBody>
      </p:sp>
      <p:sp>
        <p:nvSpPr>
          <p:cNvPr id="4" name="Content Placeholder 3">
            <a:extLst>
              <a:ext uri="{FF2B5EF4-FFF2-40B4-BE49-F238E27FC236}">
                <a16:creationId xmlns:a16="http://schemas.microsoft.com/office/drawing/2014/main" id="{FF4E6444-5F88-F143-AAAF-82DC975B2F6E}"/>
              </a:ext>
            </a:extLst>
          </p:cNvPr>
          <p:cNvSpPr>
            <a:spLocks noGrp="1"/>
          </p:cNvSpPr>
          <p:nvPr>
            <p:ph idx="1"/>
          </p:nvPr>
        </p:nvSpPr>
        <p:spPr/>
        <p:txBody>
          <a:bodyPr/>
          <a:lstStyle/>
          <a:p>
            <a:r>
              <a:rPr lang="en-GB" dirty="0" err="1"/>
              <a:t>Menti.com</a:t>
            </a:r>
            <a:r>
              <a:rPr lang="en-GB" dirty="0"/>
              <a:t>: </a:t>
            </a:r>
          </a:p>
        </p:txBody>
      </p:sp>
      <p:pic>
        <p:nvPicPr>
          <p:cNvPr id="5" name="Picture 4" descr="A screenshot of a computer&#10;&#10;Description automatically generated">
            <a:extLst>
              <a:ext uri="{FF2B5EF4-FFF2-40B4-BE49-F238E27FC236}">
                <a16:creationId xmlns:a16="http://schemas.microsoft.com/office/drawing/2014/main" id="{5D63C315-DF0C-994C-923F-62133A9DB3EB}"/>
              </a:ext>
            </a:extLst>
          </p:cNvPr>
          <p:cNvPicPr>
            <a:picLocks noChangeAspect="1"/>
          </p:cNvPicPr>
          <p:nvPr/>
        </p:nvPicPr>
        <p:blipFill rotWithShape="1">
          <a:blip r:embed="rId2"/>
          <a:srcRect l="2380" t="31142" r="37620" b="15144"/>
          <a:stretch/>
        </p:blipFill>
        <p:spPr>
          <a:xfrm>
            <a:off x="0" y="2009710"/>
            <a:ext cx="8665028" cy="4848290"/>
          </a:xfrm>
          <a:prstGeom prst="rect">
            <a:avLst/>
          </a:prstGeom>
        </p:spPr>
      </p:pic>
    </p:spTree>
    <p:extLst>
      <p:ext uri="{BB962C8B-B14F-4D97-AF65-F5344CB8AC3E}">
        <p14:creationId xmlns:p14="http://schemas.microsoft.com/office/powerpoint/2010/main" val="40828571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5094-FEFE-A446-BD81-AFD00D141ED9}"/>
              </a:ext>
            </a:extLst>
          </p:cNvPr>
          <p:cNvSpPr>
            <a:spLocks noGrp="1"/>
          </p:cNvSpPr>
          <p:nvPr>
            <p:ph type="title"/>
          </p:nvPr>
        </p:nvSpPr>
        <p:spPr>
          <a:xfrm>
            <a:off x="457200" y="1974850"/>
            <a:ext cx="8229600" cy="1143000"/>
          </a:xfrm>
        </p:spPr>
        <p:txBody>
          <a:bodyPr>
            <a:normAutofit fontScale="90000"/>
          </a:bodyPr>
          <a:lstStyle/>
          <a:p>
            <a:br>
              <a:rPr lang="en-US" dirty="0"/>
            </a:br>
            <a:r>
              <a:rPr lang="en-US" dirty="0" err="1"/>
              <a:t>Diolch</a:t>
            </a:r>
            <a:r>
              <a:rPr lang="en-US" dirty="0"/>
              <a:t> </a:t>
            </a:r>
            <a:r>
              <a:rPr lang="en-US" dirty="0" err="1"/>
              <a:t>yn</a:t>
            </a:r>
            <a:r>
              <a:rPr lang="en-US" dirty="0"/>
              <a:t> </a:t>
            </a:r>
            <a:r>
              <a:rPr lang="en-US" dirty="0" err="1"/>
              <a:t>fawr</a:t>
            </a:r>
            <a:r>
              <a:rPr lang="en-US" dirty="0"/>
              <a:t> am </a:t>
            </a:r>
            <a:r>
              <a:rPr lang="en-US" dirty="0" err="1"/>
              <a:t>eich</a:t>
            </a:r>
            <a:r>
              <a:rPr lang="en-US" dirty="0"/>
              <a:t> </a:t>
            </a:r>
            <a:r>
              <a:rPr lang="en-US" dirty="0" err="1"/>
              <a:t>cyfraniad</a:t>
            </a:r>
            <a:r>
              <a:rPr lang="en-US" dirty="0"/>
              <a:t>.</a:t>
            </a:r>
            <a:br>
              <a:rPr lang="en-US" dirty="0"/>
            </a:br>
            <a:r>
              <a:rPr lang="en-US" dirty="0"/>
              <a:t>Thank you for your contribution.</a:t>
            </a:r>
          </a:p>
        </p:txBody>
      </p:sp>
    </p:spTree>
    <p:extLst>
      <p:ext uri="{BB962C8B-B14F-4D97-AF65-F5344CB8AC3E}">
        <p14:creationId xmlns:p14="http://schemas.microsoft.com/office/powerpoint/2010/main" val="4243247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591</TotalTime>
  <Words>1543</Words>
  <Application>Microsoft Macintosh PowerPoint</Application>
  <PresentationFormat>On-screen Show (4:3)</PresentationFormat>
  <Paragraphs>166</Paragraphs>
  <Slides>34</Slides>
  <Notes>15</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Office Theme</vt:lpstr>
      <vt:lpstr>Learning in the Digital Era</vt:lpstr>
      <vt:lpstr>Request from last week:</vt:lpstr>
      <vt:lpstr>Request from last week:</vt:lpstr>
      <vt:lpstr>Learning Outcomes </vt:lpstr>
      <vt:lpstr>Moodle</vt:lpstr>
      <vt:lpstr>Moodle</vt:lpstr>
      <vt:lpstr>PowerPoint Presentation</vt:lpstr>
      <vt:lpstr>However…Unit 0…</vt:lpstr>
      <vt:lpstr>PowerPoint Presentation</vt:lpstr>
      <vt:lpstr>Bibliography and Referencing</vt:lpstr>
      <vt:lpstr>PowerPoint Presentation</vt:lpstr>
      <vt:lpstr>Our Harvard Reference Guide</vt:lpstr>
      <vt:lpstr>Summarising and paraphrasing will help your put information into your own words and support your personal and academic development. For guidance on how to develop these skills look at Unit 1, Topic 2, Section 1:</vt:lpstr>
      <vt:lpstr>PowerPoint Presentation</vt:lpstr>
      <vt:lpstr>Referencing</vt:lpstr>
      <vt:lpstr>How does it look on paper:</vt:lpstr>
      <vt:lpstr>Our Harvard Reference Guide</vt:lpstr>
      <vt:lpstr>Today’s Group Task</vt:lpstr>
      <vt:lpstr>PowerPoint Presentation</vt:lpstr>
      <vt:lpstr>How did it go?</vt:lpstr>
      <vt:lpstr>Referencing</vt:lpstr>
      <vt:lpstr>PowerPoint Presentation</vt:lpstr>
      <vt:lpstr>Task 1 of 4 - to be submitted by 20th October, on Turnitin.</vt:lpstr>
      <vt:lpstr>Give it a go</vt:lpstr>
      <vt:lpstr>Task 1 of 4 - to be submitted by 20th October, on Turnitin.</vt:lpstr>
      <vt:lpstr>Turnitin – check Unit 0 for more details</vt:lpstr>
      <vt:lpstr>Turnitin on Moodle</vt:lpstr>
      <vt:lpstr>Turnitin on Moodle</vt:lpstr>
      <vt:lpstr>Good v’s Bad scores</vt:lpstr>
      <vt:lpstr>Good v’s Bad scores</vt:lpstr>
      <vt:lpstr>Additional Specific Advice for assessment </vt:lpstr>
      <vt:lpstr>By next week</vt:lpstr>
      <vt:lpstr>Last Quick Menti…</vt:lpstr>
      <vt:lpstr> Diolch yn fawr am eich cyfraniad. Thank you for your contribution.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31</cp:revision>
  <dcterms:created xsi:type="dcterms:W3CDTF">2022-10-10T10:14:13Z</dcterms:created>
  <dcterms:modified xsi:type="dcterms:W3CDTF">2023-10-13T13:51:13Z</dcterms:modified>
</cp:coreProperties>
</file>