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6"/>
  </p:notesMasterIdLst>
  <p:sldIdLst>
    <p:sldId id="256" r:id="rId2"/>
    <p:sldId id="285" r:id="rId3"/>
    <p:sldId id="304" r:id="rId4"/>
    <p:sldId id="289" r:id="rId5"/>
    <p:sldId id="303" r:id="rId6"/>
    <p:sldId id="281" r:id="rId7"/>
    <p:sldId id="286" r:id="rId8"/>
    <p:sldId id="292" r:id="rId9"/>
    <p:sldId id="287" r:id="rId10"/>
    <p:sldId id="288" r:id="rId11"/>
    <p:sldId id="291" r:id="rId12"/>
    <p:sldId id="293" r:id="rId13"/>
    <p:sldId id="294" r:id="rId14"/>
    <p:sldId id="312" r:id="rId15"/>
    <p:sldId id="295" r:id="rId16"/>
    <p:sldId id="297" r:id="rId17"/>
    <p:sldId id="313" r:id="rId18"/>
    <p:sldId id="296" r:id="rId19"/>
    <p:sldId id="298" r:id="rId20"/>
    <p:sldId id="301" r:id="rId21"/>
    <p:sldId id="318" r:id="rId22"/>
    <p:sldId id="302" r:id="rId23"/>
    <p:sldId id="305" r:id="rId24"/>
    <p:sldId id="299" r:id="rId25"/>
    <p:sldId id="300" r:id="rId26"/>
    <p:sldId id="306" r:id="rId27"/>
    <p:sldId id="308" r:id="rId28"/>
    <p:sldId id="314" r:id="rId29"/>
    <p:sldId id="307" r:id="rId30"/>
    <p:sldId id="309" r:id="rId31"/>
    <p:sldId id="310" r:id="rId32"/>
    <p:sldId id="316" r:id="rId33"/>
    <p:sldId id="317" r:id="rId34"/>
    <p:sldId id="290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960AF0-B2F0-1F4E-A111-58E5AE8E3944}" v="13" dt="2024-11-15T13:35:46.5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968" y="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ra Hopkinson" userId="S::lara.hopkinson@uwtsd.ac.uk::4c46a3d6-da89-4616-bd45-1b70e49404c2" providerId="AD" clId="Web-{53960AF0-B2F0-1F4E-A111-58E5AE8E3944}"/>
    <pc:docChg chg="modSld">
      <pc:chgData name="Lara Hopkinson" userId="S::lara.hopkinson@uwtsd.ac.uk::4c46a3d6-da89-4616-bd45-1b70e49404c2" providerId="AD" clId="Web-{53960AF0-B2F0-1F4E-A111-58E5AE8E3944}" dt="2024-11-15T13:35:46.174" v="11" actId="20577"/>
      <pc:docMkLst>
        <pc:docMk/>
      </pc:docMkLst>
      <pc:sldChg chg="modSp">
        <pc:chgData name="Lara Hopkinson" userId="S::lara.hopkinson@uwtsd.ac.uk::4c46a3d6-da89-4616-bd45-1b70e49404c2" providerId="AD" clId="Web-{53960AF0-B2F0-1F4E-A111-58E5AE8E3944}" dt="2024-11-15T13:35:46.174" v="11" actId="20577"/>
        <pc:sldMkLst>
          <pc:docMk/>
          <pc:sldMk cId="884790155" sldId="256"/>
        </pc:sldMkLst>
        <pc:spChg chg="mod">
          <ac:chgData name="Lara Hopkinson" userId="S::lara.hopkinson@uwtsd.ac.uk::4c46a3d6-da89-4616-bd45-1b70e49404c2" providerId="AD" clId="Web-{53960AF0-B2F0-1F4E-A111-58E5AE8E3944}" dt="2024-11-15T13:35:46.174" v="11" actId="20577"/>
          <ac:spMkLst>
            <pc:docMk/>
            <pc:sldMk cId="884790155" sldId="256"/>
            <ac:spMk id="5" creationId="{00000000-0000-0000-0000-000000000000}"/>
          </ac:spMkLst>
        </pc:spChg>
      </pc:sldChg>
    </pc:docChg>
  </pc:docChgLst>
  <pc:docChgLst>
    <pc:chgData name="Lara Hopkinson" userId="4c46a3d6-da89-4616-bd45-1b70e49404c2" providerId="ADAL" clId="{0C838F91-EAE6-4EE4-8BC8-D42FDAFB45C4}"/>
    <pc:docChg chg="custSel addSld modSld">
      <pc:chgData name="Lara Hopkinson" userId="4c46a3d6-da89-4616-bd45-1b70e49404c2" providerId="ADAL" clId="{0C838F91-EAE6-4EE4-8BC8-D42FDAFB45C4}" dt="2024-11-15T13:44:34.587" v="505" actId="27636"/>
      <pc:docMkLst>
        <pc:docMk/>
      </pc:docMkLst>
      <pc:sldChg chg="modSp new mod">
        <pc:chgData name="Lara Hopkinson" userId="4c46a3d6-da89-4616-bd45-1b70e49404c2" providerId="ADAL" clId="{0C838F91-EAE6-4EE4-8BC8-D42FDAFB45C4}" dt="2024-11-15T13:44:34.587" v="505" actId="27636"/>
        <pc:sldMkLst>
          <pc:docMk/>
          <pc:sldMk cId="3644095031" sldId="318"/>
        </pc:sldMkLst>
        <pc:spChg chg="mod">
          <ac:chgData name="Lara Hopkinson" userId="4c46a3d6-da89-4616-bd45-1b70e49404c2" providerId="ADAL" clId="{0C838F91-EAE6-4EE4-8BC8-D42FDAFB45C4}" dt="2024-11-15T13:41:57.397" v="21" actId="20577"/>
          <ac:spMkLst>
            <pc:docMk/>
            <pc:sldMk cId="3644095031" sldId="318"/>
            <ac:spMk id="2" creationId="{CB08CDCA-E0E6-21E3-07D2-0A56215C2BA3}"/>
          </ac:spMkLst>
        </pc:spChg>
        <pc:spChg chg="mod">
          <ac:chgData name="Lara Hopkinson" userId="4c46a3d6-da89-4616-bd45-1b70e49404c2" providerId="ADAL" clId="{0C838F91-EAE6-4EE4-8BC8-D42FDAFB45C4}" dt="2024-11-15T13:44:34.587" v="505" actId="27636"/>
          <ac:spMkLst>
            <pc:docMk/>
            <pc:sldMk cId="3644095031" sldId="318"/>
            <ac:spMk id="3" creationId="{267C64B8-FAC6-1A13-4DAA-D66E07280C8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C3830-B9CC-4AA6-90A6-48CA1B967EFB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1A25F5-9CDB-43DC-ACDC-D4090D08B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355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1A25F5-9CDB-43DC-ACDC-D4090D08B171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068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754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113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714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81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083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56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912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013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479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79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91053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2180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8719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5093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4011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E036D-6147-4B7D-B203-E9E0CAC0B9AF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754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E036D-6147-4B7D-B203-E9E0CAC0B9AF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CF40166-CB62-47B3-8B45-E854ADA60C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580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elegraph.co.uk/" TargetMode="External"/><Relationship Id="rId3" Type="http://schemas.openxmlformats.org/officeDocument/2006/relationships/hyperlink" Target="http://www.sentencingcouncil.org.uk/" TargetMode="External"/><Relationship Id="rId7" Type="http://schemas.openxmlformats.org/officeDocument/2006/relationships/hyperlink" Target="http://www.ukconstructionmedia.co.uk/" TargetMode="External"/><Relationship Id="rId2" Type="http://schemas.openxmlformats.org/officeDocument/2006/relationships/hyperlink" Target="http://www.publications.parliament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-lawresources.co.uk/" TargetMode="External"/><Relationship Id="rId11" Type="http://schemas.openxmlformats.org/officeDocument/2006/relationships/hyperlink" Target="http://www.naturalresources.wales/" TargetMode="External"/><Relationship Id="rId5" Type="http://schemas.openxmlformats.org/officeDocument/2006/relationships/hyperlink" Target="http://www.gov.uk/" TargetMode="External"/><Relationship Id="rId10" Type="http://schemas.openxmlformats.org/officeDocument/2006/relationships/hyperlink" Target="http://constructionblog.practicallaw.com/beware-wildlife-on-site/" TargetMode="External"/><Relationship Id="rId4" Type="http://schemas.openxmlformats.org/officeDocument/2006/relationships/hyperlink" Target="http://www.environmentlaw.org.uk/" TargetMode="External"/><Relationship Id="rId9" Type="http://schemas.openxmlformats.org/officeDocument/2006/relationships/hyperlink" Target="https://www.designingbuildings.co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259632" y="2492896"/>
            <a:ext cx="5826719" cy="1646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Law for the Built Environment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Lara Hopkinson</a:t>
            </a:r>
          </a:p>
          <a:p>
            <a:r>
              <a:rPr lang="en-GB" dirty="0"/>
              <a:t>Senior Lecturer</a:t>
            </a:r>
          </a:p>
          <a:p>
            <a:r>
              <a:rPr lang="en-GB" dirty="0"/>
              <a:t>Architecture, Built and Natural Environment</a:t>
            </a:r>
          </a:p>
        </p:txBody>
      </p:sp>
    </p:spTree>
    <p:extLst>
      <p:ext uri="{BB962C8B-B14F-4D97-AF65-F5344CB8AC3E}">
        <p14:creationId xmlns:p14="http://schemas.microsoft.com/office/powerpoint/2010/main" val="884790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Topics for today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Environmental law introduction</a:t>
            </a:r>
          </a:p>
          <a:p>
            <a:pPr lvl="1"/>
            <a:r>
              <a:rPr lang="en-GB" dirty="0"/>
              <a:t>Philosophy </a:t>
            </a:r>
          </a:p>
          <a:p>
            <a:pPr lvl="1"/>
            <a:r>
              <a:rPr lang="en-GB" dirty="0"/>
              <a:t>Liabilities</a:t>
            </a:r>
          </a:p>
          <a:p>
            <a:pPr lvl="1"/>
            <a:r>
              <a:rPr lang="en-GB" dirty="0"/>
              <a:t>Why is it important?</a:t>
            </a:r>
          </a:p>
          <a:p>
            <a:pPr lvl="1"/>
            <a:r>
              <a:rPr lang="en-GB" dirty="0"/>
              <a:t>Specific Acts / Regulations to be aware of</a:t>
            </a:r>
          </a:p>
        </p:txBody>
      </p:sp>
    </p:spTree>
    <p:extLst>
      <p:ext uri="{BB962C8B-B14F-4D97-AF65-F5344CB8AC3E}">
        <p14:creationId xmlns:p14="http://schemas.microsoft.com/office/powerpoint/2010/main" val="161877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do YOU think it is important??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628800"/>
            <a:ext cx="2548099" cy="4755743"/>
          </a:xfrm>
        </p:spPr>
      </p:pic>
    </p:spTree>
    <p:extLst>
      <p:ext uri="{BB962C8B-B14F-4D97-AF65-F5344CB8AC3E}">
        <p14:creationId xmlns:p14="http://schemas.microsoft.com/office/powerpoint/2010/main" val="31980516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Environmental law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132856"/>
            <a:ext cx="6347714" cy="3880773"/>
          </a:xfrm>
        </p:spPr>
        <p:txBody>
          <a:bodyPr/>
          <a:lstStyle/>
          <a:p>
            <a:r>
              <a:rPr lang="en-GB" dirty="0"/>
              <a:t>Developed significantly </a:t>
            </a:r>
          </a:p>
          <a:p>
            <a:r>
              <a:rPr lang="en-GB" dirty="0"/>
              <a:t>Common law approach:</a:t>
            </a:r>
          </a:p>
          <a:p>
            <a:pPr lvl="1"/>
            <a:r>
              <a:rPr lang="en-GB" dirty="0"/>
              <a:t>Protecting private interest in land</a:t>
            </a:r>
          </a:p>
          <a:p>
            <a:pPr lvl="1"/>
            <a:r>
              <a:rPr lang="en-GB" dirty="0"/>
              <a:t>Disputes relating to land (activities, restricting use)</a:t>
            </a:r>
          </a:p>
          <a:p>
            <a:r>
              <a:rPr lang="en-GB" dirty="0"/>
              <a:t>Regulatory framework expanded due to membership of EU</a:t>
            </a:r>
          </a:p>
          <a:p>
            <a:r>
              <a:rPr lang="en-GB" dirty="0"/>
              <a:t>General philosophy:</a:t>
            </a:r>
          </a:p>
          <a:p>
            <a:r>
              <a:rPr lang="en-GB" dirty="0"/>
              <a:t>“Polluter Pays Principle”</a:t>
            </a:r>
          </a:p>
          <a:p>
            <a:pPr lvl="1"/>
            <a:r>
              <a:rPr lang="en-GB" dirty="0"/>
              <a:t>Includes owners and occupiers of land</a:t>
            </a:r>
          </a:p>
        </p:txBody>
      </p:sp>
    </p:spTree>
    <p:extLst>
      <p:ext uri="{BB962C8B-B14F-4D97-AF65-F5344CB8AC3E}">
        <p14:creationId xmlns:p14="http://schemas.microsoft.com/office/powerpoint/2010/main" val="2910714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Great Stink of London 1858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4799" y="1412776"/>
            <a:ext cx="6273744" cy="47937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544" y="6514327"/>
            <a:ext cx="18393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Wikipedia</a:t>
            </a:r>
          </a:p>
        </p:txBody>
      </p:sp>
    </p:spTree>
    <p:extLst>
      <p:ext uri="{BB962C8B-B14F-4D97-AF65-F5344CB8AC3E}">
        <p14:creationId xmlns:p14="http://schemas.microsoft.com/office/powerpoint/2010/main" val="32104409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Liabilities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Criminal:</a:t>
            </a:r>
          </a:p>
          <a:p>
            <a:pPr lvl="1"/>
            <a:r>
              <a:rPr lang="en-GB" dirty="0"/>
              <a:t>Breach of statutory controls / legislation AND</a:t>
            </a:r>
          </a:p>
          <a:p>
            <a:pPr lvl="1"/>
            <a:r>
              <a:rPr lang="en-GB" dirty="0"/>
              <a:t>Cause significant harm</a:t>
            </a:r>
          </a:p>
          <a:p>
            <a:r>
              <a:rPr lang="en-GB" dirty="0"/>
              <a:t>Offences are “strict liability”</a:t>
            </a:r>
          </a:p>
          <a:p>
            <a:pPr lvl="1"/>
            <a:r>
              <a:rPr lang="en-GB" dirty="0"/>
              <a:t>No proof required, just that harm occurred</a:t>
            </a:r>
          </a:p>
          <a:p>
            <a:r>
              <a:rPr lang="en-GB" dirty="0"/>
              <a:t>Remedies applied:</a:t>
            </a:r>
          </a:p>
          <a:p>
            <a:pPr lvl="1"/>
            <a:r>
              <a:rPr lang="en-GB" dirty="0"/>
              <a:t>Fines, imprisonment, suspended sentences, community service orders…</a:t>
            </a:r>
          </a:p>
          <a:p>
            <a:pPr lvl="1"/>
            <a:r>
              <a:rPr lang="en-GB" dirty="0"/>
              <a:t>Fines – from £100 to unlimited (£3m)</a:t>
            </a:r>
          </a:p>
          <a:p>
            <a:pPr lvl="1"/>
            <a:r>
              <a:rPr lang="en-GB" dirty="0"/>
              <a:t>Custody – up to 5 years…</a:t>
            </a:r>
          </a:p>
        </p:txBody>
      </p:sp>
    </p:spTree>
    <p:extLst>
      <p:ext uri="{BB962C8B-B14F-4D97-AF65-F5344CB8AC3E}">
        <p14:creationId xmlns:p14="http://schemas.microsoft.com/office/powerpoint/2010/main" val="1294920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Liabilities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930400"/>
            <a:ext cx="6347714" cy="4666952"/>
          </a:xfrm>
        </p:spPr>
        <p:txBody>
          <a:bodyPr>
            <a:normAutofit/>
          </a:bodyPr>
          <a:lstStyle/>
          <a:p>
            <a:r>
              <a:rPr lang="en-GB" dirty="0"/>
              <a:t>Civil:</a:t>
            </a:r>
          </a:p>
          <a:p>
            <a:pPr lvl="1"/>
            <a:r>
              <a:rPr lang="en-GB" dirty="0"/>
              <a:t>Breaches of contract </a:t>
            </a:r>
          </a:p>
          <a:p>
            <a:pPr lvl="1"/>
            <a:r>
              <a:rPr lang="en-GB" dirty="0"/>
              <a:t>Breaches of tort law (esp. nuisance)</a:t>
            </a:r>
          </a:p>
          <a:p>
            <a:r>
              <a:rPr lang="en-GB" dirty="0"/>
              <a:t>Enables regulators to deal with offences outside of court</a:t>
            </a:r>
          </a:p>
          <a:p>
            <a:r>
              <a:rPr lang="en-GB" dirty="0"/>
              <a:t>Regulatory Enforcement and Sanctions Act 2008</a:t>
            </a:r>
          </a:p>
          <a:p>
            <a:r>
              <a:rPr lang="en-GB" dirty="0"/>
              <a:t>Offenders can:</a:t>
            </a:r>
          </a:p>
          <a:p>
            <a:pPr lvl="1"/>
            <a:r>
              <a:rPr lang="en-GB" dirty="0"/>
              <a:t>Put things right (an undertaking)</a:t>
            </a:r>
          </a:p>
          <a:p>
            <a:pPr lvl="1"/>
            <a:r>
              <a:rPr lang="en-GB" dirty="0"/>
              <a:t>Take steps to curb pollution (notices)</a:t>
            </a:r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6039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Further implications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Issues of </a:t>
            </a:r>
            <a:r>
              <a:rPr lang="en-GB" b="1" u="sng" dirty="0"/>
              <a:t>personal</a:t>
            </a:r>
            <a:r>
              <a:rPr lang="en-GB" dirty="0"/>
              <a:t> liability</a:t>
            </a:r>
          </a:p>
          <a:p>
            <a:pPr lvl="1"/>
            <a:r>
              <a:rPr lang="en-GB" dirty="0"/>
              <a:t>EPA 90, WRA 91, HASAWA 74</a:t>
            </a:r>
          </a:p>
          <a:p>
            <a:pPr lvl="1"/>
            <a:r>
              <a:rPr lang="en-GB" dirty="0"/>
              <a:t>Personal responsibility to directors &amp; senior managers</a:t>
            </a:r>
          </a:p>
          <a:p>
            <a:pPr lvl="1"/>
            <a:r>
              <a:rPr lang="en-GB" dirty="0"/>
              <a:t>Company guilty of environmental offence</a:t>
            </a:r>
          </a:p>
          <a:p>
            <a:pPr lvl="1"/>
            <a:r>
              <a:rPr lang="en-GB" dirty="0"/>
              <a:t>Claim will be issued against both</a:t>
            </a:r>
          </a:p>
          <a:p>
            <a:pPr lvl="1"/>
            <a:endParaRPr lang="en-GB" dirty="0"/>
          </a:p>
          <a:p>
            <a:pPr lvl="1"/>
            <a:r>
              <a:rPr lang="en-GB" dirty="0"/>
              <a:t>Woodhouse v Walsall Metropolitan Borough Council [1994]</a:t>
            </a:r>
          </a:p>
          <a:p>
            <a:pPr lvl="1"/>
            <a:r>
              <a:rPr lang="en-GB" dirty="0"/>
              <a:t>Prosecution of Phillips and Thomas, 2013</a:t>
            </a:r>
          </a:p>
        </p:txBody>
      </p:sp>
    </p:spTree>
    <p:extLst>
      <p:ext uri="{BB962C8B-B14F-4D97-AF65-F5344CB8AC3E}">
        <p14:creationId xmlns:p14="http://schemas.microsoft.com/office/powerpoint/2010/main" val="2149091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Environmental crime challenges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Infrequent</a:t>
            </a:r>
          </a:p>
          <a:p>
            <a:pPr lvl="1"/>
            <a:r>
              <a:rPr lang="en-GB" dirty="0"/>
              <a:t>2004 report – 10,000 prosecutions annually</a:t>
            </a:r>
          </a:p>
          <a:p>
            <a:pPr lvl="1"/>
            <a:r>
              <a:rPr lang="en-GB" dirty="0"/>
              <a:t>0nly 10% of known crimes end up in court</a:t>
            </a:r>
          </a:p>
          <a:p>
            <a:pPr lvl="1"/>
            <a:r>
              <a:rPr lang="en-GB" dirty="0"/>
              <a:t>Local authorities deal with it</a:t>
            </a:r>
          </a:p>
          <a:p>
            <a:r>
              <a:rPr lang="en-GB" dirty="0"/>
              <a:t>Level of sentencing</a:t>
            </a:r>
          </a:p>
          <a:p>
            <a:pPr lvl="1"/>
            <a:r>
              <a:rPr lang="en-GB" dirty="0"/>
              <a:t>Historically - small fines</a:t>
            </a:r>
          </a:p>
          <a:p>
            <a:pPr lvl="1"/>
            <a:r>
              <a:rPr lang="en-GB" dirty="0"/>
              <a:t>Fixed penalty notices – no deterrent </a:t>
            </a:r>
          </a:p>
          <a:p>
            <a:r>
              <a:rPr lang="en-GB" dirty="0"/>
              <a:t>Nature of sentencing</a:t>
            </a:r>
          </a:p>
          <a:p>
            <a:pPr lvl="1"/>
            <a:r>
              <a:rPr lang="en-GB" dirty="0"/>
              <a:t>Largely fines</a:t>
            </a:r>
          </a:p>
          <a:p>
            <a:pPr lvl="1"/>
            <a:r>
              <a:rPr lang="en-GB" dirty="0"/>
              <a:t>Imprisonment or community service only for serious crimes</a:t>
            </a:r>
          </a:p>
        </p:txBody>
      </p:sp>
    </p:spTree>
    <p:extLst>
      <p:ext uri="{BB962C8B-B14F-4D97-AF65-F5344CB8AC3E}">
        <p14:creationId xmlns:p14="http://schemas.microsoft.com/office/powerpoint/2010/main" val="40097442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Important Acts of Parliament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Public Health Act 1936</a:t>
            </a:r>
          </a:p>
          <a:p>
            <a:pPr lvl="1"/>
            <a:r>
              <a:rPr lang="en-GB" dirty="0"/>
              <a:t>Deals with accumulation of waste on land</a:t>
            </a:r>
          </a:p>
          <a:p>
            <a:r>
              <a:rPr lang="en-GB" dirty="0"/>
              <a:t>Clean Air Act 1956, superseded 1968 and 1993</a:t>
            </a:r>
          </a:p>
          <a:p>
            <a:pPr lvl="1"/>
            <a:r>
              <a:rPr lang="en-GB" dirty="0"/>
              <a:t>Passed in response to the Great London Smog 1952</a:t>
            </a:r>
          </a:p>
          <a:p>
            <a:r>
              <a:rPr lang="en-GB" dirty="0"/>
              <a:t>Control of Pollution Act 1974 (COPA)</a:t>
            </a:r>
          </a:p>
          <a:p>
            <a:pPr lvl="1"/>
            <a:r>
              <a:rPr lang="en-GB" dirty="0"/>
              <a:t>Covered variety of environmental issues</a:t>
            </a:r>
          </a:p>
          <a:p>
            <a:r>
              <a:rPr lang="en-GB" dirty="0"/>
              <a:t>Health and Safety at Work Act 1974</a:t>
            </a:r>
          </a:p>
          <a:p>
            <a:pPr lvl="1"/>
            <a:r>
              <a:rPr lang="en-GB" dirty="0"/>
              <a:t>Covers certain emissions to atmosphere &amp; control of dangerous substances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7639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Further developments…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Environmental Protection Act 1990 (EPA 90)</a:t>
            </a:r>
          </a:p>
          <a:p>
            <a:pPr lvl="1"/>
            <a:r>
              <a:rPr lang="en-GB" dirty="0"/>
              <a:t>Part 1 - Permitting</a:t>
            </a:r>
          </a:p>
          <a:p>
            <a:pPr lvl="1"/>
            <a:r>
              <a:rPr lang="en-GB" dirty="0"/>
              <a:t>Part 2 – Waste on land (2a contaminated land)</a:t>
            </a:r>
          </a:p>
          <a:p>
            <a:pPr lvl="1"/>
            <a:r>
              <a:rPr lang="en-GB" dirty="0"/>
              <a:t>Part 3 – Statutory nuisance</a:t>
            </a:r>
          </a:p>
          <a:p>
            <a:pPr lvl="1"/>
            <a:r>
              <a:rPr lang="en-GB" dirty="0"/>
              <a:t>Part 4 - Littering</a:t>
            </a:r>
          </a:p>
          <a:p>
            <a:r>
              <a:rPr lang="en-GB" dirty="0"/>
              <a:t>Water Resources Act 1991 (WRA 91)</a:t>
            </a:r>
          </a:p>
          <a:p>
            <a:r>
              <a:rPr lang="en-GB" dirty="0"/>
              <a:t>Environment Act 1995 (EA 95)</a:t>
            </a:r>
          </a:p>
          <a:p>
            <a:pPr lvl="1"/>
            <a:r>
              <a:rPr lang="en-GB" dirty="0"/>
              <a:t>Part 1 – Setting up the regulator</a:t>
            </a:r>
          </a:p>
          <a:p>
            <a:pPr lvl="1"/>
            <a:r>
              <a:rPr lang="en-GB" dirty="0"/>
              <a:t>Part 2 – contaminated land</a:t>
            </a:r>
          </a:p>
          <a:p>
            <a:pPr lvl="1"/>
            <a:r>
              <a:rPr lang="en-GB" dirty="0"/>
              <a:t>Part 4 – Air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36347948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Regulatory details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160590"/>
            <a:ext cx="6347714" cy="4148730"/>
          </a:xfrm>
        </p:spPr>
        <p:txBody>
          <a:bodyPr/>
          <a:lstStyle/>
          <a:p>
            <a:r>
              <a:rPr lang="en-GB" dirty="0"/>
              <a:t>Environment Agency (England &amp; Wales)</a:t>
            </a:r>
          </a:p>
          <a:p>
            <a:pPr lvl="1"/>
            <a:r>
              <a:rPr lang="en-GB" dirty="0"/>
              <a:t>Natural Resources Wales (2013+)</a:t>
            </a:r>
          </a:p>
          <a:p>
            <a:r>
              <a:rPr lang="en-GB" dirty="0"/>
              <a:t>Scottish Environmental Protection Agency</a:t>
            </a:r>
          </a:p>
          <a:p>
            <a:r>
              <a:rPr lang="en-GB" dirty="0"/>
              <a:t>Responsible for polluting industries / serious crimes</a:t>
            </a:r>
          </a:p>
          <a:p>
            <a:endParaRPr lang="en-GB" dirty="0"/>
          </a:p>
          <a:p>
            <a:r>
              <a:rPr lang="en-GB" dirty="0"/>
              <a:t>Local authority</a:t>
            </a:r>
          </a:p>
          <a:p>
            <a:r>
              <a:rPr lang="en-GB" dirty="0"/>
              <a:t>More day-to-day issues</a:t>
            </a:r>
          </a:p>
          <a:p>
            <a:r>
              <a:rPr lang="en-GB" dirty="0"/>
              <a:t>Includes:</a:t>
            </a:r>
          </a:p>
          <a:p>
            <a:pPr lvl="1"/>
            <a:r>
              <a:rPr lang="en-GB" dirty="0"/>
              <a:t>Statutory nuisance (noise)</a:t>
            </a:r>
          </a:p>
          <a:p>
            <a:pPr lvl="1"/>
            <a:r>
              <a:rPr lang="en-GB" dirty="0"/>
              <a:t>Contaminated land in their area</a:t>
            </a:r>
          </a:p>
        </p:txBody>
      </p:sp>
    </p:spTree>
    <p:extLst>
      <p:ext uri="{BB962C8B-B14F-4D97-AF65-F5344CB8AC3E}">
        <p14:creationId xmlns:p14="http://schemas.microsoft.com/office/powerpoint/2010/main" val="36759982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important organisations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Water and sewerage undertakers</a:t>
            </a:r>
          </a:p>
          <a:p>
            <a:pPr lvl="1"/>
            <a:r>
              <a:rPr lang="en-GB" dirty="0"/>
              <a:t>Maintenance</a:t>
            </a:r>
          </a:p>
          <a:p>
            <a:pPr lvl="1"/>
            <a:r>
              <a:rPr lang="en-GB" dirty="0"/>
              <a:t>Provision of drinking water</a:t>
            </a:r>
          </a:p>
          <a:p>
            <a:pPr lvl="1"/>
            <a:r>
              <a:rPr lang="en-GB" dirty="0"/>
              <a:t>Regulation of trade effluent</a:t>
            </a:r>
          </a:p>
          <a:p>
            <a:r>
              <a:rPr lang="en-GB" dirty="0"/>
              <a:t>Department for the Environment, Food &amp; Rural Affairs (DEFRA)</a:t>
            </a:r>
          </a:p>
          <a:p>
            <a:pPr lvl="1"/>
            <a:r>
              <a:rPr lang="en-GB" dirty="0"/>
              <a:t>Promoting legislation</a:t>
            </a:r>
          </a:p>
          <a:p>
            <a:pPr lvl="1"/>
            <a:r>
              <a:rPr lang="en-GB" dirty="0"/>
              <a:t>Issuing guidance</a:t>
            </a:r>
          </a:p>
          <a:p>
            <a:pPr lvl="1"/>
            <a:r>
              <a:rPr lang="en-GB" dirty="0"/>
              <a:t>Determining appeals</a:t>
            </a:r>
          </a:p>
        </p:txBody>
      </p:sp>
    </p:spTree>
    <p:extLst>
      <p:ext uri="{BB962C8B-B14F-4D97-AF65-F5344CB8AC3E}">
        <p14:creationId xmlns:p14="http://schemas.microsoft.com/office/powerpoint/2010/main" val="27807717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2852936"/>
            <a:ext cx="6347713" cy="1320800"/>
          </a:xfrm>
        </p:spPr>
        <p:txBody>
          <a:bodyPr/>
          <a:lstStyle/>
          <a:p>
            <a:pPr algn="ctr"/>
            <a:r>
              <a:rPr lang="en-GB" dirty="0"/>
              <a:t>Key legislative areas</a:t>
            </a:r>
          </a:p>
        </p:txBody>
      </p:sp>
    </p:spTree>
    <p:extLst>
      <p:ext uri="{BB962C8B-B14F-4D97-AF65-F5344CB8AC3E}">
        <p14:creationId xmlns:p14="http://schemas.microsoft.com/office/powerpoint/2010/main" val="12840326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Contaminated land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160590"/>
            <a:ext cx="6347714" cy="4436762"/>
          </a:xfrm>
        </p:spPr>
        <p:txBody>
          <a:bodyPr/>
          <a:lstStyle/>
          <a:p>
            <a:r>
              <a:rPr lang="en-GB" dirty="0"/>
              <a:t>Controlled by EPA90 Pt2A</a:t>
            </a:r>
          </a:p>
          <a:p>
            <a:r>
              <a:rPr lang="en-GB" dirty="0"/>
              <a:t>“</a:t>
            </a:r>
            <a:r>
              <a:rPr lang="en-GB" i="1" dirty="0"/>
              <a:t>L</a:t>
            </a:r>
            <a:r>
              <a:rPr lang="en-GB" b="1" i="1" dirty="0"/>
              <a:t>and</a:t>
            </a:r>
            <a:r>
              <a:rPr lang="en-GB" i="1" dirty="0"/>
              <a:t> where substances could cause: significant harm to people or protected species; significant pollution of surface waters or groundwater</a:t>
            </a:r>
            <a:r>
              <a:rPr lang="en-GB" dirty="0"/>
              <a:t>” (</a:t>
            </a:r>
            <a:r>
              <a:rPr lang="en-GB" sz="1600" dirty="0"/>
              <a:t>Gov.uk, 2015</a:t>
            </a:r>
            <a:r>
              <a:rPr lang="en-GB" dirty="0"/>
              <a:t>)</a:t>
            </a:r>
          </a:p>
          <a:p>
            <a:r>
              <a:rPr lang="en-GB" dirty="0"/>
              <a:t>Pollution can be from differing sources</a:t>
            </a:r>
          </a:p>
          <a:p>
            <a:r>
              <a:rPr lang="en-GB" dirty="0"/>
              <a:t>Classification of “special sites”</a:t>
            </a:r>
          </a:p>
          <a:p>
            <a:r>
              <a:rPr lang="en-GB" dirty="0"/>
              <a:t>Classification of persons responsible:</a:t>
            </a:r>
          </a:p>
          <a:p>
            <a:pPr lvl="1"/>
            <a:r>
              <a:rPr lang="en-GB" dirty="0"/>
              <a:t>Class A: caused or allowed the contamination</a:t>
            </a:r>
          </a:p>
          <a:p>
            <a:pPr lvl="1"/>
            <a:r>
              <a:rPr lang="en-GB" dirty="0"/>
              <a:t>Class B: own or use the land</a:t>
            </a:r>
          </a:p>
          <a:p>
            <a:r>
              <a:rPr lang="en-GB" dirty="0"/>
              <a:t>Remediation notice</a:t>
            </a:r>
          </a:p>
          <a:p>
            <a:r>
              <a:rPr lang="en-GB" dirty="0"/>
              <a:t>Development / purchase of land</a:t>
            </a:r>
          </a:p>
        </p:txBody>
      </p:sp>
    </p:spTree>
    <p:extLst>
      <p:ext uri="{BB962C8B-B14F-4D97-AF65-F5344CB8AC3E}">
        <p14:creationId xmlns:p14="http://schemas.microsoft.com/office/powerpoint/2010/main" val="2403753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Remediation notice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Provided to the ‘appropriate person’</a:t>
            </a:r>
          </a:p>
          <a:p>
            <a:r>
              <a:rPr lang="en-GB" dirty="0"/>
              <a:t>3-month warning of intent to issue</a:t>
            </a:r>
          </a:p>
          <a:p>
            <a:pPr lvl="1"/>
            <a:r>
              <a:rPr lang="en-GB" dirty="0"/>
              <a:t>Sites then normally have up to 3 years to conclude</a:t>
            </a:r>
          </a:p>
          <a:p>
            <a:r>
              <a:rPr lang="en-GB" dirty="0"/>
              <a:t>Sets out:</a:t>
            </a:r>
          </a:p>
          <a:p>
            <a:pPr lvl="1"/>
            <a:r>
              <a:rPr lang="en-GB" dirty="0"/>
              <a:t>Assessment action</a:t>
            </a:r>
          </a:p>
          <a:p>
            <a:pPr lvl="1"/>
            <a:r>
              <a:rPr lang="en-GB" dirty="0"/>
              <a:t>Remedial treatment action</a:t>
            </a:r>
          </a:p>
          <a:p>
            <a:pPr lvl="1"/>
            <a:r>
              <a:rPr lang="en-GB" dirty="0"/>
              <a:t>Monitoring action</a:t>
            </a:r>
          </a:p>
          <a:p>
            <a:r>
              <a:rPr lang="en-GB" dirty="0"/>
              <a:t>Risk assessment:</a:t>
            </a:r>
          </a:p>
          <a:p>
            <a:pPr lvl="1"/>
            <a:r>
              <a:rPr lang="en-GB" dirty="0"/>
              <a:t>‘Pollutant linkage’</a:t>
            </a:r>
          </a:p>
          <a:p>
            <a:pPr lvl="1"/>
            <a:r>
              <a:rPr lang="en-GB" dirty="0"/>
              <a:t>Contaminant (source) with a receptor (target) through a pathway</a:t>
            </a:r>
          </a:p>
        </p:txBody>
      </p:sp>
    </p:spTree>
    <p:extLst>
      <p:ext uri="{BB962C8B-B14F-4D97-AF65-F5344CB8AC3E}">
        <p14:creationId xmlns:p14="http://schemas.microsoft.com/office/powerpoint/2010/main" val="31787517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Pollutant linkage</a:t>
            </a:r>
          </a:p>
        </p:txBody>
      </p:sp>
      <p:pic>
        <p:nvPicPr>
          <p:cNvPr id="1026" name="Picture 2" descr="Image result for pollutant link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77764"/>
            <a:ext cx="8831856" cy="3659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6550568"/>
            <a:ext cx="18758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Delta Simons</a:t>
            </a:r>
          </a:p>
        </p:txBody>
      </p:sp>
    </p:spTree>
    <p:extLst>
      <p:ext uri="{BB962C8B-B14F-4D97-AF65-F5344CB8AC3E}">
        <p14:creationId xmlns:p14="http://schemas.microsoft.com/office/powerpoint/2010/main" val="6970059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Contaminated land – key cases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 (on the application of National Grid Gas PLC (formally Transco PLC)) v Environment Agency [2007]</a:t>
            </a:r>
          </a:p>
          <a:p>
            <a:pPr lvl="1"/>
            <a:r>
              <a:rPr lang="en-GB" dirty="0"/>
              <a:t>Contamination from former gasworks</a:t>
            </a:r>
          </a:p>
          <a:p>
            <a:pPr lvl="1"/>
            <a:endParaRPr lang="en-GB" dirty="0"/>
          </a:p>
          <a:p>
            <a:r>
              <a:rPr lang="en-GB" dirty="0"/>
              <a:t>Circular Facilities (London) Ltd v Sevenoaks District Council [2004]</a:t>
            </a:r>
          </a:p>
          <a:p>
            <a:pPr lvl="1"/>
            <a:r>
              <a:rPr lang="en-GB" dirty="0"/>
              <a:t>Contamination from landfill</a:t>
            </a:r>
          </a:p>
        </p:txBody>
      </p:sp>
    </p:spTree>
    <p:extLst>
      <p:ext uri="{BB962C8B-B14F-4D97-AF65-F5344CB8AC3E}">
        <p14:creationId xmlns:p14="http://schemas.microsoft.com/office/powerpoint/2010/main" val="32595860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Land and air pollution:</a:t>
            </a:r>
            <a:br>
              <a:rPr lang="en-GB" dirty="0"/>
            </a:br>
            <a:r>
              <a:rPr lang="en-GB" dirty="0"/>
              <a:t>Waste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Controlled by EPA 90 Part 2</a:t>
            </a:r>
          </a:p>
          <a:p>
            <a:r>
              <a:rPr lang="en-GB" dirty="0"/>
              <a:t>Classification of wastes:</a:t>
            </a:r>
          </a:p>
          <a:p>
            <a:pPr lvl="1"/>
            <a:r>
              <a:rPr lang="en-GB" dirty="0"/>
              <a:t>Inert</a:t>
            </a:r>
          </a:p>
          <a:p>
            <a:pPr lvl="1"/>
            <a:r>
              <a:rPr lang="en-GB" dirty="0"/>
              <a:t>Controlled</a:t>
            </a:r>
          </a:p>
          <a:p>
            <a:pPr lvl="1"/>
            <a:r>
              <a:rPr lang="en-GB" dirty="0"/>
              <a:t>Special / hazardous</a:t>
            </a:r>
          </a:p>
          <a:p>
            <a:r>
              <a:rPr lang="en-GB" dirty="0"/>
              <a:t>“</a:t>
            </a:r>
            <a:r>
              <a:rPr lang="en-GB" i="1" dirty="0"/>
              <a:t>any substance or object which the holder discards, intends to discard or is required to discard</a:t>
            </a:r>
            <a:r>
              <a:rPr lang="en-GB" dirty="0"/>
              <a:t>”</a:t>
            </a:r>
          </a:p>
          <a:p>
            <a:r>
              <a:rPr lang="en-GB" dirty="0"/>
              <a:t>Storage &amp; movement require licenses</a:t>
            </a:r>
          </a:p>
          <a:p>
            <a:r>
              <a:rPr lang="en-GB" dirty="0"/>
              <a:t>Duty of care applies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05436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Hazardous waste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Includes:</a:t>
            </a:r>
          </a:p>
          <a:p>
            <a:pPr lvl="1"/>
            <a:r>
              <a:rPr lang="en-GB" dirty="0"/>
              <a:t>Paints, oils, inks</a:t>
            </a:r>
          </a:p>
          <a:p>
            <a:pPr lvl="1"/>
            <a:r>
              <a:rPr lang="en-GB" dirty="0"/>
              <a:t>Fluorescent tubes</a:t>
            </a:r>
          </a:p>
          <a:p>
            <a:pPr lvl="1"/>
            <a:r>
              <a:rPr lang="en-GB" dirty="0"/>
              <a:t>Asbestos</a:t>
            </a:r>
          </a:p>
          <a:p>
            <a:pPr lvl="1"/>
            <a:r>
              <a:rPr lang="en-GB" dirty="0"/>
              <a:t>Contaminated items</a:t>
            </a:r>
          </a:p>
          <a:p>
            <a:r>
              <a:rPr lang="en-GB" dirty="0"/>
              <a:t>Cannot be mixed with controlled wastes</a:t>
            </a:r>
          </a:p>
          <a:p>
            <a:r>
              <a:rPr lang="en-GB" dirty="0"/>
              <a:t>Require pre-treatment</a:t>
            </a:r>
          </a:p>
          <a:p>
            <a:r>
              <a:rPr lang="en-GB" dirty="0"/>
              <a:t>Disposal in specific landfill</a:t>
            </a:r>
          </a:p>
        </p:txBody>
      </p:sp>
    </p:spTree>
    <p:extLst>
      <p:ext uri="{BB962C8B-B14F-4D97-AF65-F5344CB8AC3E}">
        <p14:creationId xmlns:p14="http://schemas.microsoft.com/office/powerpoint/2010/main" val="34952096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08CDCA-E0E6-21E3-07D2-0A56215C2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Hazardous waste codes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7C64B8-FAC6-1A13-4DAA-D66E07280C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568" y="1701608"/>
            <a:ext cx="6347714" cy="5039760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HP1 – Explosive waste</a:t>
            </a:r>
          </a:p>
          <a:p>
            <a:r>
              <a:rPr lang="en-GB" dirty="0"/>
              <a:t>HP2 – Oxidising waste</a:t>
            </a:r>
          </a:p>
          <a:p>
            <a:r>
              <a:rPr lang="en-GB" dirty="0"/>
              <a:t>HP3 – Flammable waste</a:t>
            </a:r>
          </a:p>
          <a:p>
            <a:r>
              <a:rPr lang="en-GB" dirty="0"/>
              <a:t>HP4 – Irritant waste</a:t>
            </a:r>
          </a:p>
          <a:p>
            <a:r>
              <a:rPr lang="en-GB" dirty="0"/>
              <a:t>HP5 – Specific Target Organ Toxicity (STOT)</a:t>
            </a:r>
          </a:p>
          <a:p>
            <a:r>
              <a:rPr lang="en-GB" dirty="0"/>
              <a:t>HP6 – Acute Toxicity waste</a:t>
            </a:r>
          </a:p>
          <a:p>
            <a:r>
              <a:rPr lang="en-GB" dirty="0"/>
              <a:t>HP7 – Carcinogenic waste</a:t>
            </a:r>
          </a:p>
          <a:p>
            <a:r>
              <a:rPr lang="en-GB" dirty="0"/>
              <a:t>HP8 – Corrosive waste</a:t>
            </a:r>
          </a:p>
          <a:p>
            <a:r>
              <a:rPr lang="en-GB" dirty="0"/>
              <a:t>HP9 – Infectious waste</a:t>
            </a:r>
          </a:p>
          <a:p>
            <a:r>
              <a:rPr lang="en-GB" dirty="0"/>
              <a:t>HP10 – Toxic for reproduction</a:t>
            </a:r>
          </a:p>
          <a:p>
            <a:r>
              <a:rPr lang="en-GB" dirty="0"/>
              <a:t>HP11 – Mutagenic waste</a:t>
            </a:r>
          </a:p>
          <a:p>
            <a:r>
              <a:rPr lang="en-GB" dirty="0"/>
              <a:t>HP12 – Releases Acute Toxic gas</a:t>
            </a:r>
          </a:p>
          <a:p>
            <a:r>
              <a:rPr lang="en-GB" dirty="0"/>
              <a:t>HP13 – Sensitising waste</a:t>
            </a:r>
          </a:p>
          <a:p>
            <a:r>
              <a:rPr lang="en-GB" dirty="0"/>
              <a:t>HP14 – Ecotoxic waste</a:t>
            </a:r>
          </a:p>
          <a:p>
            <a:r>
              <a:rPr lang="en-GB" dirty="0"/>
              <a:t>HP15 – Waste capable of displaying hazardous properties</a:t>
            </a:r>
          </a:p>
        </p:txBody>
      </p:sp>
    </p:spTree>
    <p:extLst>
      <p:ext uri="{BB962C8B-B14F-4D97-AF65-F5344CB8AC3E}">
        <p14:creationId xmlns:p14="http://schemas.microsoft.com/office/powerpoint/2010/main" val="36440950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Waste offences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Corby Group Litigation v Corby Borough Council [2009]</a:t>
            </a:r>
          </a:p>
          <a:p>
            <a:pPr lvl="1"/>
            <a:r>
              <a:rPr lang="en-GB" dirty="0"/>
              <a:t>Toxic waste disposal and associated effects</a:t>
            </a:r>
          </a:p>
          <a:p>
            <a:r>
              <a:rPr lang="en-GB" dirty="0"/>
              <a:t>R (Environment Agency) v </a:t>
            </a:r>
            <a:r>
              <a:rPr lang="en-GB" dirty="0" err="1"/>
              <a:t>Powerday</a:t>
            </a:r>
            <a:r>
              <a:rPr lang="en-GB" dirty="0"/>
              <a:t> PLC [2016]</a:t>
            </a:r>
          </a:p>
          <a:p>
            <a:pPr lvl="1"/>
            <a:r>
              <a:rPr lang="en-GB" dirty="0"/>
              <a:t>Historical offences relating to hazardous waste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91946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Burning of construction waste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Is this legal?</a:t>
            </a:r>
          </a:p>
          <a:p>
            <a:r>
              <a:rPr lang="en-GB" dirty="0"/>
              <a:t>NO!</a:t>
            </a:r>
          </a:p>
          <a:p>
            <a:r>
              <a:rPr lang="en-GB" dirty="0"/>
              <a:t>Regulated by EPA90 Sec 33 (1)(c); EPA90 Sec 79; Clean Air Act 93 (Sec 2); Highways (Amendment) Act; Environmental Permitting Regulations 2016</a:t>
            </a:r>
          </a:p>
          <a:p>
            <a:r>
              <a:rPr lang="en-GB" dirty="0"/>
              <a:t>Exempted under D7 exemption for plant waste only</a:t>
            </a:r>
          </a:p>
          <a:p>
            <a:r>
              <a:rPr lang="en-GB" dirty="0"/>
              <a:t>Example prosecution:</a:t>
            </a:r>
          </a:p>
          <a:p>
            <a:pPr lvl="1"/>
            <a:r>
              <a:rPr lang="en-GB" dirty="0" err="1"/>
              <a:t>Seearo</a:t>
            </a:r>
            <a:r>
              <a:rPr lang="en-GB" dirty="0"/>
              <a:t> Group Ltd (2017)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607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Water pollution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Governed by WRA 91 (Part 3), regulated by EA / NRW</a:t>
            </a:r>
          </a:p>
          <a:p>
            <a:pPr lvl="1"/>
            <a:r>
              <a:rPr lang="en-GB" dirty="0"/>
              <a:t>Offence to cause or knowingly permit any poisonous, noxious, polluting or solid matter to enter controlled waters</a:t>
            </a:r>
          </a:p>
          <a:p>
            <a:pPr lvl="1"/>
            <a:r>
              <a:rPr lang="en-GB" dirty="0"/>
              <a:t>Trade effluent is governed under discharge consents</a:t>
            </a:r>
          </a:p>
          <a:p>
            <a:pPr lvl="2"/>
            <a:r>
              <a:rPr lang="en-GB" dirty="0"/>
              <a:t>Also for run-off if contaminated</a:t>
            </a:r>
          </a:p>
          <a:p>
            <a:pPr lvl="1"/>
            <a:r>
              <a:rPr lang="en-GB" dirty="0"/>
              <a:t>Abstraction also under consent</a:t>
            </a:r>
          </a:p>
          <a:p>
            <a:pPr lvl="1"/>
            <a:r>
              <a:rPr lang="en-GB" dirty="0"/>
              <a:t>Body corporate AND individuals can be liable</a:t>
            </a:r>
          </a:p>
          <a:p>
            <a:pPr lvl="1"/>
            <a:r>
              <a:rPr lang="en-GB" dirty="0"/>
              <a:t>E.g. </a:t>
            </a:r>
            <a:r>
              <a:rPr lang="en-GB" dirty="0" err="1"/>
              <a:t>Alphacell</a:t>
            </a:r>
            <a:r>
              <a:rPr lang="en-GB" dirty="0"/>
              <a:t> Ltd v Woodward [1972]</a:t>
            </a:r>
          </a:p>
          <a:p>
            <a:pPr lvl="1"/>
            <a:r>
              <a:rPr lang="en-GB" dirty="0"/>
              <a:t>E.g. Impress (Worcester) Ltd v Rees [1971]</a:t>
            </a:r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18759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Control </a:t>
            </a:r>
            <a:r>
              <a:rPr lang="en-GB"/>
              <a:t>of noise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Local authority control through COPA (section 60)</a:t>
            </a:r>
          </a:p>
          <a:p>
            <a:r>
              <a:rPr lang="en-GB" dirty="0"/>
              <a:t>Covers noise and vibration</a:t>
            </a:r>
          </a:p>
          <a:p>
            <a:pPr lvl="1"/>
            <a:r>
              <a:rPr lang="en-GB" dirty="0"/>
              <a:t>Empowered through notice</a:t>
            </a:r>
          </a:p>
          <a:p>
            <a:pPr lvl="1"/>
            <a:r>
              <a:rPr lang="en-GB" dirty="0"/>
              <a:t>Can specify what is to be used and when</a:t>
            </a:r>
          </a:p>
          <a:p>
            <a:pPr lvl="1"/>
            <a:r>
              <a:rPr lang="en-GB" dirty="0"/>
              <a:t>Also level of noise </a:t>
            </a:r>
          </a:p>
          <a:p>
            <a:pPr lvl="1"/>
            <a:r>
              <a:rPr lang="en-GB" dirty="0"/>
              <a:t>Notices can be appealed</a:t>
            </a:r>
          </a:p>
          <a:p>
            <a:pPr lvl="1"/>
            <a:r>
              <a:rPr lang="en-GB" dirty="0"/>
              <a:t>Offence to contravene</a:t>
            </a:r>
          </a:p>
          <a:p>
            <a:pPr lvl="1"/>
            <a:r>
              <a:rPr lang="en-GB" dirty="0"/>
              <a:t>Can also serve abatement notice under EPA 90 </a:t>
            </a:r>
          </a:p>
        </p:txBody>
      </p:sp>
    </p:spTree>
    <p:extLst>
      <p:ext uri="{BB962C8B-B14F-4D97-AF65-F5344CB8AC3E}">
        <p14:creationId xmlns:p14="http://schemas.microsoft.com/office/powerpoint/2010/main" val="10151031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Invasive species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is this?</a:t>
            </a:r>
          </a:p>
          <a:p>
            <a:r>
              <a:rPr lang="en-GB" dirty="0"/>
              <a:t>“</a:t>
            </a:r>
            <a:r>
              <a:rPr lang="en-GB" i="1" dirty="0"/>
              <a:t>any kind of living organism that is not native to an ecosystem and causes harm (environment, economy or human health)</a:t>
            </a:r>
            <a:r>
              <a:rPr lang="en-GB" dirty="0"/>
              <a:t>” (NWF, </a:t>
            </a:r>
            <a:r>
              <a:rPr lang="en-GB" dirty="0" err="1"/>
              <a:t>nd</a:t>
            </a:r>
            <a:r>
              <a:rPr lang="en-GB" dirty="0"/>
              <a:t>)</a:t>
            </a:r>
          </a:p>
          <a:p>
            <a:r>
              <a:rPr lang="en-GB" dirty="0"/>
              <a:t>Legislated for under  Invasive Alien Species (Enforcement and Permitting) Order 2019</a:t>
            </a:r>
          </a:p>
          <a:p>
            <a:r>
              <a:rPr lang="en-GB" dirty="0"/>
              <a:t>Examples?</a:t>
            </a:r>
          </a:p>
          <a:p>
            <a:r>
              <a:rPr lang="en-GB" dirty="0"/>
              <a:t>How can they affect construction?</a:t>
            </a:r>
          </a:p>
        </p:txBody>
      </p:sp>
    </p:spTree>
    <p:extLst>
      <p:ext uri="{BB962C8B-B14F-4D97-AF65-F5344CB8AC3E}">
        <p14:creationId xmlns:p14="http://schemas.microsoft.com/office/powerpoint/2010/main" val="1435401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8282881" cy="1320800"/>
          </a:xfrm>
        </p:spPr>
        <p:txBody>
          <a:bodyPr/>
          <a:lstStyle/>
          <a:p>
            <a:r>
              <a:rPr lang="en-GB" dirty="0"/>
              <a:t>Japanese knotweed (</a:t>
            </a:r>
            <a:r>
              <a:rPr lang="en-GB" i="1" dirty="0" err="1"/>
              <a:t>Fallopia</a:t>
            </a:r>
            <a:r>
              <a:rPr lang="en-GB" i="1" dirty="0"/>
              <a:t> japonica</a:t>
            </a:r>
            <a:r>
              <a:rPr lang="en-GB" dirty="0"/>
              <a:t>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1" y="1296052"/>
            <a:ext cx="4680520" cy="31170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544" y="6514327"/>
            <a:ext cx="23038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GB NNSS / BBC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5238" y="4581128"/>
            <a:ext cx="3428469" cy="21024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2389" y="1772816"/>
            <a:ext cx="3029845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5451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Others to note…</a:t>
            </a:r>
          </a:p>
        </p:txBody>
      </p:sp>
      <p:pic>
        <p:nvPicPr>
          <p:cNvPr id="1026" name="Picture 2" descr="http://www.constructionmanagermagazine.com/client_media/imagecontent/xgianthogweed200px.jpg.pagespeed.ic.MiPX4qiOh6.web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2304256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constructionmanagermagazine.com/client_media/imagecontent/xHimalayanbalsam200px.jpg.pagespeed.ic.DljabIJhXN.web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3733825"/>
            <a:ext cx="2185855" cy="1639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87824" y="2060848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Giant Hogweed (</a:t>
            </a:r>
            <a:r>
              <a:rPr lang="en-GB" i="1" dirty="0" err="1"/>
              <a:t>Heracleum</a:t>
            </a:r>
            <a:r>
              <a:rPr lang="en-GB" i="1" dirty="0"/>
              <a:t> </a:t>
            </a:r>
            <a:r>
              <a:rPr lang="en-GB" i="1" dirty="0" err="1"/>
              <a:t>mantegazzianum</a:t>
            </a:r>
            <a:r>
              <a:rPr lang="en-GB" dirty="0"/>
              <a:t>)</a:t>
            </a: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776563" y="4293097"/>
            <a:ext cx="52599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Himalayan </a:t>
            </a:r>
            <a:r>
              <a:rPr lang="en-GB" dirty="0" err="1"/>
              <a:t>Balsalm</a:t>
            </a:r>
            <a:r>
              <a:rPr lang="en-GB" dirty="0"/>
              <a:t> (</a:t>
            </a:r>
            <a:r>
              <a:rPr lang="en-GB" i="1" dirty="0"/>
              <a:t>Impatiens </a:t>
            </a:r>
            <a:r>
              <a:rPr lang="en-GB" i="1" dirty="0" err="1"/>
              <a:t>glandulifera</a:t>
            </a:r>
            <a:r>
              <a:rPr lang="en-GB" dirty="0"/>
              <a:t>)</a:t>
            </a:r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67544" y="6514327"/>
            <a:ext cx="38443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Construction Manager Magazine</a:t>
            </a:r>
          </a:p>
        </p:txBody>
      </p:sp>
    </p:spTree>
    <p:extLst>
      <p:ext uri="{BB962C8B-B14F-4D97-AF65-F5344CB8AC3E}">
        <p14:creationId xmlns:p14="http://schemas.microsoft.com/office/powerpoint/2010/main" val="24361929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Protected species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160590"/>
            <a:ext cx="6347714" cy="4148730"/>
          </a:xfrm>
        </p:spPr>
        <p:txBody>
          <a:bodyPr/>
          <a:lstStyle/>
          <a:p>
            <a:r>
              <a:rPr lang="en-GB" dirty="0"/>
              <a:t>Wildlife and Countryside Act 1981, Part 1</a:t>
            </a:r>
          </a:p>
          <a:p>
            <a:r>
              <a:rPr lang="en-GB" dirty="0"/>
              <a:t>Criminal offence to:</a:t>
            </a:r>
          </a:p>
          <a:p>
            <a:pPr lvl="1"/>
            <a:r>
              <a:rPr lang="en-GB" dirty="0"/>
              <a:t>Intentionally kill, injure or take a wild bird or animal</a:t>
            </a:r>
          </a:p>
          <a:p>
            <a:pPr lvl="1"/>
            <a:r>
              <a:rPr lang="en-GB" dirty="0"/>
              <a:t>Be in possession of any wild bird or animal or anything derived from them</a:t>
            </a:r>
          </a:p>
          <a:p>
            <a:pPr lvl="1"/>
            <a:r>
              <a:rPr lang="en-GB" dirty="0"/>
              <a:t>Sell or offer for sale wild birds or their eggs</a:t>
            </a:r>
          </a:p>
          <a:p>
            <a:pPr lvl="1"/>
            <a:r>
              <a:rPr lang="en-GB" dirty="0"/>
              <a:t>Intentionally or recklessly damage or destroy a nest, or place of shelter or rest for wild animals</a:t>
            </a:r>
          </a:p>
          <a:p>
            <a:pPr lvl="1"/>
            <a:r>
              <a:rPr lang="en-GB" dirty="0"/>
              <a:t>Intentionally pick, uproot or destroy wild plants</a:t>
            </a:r>
          </a:p>
          <a:p>
            <a:r>
              <a:rPr lang="en-GB" dirty="0"/>
              <a:t>Why is this important for construction?</a:t>
            </a:r>
          </a:p>
          <a:p>
            <a:r>
              <a:rPr lang="en-GB" dirty="0"/>
              <a:t>What can it cover?</a:t>
            </a:r>
          </a:p>
        </p:txBody>
      </p:sp>
    </p:spTree>
    <p:extLst>
      <p:ext uri="{BB962C8B-B14F-4D97-AF65-F5344CB8AC3E}">
        <p14:creationId xmlns:p14="http://schemas.microsoft.com/office/powerpoint/2010/main" val="26485800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example species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Amphibians – additional protections for Great Crested (or warty) newt and </a:t>
            </a:r>
            <a:r>
              <a:rPr lang="en-GB" dirty="0" err="1"/>
              <a:t>Natterjack</a:t>
            </a:r>
            <a:r>
              <a:rPr lang="en-GB" dirty="0"/>
              <a:t> toad</a:t>
            </a:r>
          </a:p>
          <a:p>
            <a:r>
              <a:rPr lang="en-GB" dirty="0"/>
              <a:t>Badgers – also protected under the Protection of Badgers Act 1992</a:t>
            </a:r>
          </a:p>
          <a:p>
            <a:r>
              <a:rPr lang="en-GB" dirty="0"/>
              <a:t>All wild birds, including their nests and eggs</a:t>
            </a:r>
          </a:p>
          <a:p>
            <a:r>
              <a:rPr lang="en-GB" dirty="0"/>
              <a:t>Reptiles including slow worms and grass snakes</a:t>
            </a:r>
          </a:p>
          <a:p>
            <a:r>
              <a:rPr lang="en-GB" dirty="0"/>
              <a:t>Bats – all British species are protected under the Habitat Regulations 2017</a:t>
            </a:r>
          </a:p>
          <a:p>
            <a:r>
              <a:rPr lang="en-GB" dirty="0"/>
              <a:t>All wild plants</a:t>
            </a:r>
          </a:p>
        </p:txBody>
      </p:sp>
    </p:spTree>
    <p:extLst>
      <p:ext uri="{BB962C8B-B14F-4D97-AF65-F5344CB8AC3E}">
        <p14:creationId xmlns:p14="http://schemas.microsoft.com/office/powerpoint/2010/main" val="25249572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Great Crested Newts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176" y="1772816"/>
            <a:ext cx="6460253" cy="403244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544" y="6530455"/>
            <a:ext cx="14877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Almay</a:t>
            </a:r>
          </a:p>
        </p:txBody>
      </p:sp>
    </p:spTree>
    <p:extLst>
      <p:ext uri="{BB962C8B-B14F-4D97-AF65-F5344CB8AC3E}">
        <p14:creationId xmlns:p14="http://schemas.microsoft.com/office/powerpoint/2010/main" val="39115810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1773" t="12950" r="9745" b="4643"/>
          <a:stretch/>
        </p:blipFill>
        <p:spPr>
          <a:xfrm>
            <a:off x="0" y="260648"/>
            <a:ext cx="9155304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2449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DC349-78FC-C664-2337-66882E539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Retained EU Law (Revocation &amp; Reform) Act 2023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CE457D-C25C-6EF9-A935-2FC2C9B988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REUL – domestic law originating from EU</a:t>
            </a:r>
          </a:p>
          <a:p>
            <a:pPr lvl="1"/>
            <a:r>
              <a:rPr lang="en-GB" dirty="0"/>
              <a:t>Created by EU (Withdrawal) Act 2018</a:t>
            </a:r>
          </a:p>
          <a:p>
            <a:r>
              <a:rPr lang="en-GB" dirty="0"/>
              <a:t>REUL Act – allowed anything being retained to become ‘assimilated law’</a:t>
            </a:r>
          </a:p>
          <a:p>
            <a:pPr lvl="1"/>
            <a:r>
              <a:rPr lang="en-GB" dirty="0"/>
              <a:t>Key – no interpretation in line with EU principles</a:t>
            </a:r>
          </a:p>
          <a:p>
            <a:pPr lvl="1"/>
            <a:r>
              <a:rPr lang="en-GB" dirty="0"/>
              <a:t>587 legislative instruments revoked so far</a:t>
            </a:r>
          </a:p>
          <a:p>
            <a:pPr lvl="1"/>
            <a:r>
              <a:rPr lang="en-GB" dirty="0"/>
              <a:t>Known as Brexit Freedoms Bill in first drafting</a:t>
            </a:r>
          </a:p>
          <a:p>
            <a:r>
              <a:rPr lang="en-GB" dirty="0"/>
              <a:t>At present, 33% of REUL has been reformed; appears an ongoing process</a:t>
            </a:r>
          </a:p>
        </p:txBody>
      </p:sp>
    </p:spTree>
    <p:extLst>
      <p:ext uri="{BB962C8B-B14F-4D97-AF65-F5344CB8AC3E}">
        <p14:creationId xmlns:p14="http://schemas.microsoft.com/office/powerpoint/2010/main" val="14419804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268760"/>
            <a:ext cx="7058746" cy="532859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Construction Law: John UFF, 11</a:t>
            </a:r>
            <a:r>
              <a:rPr lang="en-GB" baseline="30000" dirty="0"/>
              <a:t>th</a:t>
            </a:r>
            <a:r>
              <a:rPr lang="en-GB" dirty="0"/>
              <a:t> </a:t>
            </a:r>
            <a:r>
              <a:rPr lang="en-GB" dirty="0" err="1"/>
              <a:t>ed</a:t>
            </a:r>
            <a:r>
              <a:rPr lang="en-GB" dirty="0"/>
              <a:t> (2013)</a:t>
            </a:r>
          </a:p>
          <a:p>
            <a:r>
              <a:rPr lang="en-GB" dirty="0"/>
              <a:t>Parliament publications (</a:t>
            </a:r>
            <a:r>
              <a:rPr lang="en-GB" dirty="0">
                <a:hlinkClick r:id="rId2"/>
              </a:rPr>
              <a:t>www.publications.parliament.uk</a:t>
            </a:r>
            <a:r>
              <a:rPr lang="en-GB" dirty="0"/>
              <a:t>) </a:t>
            </a:r>
          </a:p>
          <a:p>
            <a:r>
              <a:rPr lang="en-GB" dirty="0"/>
              <a:t>Sentencing Council, Environmental Offenses definitive guidelines (</a:t>
            </a:r>
            <a:r>
              <a:rPr lang="en-GB" dirty="0">
                <a:hlinkClick r:id="rId3"/>
              </a:rPr>
              <a:t>www.sentencingcouncil.org.uk</a:t>
            </a:r>
            <a:r>
              <a:rPr lang="en-GB" dirty="0"/>
              <a:t>) </a:t>
            </a:r>
          </a:p>
          <a:p>
            <a:r>
              <a:rPr lang="en-GB" dirty="0"/>
              <a:t>Law &amp; Your Environment (</a:t>
            </a:r>
            <a:r>
              <a:rPr lang="en-GB" dirty="0">
                <a:hlinkClick r:id="rId4"/>
              </a:rPr>
              <a:t>www.environmentlaw.org.uk</a:t>
            </a:r>
            <a:r>
              <a:rPr lang="en-GB" dirty="0"/>
              <a:t>)</a:t>
            </a:r>
          </a:p>
          <a:p>
            <a:r>
              <a:rPr lang="en-GB" dirty="0"/>
              <a:t>UK Government (</a:t>
            </a:r>
            <a:r>
              <a:rPr lang="en-GB" dirty="0">
                <a:hlinkClick r:id="rId5"/>
              </a:rPr>
              <a:t>www.gov.uk</a:t>
            </a:r>
            <a:r>
              <a:rPr lang="en-GB" dirty="0"/>
              <a:t>)  </a:t>
            </a:r>
          </a:p>
          <a:p>
            <a:r>
              <a:rPr lang="en-GB" dirty="0"/>
              <a:t>E-law resources (</a:t>
            </a:r>
            <a:r>
              <a:rPr lang="en-GB" dirty="0">
                <a:hlinkClick r:id="rId6"/>
              </a:rPr>
              <a:t>www.e-lawresources.co.uk</a:t>
            </a:r>
            <a:r>
              <a:rPr lang="en-GB" dirty="0"/>
              <a:t>) </a:t>
            </a:r>
          </a:p>
          <a:p>
            <a:r>
              <a:rPr lang="en-GB" dirty="0"/>
              <a:t>UK Construction online (</a:t>
            </a:r>
            <a:r>
              <a:rPr lang="en-GB" dirty="0">
                <a:hlinkClick r:id="rId7"/>
              </a:rPr>
              <a:t>www.ukconstructionmedia.co.uk</a:t>
            </a:r>
            <a:r>
              <a:rPr lang="en-GB" dirty="0"/>
              <a:t>)</a:t>
            </a:r>
          </a:p>
          <a:p>
            <a:r>
              <a:rPr lang="en-GB" dirty="0"/>
              <a:t>The Telegraph (</a:t>
            </a:r>
            <a:r>
              <a:rPr lang="en-GB" dirty="0">
                <a:hlinkClick r:id="rId8"/>
              </a:rPr>
              <a:t>www.telegraph.co.uk</a:t>
            </a:r>
            <a:r>
              <a:rPr lang="en-GB" dirty="0"/>
              <a:t>) </a:t>
            </a:r>
          </a:p>
          <a:p>
            <a:r>
              <a:rPr lang="en-GB" dirty="0"/>
              <a:t>Designing Buildings Wiki (</a:t>
            </a:r>
            <a:r>
              <a:rPr lang="en-GB" dirty="0">
                <a:hlinkClick r:id="rId9"/>
              </a:rPr>
              <a:t>https://www.designingbuildings.co.uk</a:t>
            </a:r>
            <a:r>
              <a:rPr lang="en-GB" dirty="0"/>
              <a:t>)</a:t>
            </a:r>
          </a:p>
          <a:p>
            <a:r>
              <a:rPr lang="en-GB" dirty="0"/>
              <a:t>Practical Law construction blog (</a:t>
            </a:r>
            <a:r>
              <a:rPr lang="en-GB" dirty="0">
                <a:hlinkClick r:id="rId10"/>
              </a:rPr>
              <a:t>http://constructionblog.practicallaw.com/beware-wildlife-on-site/</a:t>
            </a:r>
            <a:r>
              <a:rPr lang="en-GB" dirty="0"/>
              <a:t>)</a:t>
            </a:r>
          </a:p>
          <a:p>
            <a:r>
              <a:rPr lang="en-GB" dirty="0"/>
              <a:t>Natural Resources Wales (</a:t>
            </a:r>
            <a:r>
              <a:rPr lang="en-GB" dirty="0">
                <a:hlinkClick r:id="rId11"/>
              </a:rPr>
              <a:t>www.naturalresources.wales</a:t>
            </a:r>
            <a:r>
              <a:rPr lang="en-GB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274230277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3707</TotalTime>
  <Words>1525</Words>
  <Application>Microsoft Office PowerPoint</Application>
  <PresentationFormat>On-screen Show (4:3)</PresentationFormat>
  <Paragraphs>247</Paragraphs>
  <Slides>34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Arial</vt:lpstr>
      <vt:lpstr>Calibri</vt:lpstr>
      <vt:lpstr>Trebuchet MS</vt:lpstr>
      <vt:lpstr>Wingdings 3</vt:lpstr>
      <vt:lpstr>Facet</vt:lpstr>
      <vt:lpstr>PowerPoint Presentation</vt:lpstr>
      <vt:lpstr>Topics for today</vt:lpstr>
      <vt:lpstr>Why do YOU think it is important??</vt:lpstr>
      <vt:lpstr>Environmental law</vt:lpstr>
      <vt:lpstr>Great Stink of London 1858</vt:lpstr>
      <vt:lpstr>Liabilities</vt:lpstr>
      <vt:lpstr>Liabilities</vt:lpstr>
      <vt:lpstr>Further implications</vt:lpstr>
      <vt:lpstr>Environmental crime challenges</vt:lpstr>
      <vt:lpstr>Important Acts of Parliament</vt:lpstr>
      <vt:lpstr>Further developments…</vt:lpstr>
      <vt:lpstr>Regulatory details</vt:lpstr>
      <vt:lpstr>Other important organisations</vt:lpstr>
      <vt:lpstr>Key legislative areas</vt:lpstr>
      <vt:lpstr>Contaminated land</vt:lpstr>
      <vt:lpstr>Remediation notice</vt:lpstr>
      <vt:lpstr>Pollutant linkage</vt:lpstr>
      <vt:lpstr>Contaminated land – key cases</vt:lpstr>
      <vt:lpstr>Land and air pollution: Waste</vt:lpstr>
      <vt:lpstr>Hazardous waste</vt:lpstr>
      <vt:lpstr>Hazardous waste codes</vt:lpstr>
      <vt:lpstr>Waste offences</vt:lpstr>
      <vt:lpstr>Burning of construction waste</vt:lpstr>
      <vt:lpstr>Water pollution</vt:lpstr>
      <vt:lpstr>Control of noise</vt:lpstr>
      <vt:lpstr>Invasive species</vt:lpstr>
      <vt:lpstr>Japanese knotweed (Fallopia japonica)</vt:lpstr>
      <vt:lpstr>Others to note…</vt:lpstr>
      <vt:lpstr>Protected species</vt:lpstr>
      <vt:lpstr>Some example species</vt:lpstr>
      <vt:lpstr>Great Crested Newts</vt:lpstr>
      <vt:lpstr>PowerPoint Presentation</vt:lpstr>
      <vt:lpstr>Retained EU Law (Revocation &amp; Reform) Act 2023</vt:lpstr>
      <vt:lpstr>Useful 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Health and Safety at Work Act in the Construction Industry</dc:title>
  <dc:creator>Lara Hopkinson</dc:creator>
  <cp:lastModifiedBy>Lara Hopkinson</cp:lastModifiedBy>
  <cp:revision>102</cp:revision>
  <dcterms:created xsi:type="dcterms:W3CDTF">2014-12-16T20:08:06Z</dcterms:created>
  <dcterms:modified xsi:type="dcterms:W3CDTF">2024-11-15T13:44:47Z</dcterms:modified>
</cp:coreProperties>
</file>