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31"/>
  </p:notesMasterIdLst>
  <p:handoutMasterIdLst>
    <p:handoutMasterId r:id="rId32"/>
  </p:handoutMasterIdLst>
  <p:sldIdLst>
    <p:sldId id="256" r:id="rId4"/>
    <p:sldId id="257" r:id="rId5"/>
    <p:sldId id="311" r:id="rId6"/>
    <p:sldId id="312" r:id="rId7"/>
    <p:sldId id="313" r:id="rId8"/>
    <p:sldId id="316" r:id="rId9"/>
    <p:sldId id="319" r:id="rId10"/>
    <p:sldId id="321" r:id="rId11"/>
    <p:sldId id="296" r:id="rId12"/>
    <p:sldId id="297" r:id="rId13"/>
    <p:sldId id="298" r:id="rId14"/>
    <p:sldId id="299" r:id="rId15"/>
    <p:sldId id="300" r:id="rId16"/>
    <p:sldId id="303" r:id="rId17"/>
    <p:sldId id="320" r:id="rId18"/>
    <p:sldId id="317" r:id="rId19"/>
    <p:sldId id="318" r:id="rId20"/>
    <p:sldId id="310" r:id="rId21"/>
    <p:sldId id="302" r:id="rId22"/>
    <p:sldId id="301" r:id="rId23"/>
    <p:sldId id="304" r:id="rId24"/>
    <p:sldId id="307" r:id="rId25"/>
    <p:sldId id="305" r:id="rId26"/>
    <p:sldId id="306" r:id="rId27"/>
    <p:sldId id="308" r:id="rId28"/>
    <p:sldId id="309" r:id="rId29"/>
    <p:sldId id="295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8615" autoAdjust="0"/>
  </p:normalViewPr>
  <p:slideViewPr>
    <p:cSldViewPr>
      <p:cViewPr varScale="1">
        <p:scale>
          <a:sx n="91" d="100"/>
          <a:sy n="91" d="100"/>
        </p:scale>
        <p:origin x="214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10/10/24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JmcgQRk048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SYeHlwDCNA?feature=oembed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Flowcharts and Control Structures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4: Analysing and solving problems </a:t>
            </a:r>
          </a:p>
          <a:p>
            <a:r>
              <a:rPr lang="en-GB" dirty="0"/>
              <a:t>Dr Redhwan Al-amri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10-Oct-2024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Flowcharts</a:t>
            </a:r>
          </a:p>
          <a:p>
            <a:r>
              <a:rPr lang="en-GB" dirty="0"/>
              <a:t>Control Structures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006" y="1556792"/>
            <a:ext cx="8153400" cy="49251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dirty="0"/>
              <a:t>Here is the pseudocode to the Bank Deposit problem:</a:t>
            </a:r>
          </a:p>
          <a:p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accountNumber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newBalance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940152" y="2132856"/>
            <a:ext cx="3093530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What is your account number?</a:t>
            </a:r>
          </a:p>
          <a:p>
            <a:r>
              <a:rPr lang="en-GB" sz="1400" b="1" dirty="0"/>
              <a:t>123456 [Enter]</a:t>
            </a:r>
            <a:endParaRPr lang="en-GB" sz="1400" dirty="0"/>
          </a:p>
          <a:p>
            <a:r>
              <a:rPr lang="en-GB" sz="1400" dirty="0"/>
              <a:t>Your current balance is:</a:t>
            </a:r>
          </a:p>
          <a:p>
            <a:r>
              <a:rPr lang="en-GB" sz="1400" dirty="0"/>
              <a:t>50.00</a:t>
            </a:r>
          </a:p>
          <a:p>
            <a:r>
              <a:rPr lang="en-GB" sz="1400" dirty="0"/>
              <a:t>How much would you like to deposit?</a:t>
            </a:r>
          </a:p>
          <a:p>
            <a:r>
              <a:rPr lang="en-GB" sz="1400" b="1" dirty="0"/>
              <a:t>20.00 [Enter]</a:t>
            </a:r>
            <a:endParaRPr lang="en-GB" sz="1400" dirty="0"/>
          </a:p>
          <a:p>
            <a:r>
              <a:rPr lang="en-GB" sz="1400" dirty="0"/>
              <a:t>You paid in:</a:t>
            </a:r>
          </a:p>
          <a:p>
            <a:r>
              <a:rPr lang="en-GB" sz="1400" dirty="0"/>
              <a:t>20.00</a:t>
            </a:r>
          </a:p>
          <a:p>
            <a:r>
              <a:rPr lang="en-GB" sz="1400" dirty="0"/>
              <a:t>Your new balance is:</a:t>
            </a:r>
          </a:p>
          <a:p>
            <a:r>
              <a:rPr lang="en-GB" sz="1400" dirty="0"/>
              <a:t>70.00</a:t>
            </a:r>
          </a:p>
        </p:txBody>
      </p:sp>
    </p:spTree>
    <p:extLst>
      <p:ext uri="{BB962C8B-B14F-4D97-AF65-F5344CB8AC3E}">
        <p14:creationId xmlns:p14="http://schemas.microsoft.com/office/powerpoint/2010/main" val="45943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You can </a:t>
            </a:r>
            <a:r>
              <a:rPr lang="en-GB" b="1" dirty="0"/>
              <a:t>combine</a:t>
            </a:r>
            <a:r>
              <a:rPr lang="en-GB" dirty="0"/>
              <a:t> a message string and a variable value </a:t>
            </a:r>
            <a:r>
              <a:rPr lang="en-GB" b="1" dirty="0"/>
              <a:t>on one line</a:t>
            </a:r>
            <a:r>
              <a:rPr lang="en-GB" dirty="0"/>
              <a:t> in pseudocode.</a:t>
            </a:r>
          </a:p>
          <a:p>
            <a:pPr lvl="1"/>
            <a:r>
              <a:rPr lang="en-GB" dirty="0"/>
              <a:t>As long as </a:t>
            </a:r>
            <a:r>
              <a:rPr lang="en-GB" b="1" dirty="0"/>
              <a:t>both lines</a:t>
            </a:r>
            <a:r>
              <a:rPr lang="en-GB" dirty="0"/>
              <a:t> are for output i.e. Display …</a:t>
            </a:r>
          </a:p>
          <a:p>
            <a:r>
              <a:rPr lang="en-GB" dirty="0"/>
              <a:t>For example, for the following pseudocode: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r>
              <a:rPr lang="en-GB" dirty="0"/>
              <a:t>Lines 3 and 4 can be combined by separating the strings with a comma as follows:</a:t>
            </a:r>
          </a:p>
          <a:p>
            <a:pPr marL="1143000" lvl="2" indent="-45720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</a:t>
            </a:r>
            <a:r>
              <a:rPr lang="en-GB" dirty="0">
                <a:highlight>
                  <a:srgbClr val="FFFF00"/>
                </a:highlight>
              </a:rPr>
              <a:t> </a:t>
            </a:r>
            <a:r>
              <a:rPr lang="en-GB" dirty="0"/>
              <a:t>”, </a:t>
            </a:r>
            <a:r>
              <a:rPr lang="en-GB" dirty="0" err="1"/>
              <a:t>depositAmount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1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accountNumber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customerBalance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depositAmount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newBalance</a:t>
            </a:r>
            <a:endParaRPr lang="en-GB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984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…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current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customerBalance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Input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Set </a:t>
            </a:r>
            <a:r>
              <a:rPr lang="en-GB" sz="1800" dirty="0" err="1"/>
              <a:t>newBalance</a:t>
            </a:r>
            <a:r>
              <a:rPr lang="en-GB" sz="1800" dirty="0"/>
              <a:t> = </a:t>
            </a:r>
            <a:r>
              <a:rPr lang="en-GB" sz="1800" dirty="0" err="1"/>
              <a:t>customerBalance</a:t>
            </a:r>
            <a:r>
              <a:rPr lang="en-GB" sz="1800" dirty="0"/>
              <a:t> +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 paid in: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depositAmount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new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newBalance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4581128"/>
            <a:ext cx="6408712" cy="2031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What is your account number?</a:t>
            </a:r>
          </a:p>
          <a:p>
            <a:r>
              <a:rPr lang="en-GB" b="1" dirty="0"/>
              <a:t>123456 [Enter]</a:t>
            </a:r>
            <a:endParaRPr lang="en-GB" dirty="0"/>
          </a:p>
          <a:p>
            <a:r>
              <a:rPr lang="en-GB" dirty="0"/>
              <a:t>Your current balance is: 50.00</a:t>
            </a:r>
          </a:p>
          <a:p>
            <a:r>
              <a:rPr lang="en-GB" dirty="0"/>
              <a:t>How much would you like to deposit?</a:t>
            </a:r>
          </a:p>
          <a:p>
            <a:r>
              <a:rPr lang="en-GB" b="1" dirty="0"/>
              <a:t>20.00 [Enter]</a:t>
            </a:r>
            <a:endParaRPr lang="en-GB" dirty="0"/>
          </a:p>
          <a:p>
            <a:r>
              <a:rPr lang="en-GB" dirty="0"/>
              <a:t>You paid in: 20.00</a:t>
            </a:r>
          </a:p>
          <a:p>
            <a:r>
              <a:rPr lang="en-GB" dirty="0"/>
              <a:t>Your new balance is: 70.00</a:t>
            </a:r>
          </a:p>
        </p:txBody>
      </p:sp>
    </p:spTree>
    <p:extLst>
      <p:ext uri="{BB962C8B-B14F-4D97-AF65-F5344CB8AC3E}">
        <p14:creationId xmlns:p14="http://schemas.microsoft.com/office/powerpoint/2010/main" val="631647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55E83-6080-8ACE-F82D-D24E76A25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Flowcharts?</a:t>
            </a:r>
          </a:p>
        </p:txBody>
      </p:sp>
      <p:pic>
        <p:nvPicPr>
          <p:cNvPr id="4" name="Online Media 3" descr="What is a Flowchart - Flowchart Symbols, Flowchart Types, and More">
            <a:hlinkClick r:id="" action="ppaction://media"/>
            <a:extLst>
              <a:ext uri="{FF2B5EF4-FFF2-40B4-BE49-F238E27FC236}">
                <a16:creationId xmlns:a16="http://schemas.microsoft.com/office/drawing/2014/main" id="{CF11D5BF-E984-5379-5402-AFFB2AD9FE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19076" y="1823596"/>
            <a:ext cx="8505848" cy="480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8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8C685-EE3C-6E10-B978-01704B6ED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D64D6-D733-09F0-CA01-99AD6F32DB7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=nlotZCvL9RU&amp;t=30s</a:t>
            </a:r>
          </a:p>
        </p:txBody>
      </p:sp>
    </p:spTree>
    <p:extLst>
      <p:ext uri="{BB962C8B-B14F-4D97-AF65-F5344CB8AC3E}">
        <p14:creationId xmlns:p14="http://schemas.microsoft.com/office/powerpoint/2010/main" val="3039396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diagram that visually shows the steps to take in a computer problem solution.</a:t>
            </a:r>
          </a:p>
          <a:p>
            <a:r>
              <a:rPr lang="en-GB" dirty="0"/>
              <a:t>It is an alternative method of showing the logical flow of steps for a solution.</a:t>
            </a:r>
          </a:p>
          <a:p>
            <a:r>
              <a:rPr lang="en-GB" dirty="0"/>
              <a:t>It uses connected symbols to show the sequence of steps, any repetition and alternative steps.</a:t>
            </a:r>
          </a:p>
          <a:p>
            <a:r>
              <a:rPr lang="en-GB" dirty="0"/>
              <a:t>Some people find flowcharts easier than writing pseudocode for algorithms.</a:t>
            </a:r>
          </a:p>
          <a:p>
            <a:r>
              <a:rPr lang="en-GB" dirty="0"/>
              <a:t>And many use a combination of both.</a:t>
            </a:r>
          </a:p>
        </p:txBody>
      </p:sp>
    </p:spTree>
    <p:extLst>
      <p:ext uri="{BB962C8B-B14F-4D97-AF65-F5344CB8AC3E}">
        <p14:creationId xmlns:p14="http://schemas.microsoft.com/office/powerpoint/2010/main" val="138234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Flowchart Symbols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6592887"/>
              </p:ext>
            </p:extLst>
          </p:nvPr>
        </p:nvGraphicFramePr>
        <p:xfrm>
          <a:off x="612775" y="1600200"/>
          <a:ext cx="8153400" cy="4942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98985">
                  <a:extLst>
                    <a:ext uri="{9D8B030D-6E8A-4147-A177-3AD203B41FA5}">
                      <a16:colId xmlns:a16="http://schemas.microsoft.com/office/drawing/2014/main" val="3874475678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664323393"/>
                    </a:ext>
                  </a:extLst>
                </a:gridCol>
                <a:gridCol w="4338191">
                  <a:extLst>
                    <a:ext uri="{9D8B030D-6E8A-4147-A177-3AD203B41FA5}">
                      <a16:colId xmlns:a16="http://schemas.microsoft.com/office/drawing/2014/main" val="24102369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9929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Terminator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Used to</a:t>
                      </a:r>
                      <a:r>
                        <a:rPr lang="en-GB" baseline="0" dirty="0"/>
                        <a:t> indicate </a:t>
                      </a:r>
                      <a:r>
                        <a:rPr lang="en-GB" dirty="0"/>
                        <a:t>the start</a:t>
                      </a:r>
                      <a:r>
                        <a:rPr lang="en-GB" baseline="0" dirty="0"/>
                        <a:t> or end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8848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Input/output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an</a:t>
                      </a:r>
                      <a:r>
                        <a:rPr lang="en-GB" baseline="0" dirty="0"/>
                        <a:t> input or output operation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7878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processes e.g. a calculation, initialising (setting) variables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8466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Decision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 branch</a:t>
                      </a:r>
                      <a:r>
                        <a:rPr lang="en-GB" baseline="0" dirty="0"/>
                        <a:t> point i.e. different alternatives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467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Connector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 entry to,</a:t>
                      </a:r>
                      <a:r>
                        <a:rPr lang="en-GB" baseline="0" dirty="0"/>
                        <a:t> or from a particular step.</a:t>
                      </a:r>
                    </a:p>
                    <a:p>
                      <a:r>
                        <a:rPr lang="en-GB" baseline="0" dirty="0"/>
                        <a:t>Commonly used if the flowchart cannot fit on one page.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825887"/>
                  </a:ext>
                </a:extLst>
              </a:tr>
            </a:tbl>
          </a:graphicData>
        </a:graphic>
      </p:graphicFrame>
      <p:sp>
        <p:nvSpPr>
          <p:cNvPr id="5" name="Flowchart: Terminator 4"/>
          <p:cNvSpPr/>
          <p:nvPr/>
        </p:nvSpPr>
        <p:spPr>
          <a:xfrm>
            <a:off x="971600" y="2242906"/>
            <a:ext cx="1080120" cy="28803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Data 5"/>
          <p:cNvSpPr/>
          <p:nvPr/>
        </p:nvSpPr>
        <p:spPr>
          <a:xfrm>
            <a:off x="863588" y="3173644"/>
            <a:ext cx="1296144" cy="4320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Process 6"/>
          <p:cNvSpPr/>
          <p:nvPr/>
        </p:nvSpPr>
        <p:spPr>
          <a:xfrm>
            <a:off x="863588" y="3986692"/>
            <a:ext cx="1296144" cy="5431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Decision 7"/>
          <p:cNvSpPr/>
          <p:nvPr/>
        </p:nvSpPr>
        <p:spPr>
          <a:xfrm>
            <a:off x="863588" y="4846616"/>
            <a:ext cx="1296144" cy="64807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Connector 8"/>
          <p:cNvSpPr/>
          <p:nvPr/>
        </p:nvSpPr>
        <p:spPr>
          <a:xfrm>
            <a:off x="1331640" y="5811424"/>
            <a:ext cx="36004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43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will look at creating flowcharts for the pseudocode examples and exercises from last week.</a:t>
            </a:r>
          </a:p>
        </p:txBody>
      </p:sp>
    </p:spTree>
    <p:extLst>
      <p:ext uri="{BB962C8B-B14F-4D97-AF65-F5344CB8AC3E}">
        <p14:creationId xmlns:p14="http://schemas.microsoft.com/office/powerpoint/2010/main" val="725219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Pseudocode: Tip Calculator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Pseudocode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Possible output (input shown in bold)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4734342"/>
            <a:ext cx="3791423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600" dirty="0"/>
              <a:t>What is the Bill Amount?</a:t>
            </a:r>
          </a:p>
          <a:p>
            <a:r>
              <a:rPr lang="en-GB" sz="1600" b="1" dirty="0"/>
              <a:t>500 [Enter]</a:t>
            </a:r>
          </a:p>
          <a:p>
            <a:r>
              <a:rPr lang="en-GB" sz="1600" dirty="0"/>
              <a:t>What tip amount would you like to give?</a:t>
            </a:r>
          </a:p>
          <a:p>
            <a:r>
              <a:rPr lang="en-GB" sz="1600" b="1" dirty="0"/>
              <a:t>10 [Enter]</a:t>
            </a:r>
          </a:p>
          <a:p>
            <a:r>
              <a:rPr lang="en-GB" sz="1600" dirty="0"/>
              <a:t>You chose to pay the following tip:</a:t>
            </a:r>
          </a:p>
          <a:p>
            <a:r>
              <a:rPr lang="en-GB" sz="1600" dirty="0"/>
              <a:t>10</a:t>
            </a:r>
          </a:p>
          <a:p>
            <a:r>
              <a:rPr lang="en-GB" sz="1600" dirty="0"/>
              <a:t>Your final, total bill amount to pay is:</a:t>
            </a:r>
          </a:p>
          <a:p>
            <a:r>
              <a:rPr lang="en-GB" sz="1600" dirty="0"/>
              <a:t>510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55949" y="1768019"/>
            <a:ext cx="5667514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the Bill Amount?”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billAmount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tip amount would you like to give?”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i="1" dirty="0">
                <a:solidFill>
                  <a:schemeClr val="bg2">
                    <a:lumMod val="50000"/>
                  </a:schemeClr>
                </a:solidFill>
              </a:rPr>
              <a:t>Set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/>
              <a:t>totalBillAmount</a:t>
            </a:r>
            <a:r>
              <a:rPr lang="en-GB" dirty="0"/>
              <a:t> = </a:t>
            </a:r>
            <a:r>
              <a:rPr lang="en-GB" dirty="0" err="1"/>
              <a:t>billAmount</a:t>
            </a:r>
            <a:r>
              <a:rPr lang="en-GB" dirty="0"/>
              <a:t> +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chose to pay the following tip:”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final, total bill amount to pay is:”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totalBillAmount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4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Walkthrough Demonstration</a:t>
            </a:r>
          </a:p>
        </p:txBody>
      </p:sp>
    </p:spTree>
    <p:extLst>
      <p:ext uri="{BB962C8B-B14F-4D97-AF65-F5344CB8AC3E}">
        <p14:creationId xmlns:p14="http://schemas.microsoft.com/office/powerpoint/2010/main" val="1578027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</p:spTree>
    <p:extLst>
      <p:ext uri="{BB962C8B-B14F-4D97-AF65-F5344CB8AC3E}">
        <p14:creationId xmlns:p14="http://schemas.microsoft.com/office/powerpoint/2010/main" val="4177617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728D8-B884-4926-43A3-05B29A9DC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Control Structures?</a:t>
            </a:r>
          </a:p>
        </p:txBody>
      </p:sp>
      <p:pic>
        <p:nvPicPr>
          <p:cNvPr id="4" name="Online Media 3" descr="Computer Science Basics: Sequences, Selections, and Loops">
            <a:hlinkClick r:id="" action="ppaction://media"/>
            <a:extLst>
              <a:ext uri="{FF2B5EF4-FFF2-40B4-BE49-F238E27FC236}">
                <a16:creationId xmlns:a16="http://schemas.microsoft.com/office/drawing/2014/main" id="{A553EEA5-1171-5E4E-B46C-6EFEDD9B4DD4}"/>
              </a:ext>
            </a:extLst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11200" y="1600200"/>
            <a:ext cx="795655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3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It is common practice to compare things in computing.</a:t>
            </a:r>
          </a:p>
          <a:p>
            <a:r>
              <a:rPr lang="en-GB" dirty="0"/>
              <a:t>Comparison operators enable us to do that, they return a True or False value.</a:t>
            </a:r>
          </a:p>
        </p:txBody>
      </p:sp>
    </p:spTree>
    <p:extLst>
      <p:ext uri="{BB962C8B-B14F-4D97-AF65-F5344CB8AC3E}">
        <p14:creationId xmlns:p14="http://schemas.microsoft.com/office/powerpoint/2010/main" val="3561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83241458"/>
              </p:ext>
            </p:extLst>
          </p:nvPr>
        </p:nvGraphicFramePr>
        <p:xfrm>
          <a:off x="612775" y="1600200"/>
          <a:ext cx="8153400" cy="4582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2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1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Operator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Equals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two values are the same</a:t>
                      </a:r>
                    </a:p>
                    <a:p>
                      <a:r>
                        <a:rPr lang="en-GB" dirty="0"/>
                        <a:t>5 = 5 is True,  4</a:t>
                      </a:r>
                      <a:r>
                        <a:rPr lang="en-GB" baseline="0" dirty="0"/>
                        <a:t> = 5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value on the right. 4 &gt; 5 = True, 5 &gt; 4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value on the right. 4 &lt; 5 = True, 5 &lt; 4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 or equal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or equal to value on the right.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 or equal</a:t>
                      </a:r>
                      <a:r>
                        <a:rPr lang="en-GB" baseline="0" dirty="0"/>
                        <a:t> to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or the same as the value on the right.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equal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the two</a:t>
                      </a:r>
                      <a:r>
                        <a:rPr lang="en-GB" baseline="0" dirty="0"/>
                        <a:t> values are not the same.</a:t>
                      </a:r>
                    </a:p>
                    <a:p>
                      <a:r>
                        <a:rPr lang="en-GB" baseline="0" dirty="0"/>
                        <a:t>5 &lt;&gt; 4 is True, 5 &lt;&gt; 5 is False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236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if we wanted to make the following changes to the simple algorithms we have been writing:</a:t>
            </a:r>
          </a:p>
          <a:p>
            <a:pPr lvl="1"/>
            <a:r>
              <a:rPr lang="en-GB" dirty="0"/>
              <a:t>In the Student Credits problem, if student has a enough credits display a congratulations message, otherwise display credits left</a:t>
            </a:r>
          </a:p>
          <a:p>
            <a:pPr lvl="1"/>
            <a:r>
              <a:rPr lang="en-GB" dirty="0"/>
              <a:t>The Shopping Basket Calculator: allow the user to enter any number of Item prices they want.</a:t>
            </a:r>
          </a:p>
          <a:p>
            <a:r>
              <a:rPr lang="en-GB" dirty="0"/>
              <a:t>We need control structures!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58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So far we have looked at simple solutions to problems.</a:t>
            </a:r>
          </a:p>
          <a:p>
            <a:r>
              <a:rPr lang="en-GB" dirty="0"/>
              <a:t>They start at a beginning and continue in a sequential order (one-step after the other).</a:t>
            </a:r>
          </a:p>
          <a:p>
            <a:r>
              <a:rPr lang="en-GB" dirty="0"/>
              <a:t>In computing, this is usually not enough to describe the steps of a solution.</a:t>
            </a:r>
          </a:p>
          <a:p>
            <a:r>
              <a:rPr lang="en-GB" dirty="0"/>
              <a:t>There are three main types of control when defining the order of steps in a computer solution:</a:t>
            </a:r>
          </a:p>
          <a:p>
            <a:pPr lvl="1"/>
            <a:r>
              <a:rPr lang="en-GB" dirty="0"/>
              <a:t>Sequence</a:t>
            </a:r>
          </a:p>
          <a:p>
            <a:pPr lvl="1"/>
            <a:r>
              <a:rPr lang="en-GB" dirty="0"/>
              <a:t>Selection</a:t>
            </a:r>
          </a:p>
          <a:p>
            <a:pPr lvl="1"/>
            <a:r>
              <a:rPr lang="en-GB" dirty="0"/>
              <a:t>Repetition</a:t>
            </a:r>
          </a:p>
        </p:txBody>
      </p:sp>
    </p:spTree>
    <p:extLst>
      <p:ext uri="{BB962C8B-B14F-4D97-AF65-F5344CB8AC3E}">
        <p14:creationId xmlns:p14="http://schemas.microsoft.com/office/powerpoint/2010/main" val="303828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Sequence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This is what we have been doing so far.</a:t>
            </a:r>
          </a:p>
          <a:p>
            <a:r>
              <a:rPr lang="en-GB" dirty="0"/>
              <a:t>Start at a beginning and execute steps one after the other in </a:t>
            </a:r>
            <a:r>
              <a:rPr lang="en-GB" b="1" dirty="0"/>
              <a:t>sequence</a:t>
            </a:r>
            <a:r>
              <a:rPr lang="en-GB" dirty="0"/>
              <a:t> (serial) order.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933264" y="3212976"/>
            <a:ext cx="1512168" cy="3600400"/>
            <a:chOff x="3933264" y="3212976"/>
            <a:chExt cx="1512168" cy="3600400"/>
          </a:xfrm>
        </p:grpSpPr>
        <p:sp>
          <p:nvSpPr>
            <p:cNvPr id="4" name="Flowchart: Process 3"/>
            <p:cNvSpPr/>
            <p:nvPr/>
          </p:nvSpPr>
          <p:spPr>
            <a:xfrm>
              <a:off x="3933264" y="3645024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3933264" y="468921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3933264" y="573325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8" name="Straight Arrow Connector 7"/>
            <p:cNvCxnSpPr>
              <a:stCxn id="4" idx="2"/>
              <a:endCxn id="5" idx="0"/>
            </p:cNvCxnSpPr>
            <p:nvPr/>
          </p:nvCxnSpPr>
          <p:spPr>
            <a:xfrm>
              <a:off x="4689348" y="4329024"/>
              <a:ext cx="0" cy="3601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endCxn id="6" idx="0"/>
            </p:cNvCxnSpPr>
            <p:nvPr/>
          </p:nvCxnSpPr>
          <p:spPr>
            <a:xfrm>
              <a:off x="4689348" y="5193120"/>
              <a:ext cx="0" cy="54013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6" idx="2"/>
            </p:cNvCxnSpPr>
            <p:nvPr/>
          </p:nvCxnSpPr>
          <p:spPr>
            <a:xfrm>
              <a:off x="4689348" y="6417256"/>
              <a:ext cx="0" cy="3961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endCxn id="4" idx="0"/>
            </p:cNvCxnSpPr>
            <p:nvPr/>
          </p:nvCxnSpPr>
          <p:spPr>
            <a:xfrm>
              <a:off x="4689348" y="3212976"/>
              <a:ext cx="0" cy="4320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109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Selection (Decision)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Choose the statement (branch) to executive is selected based on a condition.</a:t>
            </a:r>
          </a:p>
          <a:p>
            <a:r>
              <a:rPr lang="en-GB" dirty="0"/>
              <a:t>The </a:t>
            </a:r>
            <a:r>
              <a:rPr lang="en-GB" b="1" dirty="0"/>
              <a:t>Selection</a:t>
            </a:r>
            <a:r>
              <a:rPr lang="en-GB" dirty="0"/>
              <a:t> statement is also called a </a:t>
            </a:r>
            <a:r>
              <a:rPr lang="en-GB" b="1" dirty="0"/>
              <a:t>Branch</a:t>
            </a:r>
            <a:r>
              <a:rPr lang="en-GB" dirty="0"/>
              <a:t> or </a:t>
            </a:r>
            <a:r>
              <a:rPr lang="en-GB" b="1" dirty="0"/>
              <a:t>Decision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809028" y="3501008"/>
            <a:ext cx="5760640" cy="3168352"/>
            <a:chOff x="1809028" y="3501008"/>
            <a:chExt cx="5760640" cy="3168352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180902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576946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8" name="Connector: Elbow 7"/>
            <p:cNvCxnSpPr>
              <a:stCxn id="4" idx="1"/>
              <a:endCxn id="5" idx="0"/>
            </p:cNvCxnSpPr>
            <p:nvPr/>
          </p:nvCxnSpPr>
          <p:spPr>
            <a:xfrm rot="10800000" flipV="1">
              <a:off x="270912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or: Elbow 14"/>
            <p:cNvCxnSpPr>
              <a:stCxn id="5" idx="2"/>
            </p:cNvCxnSpPr>
            <p:nvPr/>
          </p:nvCxnSpPr>
          <p:spPr>
            <a:xfrm rot="16200000" flipH="1">
              <a:off x="3511392" y="5219024"/>
              <a:ext cx="375694" cy="1980222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or: Elbow 18"/>
            <p:cNvCxnSpPr>
              <a:stCxn id="6" idx="2"/>
            </p:cNvCxnSpPr>
            <p:nvPr/>
          </p:nvCxnSpPr>
          <p:spPr>
            <a:xfrm rot="5400000">
              <a:off x="5491612" y="5219024"/>
              <a:ext cx="375692" cy="198022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689348" y="6396980"/>
              <a:ext cx="0" cy="2723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812268" y="4149080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87724" y="4159647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cxnSp>
          <p:nvCxnSpPr>
            <p:cNvPr id="28" name="Straight Arrow Connector 27"/>
            <p:cNvCxnSpPr>
              <a:endCxn id="4" idx="0"/>
            </p:cNvCxnSpPr>
            <p:nvPr/>
          </p:nvCxnSpPr>
          <p:spPr>
            <a:xfrm>
              <a:off x="4689348" y="3501008"/>
              <a:ext cx="0" cy="3470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726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Selection (Decision) A Simple Example</a:t>
            </a:r>
          </a:p>
        </p:txBody>
      </p:sp>
      <p:sp>
        <p:nvSpPr>
          <p:cNvPr id="5" name="Flowchart: Terminator 4"/>
          <p:cNvSpPr/>
          <p:nvPr/>
        </p:nvSpPr>
        <p:spPr>
          <a:xfrm>
            <a:off x="3527884" y="1600200"/>
            <a:ext cx="1584176" cy="4606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3419872" y="2695972"/>
            <a:ext cx="1800200" cy="115212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it Raining?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3419872" y="4437112"/>
            <a:ext cx="1800200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Cinema</a:t>
            </a:r>
          </a:p>
        </p:txBody>
      </p:sp>
      <p:sp>
        <p:nvSpPr>
          <p:cNvPr id="8" name="Flowchart: Process 7"/>
          <p:cNvSpPr/>
          <p:nvPr/>
        </p:nvSpPr>
        <p:spPr>
          <a:xfrm>
            <a:off x="6444208" y="4437112"/>
            <a:ext cx="1800200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Beach</a:t>
            </a:r>
          </a:p>
        </p:txBody>
      </p:sp>
      <p:cxnSp>
        <p:nvCxnSpPr>
          <p:cNvPr id="10" name="Straight Arrow Connector 9"/>
          <p:cNvCxnSpPr>
            <a:stCxn id="5" idx="2"/>
            <a:endCxn id="6" idx="0"/>
          </p:cNvCxnSpPr>
          <p:nvPr/>
        </p:nvCxnSpPr>
        <p:spPr>
          <a:xfrm>
            <a:off x="4319972" y="2060848"/>
            <a:ext cx="0" cy="6351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2"/>
            <a:endCxn id="7" idx="0"/>
          </p:cNvCxnSpPr>
          <p:nvPr/>
        </p:nvCxnSpPr>
        <p:spPr>
          <a:xfrm>
            <a:off x="4319972" y="3848100"/>
            <a:ext cx="0" cy="589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/>
          <p:cNvCxnSpPr>
            <a:stCxn id="6" idx="3"/>
            <a:endCxn id="8" idx="0"/>
          </p:cNvCxnSpPr>
          <p:nvPr/>
        </p:nvCxnSpPr>
        <p:spPr>
          <a:xfrm>
            <a:off x="5220072" y="3272036"/>
            <a:ext cx="2124236" cy="116507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Terminator 16"/>
          <p:cNvSpPr/>
          <p:nvPr/>
        </p:nvSpPr>
        <p:spPr>
          <a:xfrm>
            <a:off x="4932040" y="5884101"/>
            <a:ext cx="1584176" cy="46064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Finish</a:t>
            </a:r>
          </a:p>
        </p:txBody>
      </p:sp>
      <p:cxnSp>
        <p:nvCxnSpPr>
          <p:cNvPr id="19" name="Connector: Elbow 18"/>
          <p:cNvCxnSpPr>
            <a:stCxn id="7" idx="2"/>
            <a:endCxn id="17" idx="0"/>
          </p:cNvCxnSpPr>
          <p:nvPr/>
        </p:nvCxnSpPr>
        <p:spPr>
          <a:xfrm rot="16200000" flipH="1">
            <a:off x="4658596" y="4818568"/>
            <a:ext cx="726909" cy="140415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/>
          <p:cNvCxnSpPr>
            <a:stCxn id="8" idx="2"/>
            <a:endCxn id="17" idx="0"/>
          </p:cNvCxnSpPr>
          <p:nvPr/>
        </p:nvCxnSpPr>
        <p:spPr>
          <a:xfrm rot="5400000">
            <a:off x="6170764" y="4710556"/>
            <a:ext cx="726909" cy="162018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432649" y="2932723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56384" y="3854574"/>
            <a:ext cx="50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1063921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can have multiple branches in a Selection control statement.</a:t>
            </a:r>
          </a:p>
          <a:p>
            <a:r>
              <a:rPr lang="en-GB" dirty="0"/>
              <a:t>For example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39552" y="3212976"/>
            <a:ext cx="8370977" cy="3600400"/>
            <a:chOff x="539552" y="3212976"/>
            <a:chExt cx="8370977" cy="3600400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Option = A, B or C?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539552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7110329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7" name="Connector: Elbow 6"/>
            <p:cNvCxnSpPr>
              <a:stCxn id="4" idx="1"/>
              <a:endCxn id="5" idx="0"/>
            </p:cNvCxnSpPr>
            <p:nvPr/>
          </p:nvCxnSpPr>
          <p:spPr>
            <a:xfrm rot="10800000" flipV="1">
              <a:off x="1439652" y="4460168"/>
              <a:ext cx="2169576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or: Elbow 7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2240961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or: Elbow 8"/>
            <p:cNvCxnSpPr>
              <a:stCxn id="5" idx="2"/>
            </p:cNvCxnSpPr>
            <p:nvPr/>
          </p:nvCxnSpPr>
          <p:spPr>
            <a:xfrm rot="16200000" flipH="1">
              <a:off x="2902481" y="4702474"/>
              <a:ext cx="324036" cy="3249695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6" idx="2"/>
            </p:cNvCxnSpPr>
            <p:nvPr/>
          </p:nvCxnSpPr>
          <p:spPr>
            <a:xfrm rot="5400000">
              <a:off x="6178986" y="4657897"/>
              <a:ext cx="324036" cy="333885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16" idx="2"/>
            </p:cNvCxnSpPr>
            <p:nvPr/>
          </p:nvCxnSpPr>
          <p:spPr>
            <a:xfrm>
              <a:off x="4689348" y="6165304"/>
              <a:ext cx="0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2812268" y="4149080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A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87724" y="4159647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C</a:t>
              </a:r>
            </a:p>
          </p:txBody>
        </p:sp>
        <p:sp>
          <p:nvSpPr>
            <p:cNvPr id="16" name="Flowchart: Process 15"/>
            <p:cNvSpPr/>
            <p:nvPr/>
          </p:nvSpPr>
          <p:spPr>
            <a:xfrm>
              <a:off x="3789248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21" name="Straight Arrow Connector 20"/>
            <p:cNvCxnSpPr>
              <a:stCxn id="4" idx="2"/>
              <a:endCxn id="16" idx="0"/>
            </p:cNvCxnSpPr>
            <p:nvPr/>
          </p:nvCxnSpPr>
          <p:spPr>
            <a:xfrm>
              <a:off x="4689348" y="5072236"/>
              <a:ext cx="0" cy="4449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666576" y="5147900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B</a:t>
              </a:r>
            </a:p>
          </p:txBody>
        </p:sp>
        <p:cxnSp>
          <p:nvCxnSpPr>
            <p:cNvPr id="24" name="Straight Arrow Connector 23"/>
            <p:cNvCxnSpPr>
              <a:endCxn id="4" idx="0"/>
            </p:cNvCxnSpPr>
            <p:nvPr/>
          </p:nvCxnSpPr>
          <p:spPr>
            <a:xfrm>
              <a:off x="4689347" y="3212976"/>
              <a:ext cx="1" cy="6351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5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Repeat statements one or more times</a:t>
            </a:r>
          </a:p>
          <a:p>
            <a:r>
              <a:rPr lang="en-GB" dirty="0"/>
              <a:t>Also called a </a:t>
            </a:r>
            <a:r>
              <a:rPr lang="en-GB" b="1" dirty="0"/>
              <a:t>Loop</a:t>
            </a:r>
          </a:p>
          <a:p>
            <a:r>
              <a:rPr lang="en-GB" dirty="0"/>
              <a:t>Needs a stop condition i.e. when to stop repeating the loop</a:t>
            </a:r>
          </a:p>
          <a:p>
            <a:r>
              <a:rPr lang="en-GB" dirty="0"/>
              <a:t>Two types: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27584" y="4221088"/>
            <a:ext cx="2578821" cy="2520280"/>
            <a:chOff x="827584" y="4221088"/>
            <a:chExt cx="2578821" cy="2520280"/>
          </a:xfrm>
        </p:grpSpPr>
        <p:sp>
          <p:nvSpPr>
            <p:cNvPr id="4" name="Flowchart: Process 3"/>
            <p:cNvSpPr/>
            <p:nvPr/>
          </p:nvSpPr>
          <p:spPr>
            <a:xfrm>
              <a:off x="1151620" y="4581128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Decision 4"/>
            <p:cNvSpPr/>
            <p:nvPr/>
          </p:nvSpPr>
          <p:spPr>
            <a:xfrm>
              <a:off x="827584" y="5517232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cxnSp>
          <p:nvCxnSpPr>
            <p:cNvPr id="8" name="Straight Arrow Connector 7"/>
            <p:cNvCxnSpPr>
              <a:endCxn id="4" idx="0"/>
            </p:cNvCxnSpPr>
            <p:nvPr/>
          </p:nvCxnSpPr>
          <p:spPr>
            <a:xfrm>
              <a:off x="1871700" y="422108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stCxn id="4" idx="2"/>
              <a:endCxn id="5" idx="0"/>
            </p:cNvCxnSpPr>
            <p:nvPr/>
          </p:nvCxnSpPr>
          <p:spPr>
            <a:xfrm>
              <a:off x="1871700" y="5157192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5" idx="2"/>
            </p:cNvCxnSpPr>
            <p:nvPr/>
          </p:nvCxnSpPr>
          <p:spPr>
            <a:xfrm>
              <a:off x="1871700" y="638132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or: Elbow 13"/>
            <p:cNvCxnSpPr>
              <a:stCxn id="5" idx="3"/>
              <a:endCxn id="4" idx="3"/>
            </p:cNvCxnSpPr>
            <p:nvPr/>
          </p:nvCxnSpPr>
          <p:spPr>
            <a:xfrm flipH="1" flipV="1">
              <a:off x="2591780" y="4869160"/>
              <a:ext cx="324036" cy="1080120"/>
            </a:xfrm>
            <a:prstGeom prst="bentConnector3">
              <a:avLst>
                <a:gd name="adj1" fmla="val -269922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898958" y="5600555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63587" y="6297324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680012" y="3645023"/>
            <a:ext cx="4086036" cy="2489143"/>
            <a:chOff x="4680012" y="3645023"/>
            <a:chExt cx="4086036" cy="2489143"/>
          </a:xfrm>
        </p:grpSpPr>
        <p:sp>
          <p:nvSpPr>
            <p:cNvPr id="16" name="Flowchart: Decision 15"/>
            <p:cNvSpPr/>
            <p:nvPr/>
          </p:nvSpPr>
          <p:spPr>
            <a:xfrm>
              <a:off x="4680012" y="4400297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17" name="Flowchart: Process 16"/>
            <p:cNvSpPr/>
            <p:nvPr/>
          </p:nvSpPr>
          <p:spPr>
            <a:xfrm>
              <a:off x="7325888" y="4544313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cxnSp>
          <p:nvCxnSpPr>
            <p:cNvPr id="19" name="Straight Arrow Connector 18"/>
            <p:cNvCxnSpPr>
              <a:stCxn id="16" idx="3"/>
              <a:endCxn id="17" idx="1"/>
            </p:cNvCxnSpPr>
            <p:nvPr/>
          </p:nvCxnSpPr>
          <p:spPr>
            <a:xfrm>
              <a:off x="6768244" y="4832345"/>
              <a:ext cx="55764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or: Elbow 21"/>
            <p:cNvCxnSpPr>
              <a:endCxn id="16" idx="0"/>
            </p:cNvCxnSpPr>
            <p:nvPr/>
          </p:nvCxnSpPr>
          <p:spPr>
            <a:xfrm rot="16200000" flipH="1">
              <a:off x="5346491" y="4022659"/>
              <a:ext cx="755273" cy="1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6" idx="2"/>
            </p:cNvCxnSpPr>
            <p:nvPr/>
          </p:nvCxnSpPr>
          <p:spPr>
            <a:xfrm>
              <a:off x="5724128" y="5264393"/>
              <a:ext cx="0" cy="8697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or: Elbow 25"/>
            <p:cNvCxnSpPr>
              <a:stCxn id="17" idx="0"/>
            </p:cNvCxnSpPr>
            <p:nvPr/>
          </p:nvCxnSpPr>
          <p:spPr>
            <a:xfrm rot="16200000" flipV="1">
              <a:off x="6579420" y="3077764"/>
              <a:ext cx="611257" cy="2321841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768243" y="4508921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51129" y="5288636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826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Repetition A Simple Example</a:t>
            </a:r>
          </a:p>
        </p:txBody>
      </p:sp>
      <p:sp>
        <p:nvSpPr>
          <p:cNvPr id="4" name="Flowchart: Terminator 3"/>
          <p:cNvSpPr/>
          <p:nvPr/>
        </p:nvSpPr>
        <p:spPr>
          <a:xfrm>
            <a:off x="3897260" y="1600200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ata 5"/>
          <p:cNvSpPr/>
          <p:nvPr/>
        </p:nvSpPr>
        <p:spPr>
          <a:xfrm>
            <a:off x="3357200" y="2636912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Film to Watch</a:t>
            </a:r>
          </a:p>
        </p:txBody>
      </p:sp>
      <p:sp>
        <p:nvSpPr>
          <p:cNvPr id="7" name="Diamond 6"/>
          <p:cNvSpPr/>
          <p:nvPr/>
        </p:nvSpPr>
        <p:spPr>
          <a:xfrm>
            <a:off x="3609228" y="3832482"/>
            <a:ext cx="2160240" cy="100811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Film Rating &gt; 4*?</a:t>
            </a:r>
          </a:p>
        </p:txBody>
      </p:sp>
      <p:sp>
        <p:nvSpPr>
          <p:cNvPr id="8" name="Flowchart: Data 7"/>
          <p:cNvSpPr/>
          <p:nvPr/>
        </p:nvSpPr>
        <p:spPr>
          <a:xfrm>
            <a:off x="3357200" y="5445224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Another Film to Watch</a:t>
            </a:r>
          </a:p>
        </p:txBody>
      </p:sp>
      <p:cxnSp>
        <p:nvCxnSpPr>
          <p:cNvPr id="10" name="Straight Arrow Connector 9"/>
          <p:cNvCxnSpPr>
            <a:endCxn id="6" idx="1"/>
          </p:cNvCxnSpPr>
          <p:nvPr/>
        </p:nvCxnSpPr>
        <p:spPr>
          <a:xfrm>
            <a:off x="4689348" y="2125977"/>
            <a:ext cx="0" cy="5109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4"/>
            <a:endCxn id="7" idx="0"/>
          </p:cNvCxnSpPr>
          <p:nvPr/>
        </p:nvCxnSpPr>
        <p:spPr>
          <a:xfrm>
            <a:off x="4689348" y="3212976"/>
            <a:ext cx="0" cy="619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8" idx="1"/>
          </p:cNvCxnSpPr>
          <p:nvPr/>
        </p:nvCxnSpPr>
        <p:spPr>
          <a:xfrm>
            <a:off x="4689348" y="4840594"/>
            <a:ext cx="0" cy="604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Process 15"/>
          <p:cNvSpPr/>
          <p:nvPr/>
        </p:nvSpPr>
        <p:spPr>
          <a:xfrm>
            <a:off x="6732240" y="4817830"/>
            <a:ext cx="172819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Pay to watch film</a:t>
            </a:r>
          </a:p>
        </p:txBody>
      </p:sp>
      <p:sp>
        <p:nvSpPr>
          <p:cNvPr id="17" name="Flowchart: Terminator 16"/>
          <p:cNvSpPr/>
          <p:nvPr/>
        </p:nvSpPr>
        <p:spPr>
          <a:xfrm>
            <a:off x="6804248" y="6021288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Stop</a:t>
            </a:r>
          </a:p>
        </p:txBody>
      </p:sp>
      <p:cxnSp>
        <p:nvCxnSpPr>
          <p:cNvPr id="19" name="Connector: Elbow 18"/>
          <p:cNvCxnSpPr>
            <a:stCxn id="8" idx="2"/>
          </p:cNvCxnSpPr>
          <p:nvPr/>
        </p:nvCxnSpPr>
        <p:spPr>
          <a:xfrm rot="10800000" flipH="1">
            <a:off x="3623630" y="3522730"/>
            <a:ext cx="1065718" cy="2210527"/>
          </a:xfrm>
          <a:prstGeom prst="bentConnector4">
            <a:avLst>
              <a:gd name="adj1" fmla="val -105386"/>
              <a:gd name="adj2" fmla="val 9923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/>
          <p:cNvCxnSpPr>
            <a:endCxn id="16" idx="0"/>
          </p:cNvCxnSpPr>
          <p:nvPr/>
        </p:nvCxnSpPr>
        <p:spPr>
          <a:xfrm>
            <a:off x="5769468" y="4336538"/>
            <a:ext cx="1826868" cy="48129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17" idx="0"/>
          </p:cNvCxnSpPr>
          <p:nvPr/>
        </p:nvCxnSpPr>
        <p:spPr>
          <a:xfrm>
            <a:off x="7596336" y="5430478"/>
            <a:ext cx="0" cy="590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772308" y="3996996"/>
            <a:ext cx="50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96302" y="4817830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978825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 and 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know how to write pseudocode for Sequence statements.</a:t>
            </a:r>
          </a:p>
          <a:p>
            <a:r>
              <a:rPr lang="en-GB" dirty="0"/>
              <a:t>What about for Selection </a:t>
            </a:r>
            <a:r>
              <a:rPr lang="en-GB"/>
              <a:t>and Repetition?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507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14197</TotalTime>
  <Words>1218</Words>
  <Application>Microsoft Macintosh PowerPoint</Application>
  <PresentationFormat>On-screen Show (4:3)</PresentationFormat>
  <Paragraphs>227</Paragraphs>
  <Slides>27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Calibri</vt:lpstr>
      <vt:lpstr>Cambria</vt:lpstr>
      <vt:lpstr>Wingdings</vt:lpstr>
      <vt:lpstr>Wingdings 2</vt:lpstr>
      <vt:lpstr>Median</vt:lpstr>
      <vt:lpstr>Flowcharts and Control Structures</vt:lpstr>
      <vt:lpstr>Today’s Lecture</vt:lpstr>
      <vt:lpstr>Combining Strings in Pseudocode</vt:lpstr>
      <vt:lpstr>Combining Strings in Pseudocode</vt:lpstr>
      <vt:lpstr>Combining Strings in Pseudocode</vt:lpstr>
      <vt:lpstr>Combining Strings in Pseudocode</vt:lpstr>
      <vt:lpstr>What is Flowcharts?</vt:lpstr>
      <vt:lpstr>PowerPoint Presentation</vt:lpstr>
      <vt:lpstr>Flowcharts</vt:lpstr>
      <vt:lpstr>Basic Flowchart Symbols</vt:lpstr>
      <vt:lpstr>Flowchart Examples</vt:lpstr>
      <vt:lpstr>Pseudocode: Tip Calculator Problem</vt:lpstr>
      <vt:lpstr>Exercises</vt:lpstr>
      <vt:lpstr>Control Structures</vt:lpstr>
      <vt:lpstr>What is Control Structures?</vt:lpstr>
      <vt:lpstr>Comparison Operators</vt:lpstr>
      <vt:lpstr>Comparison Operators</vt:lpstr>
      <vt:lpstr>Control Structures</vt:lpstr>
      <vt:lpstr>Control Structures</vt:lpstr>
      <vt:lpstr>Sequence</vt:lpstr>
      <vt:lpstr>Selection (Decision)</vt:lpstr>
      <vt:lpstr>Selection (Decision) A Simple Example</vt:lpstr>
      <vt:lpstr>Selection</vt:lpstr>
      <vt:lpstr>Repetition</vt:lpstr>
      <vt:lpstr>Repetition A Simple Example</vt:lpstr>
      <vt:lpstr>Pseudocode and Control Structures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Redhwan Al-amri</cp:lastModifiedBy>
  <cp:revision>2033</cp:revision>
  <cp:lastPrinted>2014-09-29T16:21:25Z</cp:lastPrinted>
  <dcterms:created xsi:type="dcterms:W3CDTF">2013-09-18T07:00:31Z</dcterms:created>
  <dcterms:modified xsi:type="dcterms:W3CDTF">2024-10-10T15:07:15Z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