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7" r:id="rId6"/>
    <p:sldId id="288" r:id="rId7"/>
    <p:sldId id="268" r:id="rId8"/>
    <p:sldId id="273" r:id="rId9"/>
    <p:sldId id="277" r:id="rId10"/>
    <p:sldId id="278" r:id="rId11"/>
    <p:sldId id="274" r:id="rId12"/>
    <p:sldId id="275" r:id="rId13"/>
    <p:sldId id="260" r:id="rId14"/>
    <p:sldId id="280" r:id="rId15"/>
    <p:sldId id="284" r:id="rId16"/>
    <p:sldId id="269" r:id="rId17"/>
    <p:sldId id="270" r:id="rId18"/>
    <p:sldId id="265" r:id="rId19"/>
    <p:sldId id="266" r:id="rId20"/>
    <p:sldId id="261" r:id="rId21"/>
    <p:sldId id="281" r:id="rId22"/>
    <p:sldId id="276" r:id="rId23"/>
    <p:sldId id="282" r:id="rId24"/>
    <p:sldId id="272" r:id="rId25"/>
    <p:sldId id="279" r:id="rId26"/>
    <p:sldId id="285" r:id="rId27"/>
    <p:sldId id="290" r:id="rId28"/>
    <p:sldId id="286" r:id="rId29"/>
    <p:sldId id="287" r:id="rId30"/>
    <p:sldId id="289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7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650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215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449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548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97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94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489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392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591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420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321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3875C-CFB2-4412-B832-B38BC4D3C0E9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960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uidance/waste-legislation-and-regulation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ilymail.co.uk/news/article-2337351/Worlds-biggest-tyre-graveyard-Incredible-images-Kuwaiti-landfill-site-huge-seen-space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isp.unu.edu/publications/scycle/files/ewaste-in-china.pdf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resource.co/article/battery-mountain-6932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ceee.org/ecodesign/products/vacuum_cleaners/Guidelines%20665%20666%202013%20Vacuum%20cleaners%20-%20final.pdf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sets.publishing.service.gov.uk/government/uploads/system/uploads/attachment_data/file/935917/environmental-permitting-core-guidance.pdf" TargetMode="External"/><Relationship Id="rId2" Type="http://schemas.openxmlformats.org/officeDocument/2006/relationships/hyperlink" Target="http://www.zerowasteeurope.eu/2019/05/a-zero-waste-hierarchy-for-europ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Waste regulation and legislation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Sustainable Development (ACBA7009)</a:t>
            </a:r>
          </a:p>
          <a:p>
            <a:r>
              <a:rPr lang="en-GB" dirty="0" smtClean="0"/>
              <a:t>Lara Hopkinson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282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Outline the development of waste regulation and legislation across Europe</a:t>
            </a:r>
          </a:p>
          <a:p>
            <a:r>
              <a:rPr lang="en-GB" dirty="0" smtClean="0"/>
              <a:t>Indicate methods of transposition to UK legislation</a:t>
            </a:r>
          </a:p>
          <a:p>
            <a:r>
              <a:rPr lang="en-GB" dirty="0" smtClean="0"/>
              <a:t>Outline some of the key environmental policy principles</a:t>
            </a:r>
          </a:p>
          <a:p>
            <a:r>
              <a:rPr lang="en-GB" dirty="0" smtClean="0"/>
              <a:t>Outline issues surrounding the regulation &amp; legislation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584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Council Directive on Waste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 published in 1975 (75/442/EC)</a:t>
            </a:r>
          </a:p>
          <a:p>
            <a:r>
              <a:rPr lang="en-GB" dirty="0" smtClean="0"/>
              <a:t>First European-wide legislation on waste</a:t>
            </a:r>
          </a:p>
          <a:p>
            <a:r>
              <a:rPr lang="en-GB" dirty="0" smtClean="0"/>
              <a:t>Outlines the following:</a:t>
            </a:r>
          </a:p>
          <a:p>
            <a:pPr lvl="1"/>
            <a:r>
              <a:rPr lang="en-GB" dirty="0" smtClean="0"/>
              <a:t>Encouraging the prevention, recycling and other recovery of wastes</a:t>
            </a:r>
          </a:p>
          <a:p>
            <a:pPr lvl="1"/>
            <a:r>
              <a:rPr lang="en-GB" dirty="0" smtClean="0"/>
              <a:t>Disposal without harming human health or the environment</a:t>
            </a:r>
          </a:p>
          <a:p>
            <a:pPr lvl="1"/>
            <a:r>
              <a:rPr lang="en-GB" dirty="0" smtClean="0"/>
              <a:t>Establish or designate competent authorities to deal with wastes and set plans</a:t>
            </a:r>
          </a:p>
          <a:p>
            <a:pPr lvl="1"/>
            <a:r>
              <a:rPr lang="en-GB" dirty="0" smtClean="0"/>
              <a:t>The ‘polluter pays principle’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3651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Council Directive on Waste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Amended in 1991 (91/156/EEC)</a:t>
            </a:r>
          </a:p>
          <a:p>
            <a:r>
              <a:rPr lang="en-GB" dirty="0" smtClean="0"/>
              <a:t>Encourages further recycling &amp; reuse of waste</a:t>
            </a:r>
          </a:p>
          <a:p>
            <a:r>
              <a:rPr lang="en-GB" dirty="0" smtClean="0"/>
              <a:t>Provides definition of waste</a:t>
            </a:r>
          </a:p>
          <a:p>
            <a:pPr lvl="1"/>
            <a:r>
              <a:rPr lang="en-GB" dirty="0" smtClean="0"/>
              <a:t>“any substance … which the holder discards, intends to discard or is required to discard”</a:t>
            </a:r>
          </a:p>
          <a:p>
            <a:r>
              <a:rPr lang="en-GB" dirty="0" smtClean="0"/>
              <a:t>Outlines the need to authorise those who transport waste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929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Waste Framework Directive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66854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Codified Directive 75/442/EC in 2006</a:t>
            </a:r>
          </a:p>
          <a:p>
            <a:r>
              <a:rPr lang="en-GB" dirty="0" smtClean="0"/>
              <a:t>Further amended in 2008 (2008/98/EC)</a:t>
            </a:r>
          </a:p>
          <a:p>
            <a:r>
              <a:rPr lang="en-GB" dirty="0" smtClean="0"/>
              <a:t>Formally sets out the waste hierarchy</a:t>
            </a:r>
          </a:p>
          <a:p>
            <a:r>
              <a:rPr lang="en-GB" dirty="0" smtClean="0"/>
              <a:t>Outlines the ‘extended producer responsibility’ principle</a:t>
            </a:r>
          </a:p>
          <a:p>
            <a:r>
              <a:rPr lang="en-GB" dirty="0" smtClean="0"/>
              <a:t>Provisions for hazardous waste and waste oils</a:t>
            </a:r>
          </a:p>
          <a:p>
            <a:r>
              <a:rPr lang="en-GB" dirty="0" smtClean="0"/>
              <a:t>New recycling and recovery targets for 2020:</a:t>
            </a:r>
          </a:p>
          <a:p>
            <a:pPr lvl="1"/>
            <a:r>
              <a:rPr lang="en-GB" dirty="0" smtClean="0"/>
              <a:t>50% preparing for reuse &amp; recycling of certain household &amp; similar waste</a:t>
            </a:r>
          </a:p>
          <a:p>
            <a:pPr lvl="1"/>
            <a:r>
              <a:rPr lang="en-GB" dirty="0" smtClean="0"/>
              <a:t>70% preparing for reuse, recycling &amp; recovery of C&amp;D waste</a:t>
            </a:r>
          </a:p>
          <a:p>
            <a:r>
              <a:rPr lang="en-GB" dirty="0" smtClean="0"/>
              <a:t>Waste prevention plans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456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Waste hierarchy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329" y="447742"/>
            <a:ext cx="8755260" cy="6197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01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Polluter Pays Principle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Those who pollute should bear associated costs</a:t>
            </a:r>
          </a:p>
          <a:p>
            <a:r>
              <a:rPr lang="en-GB" dirty="0" smtClean="0"/>
              <a:t>Ensures these are accounted for in costs of goods / services</a:t>
            </a:r>
          </a:p>
          <a:p>
            <a:r>
              <a:rPr lang="en-GB" dirty="0" smtClean="0"/>
              <a:t>Economically, it promotes efficiency</a:t>
            </a:r>
          </a:p>
          <a:p>
            <a:r>
              <a:rPr lang="en-GB" dirty="0" smtClean="0"/>
              <a:t>Legally, it promotes justice</a:t>
            </a:r>
          </a:p>
          <a:p>
            <a:r>
              <a:rPr lang="en-GB" dirty="0" smtClean="0"/>
              <a:t>It promotes harmonisation of policies</a:t>
            </a:r>
          </a:p>
          <a:p>
            <a:r>
              <a:rPr lang="en-GB" dirty="0" smtClean="0"/>
              <a:t>It defines how to allocate costs within a State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341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Transposing in the UK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Waste (England and Wales) Regulations 2011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Waste prevention plans</a:t>
            </a:r>
          </a:p>
          <a:p>
            <a:pPr lvl="1"/>
            <a:r>
              <a:rPr lang="en-GB" dirty="0" smtClean="0"/>
              <a:t>Waste management plans</a:t>
            </a:r>
          </a:p>
          <a:p>
            <a:pPr lvl="1"/>
            <a:r>
              <a:rPr lang="en-GB" dirty="0" smtClean="0"/>
              <a:t>Duty in relation to the waste hierarchy</a:t>
            </a:r>
          </a:p>
          <a:p>
            <a:pPr lvl="1"/>
            <a:r>
              <a:rPr lang="en-GB" dirty="0" smtClean="0"/>
              <a:t>Registration of brokers / dealers</a:t>
            </a:r>
          </a:p>
        </p:txBody>
      </p:sp>
    </p:spTree>
    <p:extLst>
      <p:ext uri="{BB962C8B-B14F-4D97-AF65-F5344CB8AC3E}">
        <p14:creationId xmlns:p14="http://schemas.microsoft.com/office/powerpoint/2010/main" val="3842481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Government – waste hierarchy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6997489"/>
              </p:ext>
            </p:extLst>
          </p:nvPr>
        </p:nvGraphicFramePr>
        <p:xfrm>
          <a:off x="1028700" y="1690689"/>
          <a:ext cx="6941127" cy="385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08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002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Include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Prevention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Using less material in design and manufacture, keeping</a:t>
                      </a:r>
                      <a:r>
                        <a:rPr lang="en-GB" baseline="0" dirty="0" smtClean="0"/>
                        <a:t> products for longer, re-use, using less hazardous materials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Preparing for re-use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Checking, cleaning, repairing,</a:t>
                      </a:r>
                      <a:r>
                        <a:rPr lang="en-GB" baseline="0" dirty="0" smtClean="0"/>
                        <a:t> refurbishing, whole items or spare parts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Recycling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Turing waste into a new substance</a:t>
                      </a:r>
                      <a:r>
                        <a:rPr lang="en-GB" baseline="0" dirty="0" smtClean="0"/>
                        <a:t> or product, includes composting if it meets quality protocols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Other</a:t>
                      </a:r>
                      <a:r>
                        <a:rPr lang="en-GB" baseline="0" dirty="0" smtClean="0"/>
                        <a:t> recovery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Includes anaerobic</a:t>
                      </a:r>
                      <a:r>
                        <a:rPr lang="en-GB" baseline="0" dirty="0" smtClean="0"/>
                        <a:t> digestion, incineration with energy recovery, gasification and pyrolysis which produce energy (fuels, heat and power) and materials from waste, some backfilling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Disposal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Landfill and incineration</a:t>
                      </a:r>
                      <a:r>
                        <a:rPr lang="en-GB" baseline="0" dirty="0" smtClean="0"/>
                        <a:t> without energy recovery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-1" y="6488893"/>
            <a:ext cx="6796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www.gov.uk/guidance/waste-legislation-and-regulations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147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Transposing in the UK (</a:t>
            </a:r>
            <a:r>
              <a:rPr lang="en-GB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contd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619318"/>
          </a:xfrm>
        </p:spPr>
        <p:txBody>
          <a:bodyPr>
            <a:normAutofit/>
          </a:bodyPr>
          <a:lstStyle/>
          <a:p>
            <a:r>
              <a:rPr lang="en-GB" dirty="0" smtClean="0"/>
              <a:t>Waste (England and Wales)(Amendment) Regulations 2012</a:t>
            </a:r>
          </a:p>
          <a:p>
            <a:pPr lvl="1"/>
            <a:r>
              <a:rPr lang="en-GB" dirty="0"/>
              <a:t>Major change – separate collections of key waste </a:t>
            </a:r>
            <a:r>
              <a:rPr lang="en-GB" dirty="0" smtClean="0"/>
              <a:t>streams</a:t>
            </a:r>
          </a:p>
          <a:p>
            <a:pPr lvl="2"/>
            <a:r>
              <a:rPr lang="en-GB" dirty="0" smtClean="0"/>
              <a:t>Paper</a:t>
            </a:r>
          </a:p>
          <a:p>
            <a:pPr lvl="2"/>
            <a:r>
              <a:rPr lang="en-GB" dirty="0" smtClean="0"/>
              <a:t>Metal</a:t>
            </a:r>
          </a:p>
          <a:p>
            <a:pPr lvl="2"/>
            <a:r>
              <a:rPr lang="en-GB" dirty="0" smtClean="0"/>
              <a:t>Plastic</a:t>
            </a:r>
          </a:p>
          <a:p>
            <a:pPr lvl="2"/>
            <a:r>
              <a:rPr lang="en-GB" dirty="0" smtClean="0"/>
              <a:t>Glass </a:t>
            </a:r>
            <a:endParaRPr lang="en-GB" dirty="0"/>
          </a:p>
          <a:p>
            <a:pPr lvl="1"/>
            <a:r>
              <a:rPr lang="en-GB" dirty="0"/>
              <a:t>Necessary to ‘facilitate or improve recovery’</a:t>
            </a:r>
          </a:p>
          <a:p>
            <a:pPr lvl="1"/>
            <a:r>
              <a:rPr lang="en-GB" dirty="0"/>
              <a:t>Where ‘technically, environmentally and economically practicable’ (TEEP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Into force January 2015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774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 – what do you think?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facts:</a:t>
            </a:r>
          </a:p>
          <a:p>
            <a:pPr lvl="1"/>
            <a:r>
              <a:rPr lang="en-GB" dirty="0" smtClean="0"/>
              <a:t>Since implementation, NO council has changed its kerbside scheme</a:t>
            </a:r>
          </a:p>
          <a:p>
            <a:pPr lvl="1"/>
            <a:r>
              <a:rPr lang="en-GB" dirty="0" smtClean="0"/>
              <a:t>In England, 11 councils have moved from separate to co-mingled collections</a:t>
            </a:r>
          </a:p>
          <a:p>
            <a:pPr lvl="1"/>
            <a:r>
              <a:rPr lang="en-GB" dirty="0" smtClean="0"/>
              <a:t>In Wales, 4 councils will be changing</a:t>
            </a:r>
          </a:p>
          <a:p>
            <a:pPr lvl="1"/>
            <a:r>
              <a:rPr lang="en-GB" dirty="0" smtClean="0"/>
              <a:t>Its not just for household waste!</a:t>
            </a:r>
            <a:endParaRPr lang="en-GB" dirty="0"/>
          </a:p>
        </p:txBody>
      </p:sp>
      <p:pic>
        <p:nvPicPr>
          <p:cNvPr id="1026" name="Picture 2" descr="Image result for kerbside collection schemes U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182" y="4361470"/>
            <a:ext cx="3103403" cy="2284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708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Transposing in the UK (</a:t>
            </a:r>
            <a:r>
              <a:rPr lang="en-GB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contd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Environmental Permitting (England and Wales) Regulations 2007 (as amended, 2010)</a:t>
            </a:r>
          </a:p>
          <a:p>
            <a:pPr lvl="1"/>
            <a:r>
              <a:rPr lang="en-GB" dirty="0" smtClean="0"/>
              <a:t>Establishes a permitting regime</a:t>
            </a:r>
          </a:p>
          <a:p>
            <a:pPr lvl="1"/>
            <a:r>
              <a:rPr lang="en-GB" dirty="0" smtClean="0"/>
              <a:t>12 classes of regulated facility</a:t>
            </a:r>
          </a:p>
          <a:p>
            <a:pPr lvl="1"/>
            <a:r>
              <a:rPr lang="en-GB" dirty="0" smtClean="0"/>
              <a:t>Superseded a number of previous regulations</a:t>
            </a:r>
          </a:p>
          <a:p>
            <a:r>
              <a:rPr lang="en-GB" dirty="0" smtClean="0"/>
              <a:t>Hazardous Waste (England and Wales) Regulations 2005 (as amended, 2009)</a:t>
            </a:r>
          </a:p>
          <a:p>
            <a:pPr lvl="1"/>
            <a:r>
              <a:rPr lang="en-GB" dirty="0" smtClean="0"/>
              <a:t>Now a Wales specific Regulation, 2015</a:t>
            </a:r>
          </a:p>
          <a:p>
            <a:pPr lvl="1"/>
            <a:r>
              <a:rPr lang="en-GB" dirty="0" smtClean="0"/>
              <a:t>Superseded the Special Waste Regulations 1996 (as amended)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808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Landfill Directive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Adopted in 1999 (99/31/EC)</a:t>
            </a:r>
          </a:p>
          <a:p>
            <a:r>
              <a:rPr lang="en-GB" dirty="0" smtClean="0"/>
              <a:t>Aims to prevent / reduce the negative effects of landfill</a:t>
            </a:r>
          </a:p>
          <a:p>
            <a:r>
              <a:rPr lang="en-GB" dirty="0" smtClean="0"/>
              <a:t>Classifies wastes and landfill types</a:t>
            </a:r>
          </a:p>
          <a:p>
            <a:r>
              <a:rPr lang="en-GB" dirty="0" smtClean="0"/>
              <a:t>Reduction in volume of BMW sent to landfill</a:t>
            </a:r>
          </a:p>
          <a:p>
            <a:r>
              <a:rPr lang="en-GB" dirty="0" smtClean="0"/>
              <a:t>Also provides for issues surrounding landfill sites</a:t>
            </a:r>
          </a:p>
          <a:p>
            <a:r>
              <a:rPr lang="en-GB" dirty="0" smtClean="0"/>
              <a:t>Transposed by:</a:t>
            </a:r>
          </a:p>
          <a:p>
            <a:pPr lvl="1"/>
            <a:r>
              <a:rPr lang="en-GB" dirty="0" smtClean="0"/>
              <a:t>Waste and Emissions Trading Act 2003</a:t>
            </a:r>
          </a:p>
          <a:p>
            <a:pPr lvl="1"/>
            <a:r>
              <a:rPr lang="en-GB" dirty="0" smtClean="0"/>
              <a:t>Environmental Permitting (England and Wales) Regulations 2010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051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Visible: An aerial image shows the vast amount of used tyres that are put in the ground - the patches are even visible from spa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2100" cy="659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92578"/>
            <a:ext cx="876874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From: </a:t>
            </a:r>
            <a:r>
              <a:rPr lang="en-GB" sz="1100" dirty="0">
                <a:hlinkClick r:id="rId3"/>
              </a:rPr>
              <a:t>http://</a:t>
            </a:r>
            <a:r>
              <a:rPr lang="en-GB" sz="1100" dirty="0" smtClean="0">
                <a:hlinkClick r:id="rId3"/>
              </a:rPr>
              <a:t>www.dailymail.co.uk/news/article-2337351/Worlds-biggest-tyre-graveyard-Incredible-images-Kuwaiti-landfill-site-huge-seen-space.html</a:t>
            </a:r>
            <a:r>
              <a:rPr lang="en-GB" sz="1100" dirty="0" smtClean="0"/>
              <a:t>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72366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099" y="0"/>
            <a:ext cx="9151099" cy="68526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92578"/>
            <a:ext cx="746710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>
                <a:solidFill>
                  <a:schemeClr val="bg1"/>
                </a:solidFill>
              </a:rPr>
              <a:t>From</a:t>
            </a:r>
            <a:r>
              <a:rPr lang="en-GB" sz="1100" dirty="0">
                <a:solidFill>
                  <a:schemeClr val="bg1"/>
                </a:solidFill>
              </a:rPr>
              <a:t>: </a:t>
            </a:r>
            <a:r>
              <a:rPr lang="en-GB" sz="1100" dirty="0">
                <a:solidFill>
                  <a:srgbClr val="CCECFF"/>
                </a:solidFill>
              </a:rPr>
              <a:t>https://</a:t>
            </a:r>
            <a:r>
              <a:rPr lang="en-GB" sz="1100" dirty="0" smtClean="0">
                <a:solidFill>
                  <a:srgbClr val="CCECFF"/>
                </a:solidFill>
              </a:rPr>
              <a:t>www.theguardian.com/uk-news/2017/nov/25/chinas-bike-share-graveyard-a-monument-to-industrys-arrogance </a:t>
            </a:r>
            <a:endParaRPr lang="en-GB" sz="1100" dirty="0">
              <a:solidFill>
                <a:srgbClr val="CCEC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8143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Extended Producer Responsibility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Policy approach</a:t>
            </a:r>
          </a:p>
          <a:p>
            <a:r>
              <a:rPr lang="en-GB" dirty="0" smtClean="0"/>
              <a:t>Producers provided responsibility for treatment / disposal of post-consumer goods</a:t>
            </a:r>
          </a:p>
          <a:p>
            <a:pPr lvl="1"/>
            <a:r>
              <a:rPr lang="en-GB" dirty="0" smtClean="0"/>
              <a:t>Financial and/or physical</a:t>
            </a:r>
          </a:p>
          <a:p>
            <a:r>
              <a:rPr lang="en-GB" dirty="0" smtClean="0"/>
              <a:t>Aims to provide the following incentives:</a:t>
            </a:r>
          </a:p>
          <a:p>
            <a:pPr lvl="1"/>
            <a:r>
              <a:rPr lang="en-GB" dirty="0" smtClean="0"/>
              <a:t>Prevent waste at source</a:t>
            </a:r>
          </a:p>
          <a:p>
            <a:pPr lvl="1"/>
            <a:r>
              <a:rPr lang="en-GB" dirty="0" smtClean="0"/>
              <a:t>Promote product design for the environment</a:t>
            </a:r>
          </a:p>
          <a:p>
            <a:pPr lvl="1"/>
            <a:r>
              <a:rPr lang="en-GB" dirty="0" smtClean="0"/>
              <a:t>Support achievement of public recycling &amp; material recycling goals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999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Extended Producer Responsibility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www.cradle2.org/wp-content/uploads/2012/04/EPR-Diagra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090" y="2503775"/>
            <a:ext cx="7047820" cy="3315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-1" y="6488893"/>
            <a:ext cx="23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From: www.cradle2.org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1598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Packaging and Packaging Waste Directive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Adopted in 1994</a:t>
            </a:r>
          </a:p>
          <a:p>
            <a:r>
              <a:rPr lang="en-GB" dirty="0" smtClean="0"/>
              <a:t>Last amended 2018</a:t>
            </a:r>
          </a:p>
          <a:p>
            <a:r>
              <a:rPr lang="en-GB" dirty="0" smtClean="0"/>
              <a:t>Aims to prevent excess packaging waste</a:t>
            </a:r>
          </a:p>
          <a:p>
            <a:r>
              <a:rPr lang="en-GB" dirty="0" smtClean="0"/>
              <a:t>Encourages recycling, reuse &amp; other forms of recovery</a:t>
            </a:r>
          </a:p>
          <a:p>
            <a:r>
              <a:rPr lang="en-GB" dirty="0" smtClean="0"/>
              <a:t>Sets targets for recovery of materials</a:t>
            </a:r>
          </a:p>
          <a:p>
            <a:r>
              <a:rPr lang="en-GB" dirty="0" smtClean="0"/>
              <a:t>Transposed by:</a:t>
            </a:r>
          </a:p>
          <a:p>
            <a:pPr lvl="1"/>
            <a:r>
              <a:rPr lang="en-GB" dirty="0" smtClean="0"/>
              <a:t>The Producer Responsibility Obligations (Packaging Waste) Regulations 1997 (as amended, 2014)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57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End of Life Vehicle Directive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Adopted in 2000 (2000/53/EC)</a:t>
            </a:r>
          </a:p>
          <a:p>
            <a:r>
              <a:rPr lang="en-GB" dirty="0" smtClean="0"/>
              <a:t>Amended 2017</a:t>
            </a:r>
          </a:p>
          <a:p>
            <a:r>
              <a:rPr lang="en-GB" dirty="0" smtClean="0"/>
              <a:t>Aims to prevent waste from vehicles</a:t>
            </a:r>
          </a:p>
          <a:p>
            <a:r>
              <a:rPr lang="en-GB" dirty="0" smtClean="0"/>
              <a:t>Sets targets for reuse &amp; recycling of ELV</a:t>
            </a:r>
          </a:p>
          <a:p>
            <a:r>
              <a:rPr lang="en-GB" dirty="0" smtClean="0"/>
              <a:t>Also sets permitting for scrap dealers / breakers</a:t>
            </a:r>
          </a:p>
          <a:p>
            <a:pPr lvl="1"/>
            <a:r>
              <a:rPr lang="en-GB" dirty="0" smtClean="0"/>
              <a:t>Regulates disassembly of vehicles</a:t>
            </a:r>
          </a:p>
          <a:p>
            <a:r>
              <a:rPr lang="en-GB" dirty="0" smtClean="0"/>
              <a:t>Transposed by:</a:t>
            </a:r>
          </a:p>
          <a:p>
            <a:pPr lvl="1"/>
            <a:r>
              <a:rPr lang="en-GB" dirty="0" smtClean="0"/>
              <a:t>End of Life Vehicles Regulations 2003 (as amended, 2010)</a:t>
            </a:r>
          </a:p>
          <a:p>
            <a:pPr lvl="1"/>
            <a:r>
              <a:rPr lang="en-GB" dirty="0" smtClean="0"/>
              <a:t>The End of Life Vehicles (Producer Responsibility) Regulations 2005 (as amended, 2010)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8593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WEEE directive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Adopted in 2002</a:t>
            </a:r>
          </a:p>
          <a:p>
            <a:r>
              <a:rPr lang="en-GB" dirty="0" smtClean="0"/>
              <a:t>Recast in 2012, amended 2018</a:t>
            </a:r>
          </a:p>
          <a:p>
            <a:r>
              <a:rPr lang="en-GB" dirty="0" smtClean="0"/>
              <a:t>Transposed by:</a:t>
            </a:r>
          </a:p>
          <a:p>
            <a:pPr lvl="1"/>
            <a:r>
              <a:rPr lang="en-GB" dirty="0" smtClean="0"/>
              <a:t>The Waste Electrical and Electronic Equipment Regulations 2006 (as amended, 2010)</a:t>
            </a:r>
          </a:p>
          <a:p>
            <a:pPr lvl="1"/>
            <a:r>
              <a:rPr lang="en-GB" dirty="0" smtClean="0"/>
              <a:t>The Waste Electrical and Electronic Equipment Regulations 2013 (as amended, 2014 – now called the Waste Electrical and Electronic Equipment and Restriction of the Use of Certain Hazardous Substances in Electrical and Electronic Equipment Regulations)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5044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Informal e-waste treatment methods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217105"/>
              </p:ext>
            </p:extLst>
          </p:nvPr>
        </p:nvGraphicFramePr>
        <p:xfrm>
          <a:off x="628649" y="1771073"/>
          <a:ext cx="7652908" cy="408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32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132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132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1322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E-waste</a:t>
                      </a:r>
                      <a:r>
                        <a:rPr lang="en-GB" sz="1400" baseline="0" dirty="0" smtClean="0"/>
                        <a:t> component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Process witness</a:t>
                      </a:r>
                      <a:r>
                        <a:rPr lang="en-GB" sz="1400" baseline="0" dirty="0" smtClean="0"/>
                        <a:t>ed in </a:t>
                      </a:r>
                      <a:r>
                        <a:rPr lang="en-GB" sz="1400" baseline="0" dirty="0" err="1" smtClean="0"/>
                        <a:t>Guiyu</a:t>
                      </a:r>
                      <a:r>
                        <a:rPr lang="en-GB" sz="1400" baseline="0" dirty="0" smtClean="0"/>
                        <a:t>, China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Potential occupational</a:t>
                      </a:r>
                      <a:r>
                        <a:rPr lang="en-GB" sz="1400" baseline="0" dirty="0" smtClean="0"/>
                        <a:t> hazards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Potential environmental hazards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Cathode Ray</a:t>
                      </a:r>
                      <a:r>
                        <a:rPr lang="en-GB" sz="1400" baseline="0" dirty="0" smtClean="0"/>
                        <a:t> Tubes (CRTs)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Breaking, removal of copper yoke, dumping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Silicosis; cuts from CRT glass; inhalation of cadmium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Lead, </a:t>
                      </a:r>
                      <a:r>
                        <a:rPr lang="en-GB" sz="1400" dirty="0" err="1" smtClean="0"/>
                        <a:t>barlum</a:t>
                      </a:r>
                      <a:r>
                        <a:rPr lang="en-GB" sz="1400" dirty="0" smtClean="0"/>
                        <a:t> &amp; other heavy</a:t>
                      </a:r>
                      <a:r>
                        <a:rPr lang="en-GB" sz="1400" baseline="0" dirty="0" smtClean="0"/>
                        <a:t> metals leaching into groundwater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Printed circuit boards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Open burning of waste boards</a:t>
                      </a:r>
                      <a:r>
                        <a:rPr lang="en-GB" sz="1400" baseline="0" dirty="0" smtClean="0"/>
                        <a:t> to remove final metals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Toxicity</a:t>
                      </a:r>
                      <a:r>
                        <a:rPr lang="en-GB" sz="1400" baseline="0" dirty="0" smtClean="0"/>
                        <a:t> to workers &amp; nearby residents from tin, lead, brominated dioxin, beryllium, cadmium &amp; mercury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Tin &amp; lead contamination of immediate environment</a:t>
                      </a:r>
                      <a:r>
                        <a:rPr lang="en-GB" sz="1400" baseline="0" dirty="0" smtClean="0"/>
                        <a:t> </a:t>
                      </a:r>
                      <a:r>
                        <a:rPr lang="en-GB" sz="1400" baseline="0" dirty="0" err="1" smtClean="0"/>
                        <a:t>inc.</a:t>
                      </a:r>
                      <a:r>
                        <a:rPr lang="en-GB" sz="1400" baseline="0" dirty="0" smtClean="0"/>
                        <a:t> surface &amp; groundwater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Chips and other gold-plated components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Chemical stripping using nitric &amp; hydrochloric acid along</a:t>
                      </a:r>
                      <a:r>
                        <a:rPr lang="en-GB" sz="1400" baseline="0" dirty="0" smtClean="0"/>
                        <a:t> riverbanks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Acid contact with eyes &amp; skin (minimal</a:t>
                      </a:r>
                      <a:r>
                        <a:rPr lang="en-GB" sz="1400" baseline="0" dirty="0" smtClean="0"/>
                        <a:t> protection); inhalation of mists &amp; fumes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Hydrocarbons, heavy metals, etc. discharged directly into rivers, acidifying the water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Toner cartridges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Use of paintbrushes to recover</a:t>
                      </a:r>
                      <a:r>
                        <a:rPr lang="en-GB" sz="1400" baseline="0" dirty="0" smtClean="0"/>
                        <a:t> toner with no protective equipment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Respiratory</a:t>
                      </a:r>
                      <a:r>
                        <a:rPr lang="en-GB" sz="1400" baseline="0" dirty="0" smtClean="0"/>
                        <a:t> tract infection; exposure to carcinogen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Toners able to leach</a:t>
                      </a:r>
                      <a:r>
                        <a:rPr lang="en-GB" sz="1400" baseline="0" dirty="0" smtClean="0"/>
                        <a:t> into environment, toxicity unknown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6551014"/>
            <a:ext cx="87452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From: E-waste in China: A country report, </a:t>
            </a:r>
            <a:r>
              <a:rPr lang="en-GB" sz="1400" dirty="0" err="1" smtClean="0"/>
              <a:t>StEP</a:t>
            </a:r>
            <a:r>
              <a:rPr lang="en-GB" sz="1400" dirty="0" smtClean="0"/>
              <a:t>, 2013, </a:t>
            </a:r>
            <a:r>
              <a:rPr lang="en-GB" sz="1400" dirty="0">
                <a:hlinkClick r:id="rId2"/>
              </a:rPr>
              <a:t>http://</a:t>
            </a:r>
            <a:r>
              <a:rPr lang="en-GB" sz="1400" dirty="0" smtClean="0">
                <a:hlinkClick r:id="rId2"/>
              </a:rPr>
              <a:t>isp.unu.edu/publications/scycle/files/ewaste-in-china.pdf</a:t>
            </a:r>
            <a:r>
              <a:rPr lang="en-GB" sz="1400" dirty="0" smtClean="0"/>
              <a:t> </a:t>
            </a:r>
            <a:r>
              <a:rPr lang="en-GB" sz="1100" dirty="0" smtClean="0"/>
              <a:t>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9763714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Batteries Directive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Adopted in 2006 (2006/66/EC)</a:t>
            </a:r>
          </a:p>
          <a:p>
            <a:r>
              <a:rPr lang="en-GB" dirty="0" smtClean="0"/>
              <a:t>Aims to minimise the negative impact of batteries &amp; accumulators</a:t>
            </a:r>
          </a:p>
          <a:p>
            <a:r>
              <a:rPr lang="en-GB" dirty="0" smtClean="0"/>
              <a:t>Applies to all batteries &amp; accumulators (with certain exceptions)</a:t>
            </a:r>
            <a:endParaRPr lang="en-GB" dirty="0"/>
          </a:p>
          <a:p>
            <a:r>
              <a:rPr lang="en-GB" dirty="0" smtClean="0"/>
              <a:t>Sets targets for collection and recycling activities</a:t>
            </a:r>
          </a:p>
          <a:p>
            <a:r>
              <a:rPr lang="en-GB" dirty="0" smtClean="0"/>
              <a:t>Transposed by:</a:t>
            </a:r>
          </a:p>
          <a:p>
            <a:pPr lvl="1"/>
            <a:r>
              <a:rPr lang="en-GB" dirty="0" smtClean="0"/>
              <a:t>The Waste Batteries and Accumulators Regulations 2009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5365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battery mountain?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battery recycl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582863"/>
            <a:ext cx="6823364" cy="500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1014"/>
            <a:ext cx="57969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From: </a:t>
            </a:r>
            <a:r>
              <a:rPr lang="en-GB" sz="1400" dirty="0"/>
              <a:t>Resource Magazine, </a:t>
            </a:r>
            <a:r>
              <a:rPr lang="en-GB" sz="1400" dirty="0">
                <a:hlinkClick r:id="rId3"/>
              </a:rPr>
              <a:t>http://</a:t>
            </a:r>
            <a:r>
              <a:rPr lang="en-GB" sz="1400" dirty="0" smtClean="0">
                <a:hlinkClick r:id="rId3"/>
              </a:rPr>
              <a:t>resource.co/article/battery-mountain-6932</a:t>
            </a:r>
            <a:r>
              <a:rPr lang="en-GB" sz="1400" dirty="0" smtClean="0"/>
              <a:t>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2206900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Ecodesign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Directive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751675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Adopted in 2009, amended in 2015</a:t>
            </a:r>
          </a:p>
          <a:p>
            <a:r>
              <a:rPr lang="en-GB" dirty="0" smtClean="0"/>
              <a:t>Aims to improve the energy efficiency of products</a:t>
            </a:r>
          </a:p>
          <a:p>
            <a:pPr lvl="1"/>
            <a:r>
              <a:rPr lang="en-GB" dirty="0" smtClean="0"/>
              <a:t>E.g. household, commercial and industrial products</a:t>
            </a:r>
          </a:p>
          <a:p>
            <a:r>
              <a:rPr lang="en-GB" dirty="0" smtClean="0"/>
              <a:t>Will eliminate least performing products from the market</a:t>
            </a:r>
          </a:p>
          <a:p>
            <a:r>
              <a:rPr lang="en-GB" dirty="0" smtClean="0"/>
              <a:t>Sets framework for performance criteria</a:t>
            </a:r>
          </a:p>
          <a:p>
            <a:r>
              <a:rPr lang="en-GB" dirty="0" smtClean="0"/>
              <a:t>Works alongside the Energy Labelling Directive 2010</a:t>
            </a:r>
          </a:p>
          <a:p>
            <a:pPr lvl="1"/>
            <a:r>
              <a:rPr lang="en-GB" dirty="0" smtClean="0"/>
              <a:t>Extends energy labelling from consumer </a:t>
            </a:r>
            <a:r>
              <a:rPr lang="en-GB" dirty="0" smtClean="0">
                <a:sym typeface="Wingdings" panose="05000000000000000000" pitchFamily="2" charset="2"/>
              </a:rPr>
              <a:t> commercial / industrial products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Transposed by: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The </a:t>
            </a:r>
            <a:r>
              <a:rPr lang="en-GB" dirty="0" err="1" smtClean="0">
                <a:sym typeface="Wingdings" panose="05000000000000000000" pitchFamily="2" charset="2"/>
              </a:rPr>
              <a:t>Ecodesign</a:t>
            </a:r>
            <a:r>
              <a:rPr lang="en-GB" dirty="0" smtClean="0">
                <a:sym typeface="Wingdings" panose="05000000000000000000" pitchFamily="2" charset="2"/>
              </a:rPr>
              <a:t> for Energy-Related Products Regulations 2010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4210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Ecodesign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vacuum cleaners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8573723"/>
              </p:ext>
            </p:extLst>
          </p:nvPr>
        </p:nvGraphicFramePr>
        <p:xfrm>
          <a:off x="748144" y="1505269"/>
          <a:ext cx="7767207" cy="375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89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78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03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Actor 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Responsibility from</a:t>
                      </a:r>
                      <a:r>
                        <a:rPr lang="en-GB" baseline="0" dirty="0" smtClean="0"/>
                        <a:t> date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01 Sept 2014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01 Sept 2017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Manufacturer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Annual energy</a:t>
                      </a:r>
                      <a:r>
                        <a:rPr lang="en-GB" baseline="0" dirty="0" smtClean="0"/>
                        <a:t> consumption limits (62 kWh/year)</a:t>
                      </a:r>
                    </a:p>
                    <a:p>
                      <a:pPr algn="ctr"/>
                      <a:r>
                        <a:rPr lang="en-GB" baseline="0" dirty="0" smtClean="0"/>
                        <a:t>Rated input power 1600W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Annual energy consumption limit</a:t>
                      </a:r>
                      <a:r>
                        <a:rPr lang="en-GB" baseline="0" dirty="0" smtClean="0"/>
                        <a:t> (43 kWh/year)</a:t>
                      </a:r>
                    </a:p>
                    <a:p>
                      <a:pPr algn="ctr"/>
                      <a:r>
                        <a:rPr lang="en-GB" baseline="0" dirty="0" smtClean="0"/>
                        <a:t>Rated input power 900W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Supplier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Energy label required (A-G)</a:t>
                      </a:r>
                    </a:p>
                    <a:p>
                      <a:pPr algn="ctr"/>
                      <a:r>
                        <a:rPr lang="en-GB" dirty="0" smtClean="0"/>
                        <a:t>Include</a:t>
                      </a:r>
                      <a:r>
                        <a:rPr lang="en-GB" baseline="0" dirty="0" smtClean="0"/>
                        <a:t> in promotional materials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Energy labels</a:t>
                      </a:r>
                      <a:r>
                        <a:rPr lang="en-GB" baseline="0" dirty="0" smtClean="0"/>
                        <a:t> to change (A+++ to D)</a:t>
                      </a:r>
                    </a:p>
                    <a:p>
                      <a:pPr algn="ctr"/>
                      <a:r>
                        <a:rPr lang="en-GB" baseline="0" dirty="0" smtClean="0"/>
                        <a:t>Available electronically as well as hard copy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Dealer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Include energy rating in promotional materials / advertisements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By Jan 2015 – include electronic label on distance selling via internet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0" y="593467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Adapted from: </a:t>
            </a:r>
            <a:r>
              <a:rPr lang="en-GB" dirty="0">
                <a:hlinkClick r:id="rId2"/>
              </a:rPr>
              <a:t>http://www.eceee.org/ecodesign/products/vacuum_cleaners/Guidelines%20665%20666%202013%20Vacuum%20cleaners%20-%</a:t>
            </a:r>
            <a:r>
              <a:rPr lang="en-GB" dirty="0" smtClean="0">
                <a:hlinkClick r:id="rId2"/>
              </a:rPr>
              <a:t>20final.pdf</a:t>
            </a:r>
            <a:r>
              <a:rPr lang="en-GB" dirty="0" smtClean="0"/>
              <a:t>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1824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3373255" cy="1855560"/>
          </a:xfrm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Towards Zero Waste, 2010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1029" t="15880" r="28976" b="4249"/>
          <a:stretch/>
        </p:blipFill>
        <p:spPr>
          <a:xfrm>
            <a:off x="4001905" y="12061"/>
            <a:ext cx="5142096" cy="684593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1014"/>
            <a:ext cx="24805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From: Towards Zero Waste, p50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24798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3005199" cy="2253383"/>
          </a:xfrm>
        </p:spPr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Beyond Recycling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consultation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5640" y="222438"/>
            <a:ext cx="4445523" cy="6279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322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2813" t="15869" r="13931" b="6689"/>
          <a:stretch/>
        </p:blipFill>
        <p:spPr>
          <a:xfrm>
            <a:off x="23039" y="172192"/>
            <a:ext cx="9089356" cy="640575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1014"/>
            <a:ext cx="462203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From: Our Waste, Our Resources: A strategy for England, p14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5189304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ircular econom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37" y="0"/>
            <a:ext cx="7912703" cy="6866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1014"/>
            <a:ext cx="27168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From: Ellen MacArthur Foundation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037617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Zero Waste Europe (</a:t>
            </a:r>
            <a:r>
              <a:rPr lang="en-GB" dirty="0" smtClean="0">
                <a:hlinkClick r:id="rId2"/>
              </a:rPr>
              <a:t>www.zerowasteeurope.eu/2019/05/a-zero-waste-hierarchy-for-europe/</a:t>
            </a:r>
            <a:r>
              <a:rPr lang="en-GB" dirty="0" smtClean="0"/>
              <a:t>) </a:t>
            </a:r>
          </a:p>
          <a:p>
            <a:r>
              <a:rPr lang="en-GB" dirty="0" smtClean="0"/>
              <a:t>Environmental Permitting </a:t>
            </a:r>
            <a:r>
              <a:rPr lang="en-GB" dirty="0"/>
              <a:t>core guidance </a:t>
            </a:r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www.assets.publishing.service.gov.uk/government/uploads/system/uploads/attachment_data/file/935917/environmental-permitting-core-guidance.pdf</a:t>
            </a:r>
            <a:r>
              <a:rPr lang="en-GB" dirty="0" smtClean="0"/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147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1099</TotalTime>
  <Words>1328</Words>
  <Application>Microsoft Office PowerPoint</Application>
  <PresentationFormat>On-screen Show (4:3)</PresentationFormat>
  <Paragraphs>202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Wingdings</vt:lpstr>
      <vt:lpstr>Office Theme</vt:lpstr>
      <vt:lpstr>Waste regulation and legislation</vt:lpstr>
      <vt:lpstr>Aims </vt:lpstr>
      <vt:lpstr>Council Directive on Waste</vt:lpstr>
      <vt:lpstr>Council Directive on Waste</vt:lpstr>
      <vt:lpstr>Waste Framework Directive</vt:lpstr>
      <vt:lpstr>Waste hierarchy</vt:lpstr>
      <vt:lpstr>Polluter Pays Principle</vt:lpstr>
      <vt:lpstr>Transposing in the UK</vt:lpstr>
      <vt:lpstr>UK Government – waste hierarchy</vt:lpstr>
      <vt:lpstr>Transposing in the UK (contd)</vt:lpstr>
      <vt:lpstr>Question – what do you think?</vt:lpstr>
      <vt:lpstr>Transposing in the UK (contd)</vt:lpstr>
      <vt:lpstr>Landfill Directive</vt:lpstr>
      <vt:lpstr>PowerPoint Presentation</vt:lpstr>
      <vt:lpstr>PowerPoint Presentation</vt:lpstr>
      <vt:lpstr>Extended Producer Responsibility</vt:lpstr>
      <vt:lpstr>Extended Producer Responsibility</vt:lpstr>
      <vt:lpstr>Packaging and Packaging Waste Directive</vt:lpstr>
      <vt:lpstr>End of Life Vehicle Directive</vt:lpstr>
      <vt:lpstr>WEEE directive</vt:lpstr>
      <vt:lpstr>Informal e-waste treatment methods</vt:lpstr>
      <vt:lpstr>Batteries Directive</vt:lpstr>
      <vt:lpstr>A battery mountain?</vt:lpstr>
      <vt:lpstr>Ecodesign Directive</vt:lpstr>
      <vt:lpstr>Ecodesign of vacuum cleaners</vt:lpstr>
      <vt:lpstr>Towards Zero Waste, 2010</vt:lpstr>
      <vt:lpstr>Beyond Recycling consultation</vt:lpstr>
      <vt:lpstr>PowerPoint Presentation</vt:lpstr>
      <vt:lpstr>PowerPoint Presentation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 regulation and legislation</dc:title>
  <dc:creator>Lara Hopkinson</dc:creator>
  <cp:lastModifiedBy>Lara Hopkinson</cp:lastModifiedBy>
  <cp:revision>27</cp:revision>
  <dcterms:created xsi:type="dcterms:W3CDTF">2015-11-26T08:58:53Z</dcterms:created>
  <dcterms:modified xsi:type="dcterms:W3CDTF">2020-11-20T12:25:12Z</dcterms:modified>
</cp:coreProperties>
</file>