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autoCompressPictures="0">
  <p:sldMasterIdLst>
    <p:sldMasterId id="2147483648" r:id="rId4"/>
  </p:sldMasterIdLst>
  <p:notesMasterIdLst>
    <p:notesMasterId r:id="rId19"/>
  </p:notesMasterIdLst>
  <p:handoutMasterIdLst>
    <p:handoutMasterId r:id="rId20"/>
  </p:handoutMasterIdLst>
  <p:sldIdLst>
    <p:sldId id="256" r:id="rId5"/>
    <p:sldId id="289" r:id="rId6"/>
    <p:sldId id="290" r:id="rId7"/>
    <p:sldId id="291" r:id="rId8"/>
    <p:sldId id="292" r:id="rId9"/>
    <p:sldId id="295" r:id="rId10"/>
    <p:sldId id="294" r:id="rId11"/>
    <p:sldId id="298" r:id="rId12"/>
    <p:sldId id="299" r:id="rId13"/>
    <p:sldId id="300" r:id="rId14"/>
    <p:sldId id="301" r:id="rId15"/>
    <p:sldId id="302" r:id="rId16"/>
    <p:sldId id="303" r:id="rId17"/>
    <p:sldId id="29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651" autoAdjust="0"/>
    <p:restoredTop sz="91241" autoAdjust="0"/>
  </p:normalViewPr>
  <p:slideViewPr>
    <p:cSldViewPr snapToGrid="0">
      <p:cViewPr varScale="1">
        <p:scale>
          <a:sx n="71" d="100"/>
          <a:sy n="71" d="100"/>
        </p:scale>
        <p:origin x="1291" y="62"/>
      </p:cViewPr>
      <p:guideLst/>
    </p:cSldViewPr>
  </p:slideViewPr>
  <p:outlineViewPr>
    <p:cViewPr>
      <p:scale>
        <a:sx n="33" d="100"/>
        <a:sy n="33" d="100"/>
      </p:scale>
      <p:origin x="0" y="-5760"/>
    </p:cViewPr>
  </p:outlineViewPr>
  <p:notesTextViewPr>
    <p:cViewPr>
      <p:scale>
        <a:sx n="1" d="1"/>
        <a:sy n="1" d="1"/>
      </p:scale>
      <p:origin x="0" y="0"/>
    </p:cViewPr>
  </p:notesTextViewPr>
  <p:sorterViewPr>
    <p:cViewPr varScale="1">
      <p:scale>
        <a:sx n="100" d="100"/>
        <a:sy n="100" d="100"/>
      </p:scale>
      <p:origin x="0" y="-7325"/>
    </p:cViewPr>
  </p:sorterViewPr>
  <p:notesViewPr>
    <p:cSldViewPr snapToGrid="0">
      <p:cViewPr varScale="1">
        <p:scale>
          <a:sx n="58" d="100"/>
          <a:sy n="58" d="100"/>
        </p:scale>
        <p:origin x="2371" y="6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FB8B65A-D69F-C26C-B67E-036EF77BF1F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652B9064-AE57-427F-E5AF-71DE7D52FE6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D8190EA-5EEC-4300-B6AE-D9734C6C648E}" type="datetimeFigureOut">
              <a:rPr lang="en-US" smtClean="0"/>
              <a:t>10/30/2025</a:t>
            </a:fld>
            <a:endParaRPr lang="en-US" dirty="0"/>
          </a:p>
        </p:txBody>
      </p:sp>
      <p:sp>
        <p:nvSpPr>
          <p:cNvPr id="4" name="Footer Placeholder 3">
            <a:extLst>
              <a:ext uri="{FF2B5EF4-FFF2-40B4-BE49-F238E27FC236}">
                <a16:creationId xmlns:a16="http://schemas.microsoft.com/office/drawing/2014/main" id="{8186157A-CEB9-B0FC-3A49-BE950AEAD6F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E0819CA0-A57D-42D7-A625-56C22D0FA7C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AFF3A6F-DEFA-45E0-9496-BEE7C2C6F3D0}" type="slidenum">
              <a:rPr lang="en-US" smtClean="0"/>
              <a:t>‹#›</a:t>
            </a:fld>
            <a:endParaRPr lang="en-US" dirty="0"/>
          </a:p>
        </p:txBody>
      </p:sp>
    </p:spTree>
    <p:extLst>
      <p:ext uri="{BB962C8B-B14F-4D97-AF65-F5344CB8AC3E}">
        <p14:creationId xmlns:p14="http://schemas.microsoft.com/office/powerpoint/2010/main" val="14060022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7ADD9-2083-264C-A652-8D52D02F7E72}" type="datetimeFigureOut">
              <a:rPr lang="en-US" smtClean="0"/>
              <a:t>10/30/2025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7DC217-DF71-1A49-B3EA-559F1F43B0FF}" type="slidenum">
              <a:rPr lang="en-US" smtClean="0"/>
              <a:t>‹#›</a:t>
            </a:fld>
            <a:endParaRPr lang="en-US" dirty="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1</a:t>
            </a:fld>
            <a:endParaRPr lang="en-US" dirty="0"/>
          </a:p>
        </p:txBody>
      </p:sp>
    </p:spTree>
    <p:extLst>
      <p:ext uri="{BB962C8B-B14F-4D97-AF65-F5344CB8AC3E}">
        <p14:creationId xmlns:p14="http://schemas.microsoft.com/office/powerpoint/2010/main" val="21693858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fontAlgn="base">
              <a:lnSpc>
                <a:spcPct val="170000"/>
              </a:lnSpc>
              <a:spcBef>
                <a:spcPts val="0"/>
              </a:spcBef>
            </a:pPr>
            <a:r>
              <a:rPr lang="en-US" dirty="0">
                <a:latin typeface="Times New Roman" panose="02020603050405020304" pitchFamily="18" charset="0"/>
              </a:rPr>
              <a:t>The dataset includes listing details such as host information, neighborhood group, location coordinates, room type, price, reviews, and availability for Airbnb listings in New York City. Listings are distributed across boroughs like Brooklyn, Manhattan, and Queens, indicating wide spatial diversity. Room types vary between Entire home/apartment, Private room, and Shared room, showing significant differences in pricing, availability, and review frequency across property categories.</a:t>
            </a:r>
            <a:r>
              <a:rPr lang="en-US" baseline="0" dirty="0">
                <a:latin typeface="Times New Roman" panose="02020603050405020304" pitchFamily="18" charset="0"/>
              </a:rPr>
              <a:t> </a:t>
            </a:r>
            <a:r>
              <a:rPr lang="en-US" sz="1200" b="0" i="0" u="none" strike="noStrike" dirty="0">
                <a:solidFill>
                  <a:srgbClr val="000000"/>
                </a:solidFill>
                <a:effectLst/>
                <a:latin typeface="Times New Roman" panose="02020603050405020304" pitchFamily="18" charset="0"/>
              </a:rPr>
              <a:t>The dataset contains the detailed factors of Airbnb listings in New York City, including host details, positioning, room description, as well as charge. It also presents variability in the availability and the frequency of reviews at various neighborhoods.</a:t>
            </a:r>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2</a:t>
            </a:fld>
            <a:endParaRPr lang="en-US" dirty="0"/>
          </a:p>
        </p:txBody>
      </p:sp>
    </p:spTree>
    <p:extLst>
      <p:ext uri="{BB962C8B-B14F-4D97-AF65-F5344CB8AC3E}">
        <p14:creationId xmlns:p14="http://schemas.microsoft.com/office/powerpoint/2010/main" val="41947933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dirty="0">
                <a:solidFill>
                  <a:srgbClr val="000000"/>
                </a:solidFill>
                <a:effectLst/>
                <a:latin typeface="Times New Roman" panose="02020603050405020304" pitchFamily="18" charset="0"/>
              </a:rPr>
              <a:t>The initial dataset has some missing values, especially in review-based and host details. In order to maintain data integrity, the missing numerical values are given by filling them with other values by use of the median, whereas those with the category data are given by the mode.</a:t>
            </a:r>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3</a:t>
            </a:fld>
            <a:endParaRPr lang="en-US" dirty="0"/>
          </a:p>
        </p:txBody>
      </p:sp>
    </p:spTree>
    <p:extLst>
      <p:ext uri="{BB962C8B-B14F-4D97-AF65-F5344CB8AC3E}">
        <p14:creationId xmlns:p14="http://schemas.microsoft.com/office/powerpoint/2010/main" val="16390868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b="0" i="0" u="none" strike="noStrike" dirty="0">
                <a:solidFill>
                  <a:srgbClr val="000000"/>
                </a:solidFill>
                <a:effectLst/>
                <a:latin typeface="Times New Roman" panose="02020603050405020304" pitchFamily="18" charset="0"/>
              </a:rPr>
              <a:t>Data handling included the drop of columns that do not add any analytical value, including identification and text-based fields. Exclusion of these features was done to reduce noise and yield a better computer computation. After reducing the dataset to certain relevant variables, the further analysis is also more targeted and allowed creating more evident conclusions about the trends of pricing, neighborhoods distribution, and other important features of the Airbnb market.</a:t>
            </a:r>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4</a:t>
            </a:fld>
            <a:endParaRPr lang="en-US" dirty="0"/>
          </a:p>
        </p:txBody>
      </p:sp>
    </p:spTree>
    <p:extLst>
      <p:ext uri="{BB962C8B-B14F-4D97-AF65-F5344CB8AC3E}">
        <p14:creationId xmlns:p14="http://schemas.microsoft.com/office/powerpoint/2010/main" val="9648444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b="0" i="0" u="none" strike="noStrike" dirty="0">
                <a:solidFill>
                  <a:srgbClr val="000000"/>
                </a:solidFill>
                <a:effectLst/>
                <a:latin typeface="Times New Roman" panose="02020603050405020304" pitchFamily="18" charset="0"/>
              </a:rPr>
              <a:t>The process of duplication record confirmation revealed that the dataset is completely clean and that no repetition or copying of records has been found. This is a pointer to effective data preparation and appropriate data collection protocols.</a:t>
            </a:r>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5</a:t>
            </a:fld>
            <a:endParaRPr lang="en-US" dirty="0"/>
          </a:p>
        </p:txBody>
      </p:sp>
    </p:spTree>
    <p:extLst>
      <p:ext uri="{BB962C8B-B14F-4D97-AF65-F5344CB8AC3E}">
        <p14:creationId xmlns:p14="http://schemas.microsoft.com/office/powerpoint/2010/main" val="16168571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lnSpc>
                <a:spcPct val="150000"/>
              </a:lnSpc>
              <a:spcBef>
                <a:spcPts val="0"/>
              </a:spcBef>
              <a:spcAft>
                <a:spcPts val="0"/>
              </a:spcAft>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The very first stage of data handling is concerned with the enrichment of the dataset. The creation of new variables from unprocessed inputs to deal with the analytical questions is one of the examples, like the logarithmic price for normalization or flags for popular listings.</a:t>
            </a:r>
            <a:endParaRPr lang="en-US" b="0" dirty="0">
              <a:effectLst/>
              <a:latin typeface="Times New Roman" panose="02020603050405020304" pitchFamily="18" charset="0"/>
              <a:cs typeface="Times New Roman" panose="02020603050405020304" pitchFamily="18" charset="0"/>
            </a:endParaRPr>
          </a:p>
          <a:p>
            <a:pPr algn="just">
              <a:lnSpc>
                <a:spcPct val="150000"/>
              </a:lnSpc>
            </a:pP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97DC217-DF71-1A49-B3EA-559F1F43B0FF}" type="slidenum">
              <a:rPr lang="en-US" smtClean="0"/>
              <a:t>6</a:t>
            </a:fld>
            <a:endParaRPr lang="en-US" dirty="0"/>
          </a:p>
        </p:txBody>
      </p:sp>
    </p:spTree>
    <p:extLst>
      <p:ext uri="{BB962C8B-B14F-4D97-AF65-F5344CB8AC3E}">
        <p14:creationId xmlns:p14="http://schemas.microsoft.com/office/powerpoint/2010/main" val="24747787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b="0" i="0" u="none" strike="noStrike" dirty="0">
                <a:solidFill>
                  <a:srgbClr val="000000"/>
                </a:solidFill>
                <a:effectLst/>
                <a:latin typeface="Times New Roman" panose="02020603050405020304" pitchFamily="18" charset="0"/>
              </a:rPr>
              <a:t>Outliers and detection are critical to the enhancement of data quality. There are a few variables that have extreme values, which can be adverse to analysis and predictive modelling. These extreme cases are contained by the use of capping, where they are not eliminated.</a:t>
            </a:r>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7</a:t>
            </a:fld>
            <a:endParaRPr lang="en-US" dirty="0"/>
          </a:p>
        </p:txBody>
      </p:sp>
    </p:spTree>
    <p:extLst>
      <p:ext uri="{BB962C8B-B14F-4D97-AF65-F5344CB8AC3E}">
        <p14:creationId xmlns:p14="http://schemas.microsoft.com/office/powerpoint/2010/main" val="33190867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b="0" i="0" u="none" strike="noStrike" dirty="0">
                <a:solidFill>
                  <a:srgbClr val="000000"/>
                </a:solidFill>
                <a:effectLst/>
                <a:latin typeface="Times New Roman" panose="02020603050405020304" pitchFamily="18" charset="0"/>
              </a:rPr>
              <a:t>The first trend of data handling is directed to enhancing the dataset. Operating on the raw data is not needed to produce variables that respond directly to particular questions of analysis, like the log-t of price to normalize its distribution, or to create flags of popular listing or long stay listing.</a:t>
            </a:r>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8</a:t>
            </a:fld>
            <a:endParaRPr lang="en-US" dirty="0"/>
          </a:p>
        </p:txBody>
      </p:sp>
    </p:spTree>
    <p:extLst>
      <p:ext uri="{BB962C8B-B14F-4D97-AF65-F5344CB8AC3E}">
        <p14:creationId xmlns:p14="http://schemas.microsoft.com/office/powerpoint/2010/main" val="9658453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b="0" i="0" u="none" strike="noStrike" dirty="0">
                <a:solidFill>
                  <a:srgbClr val="000000"/>
                </a:solidFill>
                <a:effectLst/>
                <a:latin typeface="Times New Roman" panose="02020603050405020304" pitchFamily="18" charset="0"/>
              </a:rPr>
              <a:t>The distribution of prices is right skewed with the majority of listings having prices that were below 100 dollars with a few high-value outliers. Log transformation leads to data being scaled as it is more easily modeled. The majority of hosts offer minimum 1-5 night stays whereas entire homes and private rooms are dominating as guests like their privacy and comfort.</a:t>
            </a:r>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9</a:t>
            </a:fld>
            <a:endParaRPr lang="en-US" dirty="0"/>
          </a:p>
        </p:txBody>
      </p:sp>
    </p:spTree>
    <p:extLst>
      <p:ext uri="{BB962C8B-B14F-4D97-AF65-F5344CB8AC3E}">
        <p14:creationId xmlns:p14="http://schemas.microsoft.com/office/powerpoint/2010/main" val="31242596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b="0" i="0" u="none" strike="noStrike" dirty="0">
                <a:solidFill>
                  <a:srgbClr val="000000"/>
                </a:solidFill>
                <a:effectLst/>
                <a:latin typeface="Times New Roman" panose="02020603050405020304" pitchFamily="18" charset="0"/>
              </a:rPr>
              <a:t>In Brooklyn and Manhattan, Airbnb is highly active because of the high populations. A majority of listings include less review indicating newer or lowly booked properties. The long-tail distribution lays emphasis on a handful of available evidences of review. In sum, the information confirms the supremacy of Airbnb in the short-term rental markets, indicating the high level of urbanization and tours that change hosts frequently.</a:t>
            </a:r>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10</a:t>
            </a:fld>
            <a:endParaRPr lang="en-US" dirty="0"/>
          </a:p>
        </p:txBody>
      </p:sp>
    </p:spTree>
    <p:extLst>
      <p:ext uri="{BB962C8B-B14F-4D97-AF65-F5344CB8AC3E}">
        <p14:creationId xmlns:p14="http://schemas.microsoft.com/office/powerpoint/2010/main" val="38823093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b="0" i="0" u="none" strike="noStrike" dirty="0">
                <a:solidFill>
                  <a:srgbClr val="000000"/>
                </a:solidFill>
                <a:effectLst/>
                <a:latin typeface="Times New Roman" panose="02020603050405020304" pitchFamily="18" charset="0"/>
              </a:rPr>
              <a:t>The comparison shows that single-family homes or apartments have the highest average prices, whereas shared rooms are the most inexpensive. Patterns of the prices attest to premium fees of a full apartment. Whole-home and private listing are better reviewed, so an implication of excellent guest experiences can be made. Price is not very sensitive of minimum-night demands so there are flexible pricing policies.</a:t>
            </a:r>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11</a:t>
            </a:fld>
            <a:endParaRPr lang="en-US" dirty="0"/>
          </a:p>
        </p:txBody>
      </p:sp>
    </p:spTree>
    <p:extLst>
      <p:ext uri="{BB962C8B-B14F-4D97-AF65-F5344CB8AC3E}">
        <p14:creationId xmlns:p14="http://schemas.microsoft.com/office/powerpoint/2010/main" val="17241403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b="0" i="0" u="none" strike="noStrike" dirty="0">
                <a:solidFill>
                  <a:srgbClr val="000000"/>
                </a:solidFill>
                <a:effectLst/>
                <a:latin typeface="Times New Roman" panose="02020603050405020304" pitchFamily="18" charset="0"/>
              </a:rPr>
              <a:t>The ideas in these recommendations rely on Airbnb data trend and focus on dynamic pricing, improvement of listing activity in high demand boroughs, and changeable stay policies to achieve better competitiveness, satisfaction of guests, and maximize profits.</a:t>
            </a:r>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12</a:t>
            </a:fld>
            <a:endParaRPr lang="en-US" dirty="0"/>
          </a:p>
        </p:txBody>
      </p:sp>
    </p:spTree>
    <p:extLst>
      <p:ext uri="{BB962C8B-B14F-4D97-AF65-F5344CB8AC3E}">
        <p14:creationId xmlns:p14="http://schemas.microsoft.com/office/powerpoint/2010/main" val="8286650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13</a:t>
            </a:fld>
            <a:endParaRPr lang="en-US" dirty="0"/>
          </a:p>
        </p:txBody>
      </p:sp>
    </p:spTree>
    <p:extLst>
      <p:ext uri="{BB962C8B-B14F-4D97-AF65-F5344CB8AC3E}">
        <p14:creationId xmlns:p14="http://schemas.microsoft.com/office/powerpoint/2010/main" val="27460698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14</a:t>
            </a:fld>
            <a:endParaRPr lang="en-US" dirty="0"/>
          </a:p>
        </p:txBody>
      </p:sp>
    </p:spTree>
    <p:extLst>
      <p:ext uri="{BB962C8B-B14F-4D97-AF65-F5344CB8AC3E}">
        <p14:creationId xmlns:p14="http://schemas.microsoft.com/office/powerpoint/2010/main" val="3990086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AC79249-FDC0-364D-A734-AE1DE1605D28}"/>
              </a:ext>
              <a:ext uri="{C183D7F6-B498-43B3-948B-1728B52AA6E4}">
                <adec:decorative xmlns:adec="http://schemas.microsoft.com/office/drawing/2017/decorative" val="1"/>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13537B6D-42A5-F449-2691-321A167F7C08}"/>
              </a:ext>
              <a:ext uri="{C183D7F6-B498-43B3-948B-1728B52AA6E4}">
                <adec:decorative xmlns:adec="http://schemas.microsoft.com/office/drawing/2017/decorative" val="1"/>
              </a:ext>
            </a:extLst>
          </p:cNvPr>
          <p:cNvGrpSpPr/>
          <p:nvPr userDrawn="1"/>
        </p:nvGrpSpPr>
        <p:grpSpPr>
          <a:xfrm>
            <a:off x="0" y="-3419"/>
            <a:ext cx="12192000" cy="6861419"/>
            <a:chOff x="0" y="-3419"/>
            <a:chExt cx="12192000" cy="6861419"/>
          </a:xfrm>
        </p:grpSpPr>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3" y="232913"/>
            <a:ext cx="7096933" cy="3830130"/>
          </a:xfrm>
        </p:spPr>
        <p:txBody>
          <a:bodyPr anchor="b">
            <a:noAutofit/>
          </a:bodyPr>
          <a:lstStyle>
            <a:lvl1pPr algn="l">
              <a:defRPr sz="6000" b="1">
                <a:latin typeface="+mj-lt"/>
              </a:defRPr>
            </a:lvl1pPr>
          </a:lstStyle>
          <a:p>
            <a:r>
              <a:rPr lang="en-US" dirty="0"/>
              <a:t>Click to add title</a:t>
            </a:r>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AC10D125-AB73-D276-4947-94204736A30D}"/>
              </a:ext>
              <a:ext uri="{C183D7F6-B498-43B3-948B-1728B52AA6E4}">
                <adec:decorative xmlns:adec="http://schemas.microsoft.com/office/drawing/2017/decorative" val="1"/>
              </a:ext>
            </a:extLst>
          </p:cNvPr>
          <p:cNvGrpSpPr/>
          <p:nvPr userDrawn="1"/>
        </p:nvGrpSpPr>
        <p:grpSpPr>
          <a:xfrm>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 uri="{C183D7F6-B498-43B3-948B-1728B52AA6E4}">
                  <adec:decorative xmlns:adec="http://schemas.microsoft.com/office/drawing/2017/decorative" val="1"/>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 uri="{C183D7F6-B498-43B3-948B-1728B52AA6E4}">
                  <adec:decorative xmlns:adec="http://schemas.microsoft.com/office/drawing/2017/decorative" val="1"/>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 uri="{C183D7F6-B498-43B3-948B-1728B52AA6E4}">
                  <adec:decorative xmlns:adec="http://schemas.microsoft.com/office/drawing/2017/decorative" val="1"/>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 uri="{C183D7F6-B498-43B3-948B-1728B52AA6E4}">
                  <adec:decorative xmlns:adec="http://schemas.microsoft.com/office/drawing/2017/decorative" val="1"/>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58864" y="102021"/>
            <a:ext cx="9779183" cy="1744415"/>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58865" y="2017467"/>
            <a:ext cx="9779182" cy="3366815"/>
          </a:xfrm>
        </p:spPr>
        <p:txBody>
          <a:bodyPr>
            <a:norm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2">
    <p:bg>
      <p:bgPr>
        <a:solidFill>
          <a:schemeClr val="accent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CEDB282-8288-C81F-52B5-048A3E80C931}"/>
              </a:ext>
              <a:ext uri="{C183D7F6-B498-43B3-948B-1728B52AA6E4}">
                <adec:decorative xmlns:adec="http://schemas.microsoft.com/office/drawing/2017/decorative" val="1"/>
              </a:ext>
            </a:extLst>
          </p:cNvPr>
          <p:cNvGrpSpPr/>
          <p:nvPr userDrawn="1"/>
        </p:nvGrpSpPr>
        <p:grpSpPr>
          <a:xfrm>
            <a:off x="0" y="-1"/>
            <a:ext cx="12208822" cy="6858003"/>
            <a:chOff x="0" y="-1"/>
            <a:chExt cx="12208822" cy="6858003"/>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3" name="Title 1">
            <a:extLst>
              <a:ext uri="{FF2B5EF4-FFF2-40B4-BE49-F238E27FC236}">
                <a16:creationId xmlns:a16="http://schemas.microsoft.com/office/drawing/2014/main" id="{5E932F0D-7FC3-634B-932C-3625C16C8DE2}"/>
              </a:ext>
            </a:extLst>
          </p:cNvPr>
          <p:cNvSpPr>
            <a:spLocks noGrp="1"/>
          </p:cNvSpPr>
          <p:nvPr>
            <p:ph type="title" hasCustomPrompt="1"/>
          </p:nvPr>
        </p:nvSpPr>
        <p:spPr>
          <a:xfrm>
            <a:off x="1167492" y="45085"/>
            <a:ext cx="9779183" cy="1600835"/>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CA1EED44-783E-8705-4119-D7E9F7D4F2B4}"/>
              </a:ext>
            </a:extLst>
          </p:cNvPr>
          <p:cNvSpPr>
            <a:spLocks noGrp="1"/>
          </p:cNvSpPr>
          <p:nvPr>
            <p:ph idx="14" hasCustomPrompt="1"/>
          </p:nvPr>
        </p:nvSpPr>
        <p:spPr>
          <a:xfrm>
            <a:off x="1166087" y="2652713"/>
            <a:ext cx="9780587" cy="3436936"/>
          </a:xfrm>
        </p:spPr>
        <p:txBody>
          <a:bodyPr>
            <a:normAutofit/>
          </a:bodyPr>
          <a:lstStyle>
            <a:lvl1pPr marL="342900" indent="-283464">
              <a:spcBef>
                <a:spcPts val="1000"/>
              </a:spcBef>
              <a:buFont typeface="Arial" panose="020B0604020202020204" pitchFamily="34" charset="0"/>
              <a:buChar char="•"/>
              <a:defRPr sz="2000">
                <a:solidFill>
                  <a:schemeClr val="bg1"/>
                </a:solidFill>
                <a:latin typeface="+mn-lt"/>
              </a:defRPr>
            </a:lvl1pPr>
            <a:lvl2pPr marL="566928" indent="-283464">
              <a:spcBef>
                <a:spcPts val="1000"/>
              </a:spcBef>
              <a:buFont typeface="Arial" panose="020B0604020202020204" pitchFamily="34" charset="0"/>
              <a:buChar char="•"/>
              <a:defRPr sz="2000">
                <a:solidFill>
                  <a:schemeClr val="bg1"/>
                </a:solidFill>
                <a:latin typeface="+mn-lt"/>
              </a:defRPr>
            </a:lvl2pPr>
            <a:lvl3pPr marL="850392" indent="-283464">
              <a:spcBef>
                <a:spcPts val="1000"/>
              </a:spcBef>
              <a:buFont typeface="Arial" panose="020B0604020202020204" pitchFamily="34" charset="0"/>
              <a:buChar char="•"/>
              <a:defRPr sz="2000">
                <a:solidFill>
                  <a:schemeClr val="bg1"/>
                </a:solidFill>
                <a:latin typeface="+mn-lt"/>
              </a:defRPr>
            </a:lvl3pPr>
            <a:lvl4pPr marL="1097280" indent="-283464">
              <a:spcBef>
                <a:spcPts val="1000"/>
              </a:spcBef>
              <a:buFont typeface="Arial" panose="020B0604020202020204" pitchFamily="34" charset="0"/>
              <a:buChar char="•"/>
              <a:defRPr sz="2000">
                <a:solidFill>
                  <a:schemeClr val="bg1"/>
                </a:solidFill>
                <a:latin typeface="+mn-lt"/>
              </a:defRPr>
            </a:lvl4pPr>
            <a:lvl5pPr marL="1371600" indent="-283464">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r>
              <a:rPr lang="en-US" dirty="0"/>
              <a:t>9/8/20XX</a:t>
            </a:r>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endParaRPr lang="en-US" dirty="0"/>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83176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5FBCE6F-2AA9-31FE-8148-33B480735599}"/>
              </a:ext>
              <a:ext uri="{C183D7F6-B498-43B3-948B-1728B52AA6E4}">
                <adec:decorative xmlns:adec="http://schemas.microsoft.com/office/drawing/2017/decorative" val="1"/>
              </a:ext>
            </a:extLst>
          </p:cNvPr>
          <p:cNvGrpSpPr/>
          <p:nvPr userDrawn="1"/>
        </p:nvGrpSpPr>
        <p:grpSpPr>
          <a:xfrm>
            <a:off x="0" y="0"/>
            <a:ext cx="12192000" cy="6858000"/>
            <a:chOff x="0" y="0"/>
            <a:chExt cx="12192000" cy="685800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4" y="177553"/>
            <a:ext cx="6245912" cy="3269447"/>
          </a:xfrm>
        </p:spPr>
        <p:txBody>
          <a:bodyPr bIns="0" anchor="b">
            <a:noAutofit/>
          </a:bodyPr>
          <a:lstStyle>
            <a:lvl1pPr algn="l">
              <a:defRPr sz="6000" b="1">
                <a:solidFill>
                  <a:schemeClr val="bg1"/>
                </a:solidFill>
                <a:latin typeface="+mj-lt"/>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1167494" y="3492896"/>
            <a:ext cx="6245912" cy="912850"/>
          </a:xfrm>
        </p:spPr>
        <p:txBody>
          <a:bodyPr anchor="ctr" anchorCtr="0">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2 Column Content">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14DB56B5-5DD7-95E3-52B2-EDC4B3F13058}"/>
              </a:ext>
              <a:ext uri="{C183D7F6-B498-43B3-948B-1728B52AA6E4}">
                <adec:decorative xmlns:adec="http://schemas.microsoft.com/office/drawing/2017/decorative" val="1"/>
              </a:ext>
            </a:extLst>
          </p:cNvPr>
          <p:cNvGrpSpPr/>
          <p:nvPr userDrawn="1"/>
        </p:nvGrpSpPr>
        <p:grpSpPr>
          <a:xfrm>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6526"/>
            <a:ext cx="9601200" cy="1653371"/>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67493" y="2023984"/>
            <a:ext cx="4663440" cy="3332832"/>
          </a:xfrm>
        </p:spPr>
        <p:txBody>
          <a:bodyPr>
            <a:normAutofit/>
          </a:bodyPr>
          <a:lstStyle>
            <a:lvl1pPr marL="0" indent="0">
              <a:spcBef>
                <a:spcPts val="1000"/>
              </a:spcBef>
              <a:buFont typeface="Arial" panose="020B0604020202020204" pitchFamily="34" charset="0"/>
              <a:buNone/>
              <a:defRPr sz="2000">
                <a:latin typeface="+mn-lt"/>
              </a:defRPr>
            </a:lvl1pPr>
            <a:lvl2pPr marL="283464" indent="-283464">
              <a:spcBef>
                <a:spcPts val="1000"/>
              </a:spcBef>
              <a:buFont typeface="Arial" panose="020B0604020202020204" pitchFamily="34" charset="0"/>
              <a:buChar char="•"/>
              <a:defRPr sz="2000">
                <a:latin typeface="+mn-lt"/>
              </a:defRPr>
            </a:lvl2pPr>
            <a:lvl3pPr marL="566928" indent="-283464">
              <a:spcBef>
                <a:spcPts val="1000"/>
              </a:spcBef>
              <a:buFont typeface="Arial" panose="020B0604020202020204" pitchFamily="34" charset="0"/>
              <a:buChar char="•"/>
              <a:defRPr sz="2000">
                <a:latin typeface="+mn-lt"/>
              </a:defRPr>
            </a:lvl3pPr>
            <a:lvl4pPr marL="850392" indent="-283464">
              <a:spcBef>
                <a:spcPts val="1000"/>
              </a:spcBef>
              <a:buFont typeface="Arial" panose="020B0604020202020204" pitchFamily="34" charset="0"/>
              <a:buChar char="•"/>
              <a:defRPr sz="2000">
                <a:latin typeface="+mn-lt"/>
              </a:defRPr>
            </a:lvl4pPr>
            <a:lvl5pPr marL="1133856" indent="-283464">
              <a:spcBef>
                <a:spcPts val="1000"/>
              </a:spcBef>
              <a:buFont typeface="Arial" panose="020B0604020202020204" pitchFamily="34" charset="0"/>
              <a:buChar char="•"/>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hasCustomPrompt="1"/>
          </p:nvPr>
        </p:nvSpPr>
        <p:spPr>
          <a:xfrm>
            <a:off x="6283235" y="2023984"/>
            <a:ext cx="4663440" cy="3332832"/>
          </a:xfrm>
        </p:spPr>
        <p:txBody>
          <a:bodyPr>
            <a:normAutofit/>
          </a:bodyPr>
          <a:lstStyle>
            <a:lvl1pPr marL="0" indent="0">
              <a:spcBef>
                <a:spcPts val="1000"/>
              </a:spcBef>
              <a:buFont typeface="Arial" panose="020B0604020202020204" pitchFamily="34" charset="0"/>
              <a:buNone/>
              <a:defRPr sz="2000">
                <a:latin typeface="+mn-lt"/>
              </a:defRPr>
            </a:lvl1pPr>
            <a:lvl2pPr marL="283464" indent="-283464">
              <a:spcBef>
                <a:spcPts val="1000"/>
              </a:spcBef>
              <a:buFont typeface="Arial" panose="020B0604020202020204" pitchFamily="34" charset="0"/>
              <a:buChar char="•"/>
              <a:defRPr sz="2000">
                <a:latin typeface="+mn-lt"/>
              </a:defRPr>
            </a:lvl2pPr>
            <a:lvl3pPr marL="566928" indent="-283464">
              <a:spcBef>
                <a:spcPts val="1000"/>
              </a:spcBef>
              <a:buFont typeface="Arial" panose="020B0604020202020204" pitchFamily="34" charset="0"/>
              <a:buChar char="•"/>
              <a:defRPr sz="2000">
                <a:latin typeface="+mn-lt"/>
              </a:defRPr>
            </a:lvl3pPr>
            <a:lvl4pPr marL="850392" indent="-283464">
              <a:spcBef>
                <a:spcPts val="1000"/>
              </a:spcBef>
              <a:buFont typeface="Arial" panose="020B0604020202020204" pitchFamily="34" charset="0"/>
              <a:buChar char="•"/>
              <a:defRPr sz="2000">
                <a:latin typeface="+mn-lt"/>
              </a:defRPr>
            </a:lvl4pPr>
            <a:lvl5pPr marL="1133856" indent="-283464">
              <a:spcBef>
                <a:spcPts val="1000"/>
              </a:spcBef>
              <a:buFont typeface="Arial" panose="020B0604020202020204" pitchFamily="34" charset="0"/>
              <a:buChar char="•"/>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767843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2 content">
    <p:bg>
      <p:bgPr>
        <a:solidFill>
          <a:schemeClr val="accent1"/>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1A0E8D4A-B13C-C7EE-5E27-278124A1276E}"/>
              </a:ext>
              <a:ext uri="{C183D7F6-B498-43B3-948B-1728B52AA6E4}">
                <adec:decorative xmlns:adec="http://schemas.microsoft.com/office/drawing/2017/decorative" val="1"/>
              </a:ext>
            </a:extLst>
          </p:cNvPr>
          <p:cNvGrpSpPr/>
          <p:nvPr userDrawn="1"/>
        </p:nvGrpSpPr>
        <p:grpSpPr>
          <a:xfrm>
            <a:off x="1" y="1"/>
            <a:ext cx="12191999" cy="6857999"/>
            <a:chOff x="1" y="1"/>
            <a:chExt cx="12191999" cy="6857999"/>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69008"/>
            <a:ext cx="9779183" cy="1706563"/>
          </a:xfrm>
        </p:spPr>
        <p:txBody>
          <a:bodyPr anchor="b">
            <a:noAutofit/>
          </a:bodyPr>
          <a:lstStyle>
            <a:lvl1pPr>
              <a:defRPr sz="4200" b="1">
                <a:solidFill>
                  <a:schemeClr val="bg1"/>
                </a:solidFill>
                <a:latin typeface="+mj-lt"/>
              </a:defRPr>
            </a:lvl1pPr>
          </a:lstStyle>
          <a:p>
            <a:r>
              <a:rPr lang="en-US" dirty="0"/>
              <a:t>Click to add title</a:t>
            </a:r>
          </a:p>
        </p:txBody>
      </p:sp>
      <p:sp>
        <p:nvSpPr>
          <p:cNvPr id="14" name="Content Placeholder 2">
            <a:extLst>
              <a:ext uri="{FF2B5EF4-FFF2-40B4-BE49-F238E27FC236}">
                <a16:creationId xmlns:a16="http://schemas.microsoft.com/office/drawing/2014/main" id="{926B296A-EB6A-9BE9-E813-B15C46524F4D}"/>
              </a:ext>
            </a:extLst>
          </p:cNvPr>
          <p:cNvSpPr>
            <a:spLocks noGrp="1"/>
          </p:cNvSpPr>
          <p:nvPr>
            <p:ph idx="12" hasCustomPrompt="1"/>
          </p:nvPr>
        </p:nvSpPr>
        <p:spPr>
          <a:xfrm>
            <a:off x="1167493" y="2023984"/>
            <a:ext cx="4663440" cy="3332832"/>
          </a:xfrm>
        </p:spPr>
        <p:txBody>
          <a:bodyPr>
            <a:normAutofit/>
          </a:bodyPr>
          <a:lstStyle>
            <a:lvl1pPr marL="530352" indent="-530352">
              <a:spcBef>
                <a:spcPts val="1000"/>
              </a:spcBef>
              <a:buFont typeface="+mj-lt"/>
              <a:buAutoNum type="arabicPeriod"/>
              <a:defRPr sz="2000">
                <a:solidFill>
                  <a:schemeClr val="bg1"/>
                </a:solidFill>
                <a:latin typeface="+mn-lt"/>
              </a:defRPr>
            </a:lvl1pPr>
            <a:lvl2pPr marL="1097280" indent="-530352">
              <a:spcBef>
                <a:spcPts val="1000"/>
              </a:spcBef>
              <a:buFont typeface="+mj-lt"/>
              <a:buAutoNum type="alphaLcPeriod"/>
              <a:defRPr sz="2000">
                <a:solidFill>
                  <a:schemeClr val="bg1"/>
                </a:solidFill>
                <a:latin typeface="+mn-lt"/>
              </a:defRPr>
            </a:lvl2pPr>
            <a:lvl3pPr marL="1645920" indent="-530352">
              <a:spcBef>
                <a:spcPts val="1000"/>
              </a:spcBef>
              <a:buFont typeface="+mj-lt"/>
              <a:buAutoNum type="arabicParenR"/>
              <a:defRPr sz="2000">
                <a:solidFill>
                  <a:schemeClr val="bg1"/>
                </a:solidFill>
                <a:latin typeface="+mn-lt"/>
              </a:defRPr>
            </a:lvl3pPr>
            <a:lvl4pPr marL="1920240" indent="-530352">
              <a:spcBef>
                <a:spcPts val="1000"/>
              </a:spcBef>
              <a:buFont typeface="+mj-lt"/>
              <a:buAutoNum type="alphaLcParenR"/>
              <a:defRPr sz="2000">
                <a:solidFill>
                  <a:schemeClr val="bg1"/>
                </a:solidFill>
                <a:latin typeface="+mn-lt"/>
              </a:defRPr>
            </a:lvl4pPr>
            <a:lvl5pPr marL="2560320" indent="-514350">
              <a:spcBef>
                <a:spcPts val="1000"/>
              </a:spcBef>
              <a:buFont typeface="+mj-lt"/>
              <a:buAutoNum type="romanLcPeriod"/>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2">
            <a:extLst>
              <a:ext uri="{FF2B5EF4-FFF2-40B4-BE49-F238E27FC236}">
                <a16:creationId xmlns:a16="http://schemas.microsoft.com/office/drawing/2014/main" id="{9435B7D5-E7F8-1267-8942-3C97BE836B98}"/>
              </a:ext>
            </a:extLst>
          </p:cNvPr>
          <p:cNvSpPr>
            <a:spLocks noGrp="1"/>
          </p:cNvSpPr>
          <p:nvPr>
            <p:ph idx="11" hasCustomPrompt="1"/>
          </p:nvPr>
        </p:nvSpPr>
        <p:spPr>
          <a:xfrm>
            <a:off x="6283235" y="2023984"/>
            <a:ext cx="4663440" cy="3332832"/>
          </a:xfrm>
        </p:spPr>
        <p:txBody>
          <a:bodyPr>
            <a:normAutofit/>
          </a:bodyPr>
          <a:lstStyle>
            <a:lvl1pPr marL="0" indent="0">
              <a:spcBef>
                <a:spcPts val="1000"/>
              </a:spcBef>
              <a:buFont typeface="Arial" panose="020B0604020202020204" pitchFamily="34" charset="0"/>
              <a:buNone/>
              <a:defRPr sz="2000">
                <a:solidFill>
                  <a:schemeClr val="bg1"/>
                </a:solidFill>
                <a:latin typeface="+mn-lt"/>
              </a:defRPr>
            </a:lvl1pPr>
            <a:lvl2pPr marL="283464" indent="-283464">
              <a:spcBef>
                <a:spcPts val="1000"/>
              </a:spcBef>
              <a:buFont typeface="Arial" panose="020B0604020202020204" pitchFamily="34" charset="0"/>
              <a:buChar char="•"/>
              <a:defRPr sz="2000">
                <a:solidFill>
                  <a:schemeClr val="bg1"/>
                </a:solidFill>
                <a:latin typeface="+mn-lt"/>
              </a:defRPr>
            </a:lvl2pPr>
            <a:lvl3pPr marL="566928" indent="-283464">
              <a:spcBef>
                <a:spcPts val="1000"/>
              </a:spcBef>
              <a:buFont typeface="Arial" panose="020B0604020202020204" pitchFamily="34" charset="0"/>
              <a:buChar char="•"/>
              <a:defRPr sz="2000">
                <a:solidFill>
                  <a:schemeClr val="bg1"/>
                </a:solidFill>
                <a:latin typeface="+mn-lt"/>
              </a:defRPr>
            </a:lvl3pPr>
            <a:lvl4pPr marL="850392" indent="-283464">
              <a:spcBef>
                <a:spcPts val="1000"/>
              </a:spcBef>
              <a:buFont typeface="Arial" panose="020B0604020202020204" pitchFamily="34" charset="0"/>
              <a:buChar char="•"/>
              <a:defRPr sz="2000">
                <a:solidFill>
                  <a:schemeClr val="bg1"/>
                </a:solidFill>
                <a:latin typeface="+mn-lt"/>
              </a:defRPr>
            </a:lvl4pPr>
            <a:lvl5pPr marL="1133856" indent="-283464">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020426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Title and Content and Image 1">
    <p:bg>
      <p:bgPr>
        <a:solidFill>
          <a:schemeClr val="accent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CEDB282-8288-C81F-52B5-048A3E80C931}"/>
              </a:ext>
              <a:ext uri="{C183D7F6-B498-43B3-948B-1728B52AA6E4}">
                <adec:decorative xmlns:adec="http://schemas.microsoft.com/office/drawing/2017/decorative" val="1"/>
              </a:ext>
            </a:extLst>
          </p:cNvPr>
          <p:cNvGrpSpPr/>
          <p:nvPr userDrawn="1"/>
        </p:nvGrpSpPr>
        <p:grpSpPr>
          <a:xfrm>
            <a:off x="0" y="0"/>
            <a:ext cx="12208822" cy="6858002"/>
            <a:chOff x="0" y="0"/>
            <a:chExt cx="12208822" cy="6858002"/>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3" name="Title 1">
            <a:extLst>
              <a:ext uri="{FF2B5EF4-FFF2-40B4-BE49-F238E27FC236}">
                <a16:creationId xmlns:a16="http://schemas.microsoft.com/office/drawing/2014/main" id="{5E932F0D-7FC3-634B-932C-3625C16C8DE2}"/>
              </a:ext>
            </a:extLst>
          </p:cNvPr>
          <p:cNvSpPr>
            <a:spLocks noGrp="1"/>
          </p:cNvSpPr>
          <p:nvPr>
            <p:ph type="title" hasCustomPrompt="1"/>
          </p:nvPr>
        </p:nvSpPr>
        <p:spPr>
          <a:xfrm>
            <a:off x="1167492" y="457200"/>
            <a:ext cx="10643508" cy="1371600"/>
          </a:xfrm>
        </p:spPr>
        <p:txBody>
          <a:bodyPr anchor="b">
            <a:noAutofit/>
          </a:bodyPr>
          <a:lstStyle>
            <a:lvl1pPr>
              <a:defRPr sz="4200" b="1">
                <a:latin typeface="+mj-lt"/>
              </a:defRPr>
            </a:lvl1pPr>
          </a:lstStyle>
          <a:p>
            <a:r>
              <a:rPr lang="en-US" dirty="0"/>
              <a:t>Click to add title</a:t>
            </a:r>
          </a:p>
        </p:txBody>
      </p:sp>
      <p:sp>
        <p:nvSpPr>
          <p:cNvPr id="10" name="Content Placeholder 2">
            <a:extLst>
              <a:ext uri="{FF2B5EF4-FFF2-40B4-BE49-F238E27FC236}">
                <a16:creationId xmlns:a16="http://schemas.microsoft.com/office/drawing/2014/main" id="{B07A1CF7-9B3B-E43E-830E-DAB65B608249}"/>
              </a:ext>
            </a:extLst>
          </p:cNvPr>
          <p:cNvSpPr>
            <a:spLocks noGrp="1"/>
          </p:cNvSpPr>
          <p:nvPr>
            <p:ph idx="15" hasCustomPrompt="1"/>
          </p:nvPr>
        </p:nvSpPr>
        <p:spPr>
          <a:xfrm>
            <a:off x="1166088" y="2652713"/>
            <a:ext cx="5394959" cy="3436936"/>
          </a:xfrm>
        </p:spPr>
        <p:txBody>
          <a:bodyPr>
            <a:normAutofit/>
          </a:bodyPr>
          <a:lstStyle>
            <a:lvl1pPr marL="0" indent="0">
              <a:spcBef>
                <a:spcPts val="1000"/>
              </a:spcBef>
              <a:buFont typeface="Arial" panose="020B0604020202020204" pitchFamily="34" charset="0"/>
              <a:buNone/>
              <a:defRPr sz="2000">
                <a:solidFill>
                  <a:schemeClr val="bg1"/>
                </a:solidFill>
                <a:latin typeface="+mn-lt"/>
              </a:defRPr>
            </a:lvl1pPr>
            <a:lvl2pPr marL="283464" indent="-283464">
              <a:spcBef>
                <a:spcPts val="1000"/>
              </a:spcBef>
              <a:buFont typeface="Arial" panose="020B0604020202020204" pitchFamily="34" charset="0"/>
              <a:buChar char="•"/>
              <a:defRPr sz="2000">
                <a:solidFill>
                  <a:schemeClr val="bg1"/>
                </a:solidFill>
                <a:latin typeface="+mn-lt"/>
              </a:defRPr>
            </a:lvl2pPr>
            <a:lvl3pPr marL="566928" indent="-283464">
              <a:spcBef>
                <a:spcPts val="1000"/>
              </a:spcBef>
              <a:buFont typeface="Arial" panose="020B0604020202020204" pitchFamily="34" charset="0"/>
              <a:buChar char="•"/>
              <a:defRPr sz="2000">
                <a:solidFill>
                  <a:schemeClr val="bg1"/>
                </a:solidFill>
                <a:latin typeface="+mn-lt"/>
              </a:defRPr>
            </a:lvl3pPr>
            <a:lvl4pPr marL="850392" indent="-283464">
              <a:spcBef>
                <a:spcPts val="1000"/>
              </a:spcBef>
              <a:buFont typeface="Arial" panose="020B0604020202020204" pitchFamily="34" charset="0"/>
              <a:buChar char="•"/>
              <a:defRPr sz="2000">
                <a:solidFill>
                  <a:schemeClr val="bg1"/>
                </a:solidFill>
                <a:latin typeface="+mn-lt"/>
              </a:defRPr>
            </a:lvl4pPr>
            <a:lvl5pPr marL="1133856" indent="-283464">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4">
            <a:extLst>
              <a:ext uri="{FF2B5EF4-FFF2-40B4-BE49-F238E27FC236}">
                <a16:creationId xmlns:a16="http://schemas.microsoft.com/office/drawing/2014/main" id="{D976D8D6-3BDC-1908-3425-FEE3EEF51A26}"/>
              </a:ext>
            </a:extLst>
          </p:cNvPr>
          <p:cNvSpPr>
            <a:spLocks noGrp="1"/>
          </p:cNvSpPr>
          <p:nvPr>
            <p:ph type="pic" sz="quarter" idx="14"/>
          </p:nvPr>
        </p:nvSpPr>
        <p:spPr>
          <a:xfrm>
            <a:off x="7317920" y="1447800"/>
            <a:ext cx="4214010" cy="4214010"/>
          </a:xfrm>
          <a:prstGeom prst="ellipse">
            <a:avLst/>
          </a:prstGeom>
          <a:solidFill>
            <a:schemeClr val="accent2"/>
          </a:solidFill>
        </p:spPr>
        <p:txBody>
          <a:bodyPr/>
          <a:lstStyle>
            <a:lvl1pPr marL="0" indent="0" algn="ctr">
              <a:buNone/>
              <a:defRPr sz="2000"/>
            </a:lvl1pPr>
          </a:lstStyle>
          <a:p>
            <a:r>
              <a:rPr lang="en-US" dirty="0"/>
              <a:t>Click icon to add picture</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r>
              <a:rPr lang="en-US" dirty="0"/>
              <a:t>9/8/20XX</a:t>
            </a:r>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endParaRPr lang="en-US" dirty="0"/>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193030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Smart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 uri="{C183D7F6-B498-43B3-948B-1728B52AA6E4}">
                <adec:decorative xmlns:adec="http://schemas.microsoft.com/office/drawing/2017/decorative" val="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457200"/>
            <a:ext cx="9692640" cy="1371600"/>
          </a:xfrm>
        </p:spPr>
        <p:txBody>
          <a:bodyPr anchor="b">
            <a:noAutofit/>
          </a:bodyPr>
          <a:lstStyle>
            <a:lvl1pPr>
              <a:defRPr sz="4200" b="1">
                <a:latin typeface="+mj-lt"/>
              </a:defRPr>
            </a:lvl1pPr>
          </a:lstStyle>
          <a:p>
            <a:r>
              <a:rPr lang="en-US" dirty="0"/>
              <a:t>Click to add title</a:t>
            </a:r>
          </a:p>
        </p:txBody>
      </p:sp>
      <p:sp>
        <p:nvSpPr>
          <p:cNvPr id="4" name="Content Placeholder 2">
            <a:extLst>
              <a:ext uri="{FF2B5EF4-FFF2-40B4-BE49-F238E27FC236}">
                <a16:creationId xmlns:a16="http://schemas.microsoft.com/office/drawing/2014/main" id="{C45E425B-455F-127B-1647-045FD094F15D}"/>
              </a:ext>
            </a:extLst>
          </p:cNvPr>
          <p:cNvSpPr>
            <a:spLocks noGrp="1"/>
          </p:cNvSpPr>
          <p:nvPr>
            <p:ph idx="10" hasCustomPrompt="1"/>
          </p:nvPr>
        </p:nvSpPr>
        <p:spPr>
          <a:xfrm>
            <a:off x="1167493" y="2087561"/>
            <a:ext cx="2693306" cy="3890543"/>
          </a:xfrm>
        </p:spPr>
        <p:txBody>
          <a:bodyPr>
            <a:noAutofit/>
          </a:bodyPr>
          <a:lstStyle>
            <a:lvl1pPr marL="0" indent="0">
              <a:buNone/>
              <a:defRPr sz="2000">
                <a:latin typeface="+mn-lt"/>
              </a:defRPr>
            </a:lvl1pPr>
            <a:lvl2pPr marL="457200" indent="0">
              <a:buNone/>
              <a:defRPr sz="2000">
                <a:latin typeface="+mn-lt"/>
              </a:defRPr>
            </a:lvl2pPr>
            <a:lvl3pPr marL="914400" indent="0">
              <a:buNone/>
              <a:defRPr sz="2000">
                <a:latin typeface="+mn-lt"/>
              </a:defRPr>
            </a:lvl3pPr>
            <a:lvl4pPr marL="1371600" indent="0">
              <a:buNone/>
              <a:defRPr sz="2000">
                <a:latin typeface="+mn-lt"/>
              </a:defRPr>
            </a:lvl4pPr>
            <a:lvl5pPr marL="1828800" indent="0">
              <a:buNone/>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4216400" y="2087563"/>
            <a:ext cx="6730274" cy="3890543"/>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8270985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Title and Content and Image 2">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79F46B00-4AE8-52A2-6926-FC2F5DD1FAD4}"/>
              </a:ext>
              <a:ext uri="{C183D7F6-B498-43B3-948B-1728B52AA6E4}">
                <adec:decorative xmlns:adec="http://schemas.microsoft.com/office/drawing/2017/decorative" val="1"/>
              </a:ext>
            </a:extLst>
          </p:cNvPr>
          <p:cNvGrpSpPr/>
          <p:nvPr userDrawn="1"/>
        </p:nvGrpSpPr>
        <p:grpSpPr>
          <a:xfrm>
            <a:off x="-2364" y="0"/>
            <a:ext cx="12194364" cy="6858000"/>
            <a:chOff x="-2364" y="0"/>
            <a:chExt cx="12194364" cy="6858000"/>
          </a:xfrm>
        </p:grpSpPr>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5549489" y="457199"/>
            <a:ext cx="5943599" cy="1920240"/>
          </a:xfrm>
        </p:spPr>
        <p:txBody>
          <a:bodyPr anchor="b">
            <a:noAutofit/>
          </a:bodyPr>
          <a:lstStyle>
            <a:lvl1pPr>
              <a:defRPr sz="4200" b="1">
                <a:latin typeface="+mj-lt"/>
              </a:defRPr>
            </a:lvl1pPr>
          </a:lstStyle>
          <a:p>
            <a:r>
              <a:rPr lang="en-US" dirty="0"/>
              <a:t>Click to add title</a:t>
            </a:r>
          </a:p>
        </p:txBody>
      </p:sp>
      <p:sp>
        <p:nvSpPr>
          <p:cNvPr id="15" name="Content Placeholder 2">
            <a:extLst>
              <a:ext uri="{FF2B5EF4-FFF2-40B4-BE49-F238E27FC236}">
                <a16:creationId xmlns:a16="http://schemas.microsoft.com/office/drawing/2014/main" id="{6BBDFA0C-B372-969D-6C8A-F664A4BF8D41}"/>
              </a:ext>
            </a:extLst>
          </p:cNvPr>
          <p:cNvSpPr>
            <a:spLocks noGrp="1" noChangeAspect="1"/>
          </p:cNvSpPr>
          <p:nvPr>
            <p:ph idx="17" hasCustomPrompt="1"/>
          </p:nvPr>
        </p:nvSpPr>
        <p:spPr>
          <a:xfrm>
            <a:off x="823108" y="640080"/>
            <a:ext cx="4297680" cy="4297680"/>
          </a:xfrm>
          <a:prstGeom prst="ellipse">
            <a:avLst/>
          </a:prstGeom>
          <a:solidFill>
            <a:schemeClr val="accent2"/>
          </a:solidFill>
        </p:spPr>
        <p:txBody>
          <a:bodyPr anchor="ctr" anchorCtr="0">
            <a:noAutofit/>
          </a:bodyPr>
          <a:lstStyle>
            <a:lvl1pPr marL="0" indent="0" algn="ctr">
              <a:buFont typeface="Arial" panose="020B0604020202020204" pitchFamily="34" charset="0"/>
              <a:buNone/>
              <a:defRPr sz="2000">
                <a:latin typeface="+mn-lt"/>
              </a:defRPr>
            </a:lvl1pPr>
            <a:lvl2pPr marL="347663" indent="0" algn="ctr">
              <a:buFont typeface="Arial" panose="020B0604020202020204" pitchFamily="34" charset="0"/>
              <a:buNone/>
              <a:defRPr sz="2000">
                <a:latin typeface="+mn-lt"/>
              </a:defRPr>
            </a:lvl2pPr>
            <a:lvl3pPr marL="685800" indent="0" algn="ctr">
              <a:buFont typeface="Arial" panose="020B0604020202020204" pitchFamily="34" charset="0"/>
              <a:buNone/>
              <a:defRPr sz="2000">
                <a:latin typeface="+mn-lt"/>
              </a:defRPr>
            </a:lvl3pPr>
            <a:lvl4pPr marL="914400" indent="0" algn="ctr">
              <a:buFont typeface="Arial" panose="020B0604020202020204" pitchFamily="34" charset="0"/>
              <a:buNone/>
              <a:defRPr sz="2000">
                <a:latin typeface="+mn-lt"/>
              </a:defRPr>
            </a:lvl4pPr>
            <a:lvl5pPr marL="1143000" indent="0" algn="ctr">
              <a:buFont typeface="Arial" panose="020B0604020202020204" pitchFamily="34" charset="0"/>
              <a:buNone/>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
        <p:nvSpPr>
          <p:cNvPr id="3" name="Content Placeholder 2">
            <a:extLst>
              <a:ext uri="{FF2B5EF4-FFF2-40B4-BE49-F238E27FC236}">
                <a16:creationId xmlns:a16="http://schemas.microsoft.com/office/drawing/2014/main" id="{99A8D2CC-EE75-85FA-1577-88C0BEC7B10C}"/>
              </a:ext>
            </a:extLst>
          </p:cNvPr>
          <p:cNvSpPr>
            <a:spLocks noGrp="1"/>
          </p:cNvSpPr>
          <p:nvPr>
            <p:ph idx="15" hasCustomPrompt="1"/>
          </p:nvPr>
        </p:nvSpPr>
        <p:spPr>
          <a:xfrm>
            <a:off x="5549490" y="2706369"/>
            <a:ext cx="5943600" cy="3383279"/>
          </a:xfrm>
        </p:spPr>
        <p:txBody>
          <a:bodyPr>
            <a:normAutofit/>
          </a:bodyPr>
          <a:lstStyle>
            <a:lvl1pPr marL="283464" indent="-283464">
              <a:spcBef>
                <a:spcPts val="1000"/>
              </a:spcBef>
              <a:buFont typeface="Arial" panose="020B0604020202020204" pitchFamily="34" charset="0"/>
              <a:buChar char="•"/>
              <a:defRPr sz="2000">
                <a:solidFill>
                  <a:schemeClr val="tx1"/>
                </a:solidFill>
                <a:latin typeface="+mn-lt"/>
              </a:defRPr>
            </a:lvl1pPr>
            <a:lvl2pPr marL="566928" indent="-283464">
              <a:spcBef>
                <a:spcPts val="1000"/>
              </a:spcBef>
              <a:buFont typeface="Arial" panose="020B0604020202020204" pitchFamily="34" charset="0"/>
              <a:buChar char="•"/>
              <a:defRPr sz="2000">
                <a:solidFill>
                  <a:schemeClr val="tx1"/>
                </a:solidFill>
                <a:latin typeface="+mn-lt"/>
              </a:defRPr>
            </a:lvl2pPr>
            <a:lvl3pPr marL="850392" indent="-283464">
              <a:spcBef>
                <a:spcPts val="1000"/>
              </a:spcBef>
              <a:buFont typeface="Arial" panose="020B0604020202020204" pitchFamily="34" charset="0"/>
              <a:buChar char="•"/>
              <a:defRPr sz="2000">
                <a:solidFill>
                  <a:schemeClr val="tx1"/>
                </a:solidFill>
                <a:latin typeface="+mn-lt"/>
              </a:defRPr>
            </a:lvl3pPr>
            <a:lvl4pPr marL="1133856" indent="-283464">
              <a:spcBef>
                <a:spcPts val="1000"/>
              </a:spcBef>
              <a:buFont typeface="Arial" panose="020B0604020202020204" pitchFamily="34" charset="0"/>
              <a:buChar char="•"/>
              <a:defRPr sz="2000">
                <a:solidFill>
                  <a:schemeClr val="tx1"/>
                </a:solidFill>
                <a:latin typeface="+mn-lt"/>
              </a:defRPr>
            </a:lvl4pPr>
            <a:lvl5pPr marL="1463040" indent="-283464">
              <a:spcBef>
                <a:spcPts val="1000"/>
              </a:spcBef>
              <a:buFont typeface="Arial" panose="020B0604020202020204" pitchFamily="34" charset="0"/>
              <a:buChar char="•"/>
              <a:defRPr sz="2000">
                <a:solidFill>
                  <a:schemeClr val="tx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525656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Chart ">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 uri="{C183D7F6-B498-43B3-948B-1728B52AA6E4}">
                <adec:decorative xmlns:adec="http://schemas.microsoft.com/office/drawing/2017/decorative" val="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6526"/>
            <a:ext cx="9779183" cy="1570038"/>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67493" y="2084832"/>
            <a:ext cx="9779182" cy="3366813"/>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190945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78AD52EA-B01E-8D38-D87A-BF7EB5B58A82}"/>
              </a:ext>
              <a:ext uri="{C183D7F6-B498-43B3-948B-1728B52AA6E4}">
                <adec:decorative xmlns:adec="http://schemas.microsoft.com/office/drawing/2017/decorative" val="1"/>
              </a:ext>
            </a:extLst>
          </p:cNvPr>
          <p:cNvGrpSpPr/>
          <p:nvPr userDrawn="1"/>
        </p:nvGrpSpPr>
        <p:grpSpPr>
          <a:xfrm>
            <a:off x="0" y="-1"/>
            <a:ext cx="12192001" cy="6864796"/>
            <a:chOff x="0" y="-1"/>
            <a:chExt cx="12192001" cy="6864796"/>
          </a:xfrm>
        </p:grpSpPr>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4" y="252549"/>
            <a:ext cx="6220278" cy="3262811"/>
          </a:xfrm>
        </p:spPr>
        <p:txBody>
          <a:bodyPr anchor="b">
            <a:noAutofit/>
          </a:bodyPr>
          <a:lstStyle>
            <a:lvl1pPr algn="l">
              <a:defRPr sz="6000" b="1">
                <a:latin typeface="+mj-lt"/>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1167493" y="3685939"/>
            <a:ext cx="6220277" cy="2919512"/>
          </a:xfrm>
        </p:spPr>
        <p:txBody>
          <a:bodyPr anchor="t" anchorCtr="0">
            <a:norm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en-US" dirty="0"/>
              <a:t>Click to add text</a:t>
            </a:r>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r>
              <a:rPr lang="en-US" dirty="0"/>
              <a:t>9/8/20XX</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71" r:id="rId3"/>
    <p:sldLayoutId id="2147483659" r:id="rId4"/>
    <p:sldLayoutId id="2147483668" r:id="rId5"/>
    <p:sldLayoutId id="2147483669" r:id="rId6"/>
    <p:sldLayoutId id="2147483675" r:id="rId7"/>
    <p:sldLayoutId id="2147483677" r:id="rId8"/>
    <p:sldLayoutId id="2147483676" r:id="rId9"/>
    <p:sldLayoutId id="2147483661" r:id="rId10"/>
    <p:sldLayoutId id="2147483666" r:id="rId11"/>
  </p:sldLayoutIdLst>
  <p:hf sldNum="0" hdr="0" ftr="0" dt="0"/>
  <p:txStyles>
    <p:titleStyle>
      <a:lvl1pPr algn="l" defTabSz="914400" rtl="0" eaLnBrk="1" latinLnBrk="0" hangingPunct="1">
        <a:lnSpc>
          <a:spcPct val="8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0" y="202962"/>
            <a:ext cx="8908025" cy="2706191"/>
          </a:xfrm>
        </p:spPr>
        <p:txBody>
          <a:bodyPr/>
          <a:lstStyle/>
          <a:p>
            <a:pPr algn="ctr"/>
            <a:r>
              <a:rPr lang="en-US" sz="4400" dirty="0">
                <a:latin typeface="Times New Roman" panose="02020603050405020304" pitchFamily="18" charset="0"/>
                <a:cs typeface="Times New Roman" panose="02020603050405020304" pitchFamily="18" charset="0"/>
              </a:rPr>
              <a:t>EXPLORATORY DATA ANALYSIS - PRESENTATION</a:t>
            </a:r>
          </a:p>
        </p:txBody>
      </p:sp>
      <p:sp>
        <p:nvSpPr>
          <p:cNvPr id="3" name="TextBox 2">
            <a:extLst>
              <a:ext uri="{FF2B5EF4-FFF2-40B4-BE49-F238E27FC236}">
                <a16:creationId xmlns:a16="http://schemas.microsoft.com/office/drawing/2014/main" id="{3FC3BFB7-F62B-B4A7-BFC7-EB8F4F24A164}"/>
              </a:ext>
            </a:extLst>
          </p:cNvPr>
          <p:cNvSpPr txBox="1"/>
          <p:nvPr/>
        </p:nvSpPr>
        <p:spPr>
          <a:xfrm>
            <a:off x="2388197" y="5023822"/>
            <a:ext cx="7336716" cy="1631216"/>
          </a:xfrm>
          <a:prstGeom prst="rect">
            <a:avLst/>
          </a:prstGeom>
          <a:noFill/>
        </p:spPr>
        <p:txBody>
          <a:bodyPr wrap="square" rtlCol="0">
            <a:spAutoFit/>
          </a:bodyPr>
          <a:lstStyle/>
          <a:p>
            <a:r>
              <a:rPr lang="en-IN" sz="2000" dirty="0">
                <a:latin typeface="Times New Roman" panose="02020603050405020304" pitchFamily="18" charset="0"/>
                <a:cs typeface="Times New Roman" panose="02020603050405020304" pitchFamily="18" charset="0"/>
              </a:rPr>
              <a:t>NAME: VAIBHAVIKUMARI SOLANKI </a:t>
            </a:r>
          </a:p>
          <a:p>
            <a:r>
              <a:rPr lang="en-IN" sz="2000" dirty="0">
                <a:latin typeface="Times New Roman" panose="02020603050405020304" pitchFamily="18" charset="0"/>
                <a:cs typeface="Times New Roman" panose="02020603050405020304" pitchFamily="18" charset="0"/>
              </a:rPr>
              <a:t>PROGRAMME: MSC DATA AND ARTIFICIAL INTELLIGENCE </a:t>
            </a:r>
          </a:p>
          <a:p>
            <a:r>
              <a:rPr lang="en-IN" sz="2000" dirty="0">
                <a:latin typeface="Times New Roman" panose="02020603050405020304" pitchFamily="18" charset="0"/>
                <a:cs typeface="Times New Roman" panose="02020603050405020304" pitchFamily="18" charset="0"/>
              </a:rPr>
              <a:t>MODULE : ACCA7015-DATA MINING AND VISUALISATION</a:t>
            </a:r>
          </a:p>
          <a:p>
            <a:r>
              <a:rPr lang="en-IN" sz="2000" dirty="0">
                <a:latin typeface="Times New Roman" panose="02020603050405020304" pitchFamily="18" charset="0"/>
                <a:cs typeface="Times New Roman" panose="02020603050405020304" pitchFamily="18" charset="0"/>
              </a:rPr>
              <a:t>STUDENT ID :2511313</a:t>
            </a:r>
          </a:p>
          <a:p>
            <a:r>
              <a:rPr lang="en-IN" sz="2000" dirty="0">
                <a:latin typeface="Times New Roman" panose="02020603050405020304" pitchFamily="18" charset="0"/>
                <a:cs typeface="Times New Roman" panose="02020603050405020304" pitchFamily="18" charset="0"/>
              </a:rPr>
              <a:t>LECTURER : NOUH ELMITWALLY </a:t>
            </a: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FF5EE67-DE83-C00F-F31C-58A2B46234DB}"/>
              </a:ext>
            </a:extLst>
          </p:cNvPr>
          <p:cNvSpPr>
            <a:spLocks noGrp="1"/>
          </p:cNvSpPr>
          <p:nvPr>
            <p:ph type="title"/>
          </p:nvPr>
        </p:nvSpPr>
        <p:spPr>
          <a:xfrm>
            <a:off x="1167492" y="45085"/>
            <a:ext cx="9779183" cy="1600835"/>
          </a:xfrm>
        </p:spPr>
        <p:txBody>
          <a:bodyPr/>
          <a:lstStyle/>
          <a:p>
            <a:pPr algn="ctr"/>
            <a:r>
              <a:rPr lang="en-US" sz="3600" dirty="0">
                <a:solidFill>
                  <a:srgbClr val="000000"/>
                </a:solidFill>
                <a:latin typeface="Times New Roman" panose="02020603050405020304" pitchFamily="18" charset="0"/>
              </a:rPr>
              <a:t>Data overview</a:t>
            </a:r>
            <a:endParaRPr lang="en-US" sz="3600" dirty="0"/>
          </a:p>
        </p:txBody>
      </p:sp>
      <p:pic>
        <p:nvPicPr>
          <p:cNvPr id="6" name="Picture 5"/>
          <p:cNvPicPr>
            <a:picLocks noChangeAspect="1"/>
          </p:cNvPicPr>
          <p:nvPr/>
        </p:nvPicPr>
        <p:blipFill>
          <a:blip r:embed="rId3"/>
          <a:stretch>
            <a:fillRect/>
          </a:stretch>
        </p:blipFill>
        <p:spPr>
          <a:xfrm>
            <a:off x="757537" y="2455650"/>
            <a:ext cx="10700692" cy="3919750"/>
          </a:xfrm>
          <a:prstGeom prst="rect">
            <a:avLst/>
          </a:prstGeom>
        </p:spPr>
      </p:pic>
    </p:spTree>
    <p:extLst>
      <p:ext uri="{BB962C8B-B14F-4D97-AF65-F5344CB8AC3E}">
        <p14:creationId xmlns:p14="http://schemas.microsoft.com/office/powerpoint/2010/main" val="25293387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DF9E134-98AA-3ECE-E40A-180C85ACD7D5}"/>
              </a:ext>
            </a:extLst>
          </p:cNvPr>
          <p:cNvSpPr>
            <a:spLocks noGrp="1"/>
          </p:cNvSpPr>
          <p:nvPr>
            <p:ph type="title"/>
          </p:nvPr>
        </p:nvSpPr>
        <p:spPr>
          <a:xfrm>
            <a:off x="1022697" y="623455"/>
            <a:ext cx="9526386" cy="1030778"/>
          </a:xfrm>
        </p:spPr>
        <p:txBody>
          <a:bodyPr/>
          <a:lstStyle/>
          <a:p>
            <a:pPr algn="ctr">
              <a:lnSpc>
                <a:spcPct val="150000"/>
              </a:lnSpc>
            </a:pPr>
            <a:r>
              <a:rPr lang="en-US" sz="3600" dirty="0">
                <a:solidFill>
                  <a:srgbClr val="000000"/>
                </a:solidFill>
                <a:latin typeface="Times New Roman" panose="02020603050405020304" pitchFamily="18" charset="0"/>
              </a:rPr>
              <a:t>Data Handling (Cleaning, Grouping, and Visual Insight Development)</a:t>
            </a:r>
            <a:endParaRPr lang="en-US" sz="3600" dirty="0"/>
          </a:p>
        </p:txBody>
      </p:sp>
      <p:sp>
        <p:nvSpPr>
          <p:cNvPr id="3" name="Content Placeholder 2">
            <a:extLst>
              <a:ext uri="{FF2B5EF4-FFF2-40B4-BE49-F238E27FC236}">
                <a16:creationId xmlns:a16="http://schemas.microsoft.com/office/drawing/2014/main" id="{D1455C0B-19FB-954B-532A-0A68CAC4E0E4}"/>
              </a:ext>
            </a:extLst>
          </p:cNvPr>
          <p:cNvSpPr>
            <a:spLocks noGrp="1"/>
          </p:cNvSpPr>
          <p:nvPr>
            <p:ph idx="1"/>
          </p:nvPr>
        </p:nvSpPr>
        <p:spPr>
          <a:xfrm>
            <a:off x="382385" y="1512915"/>
            <a:ext cx="4621877" cy="4838009"/>
          </a:xfrm>
        </p:spPr>
        <p:txBody>
          <a:bodyPr>
            <a:normAutofit fontScale="85000" lnSpcReduction="20000"/>
          </a:bodyPr>
          <a:lstStyle/>
          <a:p>
            <a:pPr marL="342900" indent="-342900" algn="just" fontAlgn="base">
              <a:lnSpc>
                <a:spcPct val="170000"/>
              </a:lnSpc>
              <a:spcBef>
                <a:spcPts val="0"/>
              </a:spcBef>
              <a:buFont typeface="Arial" panose="020B0604020202020204" pitchFamily="34" charset="0"/>
              <a:buChar char="•"/>
            </a:pPr>
            <a:r>
              <a:rPr lang="en-US" dirty="0">
                <a:solidFill>
                  <a:srgbClr val="000000"/>
                </a:solidFill>
                <a:latin typeface="Times New Roman" panose="02020603050405020304" pitchFamily="18" charset="0"/>
              </a:rPr>
              <a:t>Initial analysis exposed missing values in the columns name, hostname, last_review, and reviews_per_month, suggesting that the data is not fully processed</a:t>
            </a:r>
          </a:p>
          <a:p>
            <a:pPr marL="342900" indent="-342900" algn="just" fontAlgn="base">
              <a:lnSpc>
                <a:spcPct val="170000"/>
              </a:lnSpc>
              <a:spcBef>
                <a:spcPts val="0"/>
              </a:spcBef>
              <a:buFont typeface="Arial" panose="020B0604020202020204" pitchFamily="34" charset="0"/>
              <a:buChar char="•"/>
            </a:pPr>
            <a:r>
              <a:rPr lang="en-US" dirty="0">
                <a:solidFill>
                  <a:srgbClr val="000000"/>
                </a:solidFill>
                <a:latin typeface="Times New Roman" panose="02020603050405020304" pitchFamily="18" charset="0"/>
              </a:rPr>
              <a:t>The median and mode imputation cases are used to deal with the missing numerical and categorical values</a:t>
            </a:r>
          </a:p>
          <a:p>
            <a:pPr marL="342900" indent="-342900" algn="just" fontAlgn="base">
              <a:lnSpc>
                <a:spcPct val="170000"/>
              </a:lnSpc>
              <a:spcBef>
                <a:spcPts val="0"/>
              </a:spcBef>
              <a:buFont typeface="Arial" panose="020B0604020202020204" pitchFamily="34" charset="0"/>
              <a:buChar char="•"/>
            </a:pPr>
            <a:r>
              <a:rPr lang="en-US" dirty="0">
                <a:solidFill>
                  <a:srgbClr val="000000"/>
                </a:solidFill>
                <a:latin typeface="Times New Roman" panose="02020603050405020304" pitchFamily="18" charset="0"/>
              </a:rPr>
              <a:t>The imputation of data resulted in all the columns with zero absent values, which confirms the successful data cleaning and preparation for the next step of exploratory data analysis</a:t>
            </a:r>
          </a:p>
        </p:txBody>
      </p:sp>
      <p:pic>
        <p:nvPicPr>
          <p:cNvPr id="5" name="Picture 4"/>
          <p:cNvPicPr>
            <a:picLocks noChangeAspect="1"/>
          </p:cNvPicPr>
          <p:nvPr/>
        </p:nvPicPr>
        <p:blipFill>
          <a:blip r:embed="rId3"/>
          <a:stretch>
            <a:fillRect/>
          </a:stretch>
        </p:blipFill>
        <p:spPr>
          <a:xfrm>
            <a:off x="5361710" y="2177935"/>
            <a:ext cx="6269398" cy="2784074"/>
          </a:xfrm>
          <a:prstGeom prst="rect">
            <a:avLst/>
          </a:prstGeom>
          <a:ln>
            <a:solidFill>
              <a:schemeClr val="tx1"/>
            </a:solidFill>
          </a:ln>
        </p:spPr>
      </p:pic>
    </p:spTree>
    <p:extLst>
      <p:ext uri="{BB962C8B-B14F-4D97-AF65-F5344CB8AC3E}">
        <p14:creationId xmlns:p14="http://schemas.microsoft.com/office/powerpoint/2010/main" val="12659396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4CFB73D-B7C9-A177-04F3-E48E841A875E}"/>
              </a:ext>
            </a:extLst>
          </p:cNvPr>
          <p:cNvSpPr>
            <a:spLocks noGrp="1"/>
          </p:cNvSpPr>
          <p:nvPr>
            <p:ph type="title"/>
          </p:nvPr>
        </p:nvSpPr>
        <p:spPr>
          <a:xfrm>
            <a:off x="598516" y="365760"/>
            <a:ext cx="10348159" cy="1396537"/>
          </a:xfrm>
        </p:spPr>
        <p:txBody>
          <a:bodyPr/>
          <a:lstStyle/>
          <a:p>
            <a:pPr algn="ctr">
              <a:lnSpc>
                <a:spcPct val="100000"/>
              </a:lnSpc>
            </a:pPr>
            <a:r>
              <a:rPr lang="en-US" sz="3600" dirty="0">
                <a:latin typeface="Times New Roman" panose="02020603050405020304" pitchFamily="18" charset="0"/>
              </a:rPr>
              <a:t>Data Handling (Cleaning, Grouping, and Visual Insight Development) CNTD…</a:t>
            </a:r>
            <a:endParaRPr lang="en-US" sz="3600" dirty="0"/>
          </a:p>
        </p:txBody>
      </p:sp>
      <p:sp>
        <p:nvSpPr>
          <p:cNvPr id="4" name="Content Placeholder 3">
            <a:extLst>
              <a:ext uri="{FF2B5EF4-FFF2-40B4-BE49-F238E27FC236}">
                <a16:creationId xmlns:a16="http://schemas.microsoft.com/office/drawing/2014/main" id="{DBA34351-9D9C-8C32-5CC0-3F19A1CAC037}"/>
              </a:ext>
            </a:extLst>
          </p:cNvPr>
          <p:cNvSpPr>
            <a:spLocks noGrp="1"/>
          </p:cNvSpPr>
          <p:nvPr>
            <p:ph idx="12"/>
          </p:nvPr>
        </p:nvSpPr>
        <p:spPr>
          <a:xfrm>
            <a:off x="419100" y="2160993"/>
            <a:ext cx="10994276" cy="3332162"/>
          </a:xfrm>
        </p:spPr>
        <p:txBody>
          <a:bodyPr>
            <a:normAutofit/>
          </a:bodyPr>
          <a:lstStyle/>
          <a:p>
            <a:pPr marL="342900" indent="-342900" algn="just" fontAlgn="base">
              <a:lnSpc>
                <a:spcPct val="160000"/>
              </a:lnSpc>
              <a:spcBef>
                <a:spcPts val="0"/>
              </a:spcBef>
              <a:buFont typeface="Arial" panose="020B0604020202020204" pitchFamily="34" charset="0"/>
              <a:buChar char="•"/>
            </a:pPr>
            <a:r>
              <a:rPr lang="en-US" dirty="0">
                <a:latin typeface="Times New Roman" panose="02020603050405020304" pitchFamily="18" charset="0"/>
              </a:rPr>
              <a:t>The columns like “id”, “name”, “hostname”, and “</a:t>
            </a:r>
            <a:r>
              <a:rPr lang="en-US" dirty="0" err="1">
                <a:latin typeface="Times New Roman" panose="02020603050405020304" pitchFamily="18" charset="0"/>
              </a:rPr>
              <a:t>hostid</a:t>
            </a:r>
            <a:r>
              <a:rPr lang="en-US" dirty="0">
                <a:latin typeface="Times New Roman" panose="02020603050405020304" pitchFamily="18" charset="0"/>
              </a:rPr>
              <a:t>” have been dropped to avoid unnecessary data that is not useful in providing analytic information</a:t>
            </a:r>
          </a:p>
          <a:p>
            <a:pPr marL="342900" indent="-342900" algn="just" fontAlgn="base">
              <a:lnSpc>
                <a:spcPct val="160000"/>
              </a:lnSpc>
              <a:spcBef>
                <a:spcPts val="0"/>
              </a:spcBef>
              <a:buFont typeface="Arial" panose="020B0604020202020204" pitchFamily="34" charset="0"/>
              <a:buChar char="•"/>
            </a:pPr>
            <a:r>
              <a:rPr lang="en-US" dirty="0">
                <a:latin typeface="Times New Roman" panose="02020603050405020304" pitchFamily="18" charset="0"/>
              </a:rPr>
              <a:t>The deleting operation simplified the data, preventing any repetition and enhancing efficiency on the whole in the process of exploration</a:t>
            </a:r>
          </a:p>
          <a:p>
            <a:pPr marL="342900" indent="-342900" algn="just" fontAlgn="base">
              <a:lnSpc>
                <a:spcPct val="160000"/>
              </a:lnSpc>
              <a:spcBef>
                <a:spcPts val="0"/>
              </a:spcBef>
              <a:buFont typeface="Arial" panose="020B0604020202020204" pitchFamily="34" charset="0"/>
              <a:buChar char="•"/>
            </a:pPr>
            <a:r>
              <a:rPr lang="en-US" dirty="0">
                <a:latin typeface="Times New Roman" panose="02020603050405020304" pitchFamily="18" charset="0"/>
              </a:rPr>
              <a:t>This is done to avoid wasting time on irrelevant variables such as the “price”, “location”, the “type of room”, and “reviews” that have to be </a:t>
            </a:r>
            <a:r>
              <a:rPr lang="en-US" dirty="0" err="1">
                <a:latin typeface="Times New Roman" panose="02020603050405020304" pitchFamily="18" charset="0"/>
              </a:rPr>
              <a:t>analysed</a:t>
            </a:r>
            <a:r>
              <a:rPr lang="en-US" dirty="0">
                <a:latin typeface="Times New Roman" panose="02020603050405020304" pitchFamily="18" charset="0"/>
              </a:rPr>
              <a:t> further</a:t>
            </a:r>
          </a:p>
        </p:txBody>
      </p:sp>
    </p:spTree>
    <p:extLst>
      <p:ext uri="{BB962C8B-B14F-4D97-AF65-F5344CB8AC3E}">
        <p14:creationId xmlns:p14="http://schemas.microsoft.com/office/powerpoint/2010/main" val="26521028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EF58C-138C-55F4-DA77-4C3F06C81A1C}"/>
              </a:ext>
            </a:extLst>
          </p:cNvPr>
          <p:cNvSpPr>
            <a:spLocks noGrp="1"/>
          </p:cNvSpPr>
          <p:nvPr>
            <p:ph type="title"/>
          </p:nvPr>
        </p:nvSpPr>
        <p:spPr>
          <a:xfrm>
            <a:off x="698269" y="457200"/>
            <a:ext cx="11112731" cy="1371600"/>
          </a:xfrm>
        </p:spPr>
        <p:txBody>
          <a:bodyPr/>
          <a:lstStyle/>
          <a:p>
            <a:pPr algn="ctr">
              <a:lnSpc>
                <a:spcPct val="100000"/>
              </a:lnSpc>
            </a:pPr>
            <a:r>
              <a:rPr lang="en-US" sz="3600" dirty="0">
                <a:solidFill>
                  <a:srgbClr val="000000"/>
                </a:solidFill>
                <a:latin typeface="Times New Roman" panose="02020603050405020304" pitchFamily="18" charset="0"/>
              </a:rPr>
              <a:t>Data Handling (Cleaning, Grouping, and Visual Insight Development) CNTD…</a:t>
            </a:r>
            <a:endParaRPr lang="en-US" sz="3600" dirty="0"/>
          </a:p>
        </p:txBody>
      </p:sp>
      <p:sp>
        <p:nvSpPr>
          <p:cNvPr id="3" name="Content Placeholder 2">
            <a:extLst>
              <a:ext uri="{FF2B5EF4-FFF2-40B4-BE49-F238E27FC236}">
                <a16:creationId xmlns:a16="http://schemas.microsoft.com/office/drawing/2014/main" id="{9B5DDE7C-335B-FD23-E1E6-CDCB99B7878C}"/>
              </a:ext>
            </a:extLst>
          </p:cNvPr>
          <p:cNvSpPr>
            <a:spLocks noGrp="1"/>
          </p:cNvSpPr>
          <p:nvPr>
            <p:ph idx="15"/>
          </p:nvPr>
        </p:nvSpPr>
        <p:spPr>
          <a:xfrm>
            <a:off x="382385" y="2652713"/>
            <a:ext cx="6178753" cy="3436937"/>
          </a:xfrm>
        </p:spPr>
        <p:txBody>
          <a:bodyPr>
            <a:normAutofit fontScale="77500" lnSpcReduction="20000"/>
          </a:bodyPr>
          <a:lstStyle/>
          <a:p>
            <a:pPr marL="342900" indent="-342900" algn="just" fontAlgn="base">
              <a:lnSpc>
                <a:spcPct val="160000"/>
              </a:lnSpc>
              <a:spcBef>
                <a:spcPts val="0"/>
              </a:spcBef>
              <a:buFont typeface="Arial" panose="020B0604020202020204" pitchFamily="34" charset="0"/>
              <a:buChar char="•"/>
            </a:pPr>
            <a:r>
              <a:rPr lang="en-US" dirty="0">
                <a:latin typeface="Times New Roman" panose="02020603050405020304" pitchFamily="18" charset="0"/>
              </a:rPr>
              <a:t>The dataset has been analyzed based on duplicate entries, whereby the analysis indicated that there were no duplicate rows; thus, it implies data uniqueness and integrity to train its models accurately</a:t>
            </a:r>
          </a:p>
          <a:p>
            <a:pPr marL="342900" indent="-342900" algn="just" fontAlgn="base">
              <a:lnSpc>
                <a:spcPct val="160000"/>
              </a:lnSpc>
              <a:spcBef>
                <a:spcPts val="0"/>
              </a:spcBef>
              <a:buFont typeface="Arial" panose="020B0604020202020204" pitchFamily="34" charset="0"/>
              <a:buChar char="•"/>
            </a:pPr>
            <a:r>
              <a:rPr lang="en-US" dirty="0">
                <a:latin typeface="Times New Roman" panose="02020603050405020304" pitchFamily="18" charset="0"/>
              </a:rPr>
              <a:t>There are no redundant records, hence the dataset is clean and well-organized, which reduces the chances of redundancy and the skew of the data</a:t>
            </a:r>
          </a:p>
          <a:p>
            <a:pPr marL="342900" indent="-342900" algn="just" fontAlgn="base">
              <a:lnSpc>
                <a:spcPct val="160000"/>
              </a:lnSpc>
              <a:spcBef>
                <a:spcPts val="0"/>
              </a:spcBef>
              <a:buFont typeface="Arial" panose="020B0604020202020204" pitchFamily="34" charset="0"/>
              <a:buChar char="•"/>
            </a:pPr>
            <a:r>
              <a:rPr lang="en-US" dirty="0">
                <a:latin typeface="Times New Roman" panose="02020603050405020304" pitchFamily="18" charset="0"/>
              </a:rPr>
              <a:t>Only due to proper validation in the data preprocessing, enhanced consistency is achieved, which permitted consistency in the intended analytical processes</a:t>
            </a:r>
          </a:p>
        </p:txBody>
      </p:sp>
      <p:pic>
        <p:nvPicPr>
          <p:cNvPr id="5" name="Picture 4"/>
          <p:cNvPicPr>
            <a:picLocks noChangeAspect="1"/>
          </p:cNvPicPr>
          <p:nvPr/>
        </p:nvPicPr>
        <p:blipFill>
          <a:blip r:embed="rId3"/>
          <a:stretch>
            <a:fillRect/>
          </a:stretch>
        </p:blipFill>
        <p:spPr>
          <a:xfrm>
            <a:off x="6996949" y="3537340"/>
            <a:ext cx="3593465" cy="868405"/>
          </a:xfrm>
          <a:prstGeom prst="rect">
            <a:avLst/>
          </a:prstGeom>
        </p:spPr>
      </p:pic>
    </p:spTree>
    <p:extLst>
      <p:ext uri="{BB962C8B-B14F-4D97-AF65-F5344CB8AC3E}">
        <p14:creationId xmlns:p14="http://schemas.microsoft.com/office/powerpoint/2010/main" val="3626495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02FA0-5805-E9D5-E5A1-5B4B485CB096}"/>
              </a:ext>
            </a:extLst>
          </p:cNvPr>
          <p:cNvSpPr>
            <a:spLocks noGrp="1"/>
          </p:cNvSpPr>
          <p:nvPr>
            <p:ph type="title"/>
          </p:nvPr>
        </p:nvSpPr>
        <p:spPr>
          <a:xfrm>
            <a:off x="1167492" y="249382"/>
            <a:ext cx="9692640" cy="1313411"/>
          </a:xfrm>
        </p:spPr>
        <p:txBody>
          <a:bodyPr/>
          <a:lstStyle/>
          <a:p>
            <a:pPr algn="ctr">
              <a:lnSpc>
                <a:spcPct val="100000"/>
              </a:lnSpc>
            </a:pPr>
            <a:r>
              <a:rPr lang="en-US" sz="3600" dirty="0">
                <a:solidFill>
                  <a:srgbClr val="000000"/>
                </a:solidFill>
                <a:latin typeface="Times New Roman" panose="02020603050405020304" pitchFamily="18" charset="0"/>
              </a:rPr>
              <a:t>Data Handling (Cleaning, Grouping, and Visual Insight Development) CNTD…</a:t>
            </a:r>
            <a:endParaRPr lang="en-US" sz="3600" dirty="0"/>
          </a:p>
        </p:txBody>
      </p:sp>
      <p:sp>
        <p:nvSpPr>
          <p:cNvPr id="4" name="Content Placeholder 3">
            <a:extLst>
              <a:ext uri="{FF2B5EF4-FFF2-40B4-BE49-F238E27FC236}">
                <a16:creationId xmlns:a16="http://schemas.microsoft.com/office/drawing/2014/main" id="{EAE9A705-E123-1C6C-EC93-CEE377B741CC}"/>
              </a:ext>
            </a:extLst>
          </p:cNvPr>
          <p:cNvSpPr>
            <a:spLocks noGrp="1"/>
          </p:cNvSpPr>
          <p:nvPr>
            <p:ph idx="10"/>
          </p:nvPr>
        </p:nvSpPr>
        <p:spPr>
          <a:xfrm>
            <a:off x="5636029" y="2054310"/>
            <a:ext cx="6251170" cy="4496119"/>
          </a:xfrm>
        </p:spPr>
        <p:txBody>
          <a:bodyPr/>
          <a:lstStyle/>
          <a:p>
            <a:pPr marL="342900" indent="-342900" algn="just" fontAlgn="base">
              <a:lnSpc>
                <a:spcPct val="150000"/>
              </a:lnSpc>
              <a:spcBef>
                <a:spcPts val="0"/>
              </a:spcBef>
              <a:buFont typeface="Arial" panose="020B0604020202020204" pitchFamily="34" charset="0"/>
              <a:buChar char="•"/>
            </a:pPr>
            <a:r>
              <a:rPr lang="en-US" sz="1800" dirty="0">
                <a:solidFill>
                  <a:srgbClr val="000000"/>
                </a:solidFill>
                <a:latin typeface="Times New Roman" panose="02020603050405020304" pitchFamily="18" charset="0"/>
              </a:rPr>
              <a:t>The neighborhood column originally has different text formats, which are standardized to achieve uniformity as well as minimize repetition in categories of data sets</a:t>
            </a:r>
          </a:p>
          <a:p>
            <a:pPr marL="342900" indent="-342900" algn="just" fontAlgn="base">
              <a:lnSpc>
                <a:spcPct val="150000"/>
              </a:lnSpc>
              <a:spcBef>
                <a:spcPts val="0"/>
              </a:spcBef>
              <a:buFont typeface="Arial" panose="020B0604020202020204" pitchFamily="34" charset="0"/>
              <a:buChar char="•"/>
            </a:pPr>
            <a:r>
              <a:rPr lang="en-US" sz="1800" dirty="0">
                <a:solidFill>
                  <a:srgbClr val="000000"/>
                </a:solidFill>
                <a:latin typeface="Times New Roman" panose="02020603050405020304" pitchFamily="18" charset="0"/>
              </a:rPr>
              <a:t>After the cleaning process, 220 different categories of neighborhoods are identified, which represent an error-free and organized presentation of categorized data</a:t>
            </a:r>
          </a:p>
          <a:p>
            <a:pPr marL="342900" indent="-342900" algn="just" fontAlgn="base">
              <a:lnSpc>
                <a:spcPct val="150000"/>
              </a:lnSpc>
              <a:spcBef>
                <a:spcPts val="0"/>
              </a:spcBef>
              <a:buFont typeface="Arial" panose="020B0604020202020204" pitchFamily="34" charset="0"/>
              <a:buChar char="•"/>
            </a:pPr>
            <a:r>
              <a:rPr lang="en-US" sz="1800" dirty="0">
                <a:solidFill>
                  <a:srgbClr val="000000"/>
                </a:solidFill>
                <a:latin typeface="Times New Roman" panose="02020603050405020304" pitchFamily="18" charset="0"/>
              </a:rPr>
              <a:t>Standardization process improved the quality of data, and is used to encode and efficiently use the data for analytic and machine learning use cases</a:t>
            </a:r>
          </a:p>
        </p:txBody>
      </p:sp>
      <p:pic>
        <p:nvPicPr>
          <p:cNvPr id="6" name="Picture 5"/>
          <p:cNvPicPr>
            <a:picLocks noChangeAspect="1"/>
          </p:cNvPicPr>
          <p:nvPr/>
        </p:nvPicPr>
        <p:blipFill>
          <a:blip r:embed="rId3"/>
          <a:stretch>
            <a:fillRect/>
          </a:stretch>
        </p:blipFill>
        <p:spPr>
          <a:xfrm>
            <a:off x="360292" y="2248337"/>
            <a:ext cx="5153744" cy="3658111"/>
          </a:xfrm>
          <a:prstGeom prst="rect">
            <a:avLst/>
          </a:prstGeom>
          <a:ln>
            <a:solidFill>
              <a:schemeClr val="tx1"/>
            </a:solidFill>
          </a:ln>
        </p:spPr>
      </p:pic>
    </p:spTree>
    <p:extLst>
      <p:ext uri="{BB962C8B-B14F-4D97-AF65-F5344CB8AC3E}">
        <p14:creationId xmlns:p14="http://schemas.microsoft.com/office/powerpoint/2010/main" val="907915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C00FF-6B42-7D84-7831-AACC4E189E93}"/>
              </a:ext>
            </a:extLst>
          </p:cNvPr>
          <p:cNvSpPr>
            <a:spLocks noGrp="1"/>
          </p:cNvSpPr>
          <p:nvPr>
            <p:ph type="title"/>
          </p:nvPr>
        </p:nvSpPr>
        <p:spPr>
          <a:xfrm>
            <a:off x="182880" y="457199"/>
            <a:ext cx="10823172" cy="1188721"/>
          </a:xfrm>
        </p:spPr>
        <p:txBody>
          <a:bodyPr/>
          <a:lstStyle/>
          <a:p>
            <a:pPr algn="ctr">
              <a:lnSpc>
                <a:spcPct val="100000"/>
              </a:lnSpc>
            </a:pPr>
            <a:r>
              <a:rPr lang="en-US" sz="3600" dirty="0">
                <a:solidFill>
                  <a:srgbClr val="000000"/>
                </a:solidFill>
                <a:latin typeface="Times New Roman" panose="02020603050405020304" pitchFamily="18" charset="0"/>
              </a:rPr>
              <a:t>Data Handling (Cleaning, Grouping, and Visual Insight Development) CNTD…</a:t>
            </a:r>
            <a:endParaRPr lang="en-US" sz="3600" dirty="0"/>
          </a:p>
        </p:txBody>
      </p:sp>
      <p:sp>
        <p:nvSpPr>
          <p:cNvPr id="4" name="Content Placeholder 3">
            <a:extLst>
              <a:ext uri="{FF2B5EF4-FFF2-40B4-BE49-F238E27FC236}">
                <a16:creationId xmlns:a16="http://schemas.microsoft.com/office/drawing/2014/main" id="{DE5C7B5A-A5C3-15D4-DF71-B692D28942FC}"/>
              </a:ext>
            </a:extLst>
          </p:cNvPr>
          <p:cNvSpPr>
            <a:spLocks noGrp="1"/>
          </p:cNvSpPr>
          <p:nvPr>
            <p:ph idx="15"/>
          </p:nvPr>
        </p:nvSpPr>
        <p:spPr>
          <a:xfrm>
            <a:off x="678641" y="2008418"/>
            <a:ext cx="6420427" cy="3843742"/>
          </a:xfrm>
        </p:spPr>
        <p:txBody>
          <a:bodyPr>
            <a:noAutofit/>
          </a:bodyPr>
          <a:lstStyle/>
          <a:p>
            <a:pPr algn="just" fontAlgn="base">
              <a:lnSpc>
                <a:spcPct val="150000"/>
              </a:lnSpc>
              <a:spcBef>
                <a:spcPts val="0"/>
              </a:spcBef>
            </a:pPr>
            <a:r>
              <a:rPr lang="en-US" sz="1600" dirty="0">
                <a:solidFill>
                  <a:srgbClr val="000000"/>
                </a:solidFill>
                <a:latin typeface="Times New Roman" panose="02020603050405020304" pitchFamily="18" charset="0"/>
              </a:rPr>
              <a:t>Outliers have been identified in numeric variables such as price and reviews, and this can alter the accuracy of the statistical analysis and model training</a:t>
            </a:r>
          </a:p>
          <a:p>
            <a:pPr algn="just" fontAlgn="base">
              <a:lnSpc>
                <a:spcPct val="150000"/>
              </a:lnSpc>
              <a:spcBef>
                <a:spcPts val="0"/>
              </a:spcBef>
            </a:pPr>
            <a:r>
              <a:rPr lang="en-US" sz="1600" dirty="0">
                <a:solidFill>
                  <a:srgbClr val="000000"/>
                </a:solidFill>
                <a:latin typeface="Times New Roman" panose="02020603050405020304" pitchFamily="18" charset="0"/>
              </a:rPr>
              <a:t>Capping method is used to curtail excess values so that the distribution is balanced, yet not altered such that data properties are left out</a:t>
            </a:r>
          </a:p>
          <a:p>
            <a:pPr algn="just" fontAlgn="base">
              <a:lnSpc>
                <a:spcPct val="150000"/>
              </a:lnSpc>
              <a:spcBef>
                <a:spcPts val="0"/>
              </a:spcBef>
            </a:pPr>
            <a:r>
              <a:rPr lang="en-US" sz="1600" dirty="0">
                <a:solidFill>
                  <a:srgbClr val="000000"/>
                </a:solidFill>
                <a:latin typeface="Times New Roman" panose="02020603050405020304" pitchFamily="18" charset="0"/>
              </a:rPr>
              <a:t>After recapping, the boxplots exhibited less skewness and an up-to-date data distribution, which presented higher reliability and interpretation</a:t>
            </a:r>
          </a:p>
        </p:txBody>
      </p:sp>
      <p:pic>
        <p:nvPicPr>
          <p:cNvPr id="5" name="Picture 4"/>
          <p:cNvPicPr>
            <a:picLocks noChangeAspect="1"/>
          </p:cNvPicPr>
          <p:nvPr/>
        </p:nvPicPr>
        <p:blipFill>
          <a:blip r:embed="rId3"/>
          <a:stretch>
            <a:fillRect/>
          </a:stretch>
        </p:blipFill>
        <p:spPr>
          <a:xfrm>
            <a:off x="7643007" y="2008418"/>
            <a:ext cx="3030536" cy="3684242"/>
          </a:xfrm>
          <a:prstGeom prst="rect">
            <a:avLst/>
          </a:prstGeom>
          <a:ln>
            <a:solidFill>
              <a:schemeClr val="tx1"/>
            </a:solidFill>
          </a:ln>
        </p:spPr>
      </p:pic>
    </p:spTree>
    <p:extLst>
      <p:ext uri="{BB962C8B-B14F-4D97-AF65-F5344CB8AC3E}">
        <p14:creationId xmlns:p14="http://schemas.microsoft.com/office/powerpoint/2010/main" val="8532610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0786E-306F-FA21-4F87-81A032C68696}"/>
              </a:ext>
            </a:extLst>
          </p:cNvPr>
          <p:cNvSpPr>
            <a:spLocks noGrp="1"/>
          </p:cNvSpPr>
          <p:nvPr>
            <p:ph type="title"/>
          </p:nvPr>
        </p:nvSpPr>
        <p:spPr>
          <a:xfrm>
            <a:off x="382386" y="136526"/>
            <a:ext cx="10564290" cy="1343139"/>
          </a:xfrm>
        </p:spPr>
        <p:txBody>
          <a:bodyPr/>
          <a:lstStyle/>
          <a:p>
            <a:pPr algn="ctr">
              <a:lnSpc>
                <a:spcPct val="100000"/>
              </a:lnSpc>
            </a:pPr>
            <a:r>
              <a:rPr lang="en-US" sz="3600" dirty="0">
                <a:solidFill>
                  <a:srgbClr val="000000"/>
                </a:solidFill>
                <a:latin typeface="Times New Roman" panose="02020603050405020304" pitchFamily="18" charset="0"/>
              </a:rPr>
              <a:t>Data Handling (Cleaning, Grouping, and Visual Insight Development) CNTD…</a:t>
            </a:r>
            <a:endParaRPr lang="en-US" sz="3600" dirty="0"/>
          </a:p>
        </p:txBody>
      </p:sp>
      <p:sp>
        <p:nvSpPr>
          <p:cNvPr id="3" name="Content Placeholder 2"/>
          <p:cNvSpPr>
            <a:spLocks noGrp="1"/>
          </p:cNvSpPr>
          <p:nvPr>
            <p:ph idx="1"/>
          </p:nvPr>
        </p:nvSpPr>
        <p:spPr>
          <a:xfrm>
            <a:off x="5054138" y="1706564"/>
            <a:ext cx="6949440" cy="4577858"/>
          </a:xfrm>
        </p:spPr>
        <p:txBody>
          <a:bodyPr/>
          <a:lstStyle/>
          <a:p>
            <a:pPr marL="457200" indent="-457200" algn="just" fontAlgn="base">
              <a:lnSpc>
                <a:spcPct val="150000"/>
              </a:lnSpc>
              <a:spcBef>
                <a:spcPts val="0"/>
              </a:spcBef>
              <a:buFont typeface="Arial" panose="020B0604020202020204" pitchFamily="34" charset="0"/>
              <a:buChar char="•"/>
            </a:pPr>
            <a:r>
              <a:rPr lang="en-US" sz="2000" dirty="0">
                <a:latin typeface="Times New Roman" panose="02020603050405020304" pitchFamily="18" charset="0"/>
              </a:rPr>
              <a:t>Airbnb has managed to develop other new features, such as “price_log”, “reviews_per_year”, “is_popular”, “is_always_available”, and “is_long_stay”, which have been successful</a:t>
            </a:r>
          </a:p>
          <a:p>
            <a:pPr marL="457200" indent="-457200" algn="just" fontAlgn="base">
              <a:lnSpc>
                <a:spcPct val="150000"/>
              </a:lnSpc>
              <a:spcBef>
                <a:spcPts val="0"/>
              </a:spcBef>
              <a:buFont typeface="Arial" panose="020B0604020202020204" pitchFamily="34" charset="0"/>
              <a:buChar char="•"/>
            </a:pPr>
            <a:r>
              <a:rPr lang="en-US" sz="2000" dirty="0">
                <a:latin typeface="Times New Roman" panose="02020603050405020304" pitchFamily="18" charset="0"/>
              </a:rPr>
              <a:t>These augmented columns provide more details on the features of listings and reasonable patterns of guest behavior</a:t>
            </a:r>
          </a:p>
          <a:p>
            <a:pPr marL="457200" indent="-457200" algn="just" fontAlgn="base">
              <a:lnSpc>
                <a:spcPct val="150000"/>
              </a:lnSpc>
              <a:spcBef>
                <a:spcPts val="0"/>
              </a:spcBef>
              <a:buFont typeface="Arial" panose="020B0604020202020204" pitchFamily="34" charset="0"/>
              <a:buChar char="•"/>
            </a:pPr>
            <a:r>
              <a:rPr lang="en-US" sz="2000" dirty="0">
                <a:latin typeface="Times New Roman" panose="02020603050405020304" pitchFamily="18" charset="0"/>
              </a:rPr>
              <a:t>The addition columns convert the raw data into a more analysis-friendly format, which makes it more useful in further analysis or training of models</a:t>
            </a:r>
          </a:p>
          <a:p>
            <a:endParaRPr lang="en-US" dirty="0"/>
          </a:p>
        </p:txBody>
      </p:sp>
      <p:pic>
        <p:nvPicPr>
          <p:cNvPr id="5" name="Picture 4"/>
          <p:cNvPicPr>
            <a:picLocks noChangeAspect="1"/>
          </p:cNvPicPr>
          <p:nvPr/>
        </p:nvPicPr>
        <p:blipFill>
          <a:blip r:embed="rId3"/>
          <a:stretch>
            <a:fillRect/>
          </a:stretch>
        </p:blipFill>
        <p:spPr>
          <a:xfrm>
            <a:off x="382386" y="2284723"/>
            <a:ext cx="4405746" cy="3380845"/>
          </a:xfrm>
          <a:prstGeom prst="rect">
            <a:avLst/>
          </a:prstGeom>
        </p:spPr>
      </p:pic>
    </p:spTree>
    <p:extLst>
      <p:ext uri="{BB962C8B-B14F-4D97-AF65-F5344CB8AC3E}">
        <p14:creationId xmlns:p14="http://schemas.microsoft.com/office/powerpoint/2010/main" val="16781633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0786E-306F-FA21-4F87-81A032C68696}"/>
              </a:ext>
            </a:extLst>
          </p:cNvPr>
          <p:cNvSpPr>
            <a:spLocks noGrp="1"/>
          </p:cNvSpPr>
          <p:nvPr>
            <p:ph type="title"/>
          </p:nvPr>
        </p:nvSpPr>
        <p:spPr>
          <a:xfrm>
            <a:off x="382386" y="136526"/>
            <a:ext cx="10564290" cy="1176885"/>
          </a:xfrm>
        </p:spPr>
        <p:txBody>
          <a:bodyPr/>
          <a:lstStyle/>
          <a:p>
            <a:pPr algn="ctr">
              <a:lnSpc>
                <a:spcPct val="150000"/>
              </a:lnSpc>
            </a:pPr>
            <a:r>
              <a:rPr lang="en-US" sz="3600" dirty="0">
                <a:solidFill>
                  <a:srgbClr val="000000"/>
                </a:solidFill>
                <a:latin typeface="Times New Roman" panose="02020603050405020304" pitchFamily="18" charset="0"/>
              </a:rPr>
              <a:t>EDA univariate analysis</a:t>
            </a:r>
            <a:endParaRPr lang="en-US" sz="3600" dirty="0"/>
          </a:p>
        </p:txBody>
      </p:sp>
      <p:sp>
        <p:nvSpPr>
          <p:cNvPr id="4" name="Content Placeholder 3"/>
          <p:cNvSpPr>
            <a:spLocks noGrp="1"/>
          </p:cNvSpPr>
          <p:nvPr>
            <p:ph idx="1"/>
          </p:nvPr>
        </p:nvSpPr>
        <p:spPr>
          <a:xfrm>
            <a:off x="116379" y="1446415"/>
            <a:ext cx="5669279" cy="5037512"/>
          </a:xfrm>
        </p:spPr>
        <p:txBody>
          <a:bodyPr/>
          <a:lstStyle/>
          <a:p>
            <a:pPr marL="457200" indent="-457200" algn="just" fontAlgn="base">
              <a:lnSpc>
                <a:spcPct val="150000"/>
              </a:lnSpc>
              <a:spcBef>
                <a:spcPts val="0"/>
              </a:spcBef>
              <a:buFont typeface="Arial" panose="020B0604020202020204" pitchFamily="34" charset="0"/>
              <a:buChar char="•"/>
            </a:pPr>
            <a:r>
              <a:rPr lang="en-US" sz="1800" dirty="0">
                <a:solidFill>
                  <a:srgbClr val="000000"/>
                </a:solidFill>
                <a:latin typeface="Times New Roman" panose="02020603050405020304" pitchFamily="18" charset="0"/>
              </a:rPr>
              <a:t>The distribution of the prices is skewed towards the right side, with the biggest listings having prices lower than $100. There are some outliers which are high-priced</a:t>
            </a:r>
          </a:p>
          <a:p>
            <a:pPr marL="457200" indent="-457200" algn="just" fontAlgn="base">
              <a:lnSpc>
                <a:spcPct val="150000"/>
              </a:lnSpc>
              <a:spcBef>
                <a:spcPts val="0"/>
              </a:spcBef>
              <a:buFont typeface="Arial" panose="020B0604020202020204" pitchFamily="34" charset="0"/>
              <a:buChar char="•"/>
            </a:pPr>
            <a:r>
              <a:rPr lang="en-US" sz="1800" dirty="0">
                <a:solidFill>
                  <a:srgbClr val="000000"/>
                </a:solidFill>
                <a:latin typeface="Times New Roman" panose="02020603050405020304" pitchFamily="18" charset="0"/>
              </a:rPr>
              <a:t>Log transformation balances out the skew, making the price data more symmetric to model</a:t>
            </a:r>
          </a:p>
          <a:p>
            <a:pPr marL="457200" indent="-457200" algn="just" fontAlgn="base">
              <a:lnSpc>
                <a:spcPct val="150000"/>
              </a:lnSpc>
              <a:spcBef>
                <a:spcPts val="0"/>
              </a:spcBef>
              <a:buFont typeface="Arial" panose="020B0604020202020204" pitchFamily="34" charset="0"/>
              <a:buChar char="•"/>
            </a:pPr>
            <a:r>
              <a:rPr lang="en-US" sz="1800" dirty="0">
                <a:solidFill>
                  <a:srgbClr val="000000"/>
                </a:solidFill>
                <a:latin typeface="Times New Roman" panose="02020603050405020304" pitchFamily="18" charset="0"/>
              </a:rPr>
              <a:t>The minimum rate given by most hosts is 1-5 nights, but some include longer terms</a:t>
            </a:r>
          </a:p>
          <a:p>
            <a:pPr marL="457200" indent="-457200" algn="just" fontAlgn="base">
              <a:lnSpc>
                <a:spcPct val="150000"/>
              </a:lnSpc>
              <a:spcBef>
                <a:spcPts val="0"/>
              </a:spcBef>
              <a:buFont typeface="Arial" panose="020B0604020202020204" pitchFamily="34" charset="0"/>
              <a:buChar char="•"/>
            </a:pPr>
            <a:r>
              <a:rPr lang="en-US" sz="1800" dirty="0">
                <a:solidFill>
                  <a:srgbClr val="000000"/>
                </a:solidFill>
                <a:latin typeface="Times New Roman" panose="02020603050405020304" pitchFamily="18" charset="0"/>
              </a:rPr>
              <a:t>“Entire home/apt” and Private room comprise major dominance, with the activity of sharing a room being infrequent</a:t>
            </a:r>
          </a:p>
        </p:txBody>
      </p:sp>
      <p:pic>
        <p:nvPicPr>
          <p:cNvPr id="6" name="Picture 5"/>
          <p:cNvPicPr>
            <a:picLocks noChangeAspect="1"/>
          </p:cNvPicPr>
          <p:nvPr/>
        </p:nvPicPr>
        <p:blipFill>
          <a:blip r:embed="rId3"/>
          <a:stretch>
            <a:fillRect/>
          </a:stretch>
        </p:blipFill>
        <p:spPr>
          <a:xfrm>
            <a:off x="6317673" y="1721091"/>
            <a:ext cx="4786457" cy="3867137"/>
          </a:xfrm>
          <a:prstGeom prst="rect">
            <a:avLst/>
          </a:prstGeom>
          <a:ln>
            <a:solidFill>
              <a:schemeClr val="tx1"/>
            </a:solidFill>
          </a:ln>
        </p:spPr>
      </p:pic>
    </p:spTree>
    <p:extLst>
      <p:ext uri="{BB962C8B-B14F-4D97-AF65-F5344CB8AC3E}">
        <p14:creationId xmlns:p14="http://schemas.microsoft.com/office/powerpoint/2010/main" val="16096970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0786E-306F-FA21-4F87-81A032C68696}"/>
              </a:ext>
            </a:extLst>
          </p:cNvPr>
          <p:cNvSpPr>
            <a:spLocks noGrp="1"/>
          </p:cNvSpPr>
          <p:nvPr>
            <p:ph type="title"/>
          </p:nvPr>
        </p:nvSpPr>
        <p:spPr>
          <a:xfrm>
            <a:off x="382386" y="136526"/>
            <a:ext cx="10564290" cy="1176885"/>
          </a:xfrm>
        </p:spPr>
        <p:txBody>
          <a:bodyPr/>
          <a:lstStyle/>
          <a:p>
            <a:pPr algn="ctr">
              <a:lnSpc>
                <a:spcPct val="150000"/>
              </a:lnSpc>
            </a:pPr>
            <a:r>
              <a:rPr lang="en-US" sz="3600" dirty="0">
                <a:solidFill>
                  <a:srgbClr val="000000"/>
                </a:solidFill>
                <a:latin typeface="Times New Roman" panose="02020603050405020304" pitchFamily="18" charset="0"/>
              </a:rPr>
              <a:t>EDA univariate analysis CNTD…</a:t>
            </a:r>
            <a:endParaRPr lang="en-US" sz="3600" dirty="0"/>
          </a:p>
        </p:txBody>
      </p:sp>
      <p:sp>
        <p:nvSpPr>
          <p:cNvPr id="4" name="Content Placeholder 3"/>
          <p:cNvSpPr>
            <a:spLocks noGrp="1"/>
          </p:cNvSpPr>
          <p:nvPr>
            <p:ph idx="1"/>
          </p:nvPr>
        </p:nvSpPr>
        <p:spPr>
          <a:xfrm>
            <a:off x="5868785" y="1753986"/>
            <a:ext cx="6001789" cy="5037512"/>
          </a:xfrm>
        </p:spPr>
        <p:txBody>
          <a:bodyPr/>
          <a:lstStyle/>
          <a:p>
            <a:pPr marL="285750" indent="-285750" algn="just" fontAlgn="base">
              <a:lnSpc>
                <a:spcPct val="150000"/>
              </a:lnSpc>
              <a:spcBef>
                <a:spcPts val="0"/>
              </a:spcBef>
              <a:buFont typeface="Arial" panose="020B0604020202020204" pitchFamily="34" charset="0"/>
              <a:buChar char="•"/>
            </a:pPr>
            <a:r>
              <a:rPr lang="en-US" sz="1800" dirty="0">
                <a:solidFill>
                  <a:srgbClr val="000000"/>
                </a:solidFill>
                <a:latin typeface="Times New Roman" panose="02020603050405020304" pitchFamily="18" charset="0"/>
              </a:rPr>
              <a:t>Brooklyn and Manhattan are particularly densely populated, which means the intense activity on Airbnb.</a:t>
            </a:r>
          </a:p>
          <a:p>
            <a:pPr marL="285750" indent="-285750" algn="just" fontAlgn="base">
              <a:lnSpc>
                <a:spcPct val="150000"/>
              </a:lnSpc>
              <a:spcBef>
                <a:spcPts val="0"/>
              </a:spcBef>
              <a:buFont typeface="Arial" panose="020B0604020202020204" pitchFamily="34" charset="0"/>
              <a:buChar char="•"/>
            </a:pPr>
            <a:r>
              <a:rPr lang="en-US" sz="1800" dirty="0">
                <a:solidFill>
                  <a:srgbClr val="000000"/>
                </a:solidFill>
                <a:latin typeface="Times New Roman" panose="02020603050405020304" pitchFamily="18" charset="0"/>
              </a:rPr>
              <a:t>The distribution shows many listings contain fewer reviews, which can indicate new listings or low-frequency bookings.</a:t>
            </a:r>
          </a:p>
          <a:p>
            <a:pPr marL="285750" indent="-285750" algn="just" fontAlgn="base">
              <a:lnSpc>
                <a:spcPct val="150000"/>
              </a:lnSpc>
              <a:spcBef>
                <a:spcPts val="0"/>
              </a:spcBef>
              <a:buFont typeface="Arial" panose="020B0604020202020204" pitchFamily="34" charset="0"/>
              <a:buChar char="•"/>
            </a:pPr>
            <a:r>
              <a:rPr lang="en-US" sz="1800" dirty="0">
                <a:solidFill>
                  <a:srgbClr val="000000"/>
                </a:solidFill>
                <a:latin typeface="Times New Roman" panose="02020603050405020304" pitchFamily="18" charset="0"/>
              </a:rPr>
              <a:t>Number of Reviews Distribution validates a long-tail, continuing with a limited number of listings which have been reviewed numerous times.</a:t>
            </a:r>
          </a:p>
          <a:p>
            <a:pPr marL="285750" indent="-285750" algn="just" fontAlgn="base">
              <a:lnSpc>
                <a:spcPct val="150000"/>
              </a:lnSpc>
              <a:spcBef>
                <a:spcPts val="0"/>
              </a:spcBef>
              <a:buFont typeface="Arial" panose="020B0604020202020204" pitchFamily="34" charset="0"/>
              <a:buChar char="•"/>
            </a:pPr>
            <a:r>
              <a:rPr lang="en-US" sz="1800" dirty="0">
                <a:solidFill>
                  <a:srgbClr val="000000"/>
                </a:solidFill>
                <a:latin typeface="Times New Roman" panose="02020603050405020304" pitchFamily="18" charset="0"/>
              </a:rPr>
              <a:t>Most are temporary plans, and the preeminence of Airbnb in short-term rentals can be proved.</a:t>
            </a:r>
          </a:p>
        </p:txBody>
      </p:sp>
      <p:pic>
        <p:nvPicPr>
          <p:cNvPr id="3" name="Picture 2"/>
          <p:cNvPicPr>
            <a:picLocks noChangeAspect="1"/>
          </p:cNvPicPr>
          <p:nvPr/>
        </p:nvPicPr>
        <p:blipFill>
          <a:blip r:embed="rId3"/>
          <a:stretch>
            <a:fillRect/>
          </a:stretch>
        </p:blipFill>
        <p:spPr>
          <a:xfrm>
            <a:off x="513079" y="1969716"/>
            <a:ext cx="4840318" cy="3844078"/>
          </a:xfrm>
          <a:prstGeom prst="rect">
            <a:avLst/>
          </a:prstGeom>
          <a:ln>
            <a:solidFill>
              <a:schemeClr val="tx1"/>
            </a:solidFill>
          </a:ln>
        </p:spPr>
      </p:pic>
    </p:spTree>
    <p:extLst>
      <p:ext uri="{BB962C8B-B14F-4D97-AF65-F5344CB8AC3E}">
        <p14:creationId xmlns:p14="http://schemas.microsoft.com/office/powerpoint/2010/main" val="20461077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0786E-306F-FA21-4F87-81A032C68696}"/>
              </a:ext>
            </a:extLst>
          </p:cNvPr>
          <p:cNvSpPr>
            <a:spLocks noGrp="1"/>
          </p:cNvSpPr>
          <p:nvPr>
            <p:ph type="title"/>
          </p:nvPr>
        </p:nvSpPr>
        <p:spPr>
          <a:xfrm>
            <a:off x="382386" y="136526"/>
            <a:ext cx="10564290" cy="1176885"/>
          </a:xfrm>
        </p:spPr>
        <p:txBody>
          <a:bodyPr/>
          <a:lstStyle/>
          <a:p>
            <a:pPr algn="ctr">
              <a:lnSpc>
                <a:spcPct val="150000"/>
              </a:lnSpc>
            </a:pPr>
            <a:r>
              <a:rPr lang="en-US" sz="3600" dirty="0">
                <a:solidFill>
                  <a:srgbClr val="000000"/>
                </a:solidFill>
                <a:latin typeface="Times New Roman" panose="02020603050405020304" pitchFamily="18" charset="0"/>
              </a:rPr>
              <a:t>EDA multivariate analysis</a:t>
            </a:r>
            <a:endParaRPr lang="en-US" sz="3600" dirty="0"/>
          </a:p>
        </p:txBody>
      </p:sp>
      <p:sp>
        <p:nvSpPr>
          <p:cNvPr id="4" name="Content Placeholder 3"/>
          <p:cNvSpPr>
            <a:spLocks noGrp="1"/>
          </p:cNvSpPr>
          <p:nvPr>
            <p:ph idx="1"/>
          </p:nvPr>
        </p:nvSpPr>
        <p:spPr>
          <a:xfrm>
            <a:off x="216130" y="1787237"/>
            <a:ext cx="6001789" cy="4131425"/>
          </a:xfrm>
        </p:spPr>
        <p:txBody>
          <a:bodyPr/>
          <a:lstStyle/>
          <a:p>
            <a:pPr marL="285750" indent="-285750" algn="just" fontAlgn="base">
              <a:lnSpc>
                <a:spcPct val="150000"/>
              </a:lnSpc>
              <a:spcBef>
                <a:spcPts val="0"/>
              </a:spcBef>
              <a:buFont typeface="Arial" panose="020B0604020202020204" pitchFamily="34" charset="0"/>
              <a:buChar char="•"/>
            </a:pPr>
            <a:r>
              <a:rPr lang="en-US" sz="1800" dirty="0">
                <a:solidFill>
                  <a:srgbClr val="000000"/>
                </a:solidFill>
                <a:latin typeface="Times New Roman" panose="02020603050405020304" pitchFamily="18" charset="0"/>
              </a:rPr>
              <a:t>Average price of the entire home/apt takes the forefront unlike shared room which is the lowest priced option.</a:t>
            </a:r>
          </a:p>
          <a:p>
            <a:pPr marL="285750" indent="-285750" algn="just" fontAlgn="base">
              <a:lnSpc>
                <a:spcPct val="150000"/>
              </a:lnSpc>
              <a:spcBef>
                <a:spcPts val="0"/>
              </a:spcBef>
              <a:buFont typeface="Arial" panose="020B0604020202020204" pitchFamily="34" charset="0"/>
              <a:buChar char="•"/>
            </a:pPr>
            <a:r>
              <a:rPr lang="en-US" sz="1800" dirty="0">
                <a:solidFill>
                  <a:srgbClr val="000000"/>
                </a:solidFill>
                <a:latin typeface="Times New Roman" panose="02020603050405020304" pitchFamily="18" charset="0"/>
              </a:rPr>
              <a:t>Price vs Room Type supports price patterns premium prices are charged on full apartments.</a:t>
            </a:r>
          </a:p>
          <a:p>
            <a:pPr marL="285750" indent="-285750" algn="just" fontAlgn="base">
              <a:lnSpc>
                <a:spcPct val="150000"/>
              </a:lnSpc>
              <a:spcBef>
                <a:spcPts val="0"/>
              </a:spcBef>
              <a:buFont typeface="Arial" panose="020B0604020202020204" pitchFamily="34" charset="0"/>
              <a:buChar char="•"/>
            </a:pPr>
            <a:r>
              <a:rPr lang="en-US" sz="1800" dirty="0">
                <a:solidFill>
                  <a:srgbClr val="000000"/>
                </a:solidFill>
                <a:latin typeface="Times New Roman" panose="02020603050405020304" pitchFamily="18" charset="0"/>
              </a:rPr>
              <a:t>Whole-home and private listings have stronger reviews, which can be attributed to an overall involvement of the guest.</a:t>
            </a:r>
          </a:p>
          <a:p>
            <a:pPr marL="285750" indent="-285750" algn="just" fontAlgn="base">
              <a:lnSpc>
                <a:spcPct val="150000"/>
              </a:lnSpc>
              <a:spcBef>
                <a:spcPts val="0"/>
              </a:spcBef>
              <a:buFont typeface="Arial" panose="020B0604020202020204" pitchFamily="34" charset="0"/>
              <a:buChar char="•"/>
            </a:pPr>
            <a:r>
              <a:rPr lang="en-US" sz="1800" dirty="0">
                <a:solidFill>
                  <a:srgbClr val="000000"/>
                </a:solidFill>
                <a:latin typeface="Times New Roman" panose="02020603050405020304" pitchFamily="18" charset="0"/>
              </a:rPr>
              <a:t>There is no evident correlation; the price is not that sensitive to the minimum-night requirements.</a:t>
            </a:r>
          </a:p>
        </p:txBody>
      </p:sp>
      <p:pic>
        <p:nvPicPr>
          <p:cNvPr id="3" name="Picture 2"/>
          <p:cNvPicPr>
            <a:picLocks noChangeAspect="1"/>
          </p:cNvPicPr>
          <p:nvPr/>
        </p:nvPicPr>
        <p:blipFill>
          <a:blip r:embed="rId3"/>
          <a:stretch>
            <a:fillRect/>
          </a:stretch>
        </p:blipFill>
        <p:spPr>
          <a:xfrm>
            <a:off x="6752387" y="1787237"/>
            <a:ext cx="4572638" cy="3801005"/>
          </a:xfrm>
          <a:prstGeom prst="rect">
            <a:avLst/>
          </a:prstGeom>
          <a:ln>
            <a:solidFill>
              <a:schemeClr val="tx1"/>
            </a:solidFill>
          </a:ln>
        </p:spPr>
      </p:pic>
    </p:spTree>
    <p:extLst>
      <p:ext uri="{BB962C8B-B14F-4D97-AF65-F5344CB8AC3E}">
        <p14:creationId xmlns:p14="http://schemas.microsoft.com/office/powerpoint/2010/main" val="22110808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C00FF-6B42-7D84-7831-AACC4E189E93}"/>
              </a:ext>
            </a:extLst>
          </p:cNvPr>
          <p:cNvSpPr>
            <a:spLocks noGrp="1"/>
          </p:cNvSpPr>
          <p:nvPr>
            <p:ph type="title"/>
          </p:nvPr>
        </p:nvSpPr>
        <p:spPr>
          <a:xfrm>
            <a:off x="182880" y="315884"/>
            <a:ext cx="10823172" cy="1047403"/>
          </a:xfrm>
        </p:spPr>
        <p:txBody>
          <a:bodyPr/>
          <a:lstStyle/>
          <a:p>
            <a:pPr algn="ctr">
              <a:lnSpc>
                <a:spcPct val="150000"/>
              </a:lnSpc>
            </a:pPr>
            <a:r>
              <a:rPr lang="en-US" sz="3600" dirty="0">
                <a:latin typeface="Times New Roman" panose="02020603050405020304" pitchFamily="18" charset="0"/>
                <a:cs typeface="Times New Roman" panose="02020603050405020304" pitchFamily="18" charset="0"/>
              </a:rPr>
              <a:t>Executive Summary</a:t>
            </a:r>
            <a:endParaRPr lang="en-US" sz="3600" dirty="0"/>
          </a:p>
        </p:txBody>
      </p:sp>
      <p:sp>
        <p:nvSpPr>
          <p:cNvPr id="4" name="Content Placeholder 3">
            <a:extLst>
              <a:ext uri="{FF2B5EF4-FFF2-40B4-BE49-F238E27FC236}">
                <a16:creationId xmlns:a16="http://schemas.microsoft.com/office/drawing/2014/main" id="{DE5C7B5A-A5C3-15D4-DF71-B692D28942FC}"/>
              </a:ext>
            </a:extLst>
          </p:cNvPr>
          <p:cNvSpPr>
            <a:spLocks noGrp="1"/>
          </p:cNvSpPr>
          <p:nvPr>
            <p:ph idx="15"/>
          </p:nvPr>
        </p:nvSpPr>
        <p:spPr>
          <a:xfrm>
            <a:off x="678641" y="1562793"/>
            <a:ext cx="10693170" cy="4289367"/>
          </a:xfrm>
        </p:spPr>
        <p:txBody>
          <a:bodyPr>
            <a:noAutofit/>
          </a:bodyPr>
          <a:lstStyle/>
          <a:p>
            <a:pPr marL="342900" indent="-342900" algn="just" fontAlgn="base">
              <a:lnSpc>
                <a:spcPct val="150000"/>
              </a:lnSpc>
              <a:spcBef>
                <a:spcPts val="0"/>
              </a:spcBef>
            </a:pPr>
            <a:r>
              <a:rPr lang="en-US" sz="1600" dirty="0">
                <a:solidFill>
                  <a:srgbClr val="000000"/>
                </a:solidFill>
                <a:latin typeface="Times New Roman" panose="02020603050405020304" pitchFamily="18" charset="0"/>
              </a:rPr>
              <a:t>A solid and historical data has been used for performing the data processing and conversion, and standardization on the Airbnb market analysis</a:t>
            </a:r>
          </a:p>
          <a:p>
            <a:pPr marL="342900" indent="-342900" algn="just" fontAlgn="base">
              <a:lnSpc>
                <a:spcPct val="150000"/>
              </a:lnSpc>
              <a:spcBef>
                <a:spcPts val="0"/>
              </a:spcBef>
            </a:pPr>
            <a:r>
              <a:rPr lang="en-US" sz="1600" dirty="0">
                <a:solidFill>
                  <a:srgbClr val="000000"/>
                </a:solidFill>
                <a:latin typeface="Times New Roman" panose="02020603050405020304" pitchFamily="18" charset="0"/>
              </a:rPr>
              <a:t>Exploratory analysis revealed that across the four type of rooms, there is substantial difference in prices based on the boroughs with the boroughs containing whole and homes having a higher price</a:t>
            </a:r>
          </a:p>
          <a:p>
            <a:pPr marL="342900" indent="-342900" algn="just" fontAlgn="base">
              <a:lnSpc>
                <a:spcPct val="150000"/>
              </a:lnSpc>
              <a:spcBef>
                <a:spcPts val="0"/>
              </a:spcBef>
            </a:pPr>
            <a:r>
              <a:rPr lang="en-US" sz="1600" dirty="0">
                <a:solidFill>
                  <a:srgbClr val="000000"/>
                </a:solidFill>
                <a:latin typeface="Times New Roman" panose="02020603050405020304" pitchFamily="18" charset="0"/>
              </a:rPr>
              <a:t>It has indicated flexible rates, short-term reservation and high accommodation usage of dense populated boroughs like Manhattan and Brooklyn</a:t>
            </a:r>
          </a:p>
          <a:p>
            <a:pPr algn="just" fontAlgn="base">
              <a:lnSpc>
                <a:spcPct val="150000"/>
              </a:lnSpc>
              <a:spcBef>
                <a:spcPts val="0"/>
              </a:spcBef>
            </a:pPr>
            <a:r>
              <a:rPr lang="en-US" sz="1600" dirty="0">
                <a:solidFill>
                  <a:srgbClr val="000000"/>
                </a:solidFill>
                <a:latin typeface="Times New Roman" panose="02020603050405020304" pitchFamily="18" charset="0"/>
              </a:rPr>
              <a:t>Entire homes and apartments should now be applied dynamic pricing models in order to maximize revenue whilst establishing a competitive edge</a:t>
            </a:r>
          </a:p>
          <a:p>
            <a:pPr algn="just" fontAlgn="base">
              <a:lnSpc>
                <a:spcPct val="150000"/>
              </a:lnSpc>
              <a:spcBef>
                <a:spcPts val="0"/>
              </a:spcBef>
            </a:pPr>
            <a:r>
              <a:rPr lang="en-US" sz="1600" dirty="0">
                <a:solidFill>
                  <a:srgbClr val="000000"/>
                </a:solidFill>
                <a:latin typeface="Times New Roman" panose="02020603050405020304" pitchFamily="18" charset="0"/>
              </a:rPr>
              <a:t>There should be an improvement on listing visibility and attempts should be made to increase the rate of reviews in highly populated boroughs like Manhattan and Brooklyn</a:t>
            </a:r>
          </a:p>
          <a:p>
            <a:pPr algn="just" fontAlgn="base">
              <a:lnSpc>
                <a:spcPct val="150000"/>
              </a:lnSpc>
              <a:spcBef>
                <a:spcPts val="0"/>
              </a:spcBef>
            </a:pPr>
            <a:r>
              <a:rPr lang="en-US" sz="1600" dirty="0">
                <a:solidFill>
                  <a:srgbClr val="000000"/>
                </a:solidFill>
                <a:latin typeface="Times New Roman" panose="02020603050405020304" pitchFamily="18" charset="0"/>
              </a:rPr>
              <a:t>Policy of flexible stay ought to be embraced that will support wider population of guests and will increase the overall occupancy of the place</a:t>
            </a:r>
          </a:p>
          <a:p>
            <a:pPr marL="0" indent="0" algn="just" fontAlgn="base">
              <a:lnSpc>
                <a:spcPct val="150000"/>
              </a:lnSpc>
              <a:spcBef>
                <a:spcPts val="0"/>
              </a:spcBef>
              <a:buNone/>
            </a:pPr>
            <a:endParaRPr lang="en-US" sz="1600" dirty="0">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17150339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C00FF-6B42-7D84-7831-AACC4E189E93}"/>
              </a:ext>
            </a:extLst>
          </p:cNvPr>
          <p:cNvSpPr>
            <a:spLocks noGrp="1"/>
          </p:cNvSpPr>
          <p:nvPr>
            <p:ph type="title"/>
          </p:nvPr>
        </p:nvSpPr>
        <p:spPr>
          <a:xfrm>
            <a:off x="182880" y="232756"/>
            <a:ext cx="10823172" cy="947649"/>
          </a:xfrm>
        </p:spPr>
        <p:txBody>
          <a:bodyPr/>
          <a:lstStyle/>
          <a:p>
            <a:pPr algn="ctr">
              <a:lnSpc>
                <a:spcPct val="150000"/>
              </a:lnSpc>
            </a:pPr>
            <a:r>
              <a:rPr lang="en-US" sz="3600" dirty="0">
                <a:solidFill>
                  <a:srgbClr val="000000"/>
                </a:solidFill>
                <a:latin typeface="Times New Roman" panose="02020603050405020304" pitchFamily="18" charset="0"/>
              </a:rPr>
              <a:t>References</a:t>
            </a:r>
            <a:endParaRPr lang="en-US" sz="3600" dirty="0"/>
          </a:p>
        </p:txBody>
      </p:sp>
      <p:sp>
        <p:nvSpPr>
          <p:cNvPr id="4" name="Content Placeholder 3">
            <a:extLst>
              <a:ext uri="{FF2B5EF4-FFF2-40B4-BE49-F238E27FC236}">
                <a16:creationId xmlns:a16="http://schemas.microsoft.com/office/drawing/2014/main" id="{DE5C7B5A-A5C3-15D4-DF71-B692D28942FC}"/>
              </a:ext>
            </a:extLst>
          </p:cNvPr>
          <p:cNvSpPr>
            <a:spLocks noGrp="1"/>
          </p:cNvSpPr>
          <p:nvPr>
            <p:ph idx="15"/>
          </p:nvPr>
        </p:nvSpPr>
        <p:spPr>
          <a:xfrm>
            <a:off x="678641" y="1180406"/>
            <a:ext cx="10327411" cy="4671753"/>
          </a:xfrm>
        </p:spPr>
        <p:txBody>
          <a:bodyPr>
            <a:noAutofit/>
          </a:bodyPr>
          <a:lstStyle/>
          <a:p>
            <a:pPr algn="just">
              <a:lnSpc>
                <a:spcPct val="150000"/>
              </a:lnSpc>
              <a:spcBef>
                <a:spcPts val="0"/>
              </a:spcBef>
              <a:spcAft>
                <a:spcPts val="1200"/>
              </a:spcAft>
            </a:pPr>
            <a:r>
              <a:rPr lang="en-US" sz="1350" dirty="0">
                <a:latin typeface="Times New Roman" panose="02020603050405020304" pitchFamily="18" charset="0"/>
                <a:ea typeface="Times New Roman" panose="02020603050405020304" pitchFamily="18" charset="0"/>
              </a:rPr>
              <a:t>Da Poian, V., Theiling, B., Clough, L., McKinney, B., Major, J., Chen, J. and Hörst, S., 2023. Exploratory data analysis (EDA) machine learning approaches for ocean world analog mass spectrometry. </a:t>
            </a:r>
            <a:r>
              <a:rPr lang="en-US" sz="1350" i="1" dirty="0">
                <a:latin typeface="Times New Roman" panose="02020603050405020304" pitchFamily="18" charset="0"/>
                <a:ea typeface="Times New Roman" panose="02020603050405020304" pitchFamily="18" charset="0"/>
              </a:rPr>
              <a:t>Frontiers in Astronomy and Space Sciences</a:t>
            </a:r>
            <a:r>
              <a:rPr lang="en-US" sz="1350" dirty="0">
                <a:latin typeface="Times New Roman" panose="02020603050405020304" pitchFamily="18" charset="0"/>
                <a:ea typeface="Times New Roman" panose="02020603050405020304" pitchFamily="18" charset="0"/>
              </a:rPr>
              <a:t>, </a:t>
            </a:r>
            <a:r>
              <a:rPr lang="en-US" sz="1350" i="1" dirty="0">
                <a:latin typeface="Times New Roman" panose="02020603050405020304" pitchFamily="18" charset="0"/>
                <a:ea typeface="Times New Roman" panose="02020603050405020304" pitchFamily="18" charset="0"/>
              </a:rPr>
              <a:t>10</a:t>
            </a:r>
            <a:r>
              <a:rPr lang="en-US" sz="1350" dirty="0">
                <a:latin typeface="Times New Roman" panose="02020603050405020304" pitchFamily="18" charset="0"/>
                <a:ea typeface="Times New Roman" panose="02020603050405020304" pitchFamily="18" charset="0"/>
              </a:rPr>
              <a:t>, p.1134141.</a:t>
            </a:r>
          </a:p>
          <a:p>
            <a:pPr algn="just">
              <a:lnSpc>
                <a:spcPct val="150000"/>
              </a:lnSpc>
              <a:spcBef>
                <a:spcPts val="0"/>
              </a:spcBef>
              <a:spcAft>
                <a:spcPts val="1200"/>
              </a:spcAft>
            </a:pPr>
            <a:r>
              <a:rPr lang="en-US" sz="1350" dirty="0">
                <a:latin typeface="Times New Roman" panose="02020603050405020304" pitchFamily="18" charset="0"/>
                <a:ea typeface="Times New Roman" panose="02020603050405020304" pitchFamily="18" charset="0"/>
              </a:rPr>
              <a:t>Paczkowski, W.R., 2021. Advanced Data Handling: Preprocessing Methods. In </a:t>
            </a:r>
            <a:r>
              <a:rPr lang="en-US" sz="1350" i="1" dirty="0">
                <a:latin typeface="Times New Roman" panose="02020603050405020304" pitchFamily="18" charset="0"/>
                <a:ea typeface="Times New Roman" panose="02020603050405020304" pitchFamily="18" charset="0"/>
              </a:rPr>
              <a:t>Business Analytics: Data Science for Business Problems</a:t>
            </a:r>
            <a:r>
              <a:rPr lang="en-US" sz="1350" dirty="0">
                <a:latin typeface="Times New Roman" panose="02020603050405020304" pitchFamily="18" charset="0"/>
                <a:ea typeface="Times New Roman" panose="02020603050405020304" pitchFamily="18" charset="0"/>
              </a:rPr>
              <a:t> (pp. 127-157). Cham: Springer International Publishing.</a:t>
            </a:r>
          </a:p>
          <a:p>
            <a:pPr algn="just">
              <a:lnSpc>
                <a:spcPct val="150000"/>
              </a:lnSpc>
              <a:spcBef>
                <a:spcPts val="0"/>
              </a:spcBef>
              <a:spcAft>
                <a:spcPts val="1200"/>
              </a:spcAft>
            </a:pPr>
            <a:r>
              <a:rPr lang="en-US" sz="1350" dirty="0">
                <a:latin typeface="Times New Roman" panose="02020603050405020304" pitchFamily="18" charset="0"/>
                <a:ea typeface="Times New Roman" panose="02020603050405020304" pitchFamily="18" charset="0"/>
              </a:rPr>
              <a:t>Patel, H., Guttula, S., Mittal, R.S., Manwani, N., Berti-Equille, L. and Manatkar, A., 2022, August. Advances in exploratory data analysis, visualisation and quality for data centric AI systems. In </a:t>
            </a:r>
            <a:r>
              <a:rPr lang="en-US" sz="1350" i="1" dirty="0">
                <a:latin typeface="Times New Roman" panose="02020603050405020304" pitchFamily="18" charset="0"/>
                <a:ea typeface="Times New Roman" panose="02020603050405020304" pitchFamily="18" charset="0"/>
              </a:rPr>
              <a:t>Proceedings of the 28th ACM SIGKDD Conference on Knowledge Discovery and Data Mining</a:t>
            </a:r>
            <a:r>
              <a:rPr lang="en-US" sz="1350" dirty="0">
                <a:latin typeface="Times New Roman" panose="02020603050405020304" pitchFamily="18" charset="0"/>
                <a:ea typeface="Times New Roman" panose="02020603050405020304" pitchFamily="18" charset="0"/>
              </a:rPr>
              <a:t> (pp. 4814-4815).</a:t>
            </a:r>
          </a:p>
          <a:p>
            <a:pPr algn="just">
              <a:lnSpc>
                <a:spcPct val="150000"/>
              </a:lnSpc>
              <a:spcBef>
                <a:spcPts val="0"/>
              </a:spcBef>
              <a:spcAft>
                <a:spcPts val="1200"/>
              </a:spcAft>
            </a:pPr>
            <a:r>
              <a:rPr lang="en-US" sz="1350" dirty="0">
                <a:latin typeface="Times New Roman" panose="02020603050405020304" pitchFamily="18" charset="0"/>
                <a:ea typeface="Times New Roman" panose="02020603050405020304" pitchFamily="18" charset="0"/>
              </a:rPr>
              <a:t>Peng, J., Wu, W., Lockhart, B., Bian, S., Yan, J.N., Xu, L., Chi, Z., Rzeszotarski, J.M. and Wang, J., 2021, June. Dataprep. eda: Task-centric exploratory data analysis for statistical modeling in python. In </a:t>
            </a:r>
            <a:r>
              <a:rPr lang="en-US" sz="1350" i="1" dirty="0">
                <a:latin typeface="Times New Roman" panose="02020603050405020304" pitchFamily="18" charset="0"/>
                <a:ea typeface="Times New Roman" panose="02020603050405020304" pitchFamily="18" charset="0"/>
              </a:rPr>
              <a:t>Proceedings of the 2021 international conference on management of data</a:t>
            </a:r>
            <a:r>
              <a:rPr lang="en-US" sz="1350" dirty="0">
                <a:latin typeface="Times New Roman" panose="02020603050405020304" pitchFamily="18" charset="0"/>
                <a:ea typeface="Times New Roman" panose="02020603050405020304" pitchFamily="18" charset="0"/>
              </a:rPr>
              <a:t> (pp. 2271-2280).</a:t>
            </a:r>
          </a:p>
          <a:p>
            <a:pPr algn="just">
              <a:lnSpc>
                <a:spcPct val="150000"/>
              </a:lnSpc>
              <a:spcBef>
                <a:spcPts val="0"/>
              </a:spcBef>
              <a:spcAft>
                <a:spcPts val="1200"/>
              </a:spcAft>
            </a:pPr>
            <a:r>
              <a:rPr lang="en-US" sz="1350" dirty="0">
                <a:latin typeface="Times New Roman" panose="02020603050405020304" pitchFamily="18" charset="0"/>
                <a:ea typeface="Times New Roman" panose="02020603050405020304" pitchFamily="18" charset="0"/>
              </a:rPr>
              <a:t>Weerakody, P.B., Wong, K.W., Wang, G. and Ela, W., 2021. A review of irregular time series data handling with gated recurrent neural networks. </a:t>
            </a:r>
            <a:r>
              <a:rPr lang="en-US" sz="1350" i="1" dirty="0">
                <a:latin typeface="Times New Roman" panose="02020603050405020304" pitchFamily="18" charset="0"/>
                <a:ea typeface="Times New Roman" panose="02020603050405020304" pitchFamily="18" charset="0"/>
              </a:rPr>
              <a:t>Neurocomputing</a:t>
            </a:r>
            <a:r>
              <a:rPr lang="en-US" sz="1350" dirty="0">
                <a:latin typeface="Times New Roman" panose="02020603050405020304" pitchFamily="18" charset="0"/>
                <a:ea typeface="Times New Roman" panose="02020603050405020304" pitchFamily="18" charset="0"/>
              </a:rPr>
              <a:t>, </a:t>
            </a:r>
            <a:r>
              <a:rPr lang="en-US" sz="1350" i="1" dirty="0">
                <a:latin typeface="Times New Roman" panose="02020603050405020304" pitchFamily="18" charset="0"/>
                <a:ea typeface="Times New Roman" panose="02020603050405020304" pitchFamily="18" charset="0"/>
              </a:rPr>
              <a:t>441</a:t>
            </a:r>
            <a:r>
              <a:rPr lang="en-US" sz="1350" dirty="0">
                <a:latin typeface="Times New Roman" panose="02020603050405020304" pitchFamily="18" charset="0"/>
                <a:ea typeface="Times New Roman" panose="02020603050405020304" pitchFamily="18" charset="0"/>
              </a:rPr>
              <a:t>, pp.161-178.</a:t>
            </a:r>
          </a:p>
        </p:txBody>
      </p:sp>
    </p:spTree>
    <p:extLst>
      <p:ext uri="{BB962C8B-B14F-4D97-AF65-F5344CB8AC3E}">
        <p14:creationId xmlns:p14="http://schemas.microsoft.com/office/powerpoint/2010/main" val="522729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1C753FD-96EC-101A-B8A4-5F69A189BEF4}"/>
              </a:ext>
            </a:extLst>
          </p:cNvPr>
          <p:cNvSpPr>
            <a:spLocks noGrp="1"/>
          </p:cNvSpPr>
          <p:nvPr>
            <p:ph type="ctrTitle"/>
          </p:nvPr>
        </p:nvSpPr>
        <p:spPr>
          <a:xfrm>
            <a:off x="1167494" y="252549"/>
            <a:ext cx="6220278" cy="3262811"/>
          </a:xfrm>
        </p:spPr>
        <p:txBody>
          <a:bodyPr/>
          <a:lstStyle/>
          <a:p>
            <a:pPr algn="ctr">
              <a:lnSpc>
                <a:spcPct val="150000"/>
              </a:lnSpc>
            </a:pPr>
            <a:r>
              <a:rPr lang="en-US" dirty="0">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1609673525"/>
      </p:ext>
    </p:extLst>
  </p:cSld>
  <p:clrMapOvr>
    <a:masterClrMapping/>
  </p:clrMapOvr>
</p:sld>
</file>

<file path=ppt/theme/theme1.xml><?xml version="1.0" encoding="utf-8"?>
<a:theme xmlns:a="http://schemas.openxmlformats.org/drawingml/2006/main" name="Custom">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45331398_Win32_SL_V13" id="{C59E605D-C281-4A06-BDA0-E97A35AC3AA8}" vid="{25D1D206-DA25-4050-926A-BD6D3A1B506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31D3D4E-040D-4F59-9215-B1F04B81B9FE}">
  <ds:schemaRefs>
    <ds:schemaRef ds:uri="http://schemas.microsoft.com/sharepoint/v3/contenttype/forms"/>
  </ds:schemaRefs>
</ds:datastoreItem>
</file>

<file path=customXml/itemProps2.xml><?xml version="1.0" encoding="utf-8"?>
<ds:datastoreItem xmlns:ds="http://schemas.openxmlformats.org/officeDocument/2006/customXml" ds:itemID="{3CE52C7A-8834-4F18-859F-7167A187E138}">
  <ds:schemaRefs>
    <ds:schemaRef ds:uri="http://schemas.microsoft.com/office/2006/documentManagement/types"/>
    <ds:schemaRef ds:uri="http://purl.org/dc/elements/1.1/"/>
    <ds:schemaRef ds:uri="http://purl.org/dc/terms/"/>
    <ds:schemaRef ds:uri="http://schemas.microsoft.com/office/infopath/2007/PartnerControls"/>
    <ds:schemaRef ds:uri="230e9df3-be65-4c73-a93b-d1236ebd677e"/>
    <ds:schemaRef ds:uri="http://schemas.microsoft.com/sharepoint/v3"/>
    <ds:schemaRef ds:uri="http://schemas.openxmlformats.org/package/2006/metadata/core-properties"/>
    <ds:schemaRef ds:uri="http://purl.org/dc/dcmitype/"/>
    <ds:schemaRef ds:uri="16c05727-aa75-4e4a-9b5f-8a80a1165891"/>
    <ds:schemaRef ds:uri="71af3243-3dd4-4a8d-8c0d-dd76da1f02a5"/>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5A7188B1-CB43-4216-A332-EE7733BC22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1976</Words>
  <Application>Microsoft Office PowerPoint</Application>
  <PresentationFormat>Widescreen</PresentationFormat>
  <Paragraphs>86</Paragraphs>
  <Slides>14</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Tenorite</vt:lpstr>
      <vt:lpstr>Times New Roman</vt:lpstr>
      <vt:lpstr>Custom</vt:lpstr>
      <vt:lpstr>EXPLORATORY DATA ANALYSIS - PRESENTATION</vt:lpstr>
      <vt:lpstr>Data overview</vt:lpstr>
      <vt:lpstr>Data Handling (Cleaning, Grouping, and Visual Insight Development)</vt:lpstr>
      <vt:lpstr>Data Handling (Cleaning, Grouping, and Visual Insight Development) CNTD…</vt:lpstr>
      <vt:lpstr>Data Handling (Cleaning, Grouping, and Visual Insight Development) CNTD…</vt:lpstr>
      <vt:lpstr>Data Handling (Cleaning, Grouping, and Visual Insight Development) CNTD…</vt:lpstr>
      <vt:lpstr>Data Handling (Cleaning, Grouping, and Visual Insight Development) CNTD…</vt:lpstr>
      <vt:lpstr>Data Handling (Cleaning, Grouping, and Visual Insight Development) CNTD…</vt:lpstr>
      <vt:lpstr>EDA univariate analysis</vt:lpstr>
      <vt:lpstr>EDA univariate analysis CNTD…</vt:lpstr>
      <vt:lpstr>EDA multivariate analysis</vt:lpstr>
      <vt:lpstr>Executive Summary</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2023-12-12T16:04:07Z</dcterms:created>
  <dcterms:modified xsi:type="dcterms:W3CDTF">2025-10-30T23:43:30Z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