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8"/>
  </p:notesMasterIdLst>
  <p:handoutMasterIdLst>
    <p:handoutMasterId r:id="rId119"/>
  </p:handoutMasterIdLst>
  <p:sldIdLst>
    <p:sldId id="428" r:id="rId2"/>
    <p:sldId id="429" r:id="rId3"/>
    <p:sldId id="450" r:id="rId4"/>
    <p:sldId id="379" r:id="rId5"/>
    <p:sldId id="451" r:id="rId6"/>
    <p:sldId id="438" r:id="rId7"/>
    <p:sldId id="437" r:id="rId8"/>
    <p:sldId id="443" r:id="rId9"/>
    <p:sldId id="307" r:id="rId10"/>
    <p:sldId id="308" r:id="rId11"/>
    <p:sldId id="340" r:id="rId12"/>
    <p:sldId id="442" r:id="rId13"/>
    <p:sldId id="345" r:id="rId14"/>
    <p:sldId id="372" r:id="rId15"/>
    <p:sldId id="309" r:id="rId16"/>
    <p:sldId id="310" r:id="rId17"/>
    <p:sldId id="311" r:id="rId18"/>
    <p:sldId id="312" r:id="rId19"/>
    <p:sldId id="452" r:id="rId20"/>
    <p:sldId id="373" r:id="rId21"/>
    <p:sldId id="313" r:id="rId22"/>
    <p:sldId id="441" r:id="rId23"/>
    <p:sldId id="314" r:id="rId24"/>
    <p:sldId id="315" r:id="rId25"/>
    <p:sldId id="316" r:id="rId26"/>
    <p:sldId id="317" r:id="rId27"/>
    <p:sldId id="318" r:id="rId28"/>
    <p:sldId id="319" r:id="rId29"/>
    <p:sldId id="320" r:id="rId30"/>
    <p:sldId id="321" r:id="rId31"/>
    <p:sldId id="322" r:id="rId32"/>
    <p:sldId id="323" r:id="rId33"/>
    <p:sldId id="440" r:id="rId34"/>
    <p:sldId id="439" r:id="rId35"/>
    <p:sldId id="375" r:id="rId36"/>
    <p:sldId id="324" r:id="rId37"/>
    <p:sldId id="325" r:id="rId38"/>
    <p:sldId id="326" r:id="rId39"/>
    <p:sldId id="327" r:id="rId40"/>
    <p:sldId id="328" r:id="rId41"/>
    <p:sldId id="329" r:id="rId42"/>
    <p:sldId id="348" r:id="rId43"/>
    <p:sldId id="330" r:id="rId44"/>
    <p:sldId id="331" r:id="rId45"/>
    <p:sldId id="358" r:id="rId46"/>
    <p:sldId id="371" r:id="rId47"/>
    <p:sldId id="363" r:id="rId48"/>
    <p:sldId id="364" r:id="rId49"/>
    <p:sldId id="444" r:id="rId50"/>
    <p:sldId id="365" r:id="rId51"/>
    <p:sldId id="366" r:id="rId52"/>
    <p:sldId id="367" r:id="rId53"/>
    <p:sldId id="378" r:id="rId54"/>
    <p:sldId id="369" r:id="rId55"/>
    <p:sldId id="370" r:id="rId56"/>
    <p:sldId id="380" r:id="rId57"/>
    <p:sldId id="430" r:id="rId58"/>
    <p:sldId id="431" r:id="rId59"/>
    <p:sldId id="432" r:id="rId60"/>
    <p:sldId id="433" r:id="rId61"/>
    <p:sldId id="445" r:id="rId62"/>
    <p:sldId id="381" r:id="rId63"/>
    <p:sldId id="397" r:id="rId64"/>
    <p:sldId id="434" r:id="rId65"/>
    <p:sldId id="435" r:id="rId66"/>
    <p:sldId id="436" r:id="rId67"/>
    <p:sldId id="446" r:id="rId68"/>
    <p:sldId id="382" r:id="rId69"/>
    <p:sldId id="383" r:id="rId70"/>
    <p:sldId id="384" r:id="rId71"/>
    <p:sldId id="385" r:id="rId72"/>
    <p:sldId id="386" r:id="rId73"/>
    <p:sldId id="387" r:id="rId74"/>
    <p:sldId id="447" r:id="rId75"/>
    <p:sldId id="388" r:id="rId76"/>
    <p:sldId id="389" r:id="rId77"/>
    <p:sldId id="390" r:id="rId78"/>
    <p:sldId id="391" r:id="rId79"/>
    <p:sldId id="392" r:id="rId80"/>
    <p:sldId id="393" r:id="rId81"/>
    <p:sldId id="394" r:id="rId82"/>
    <p:sldId id="395" r:id="rId83"/>
    <p:sldId id="396" r:id="rId84"/>
    <p:sldId id="336" r:id="rId85"/>
    <p:sldId id="344" r:id="rId86"/>
    <p:sldId id="448" r:id="rId87"/>
    <p:sldId id="449" r:id="rId88"/>
    <p:sldId id="398" r:id="rId89"/>
    <p:sldId id="399" r:id="rId90"/>
    <p:sldId id="400" r:id="rId91"/>
    <p:sldId id="401" r:id="rId92"/>
    <p:sldId id="402" r:id="rId93"/>
    <p:sldId id="403" r:id="rId94"/>
    <p:sldId id="404" r:id="rId95"/>
    <p:sldId id="405" r:id="rId96"/>
    <p:sldId id="406" r:id="rId97"/>
    <p:sldId id="407" r:id="rId98"/>
    <p:sldId id="408" r:id="rId99"/>
    <p:sldId id="409" r:id="rId100"/>
    <p:sldId id="410" r:id="rId101"/>
    <p:sldId id="411" r:id="rId102"/>
    <p:sldId id="412" r:id="rId103"/>
    <p:sldId id="413" r:id="rId104"/>
    <p:sldId id="414" r:id="rId105"/>
    <p:sldId id="415" r:id="rId106"/>
    <p:sldId id="416" r:id="rId107"/>
    <p:sldId id="417" r:id="rId108"/>
    <p:sldId id="418" r:id="rId109"/>
    <p:sldId id="419" r:id="rId110"/>
    <p:sldId id="420" r:id="rId111"/>
    <p:sldId id="421" r:id="rId112"/>
    <p:sldId id="422" r:id="rId113"/>
    <p:sldId id="423" r:id="rId114"/>
    <p:sldId id="424" r:id="rId115"/>
    <p:sldId id="425" r:id="rId116"/>
    <p:sldId id="426" r:id="rId1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86"/>
  </p:normalViewPr>
  <p:slideViewPr>
    <p:cSldViewPr snapToGrid="0">
      <p:cViewPr varScale="1">
        <p:scale>
          <a:sx n="83" d="100"/>
          <a:sy n="83" d="100"/>
        </p:scale>
        <p:origin x="125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25/01/2020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25/01/2020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70</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a:t>
            </a:r>
            <a:r>
              <a:rPr lang="en-US" baseline="0" smtClean="0"/>
              <a:t>up efficacy </a:t>
            </a:r>
            <a:r>
              <a:rPr lang="en-US" baseline="0" dirty="0" smtClean="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71</a:t>
            </a:fld>
            <a:endParaRPr lang="en-GB"/>
          </a:p>
        </p:txBody>
      </p:sp>
    </p:spTree>
    <p:extLst>
      <p:ext uri="{BB962C8B-B14F-4D97-AF65-F5344CB8AC3E}">
        <p14:creationId xmlns:p14="http://schemas.microsoft.com/office/powerpoint/2010/main" val="3467320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Achievement</a:t>
            </a:r>
            <a:r>
              <a:rPr lang="en-US" baseline="0" dirty="0" smtClean="0"/>
              <a:t> motivation</a:t>
            </a:r>
          </a:p>
          <a:p>
            <a:r>
              <a:rPr lang="en-US" baseline="0" dirty="0" smtClean="0"/>
              <a:t>Locus of control</a:t>
            </a:r>
          </a:p>
          <a:p>
            <a:r>
              <a:rPr lang="en-US" baseline="0" dirty="0" smtClean="0"/>
              <a:t>Most compatible with self-efficacy (Bandura) - </a:t>
            </a:r>
            <a:r>
              <a:rPr lang="en-US" dirty="0" smtClean="0"/>
              <a:t>“is concerned with judgments of how well one can execute courses of action required to deal with prospective situations” (Bandura, 1982, p. 122).</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94</a:t>
            </a:fld>
            <a:endParaRPr lang="en-GB"/>
          </a:p>
        </p:txBody>
      </p:sp>
    </p:spTree>
    <p:extLst>
      <p:ext uri="{BB962C8B-B14F-4D97-AF65-F5344CB8AC3E}">
        <p14:creationId xmlns:p14="http://schemas.microsoft.com/office/powerpoint/2010/main" val="2436217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102</a:t>
            </a:fld>
            <a:endParaRPr lang="en-GB"/>
          </a:p>
        </p:txBody>
      </p:sp>
    </p:spTree>
    <p:extLst>
      <p:ext uri="{BB962C8B-B14F-4D97-AF65-F5344CB8AC3E}">
        <p14:creationId xmlns:p14="http://schemas.microsoft.com/office/powerpoint/2010/main" val="1998941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As a general rule, the more favorable the attitude and subjective norm with respect to a behavior, and the greater the perceived behavioral control, the stronger should be an individual’s intention to perform the behavior under consideration.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effects of </a:t>
            </a:r>
            <a:r>
              <a:rPr lang="en-US" dirty="0" err="1" smtClean="0"/>
              <a:t>behavioural</a:t>
            </a:r>
            <a:r>
              <a:rPr lang="en-US" dirty="0" smtClean="0"/>
              <a:t>, normative and control beliefs on intention and </a:t>
            </a:r>
            <a:r>
              <a:rPr lang="en-US" dirty="0" err="1" smtClean="0"/>
              <a:t>behaviour</a:t>
            </a:r>
            <a:r>
              <a:rPr lang="en-US" dirty="0" smtClean="0"/>
              <a:t> are </a:t>
            </a:r>
            <a:r>
              <a:rPr lang="en-US" dirty="0" err="1" smtClean="0"/>
              <a:t>hypothesised</a:t>
            </a:r>
            <a:r>
              <a:rPr lang="en-US" dirty="0" smtClean="0"/>
              <a:t> to be mediated through attitude, subjective norm and PBC, respectively</a:t>
            </a:r>
          </a:p>
        </p:txBody>
      </p:sp>
      <p:sp>
        <p:nvSpPr>
          <p:cNvPr id="4" name="Slide Number Placeholder 3"/>
          <p:cNvSpPr>
            <a:spLocks noGrp="1"/>
          </p:cNvSpPr>
          <p:nvPr>
            <p:ph type="sldNum" sz="quarter" idx="10"/>
          </p:nvPr>
        </p:nvSpPr>
        <p:spPr/>
        <p:txBody>
          <a:bodyPr/>
          <a:lstStyle/>
          <a:p>
            <a:fld id="{7087FCA0-7AB6-47F1-B11D-4FF0A1129D0A}" type="slidenum">
              <a:rPr lang="en-GB" smtClean="0"/>
              <a:t>103</a:t>
            </a:fld>
            <a:endParaRPr lang="en-GB"/>
          </a:p>
        </p:txBody>
      </p:sp>
    </p:spTree>
    <p:extLst>
      <p:ext uri="{BB962C8B-B14F-4D97-AF65-F5344CB8AC3E}">
        <p14:creationId xmlns:p14="http://schemas.microsoft.com/office/powerpoint/2010/main" val="145913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As a general rule, the more favorable the attitude and subjective norm with respect to a behavior, and the greater the perceived behavioral control, the stronger should be an individual’s intention to perform the behavior under consideration.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effects of </a:t>
            </a:r>
            <a:r>
              <a:rPr lang="en-US" dirty="0" err="1" smtClean="0"/>
              <a:t>behavioural</a:t>
            </a:r>
            <a:r>
              <a:rPr lang="en-US" dirty="0" smtClean="0"/>
              <a:t>, normative and control beliefs on intention and </a:t>
            </a:r>
            <a:r>
              <a:rPr lang="en-US" dirty="0" err="1" smtClean="0"/>
              <a:t>behaviour</a:t>
            </a:r>
            <a:r>
              <a:rPr lang="en-US" dirty="0" smtClean="0"/>
              <a:t> are </a:t>
            </a:r>
            <a:r>
              <a:rPr lang="en-US" dirty="0" err="1" smtClean="0"/>
              <a:t>hypothesised</a:t>
            </a:r>
            <a:r>
              <a:rPr lang="en-US" dirty="0" smtClean="0"/>
              <a:t> to be mediated through attitude, subjective norm and PBC, respectively</a:t>
            </a:r>
          </a:p>
        </p:txBody>
      </p:sp>
      <p:sp>
        <p:nvSpPr>
          <p:cNvPr id="4" name="Slide Number Placeholder 3"/>
          <p:cNvSpPr>
            <a:spLocks noGrp="1"/>
          </p:cNvSpPr>
          <p:nvPr>
            <p:ph type="sldNum" sz="quarter" idx="10"/>
          </p:nvPr>
        </p:nvSpPr>
        <p:spPr/>
        <p:txBody>
          <a:bodyPr/>
          <a:lstStyle/>
          <a:p>
            <a:fld id="{7087FCA0-7AB6-47F1-B11D-4FF0A1129D0A}" type="slidenum">
              <a:rPr lang="en-GB" smtClean="0"/>
              <a:t>107</a:t>
            </a:fld>
            <a:endParaRPr lang="en-GB"/>
          </a:p>
        </p:txBody>
      </p:sp>
    </p:spTree>
    <p:extLst>
      <p:ext uri="{BB962C8B-B14F-4D97-AF65-F5344CB8AC3E}">
        <p14:creationId xmlns:p14="http://schemas.microsoft.com/office/powerpoint/2010/main" val="3898555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25/01/2020</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25/01/2020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25/01/2020</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smtClean="0"/>
              <a:t>Theories of Motivation and Behaviour Change</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Connaughton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32002839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457200" y="1310055"/>
            <a:ext cx="8229600" cy="3917032"/>
          </a:xfrm>
        </p:spPr>
        <p:txBody>
          <a:bodyPr/>
          <a:lstStyle/>
          <a:p>
            <a:pPr marL="0" indent="0">
              <a:buNone/>
            </a:pPr>
            <a:r>
              <a:rPr lang="en-GB" b="1" dirty="0" smtClean="0"/>
              <a:t>Plan for the afternoon…</a:t>
            </a:r>
          </a:p>
          <a:p>
            <a:r>
              <a:rPr lang="en-GB" dirty="0" smtClean="0"/>
              <a:t>Theories!</a:t>
            </a:r>
          </a:p>
          <a:p>
            <a:pPr lvl="1"/>
            <a:r>
              <a:rPr lang="en-GB" dirty="0" smtClean="0"/>
              <a:t>TTM (re-cap) / SDT (CET / BNT / OIT) / HBM </a:t>
            </a:r>
            <a:r>
              <a:rPr lang="en-GB" dirty="0" smtClean="0"/>
              <a:t>/ SET – Maybe TPB.</a:t>
            </a:r>
            <a:endParaRPr lang="en-GB" dirty="0" smtClean="0"/>
          </a:p>
          <a:p>
            <a:r>
              <a:rPr lang="en-GB" dirty="0" smtClean="0"/>
              <a:t>Theory will also be covered tomorrow by Dylan</a:t>
            </a:r>
          </a:p>
          <a:p>
            <a:r>
              <a:rPr lang="en-GB" dirty="0" smtClean="0"/>
              <a:t>Practical application </a:t>
            </a:r>
          </a:p>
          <a:p>
            <a:r>
              <a:rPr lang="en-GB" dirty="0" smtClean="0"/>
              <a:t>Tasks / Directed reading</a:t>
            </a:r>
            <a:endParaRPr lang="en-GB" dirty="0"/>
          </a:p>
        </p:txBody>
      </p:sp>
    </p:spTree>
    <p:extLst>
      <p:ext uri="{BB962C8B-B14F-4D97-AF65-F5344CB8AC3E}">
        <p14:creationId xmlns:p14="http://schemas.microsoft.com/office/powerpoint/2010/main" val="11660634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so far…</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48293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err="1" smtClean="0"/>
              <a:t>Transtheoretical</a:t>
            </a:r>
            <a:r>
              <a:rPr lang="en-GB" dirty="0" smtClean="0"/>
              <a:t> Model (Stage of Change) </a:t>
            </a:r>
            <a:br>
              <a:rPr lang="en-GB" dirty="0" smtClean="0"/>
            </a:br>
            <a:r>
              <a:rPr lang="en-GB" sz="2200" dirty="0" err="1" smtClean="0"/>
              <a:t>Prochaska</a:t>
            </a:r>
            <a:r>
              <a:rPr lang="en-GB" sz="2200" dirty="0" smtClean="0"/>
              <a:t> </a:t>
            </a:r>
            <a:r>
              <a:rPr lang="en-GB" sz="2200" dirty="0"/>
              <a:t>&amp; </a:t>
            </a:r>
            <a:r>
              <a:rPr lang="en-GB" sz="2200" dirty="0" err="1" smtClean="0"/>
              <a:t>DiClemente</a:t>
            </a:r>
            <a:r>
              <a:rPr lang="en-GB" sz="2200" dirty="0" smtClean="0"/>
              <a:t> (1984); </a:t>
            </a:r>
            <a:r>
              <a:rPr lang="en-GB" sz="2200" dirty="0" err="1"/>
              <a:t>Prochaska</a:t>
            </a:r>
            <a:r>
              <a:rPr lang="en-GB" sz="2200" dirty="0"/>
              <a:t>, </a:t>
            </a:r>
            <a:r>
              <a:rPr lang="en-GB" sz="2200" dirty="0" err="1"/>
              <a:t>DiClemente</a:t>
            </a:r>
            <a:r>
              <a:rPr lang="en-GB" sz="2200" dirty="0"/>
              <a:t>, &amp; Norcross, </a:t>
            </a:r>
            <a:r>
              <a:rPr lang="en-GB" sz="2200" dirty="0" smtClean="0"/>
              <a:t>(2002) </a:t>
            </a:r>
            <a:endParaRPr lang="en-GB" sz="2200" dirty="0"/>
          </a:p>
        </p:txBody>
      </p:sp>
      <p:sp>
        <p:nvSpPr>
          <p:cNvPr id="3" name="Subtitle 2"/>
          <p:cNvSpPr>
            <a:spLocks noGrp="1"/>
          </p:cNvSpPr>
          <p:nvPr>
            <p:ph type="subTitle" idx="1"/>
          </p:nvPr>
        </p:nvSpPr>
        <p:spPr/>
        <p:txBody>
          <a:bodyPr/>
          <a:lstStyle/>
          <a:p>
            <a:r>
              <a:rPr lang="en-GB" dirty="0" smtClean="0">
                <a:solidFill>
                  <a:schemeClr val="bg1"/>
                </a:solidFill>
              </a:rPr>
              <a:t>Alison Connaughton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359102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TTM</a:t>
            </a:r>
            <a:endParaRPr lang="en-GB" dirty="0"/>
          </a:p>
        </p:txBody>
      </p:sp>
      <p:sp>
        <p:nvSpPr>
          <p:cNvPr id="3" name="Content Placeholder 2"/>
          <p:cNvSpPr>
            <a:spLocks noGrp="1"/>
          </p:cNvSpPr>
          <p:nvPr>
            <p:ph idx="1"/>
          </p:nvPr>
        </p:nvSpPr>
        <p:spPr/>
        <p:txBody>
          <a:bodyPr/>
          <a:lstStyle/>
          <a:p>
            <a:r>
              <a:rPr lang="en-GB" dirty="0" smtClean="0"/>
              <a:t>Stage based model linked to behaviour change. </a:t>
            </a:r>
          </a:p>
          <a:p>
            <a:r>
              <a:rPr lang="en-GB" dirty="0" smtClean="0"/>
              <a:t>From not exercising  to no risk of ever </a:t>
            </a:r>
            <a:r>
              <a:rPr lang="en-GB" b="1" i="1" dirty="0" smtClean="0"/>
              <a:t>not</a:t>
            </a:r>
            <a:r>
              <a:rPr lang="en-GB" dirty="0" smtClean="0"/>
              <a:t> exercising…</a:t>
            </a:r>
          </a:p>
          <a:p>
            <a:r>
              <a:rPr lang="en-GB" dirty="0" smtClean="0"/>
              <a:t>Identify stage – work on motivation</a:t>
            </a:r>
          </a:p>
          <a:p>
            <a:r>
              <a:rPr lang="en-GB" dirty="0" smtClean="0"/>
              <a:t>Stage specific interventions</a:t>
            </a:r>
            <a:endParaRPr lang="en-GB" dirty="0"/>
          </a:p>
        </p:txBody>
      </p:sp>
    </p:spTree>
    <p:extLst>
      <p:ext uri="{BB962C8B-B14F-4D97-AF65-F5344CB8AC3E}">
        <p14:creationId xmlns:p14="http://schemas.microsoft.com/office/powerpoint/2010/main" val="15565179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smtClean="0">
                <a:latin typeface="Tahoma" panose="020B0604030504040204" pitchFamily="34" charset="0"/>
              </a:rPr>
              <a:t>Stage Theories:</a:t>
            </a:r>
            <a:br>
              <a:rPr lang="en-GB" altLang="en-US" sz="4000" smtClean="0">
                <a:latin typeface="Tahoma" panose="020B0604030504040204" pitchFamily="34" charset="0"/>
              </a:rPr>
            </a:br>
            <a:r>
              <a:rPr lang="en-GB" altLang="en-US" sz="4000" smtClean="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77500" lnSpcReduction="2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lstStyle/>
          <a:p>
            <a:r>
              <a:rPr lang="en-US" altLang="en-US" sz="3600" dirty="0" smtClean="0"/>
              <a:t>Task: What could you put in place for  someone at each of the following stages of change…</a:t>
            </a:r>
            <a:br>
              <a:rPr lang="en-US" altLang="en-US" sz="3600" dirty="0" smtClean="0"/>
            </a:br>
            <a:r>
              <a:rPr lang="en-US" altLang="en-US" sz="3600" dirty="0" smtClean="0"/>
              <a:t>1</a:t>
            </a:r>
            <a:r>
              <a:rPr lang="en-US" altLang="en-US" sz="3600" dirty="0"/>
              <a:t>.  Improving exercise </a:t>
            </a:r>
            <a:r>
              <a:rPr lang="en-US" altLang="en-US" sz="3600" dirty="0" err="1"/>
              <a:t>behaviour</a:t>
            </a:r>
            <a:r>
              <a:rPr lang="en-US" altLang="en-US" sz="2800" dirty="0"/>
              <a:t/>
            </a:r>
            <a:br>
              <a:rPr lang="en-US" altLang="en-US" sz="2800" dirty="0"/>
            </a:br>
            <a:endParaRPr lang="en-US" altLang="en-US" sz="3600" dirty="0" smtClean="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smtClean="0"/>
              <a:t>Pre-contemplation</a:t>
            </a:r>
          </a:p>
          <a:p>
            <a:pPr eaLnBrk="1" hangingPunct="1"/>
            <a:r>
              <a:rPr lang="en-US" altLang="en-US" sz="2400" smtClean="0"/>
              <a:t>Contemplation</a:t>
            </a:r>
          </a:p>
          <a:p>
            <a:pPr eaLnBrk="1" hangingPunct="1"/>
            <a:r>
              <a:rPr lang="en-US" altLang="en-US" sz="2400" smtClean="0"/>
              <a:t>Preparation</a:t>
            </a:r>
          </a:p>
          <a:p>
            <a:pPr eaLnBrk="1" hangingPunct="1"/>
            <a:r>
              <a:rPr lang="en-US" altLang="en-US" sz="2400" smtClean="0"/>
              <a:t>Action</a:t>
            </a:r>
          </a:p>
          <a:p>
            <a:pPr eaLnBrk="1" hangingPunct="1"/>
            <a:r>
              <a:rPr lang="en-US" altLang="en-US" sz="2400" smtClean="0"/>
              <a:t>Maintenance</a:t>
            </a:r>
          </a:p>
        </p:txBody>
      </p:sp>
    </p:spTree>
    <p:extLst>
      <p:ext uri="{BB962C8B-B14F-4D97-AF65-F5344CB8AC3E}">
        <p14:creationId xmlns:p14="http://schemas.microsoft.com/office/powerpoint/2010/main" val="37779332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04446" y="474785"/>
            <a:ext cx="8335108" cy="4826977"/>
          </a:xfrm>
          <a:prstGeom prst="rect">
            <a:avLst/>
          </a:prstGeom>
        </p:spPr>
      </p:pic>
    </p:spTree>
    <p:extLst>
      <p:ext uri="{BB962C8B-B14F-4D97-AF65-F5344CB8AC3E}">
        <p14:creationId xmlns:p14="http://schemas.microsoft.com/office/powerpoint/2010/main" val="19485019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fontScale="90000"/>
          </a:bodyPr>
          <a:lstStyle/>
          <a:p>
            <a:r>
              <a:rPr lang="en-GB" dirty="0" smtClean="0"/>
              <a:t>Self-Determination Theory (Ryan &amp; </a:t>
            </a:r>
            <a:r>
              <a:rPr lang="en-GB" dirty="0" err="1" smtClean="0"/>
              <a:t>Deci</a:t>
            </a:r>
            <a:r>
              <a:rPr lang="en-GB" dirty="0" smtClean="0"/>
              <a:t>, 2017)</a:t>
            </a:r>
            <a:endParaRPr lang="en-GB" dirty="0"/>
          </a:p>
        </p:txBody>
      </p:sp>
      <p:sp>
        <p:nvSpPr>
          <p:cNvPr id="3" name="Subtitle 2"/>
          <p:cNvSpPr>
            <a:spLocks noGrp="1"/>
          </p:cNvSpPr>
          <p:nvPr>
            <p:ph type="subTitle" idx="1"/>
          </p:nvPr>
        </p:nvSpPr>
        <p:spPr/>
        <p:txBody>
          <a:bodyPr/>
          <a:lstStyle/>
          <a:p>
            <a:r>
              <a:rPr lang="en-GB" dirty="0" smtClean="0">
                <a:solidFill>
                  <a:schemeClr val="bg1"/>
                </a:solidFill>
              </a:rPr>
              <a:t>Dylan Blain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a:t>
            </a:r>
            <a:endParaRPr lang="en-US" dirty="0"/>
          </a:p>
        </p:txBody>
      </p:sp>
      <p:sp>
        <p:nvSpPr>
          <p:cNvPr id="3" name="Content Placeholder 2"/>
          <p:cNvSpPr>
            <a:spLocks noGrp="1"/>
          </p:cNvSpPr>
          <p:nvPr>
            <p:ph idx="1"/>
          </p:nvPr>
        </p:nvSpPr>
        <p:spPr>
          <a:xfrm>
            <a:off x="551145" y="1503122"/>
            <a:ext cx="8135655" cy="4108537"/>
          </a:xfrm>
        </p:spPr>
        <p:txBody>
          <a:bodyPr/>
          <a:lstStyle/>
          <a:p>
            <a:r>
              <a:rPr lang="en-US" dirty="0" smtClean="0"/>
              <a:t>Intrinsic Motivation</a:t>
            </a:r>
          </a:p>
          <a:p>
            <a:pPr lvl="1"/>
            <a:r>
              <a:rPr lang="en-US" dirty="0" smtClean="0"/>
              <a:t>Cognitive Evaluation Theory</a:t>
            </a:r>
          </a:p>
          <a:p>
            <a:r>
              <a:rPr lang="en-US" dirty="0" smtClean="0"/>
              <a:t>Extrinsic Motivation</a:t>
            </a:r>
          </a:p>
          <a:p>
            <a:pPr lvl="1"/>
            <a:r>
              <a:rPr lang="en-US" dirty="0" smtClean="0"/>
              <a:t>Organismic Integration Theory</a:t>
            </a:r>
          </a:p>
          <a:p>
            <a:r>
              <a:rPr lang="en-US" dirty="0" smtClean="0"/>
              <a:t>Basic Psychological Needs Theory</a:t>
            </a:r>
          </a:p>
          <a:p>
            <a:pPr lvl="1"/>
            <a:r>
              <a:rPr lang="en-US" dirty="0" smtClean="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be covered today:</a:t>
            </a:r>
            <a:endParaRPr lang="en-US" dirty="0"/>
          </a:p>
        </p:txBody>
      </p:sp>
      <p:sp>
        <p:nvSpPr>
          <p:cNvPr id="3" name="Content Placeholder 2"/>
          <p:cNvSpPr>
            <a:spLocks noGrp="1"/>
          </p:cNvSpPr>
          <p:nvPr>
            <p:ph idx="1"/>
          </p:nvPr>
        </p:nvSpPr>
        <p:spPr/>
        <p:txBody>
          <a:bodyPr/>
          <a:lstStyle/>
          <a:p>
            <a:r>
              <a:rPr lang="en-US" dirty="0" smtClean="0"/>
              <a:t>Meta-theory </a:t>
            </a:r>
            <a:endParaRPr lang="en-US" dirty="0" smtClean="0"/>
          </a:p>
          <a:p>
            <a:pPr marL="0" indent="0">
              <a:buNone/>
            </a:pPr>
            <a:r>
              <a:rPr lang="en-US" dirty="0" smtClean="0"/>
              <a:t>6 </a:t>
            </a:r>
            <a:r>
              <a:rPr lang="en-US" dirty="0" smtClean="0"/>
              <a:t>mini-theories:</a:t>
            </a:r>
          </a:p>
          <a:p>
            <a:pPr lvl="1"/>
            <a:r>
              <a:rPr lang="en-US" sz="2400" b="1" i="1" dirty="0"/>
              <a:t>Cognitive Evaluation Theory</a:t>
            </a:r>
          </a:p>
          <a:p>
            <a:pPr lvl="1"/>
            <a:r>
              <a:rPr lang="en-US" sz="2400" b="1" i="1" dirty="0"/>
              <a:t>Organismic Integration Theory</a:t>
            </a:r>
          </a:p>
          <a:p>
            <a:pPr lvl="1"/>
            <a:r>
              <a:rPr lang="en-US" sz="2400" dirty="0"/>
              <a:t>Causality Orientations </a:t>
            </a:r>
            <a:r>
              <a:rPr lang="en-US" sz="2400" dirty="0" smtClean="0"/>
              <a:t>Theory</a:t>
            </a:r>
          </a:p>
          <a:p>
            <a:pPr lvl="1"/>
            <a:r>
              <a:rPr lang="en-US" sz="2400" b="1" i="1" dirty="0" smtClean="0"/>
              <a:t>Basic </a:t>
            </a:r>
            <a:r>
              <a:rPr lang="en-US" sz="2400" b="1" i="1" dirty="0"/>
              <a:t>Psychological Needs </a:t>
            </a:r>
            <a:r>
              <a:rPr lang="en-US" sz="2400" b="1" i="1" dirty="0" smtClean="0"/>
              <a:t>Theory</a:t>
            </a:r>
          </a:p>
          <a:p>
            <a:pPr lvl="1"/>
            <a:r>
              <a:rPr lang="en-US" sz="2400" dirty="0" smtClean="0"/>
              <a:t>Goal Contents </a:t>
            </a:r>
            <a:r>
              <a:rPr lang="en-US" sz="2400" dirty="0"/>
              <a:t>T</a:t>
            </a:r>
            <a:r>
              <a:rPr lang="en-US" sz="2400" dirty="0" smtClean="0"/>
              <a:t>heory</a:t>
            </a:r>
            <a:endParaRPr lang="en-US" dirty="0"/>
          </a:p>
          <a:p>
            <a:pPr lvl="1"/>
            <a:r>
              <a:rPr lang="en-US" sz="2400" dirty="0" smtClean="0"/>
              <a:t>Relationships Motivation </a:t>
            </a:r>
            <a:r>
              <a:rPr lang="en-US" sz="2400" dirty="0"/>
              <a:t>T</a:t>
            </a:r>
            <a:r>
              <a:rPr lang="en-US" sz="2400" dirty="0" smtClean="0"/>
              <a:t>heory</a:t>
            </a:r>
            <a:endParaRPr lang="en-US" sz="2400" dirty="0"/>
          </a:p>
        </p:txBody>
      </p:sp>
    </p:spTree>
    <p:extLst>
      <p:ext uri="{BB962C8B-B14F-4D97-AF65-F5344CB8AC3E}">
        <p14:creationId xmlns:p14="http://schemas.microsoft.com/office/powerpoint/2010/main" val="18464411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pPr marL="0" indent="0">
              <a:buNone/>
            </a:pPr>
            <a:r>
              <a:rPr lang="en-GB" dirty="0" smtClean="0"/>
              <a:t>Self </a:t>
            </a:r>
            <a:r>
              <a:rPr lang="en-GB" dirty="0"/>
              <a:t>Determination Theory</a:t>
            </a:r>
          </a:p>
          <a:p>
            <a:r>
              <a:rPr lang="en-GB" dirty="0" smtClean="0">
                <a:hlinkClick r:id="rId2"/>
              </a:rPr>
              <a:t>http</a:t>
            </a:r>
            <a:r>
              <a:rPr lang="en-GB" dirty="0">
                <a:hlinkClick r:id="rId2"/>
              </a:rPr>
              <a:t>://selfdeterminationtheory.org</a:t>
            </a:r>
            <a:r>
              <a:rPr lang="en-GB" dirty="0" smtClean="0">
                <a:hlinkClick r:id="rId2"/>
              </a:rPr>
              <a:t>/</a:t>
            </a:r>
            <a:endParaRPr lang="en-GB" dirty="0" smtClean="0"/>
          </a:p>
          <a:p>
            <a:endParaRPr lang="en-GB" dirty="0" smtClean="0"/>
          </a:p>
          <a:p>
            <a:pPr marL="0" indent="0">
              <a:buNone/>
            </a:pPr>
            <a:r>
              <a:rPr lang="en-GB" dirty="0" smtClean="0"/>
              <a:t>Sport, Exercise and Physical Education</a:t>
            </a:r>
          </a:p>
          <a:p>
            <a:r>
              <a:rPr lang="en-GB" dirty="0">
                <a:hlinkClick r:id="rId3"/>
              </a:rPr>
              <a:t>https://selfdeterminationtheory.org/research/sport-exercise-and-physical-education</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42622240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SDT Meta-Theory</a:t>
            </a:r>
            <a:endParaRPr lang="en-GB" dirty="0"/>
          </a:p>
        </p:txBody>
      </p:sp>
      <p:sp>
        <p:nvSpPr>
          <p:cNvPr id="3" name="Content Placeholder 2"/>
          <p:cNvSpPr>
            <a:spLocks noGrp="1"/>
          </p:cNvSpPr>
          <p:nvPr>
            <p:ph idx="1"/>
          </p:nvPr>
        </p:nvSpPr>
        <p:spPr/>
        <p:txBody>
          <a:bodyPr/>
          <a:lstStyle/>
          <a:p>
            <a:r>
              <a:rPr lang="en-GB" sz="2000" dirty="0" smtClean="0"/>
              <a:t>Assumes </a:t>
            </a:r>
            <a:r>
              <a:rPr lang="en-GB" sz="2000" dirty="0" smtClean="0"/>
              <a:t>people </a:t>
            </a:r>
            <a:r>
              <a:rPr lang="en-GB" sz="2000" dirty="0"/>
              <a:t>are active organisms, with evolved tendencies toward growing, mastering ambient challenges, and integrating new experiences into a coherent sense of self. </a:t>
            </a:r>
            <a:endParaRPr lang="en-GB" sz="2000" dirty="0" smtClean="0"/>
          </a:p>
          <a:p>
            <a:r>
              <a:rPr lang="en-GB" sz="2000" dirty="0"/>
              <a:t>O</a:t>
            </a:r>
            <a:r>
              <a:rPr lang="en-GB" sz="2000" dirty="0" smtClean="0"/>
              <a:t>ngoing </a:t>
            </a:r>
            <a:r>
              <a:rPr lang="en-GB" sz="2000" dirty="0"/>
              <a:t>social nutriments and supports. </a:t>
            </a:r>
            <a:endParaRPr lang="en-GB" sz="2000" dirty="0" smtClean="0"/>
          </a:p>
          <a:p>
            <a:r>
              <a:rPr lang="en-GB" sz="2000" dirty="0"/>
              <a:t>S</a:t>
            </a:r>
            <a:r>
              <a:rPr lang="en-GB" sz="2000" dirty="0" smtClean="0"/>
              <a:t>ocial </a:t>
            </a:r>
            <a:r>
              <a:rPr lang="en-GB" sz="2000" dirty="0"/>
              <a:t>context can either support or thwart the natural tendencies toward active engagement and psychological growth, </a:t>
            </a:r>
            <a:endParaRPr lang="en-GB" sz="2000" dirty="0" smtClean="0"/>
          </a:p>
          <a:p>
            <a:pPr marL="0" indent="0">
              <a:buNone/>
            </a:pPr>
            <a:endParaRPr lang="en-GB" sz="2000" dirty="0" smtClean="0"/>
          </a:p>
          <a:p>
            <a:pPr marL="0" indent="0">
              <a:buNone/>
            </a:pPr>
            <a:r>
              <a:rPr lang="en-GB" sz="2000" dirty="0" smtClean="0"/>
              <a:t>“the </a:t>
            </a:r>
            <a:r>
              <a:rPr lang="en-GB" sz="2000" dirty="0"/>
              <a:t>dialectic between the active organism and the social context that is the basis for SDT’s predictions about </a:t>
            </a:r>
            <a:r>
              <a:rPr lang="en-GB" sz="2000" dirty="0" err="1"/>
              <a:t>behavior</a:t>
            </a:r>
            <a:r>
              <a:rPr lang="en-GB" sz="2000" dirty="0"/>
              <a:t>, experience, and development</a:t>
            </a:r>
            <a:r>
              <a:rPr lang="en-GB" sz="2000" dirty="0" smtClean="0"/>
              <a:t>.”</a:t>
            </a:r>
          </a:p>
          <a:p>
            <a:pPr marL="0" indent="0">
              <a:buNone/>
            </a:pPr>
            <a:r>
              <a:rPr lang="en-GB" sz="2000" dirty="0" smtClean="0"/>
              <a:t>					(</a:t>
            </a:r>
            <a:r>
              <a:rPr lang="en-GB" sz="2000" dirty="0" err="1" smtClean="0"/>
              <a:t>selfdeterminationtheory.org</a:t>
            </a:r>
            <a:r>
              <a:rPr lang="en-GB" sz="2000" dirty="0" smtClean="0"/>
              <a:t>)</a:t>
            </a:r>
            <a:endParaRPr lang="en-GB" sz="2000" dirty="0"/>
          </a:p>
        </p:txBody>
      </p:sp>
    </p:spTree>
    <p:extLst>
      <p:ext uri="{BB962C8B-B14F-4D97-AF65-F5344CB8AC3E}">
        <p14:creationId xmlns:p14="http://schemas.microsoft.com/office/powerpoint/2010/main" val="15922391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b="1" dirty="0" smtClean="0">
                <a:solidFill>
                  <a:srgbClr val="FF0000"/>
                </a:solidFill>
              </a:rPr>
              <a:t>Cognitive </a:t>
            </a:r>
            <a:r>
              <a:rPr lang="en-US" b="1" dirty="0">
                <a:solidFill>
                  <a:srgbClr val="FF0000"/>
                </a:solidFill>
              </a:rPr>
              <a:t>Evaluation Theory</a:t>
            </a:r>
          </a:p>
          <a:p>
            <a:r>
              <a:rPr lang="en-US" dirty="0"/>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0257529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Intrinsic Motivation</a:t>
            </a:r>
            <a:endParaRPr lang="en-US" dirty="0"/>
          </a:p>
        </p:txBody>
      </p:sp>
      <p:sp>
        <p:nvSpPr>
          <p:cNvPr id="3" name="Content Placeholder 2"/>
          <p:cNvSpPr>
            <a:spLocks noGrp="1"/>
          </p:cNvSpPr>
          <p:nvPr>
            <p:ph idx="1"/>
          </p:nvPr>
        </p:nvSpPr>
        <p:spPr>
          <a:xfrm>
            <a:off x="457200" y="1437363"/>
            <a:ext cx="8229600" cy="3917032"/>
          </a:xfrm>
        </p:spPr>
        <p:txBody>
          <a:bodyPr/>
          <a:lstStyle/>
          <a:p>
            <a:r>
              <a:rPr lang="en-US" dirty="0" smtClean="0"/>
              <a:t>Participating in an activity for its inherent satisfaction (Ryan &amp; </a:t>
            </a:r>
            <a:r>
              <a:rPr lang="en-US" dirty="0" err="1" smtClean="0"/>
              <a:t>Deci</a:t>
            </a:r>
            <a:r>
              <a:rPr lang="en-US" dirty="0" smtClean="0"/>
              <a:t>, 2000)</a:t>
            </a:r>
          </a:p>
          <a:p>
            <a:pPr lvl="1"/>
            <a:r>
              <a:rPr lang="en-US" dirty="0" smtClean="0"/>
              <a:t>Interest</a:t>
            </a:r>
          </a:p>
          <a:p>
            <a:pPr lvl="1"/>
            <a:r>
              <a:rPr lang="en-US" dirty="0" smtClean="0"/>
              <a:t>Spontaneous Enjoyment</a:t>
            </a:r>
          </a:p>
          <a:p>
            <a:pPr lvl="1"/>
            <a:r>
              <a:rPr lang="en-US" dirty="0" smtClean="0"/>
              <a:t>Occurs in the absence of reward </a:t>
            </a:r>
          </a:p>
          <a:p>
            <a:pPr lvl="1"/>
            <a:r>
              <a:rPr lang="en-US" dirty="0" smtClean="0"/>
              <a:t>Curiosity</a:t>
            </a:r>
          </a:p>
          <a:p>
            <a:pPr lvl="1"/>
            <a:r>
              <a:rPr lang="en-US" dirty="0" smtClean="0"/>
              <a:t>Challenging?</a:t>
            </a:r>
          </a:p>
          <a:p>
            <a:pPr lvl="1"/>
            <a:r>
              <a:rPr lang="en-US" dirty="0" smtClean="0"/>
              <a:t>Couched with innate </a:t>
            </a:r>
            <a:r>
              <a:rPr lang="en-US" dirty="0"/>
              <a:t>P</a:t>
            </a:r>
            <a:r>
              <a:rPr lang="en-US" dirty="0" smtClean="0"/>
              <a:t>sychological Needs</a:t>
            </a:r>
            <a:endParaRPr lang="en-US" dirty="0"/>
          </a:p>
        </p:txBody>
      </p:sp>
    </p:spTree>
    <p:extLst>
      <p:ext uri="{BB962C8B-B14F-4D97-AF65-F5344CB8AC3E}">
        <p14:creationId xmlns:p14="http://schemas.microsoft.com/office/powerpoint/2010/main" val="779502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Rewards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Intrinsic Motivation &amp; Extrinsic Rewards</a:t>
            </a:r>
          </a:p>
          <a:p>
            <a:pPr marL="0" indent="0">
              <a:buNone/>
            </a:pPr>
            <a:endParaRPr lang="en-US" dirty="0"/>
          </a:p>
          <a:p>
            <a:pPr marL="557213" lvl="2" indent="-257175"/>
            <a:r>
              <a:rPr lang="en-US" dirty="0" smtClean="0"/>
              <a:t>Pre-school children (</a:t>
            </a:r>
            <a:r>
              <a:rPr lang="en-US" dirty="0" err="1" smtClean="0"/>
              <a:t>Lepper</a:t>
            </a:r>
            <a:r>
              <a:rPr lang="en-US" dirty="0" smtClean="0"/>
              <a:t> </a:t>
            </a:r>
            <a:r>
              <a:rPr lang="en-US" i="1" dirty="0" smtClean="0"/>
              <a:t>et al</a:t>
            </a:r>
            <a:r>
              <a:rPr lang="en-US" dirty="0" smtClean="0"/>
              <a:t>., 1973)</a:t>
            </a:r>
          </a:p>
          <a:p>
            <a:pPr marL="900113" lvl="3" indent="-257175"/>
            <a:r>
              <a:rPr lang="en-US" dirty="0" smtClean="0"/>
              <a:t>Free play with </a:t>
            </a:r>
            <a:r>
              <a:rPr lang="en-US" dirty="0" err="1" smtClean="0"/>
              <a:t>coloured</a:t>
            </a:r>
            <a:r>
              <a:rPr lang="en-US" dirty="0" smtClean="0"/>
              <a:t> pens</a:t>
            </a:r>
          </a:p>
          <a:p>
            <a:pPr marL="900113" lvl="3" indent="-257175"/>
            <a:r>
              <a:rPr lang="en-US" dirty="0" smtClean="0"/>
              <a:t>Randomly assigned to:</a:t>
            </a:r>
          </a:p>
          <a:p>
            <a:pPr marL="1243013" lvl="4" indent="-257175"/>
            <a:r>
              <a:rPr lang="en-US" dirty="0" smtClean="0"/>
              <a:t>Expected reward condition</a:t>
            </a:r>
          </a:p>
          <a:p>
            <a:pPr marL="1243013" lvl="4" indent="-257175"/>
            <a:r>
              <a:rPr lang="en-US" dirty="0" smtClean="0"/>
              <a:t>Unexpected reward condition</a:t>
            </a:r>
          </a:p>
          <a:p>
            <a:pPr marL="1243013" lvl="4" indent="-257175"/>
            <a:r>
              <a:rPr lang="en-US" dirty="0" smtClean="0"/>
              <a:t>No reward condition</a:t>
            </a:r>
          </a:p>
          <a:p>
            <a:pPr marL="985838" lvl="4" indent="0">
              <a:buNone/>
            </a:pPr>
            <a:endParaRPr lang="en-US" dirty="0" smtClean="0"/>
          </a:p>
          <a:p>
            <a:pPr marL="557213" lvl="2" indent="-257175"/>
            <a:r>
              <a:rPr lang="en-US" dirty="0" smtClean="0"/>
              <a:t>By rewarding people for participating in an intrinsically interesting task, subsequent involvement in the task is reduced when the reward is no longer available (Biddle, </a:t>
            </a:r>
            <a:r>
              <a:rPr lang="en-US" dirty="0" err="1" smtClean="0"/>
              <a:t>Mutrie</a:t>
            </a:r>
            <a:r>
              <a:rPr lang="en-US" dirty="0" smtClean="0"/>
              <a:t> and </a:t>
            </a:r>
            <a:r>
              <a:rPr lang="en-US" dirty="0" err="1" smtClean="0"/>
              <a:t>Gorley</a:t>
            </a:r>
            <a:r>
              <a:rPr lang="en-US" dirty="0" smtClean="0"/>
              <a:t>, 2015)</a:t>
            </a:r>
          </a:p>
        </p:txBody>
      </p:sp>
    </p:spTree>
    <p:extLst>
      <p:ext uri="{BB962C8B-B14F-4D97-AF65-F5344CB8AC3E}">
        <p14:creationId xmlns:p14="http://schemas.microsoft.com/office/powerpoint/2010/main" val="1444707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a:xfrm>
            <a:off x="457200" y="2057401"/>
            <a:ext cx="8461332" cy="2110922"/>
          </a:xfrm>
        </p:spPr>
        <p:txBody>
          <a:bodyPr/>
          <a:lstStyle/>
          <a:p>
            <a:r>
              <a:rPr lang="en-US" dirty="0" err="1" smtClean="0"/>
              <a:t>Deci</a:t>
            </a:r>
            <a:r>
              <a:rPr lang="en-US" dirty="0" smtClean="0"/>
              <a:t> (1975), </a:t>
            </a:r>
            <a:r>
              <a:rPr lang="en-US" dirty="0" err="1" smtClean="0"/>
              <a:t>Deci</a:t>
            </a:r>
            <a:r>
              <a:rPr lang="en-US" dirty="0" smtClean="0"/>
              <a:t> &amp; Ryan (1980; 1985)</a:t>
            </a:r>
            <a:endParaRPr lang="en-US" dirty="0"/>
          </a:p>
          <a:p>
            <a:r>
              <a:rPr lang="en-US" dirty="0" smtClean="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p:txBody>
          <a:bodyPr/>
          <a:lstStyle/>
          <a:p>
            <a:r>
              <a:rPr lang="en-US" dirty="0" smtClean="0"/>
              <a:t>Informational</a:t>
            </a:r>
          </a:p>
          <a:p>
            <a:pPr lvl="1"/>
            <a:r>
              <a:rPr lang="en-US" dirty="0" smtClean="0"/>
              <a:t>Increase intrinsic motivation</a:t>
            </a:r>
          </a:p>
          <a:p>
            <a:pPr marL="0" indent="0">
              <a:buNone/>
            </a:pPr>
            <a:endParaRPr lang="en-US" dirty="0" smtClean="0"/>
          </a:p>
          <a:p>
            <a:r>
              <a:rPr lang="en-US" dirty="0" smtClean="0"/>
              <a:t>Controlling</a:t>
            </a:r>
          </a:p>
          <a:p>
            <a:pPr lvl="1"/>
            <a:r>
              <a:rPr lang="en-US" dirty="0" smtClean="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informational and controlling rewards?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b="1" dirty="0">
                <a:solidFill>
                  <a:srgbClr val="FF0000"/>
                </a:solidFill>
              </a:rPr>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1981232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3" name="Content Placeholder 2"/>
          <p:cNvSpPr>
            <a:spLocks noGrp="1"/>
          </p:cNvSpPr>
          <p:nvPr>
            <p:ph idx="1"/>
          </p:nvPr>
        </p:nvSpPr>
        <p:spPr/>
        <p:txBody>
          <a:bodyPr/>
          <a:lstStyle/>
          <a:p>
            <a:pPr marL="0" indent="0">
              <a:buNone/>
            </a:pPr>
            <a:r>
              <a:rPr lang="en-US" dirty="0"/>
              <a:t>Organismic Integration </a:t>
            </a:r>
            <a:r>
              <a:rPr lang="en-US" dirty="0" smtClean="0"/>
              <a:t>Theory</a:t>
            </a:r>
            <a:r>
              <a:rPr lang="en-US" dirty="0"/>
              <a:t> </a:t>
            </a:r>
            <a:r>
              <a:rPr lang="en-US" dirty="0" smtClean="0"/>
              <a:t>(</a:t>
            </a:r>
            <a:r>
              <a:rPr lang="en-US" dirty="0" err="1" smtClean="0"/>
              <a:t>Deci</a:t>
            </a:r>
            <a:r>
              <a:rPr lang="en-US" dirty="0" smtClean="0"/>
              <a:t> &amp; Ryan, 1985; Ryan &amp; </a:t>
            </a:r>
            <a:r>
              <a:rPr lang="en-US" dirty="0" err="1" smtClean="0"/>
              <a:t>Deci</a:t>
            </a:r>
            <a:r>
              <a:rPr lang="en-US" dirty="0" smtClean="0"/>
              <a:t>, 2017)</a:t>
            </a:r>
          </a:p>
          <a:p>
            <a:pPr marL="0" indent="0">
              <a:buNone/>
            </a:pPr>
            <a:endParaRPr lang="en-US" dirty="0"/>
          </a:p>
          <a:p>
            <a:pPr marL="0" indent="0">
              <a:buNone/>
            </a:pPr>
            <a:r>
              <a:rPr lang="en-US" dirty="0" smtClean="0"/>
              <a:t>BREQ-2 / BREQ-3 – Measure widely used. </a:t>
            </a:r>
            <a:endParaRPr lang="en-US" dirty="0"/>
          </a:p>
        </p:txBody>
      </p:sp>
    </p:spTree>
    <p:extLst>
      <p:ext uri="{BB962C8B-B14F-4D97-AF65-F5344CB8AC3E}">
        <p14:creationId xmlns:p14="http://schemas.microsoft.com/office/powerpoint/2010/main" val="484967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r>
              <a:rPr lang="en-GB" dirty="0"/>
              <a:t>Hypothetical examples of the behavioural regulation of </a:t>
            </a:r>
            <a:r>
              <a:rPr lang="en-GB" dirty="0" smtClean="0"/>
              <a:t>individuals. </a:t>
            </a:r>
          </a:p>
          <a:p>
            <a:r>
              <a:rPr lang="en-GB" dirty="0" smtClean="0"/>
              <a:t>Bangor University </a:t>
            </a:r>
          </a:p>
          <a:p>
            <a:r>
              <a:rPr lang="en-GB" dirty="0" smtClean="0"/>
              <a:t>Other useful resources - measures. </a:t>
            </a:r>
            <a:endParaRPr lang="en-GB" dirty="0" smtClean="0">
              <a:hlinkClick r:id="rId2"/>
            </a:endParaRPr>
          </a:p>
          <a:p>
            <a:r>
              <a:rPr lang="en-GB" dirty="0" smtClean="0">
                <a:hlinkClick r:id="rId2"/>
              </a:rPr>
              <a:t>http</a:t>
            </a:r>
            <a:r>
              <a:rPr lang="en-GB" dirty="0">
                <a:hlinkClick r:id="rId2"/>
              </a:rPr>
              <a:t>://</a:t>
            </a:r>
            <a:r>
              <a:rPr lang="en-GB" dirty="0" smtClean="0">
                <a:hlinkClick r:id="rId2"/>
              </a:rPr>
              <a:t>exercise-motivation.bangor.ac.uk/breq/theory.php</a:t>
            </a:r>
            <a:endParaRPr lang="en-GB" dirty="0" smtClean="0"/>
          </a:p>
          <a:p>
            <a:endParaRPr lang="en-GB" dirty="0"/>
          </a:p>
        </p:txBody>
      </p:sp>
    </p:spTree>
    <p:extLst>
      <p:ext uri="{BB962C8B-B14F-4D97-AF65-F5344CB8AC3E}">
        <p14:creationId xmlns:p14="http://schemas.microsoft.com/office/powerpoint/2010/main" val="18734004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1472396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5491189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0986795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887486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6302190" y="2903775"/>
            <a:ext cx="1266265"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2451448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6302190" y="2903775"/>
            <a:ext cx="1266265"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9" name="TextBox 8"/>
          <p:cNvSpPr txBox="1"/>
          <p:nvPr/>
        </p:nvSpPr>
        <p:spPr>
          <a:xfrm>
            <a:off x="1490382" y="4420726"/>
            <a:ext cx="1120589" cy="507831"/>
          </a:xfrm>
          <a:prstGeom prst="rect">
            <a:avLst/>
          </a:prstGeom>
          <a:noFill/>
        </p:spPr>
        <p:txBody>
          <a:bodyPr wrap="square" rtlCol="0">
            <a:spAutoFit/>
          </a:bodyPr>
          <a:lstStyle/>
          <a:p>
            <a:pPr algn="ctr"/>
            <a:r>
              <a:rPr lang="en-US" sz="1350" dirty="0"/>
              <a:t>Controlled Motivation</a:t>
            </a:r>
          </a:p>
        </p:txBody>
      </p:sp>
    </p:spTree>
    <p:extLst>
      <p:ext uri="{BB962C8B-B14F-4D97-AF65-F5344CB8AC3E}">
        <p14:creationId xmlns:p14="http://schemas.microsoft.com/office/powerpoint/2010/main" val="20685014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6302190" y="2903775"/>
            <a:ext cx="1266265"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9" name="TextBox 8"/>
          <p:cNvSpPr txBox="1"/>
          <p:nvPr/>
        </p:nvSpPr>
        <p:spPr>
          <a:xfrm>
            <a:off x="1490382" y="4420726"/>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02191" y="4420726"/>
            <a:ext cx="1266264" cy="507831"/>
          </a:xfrm>
          <a:prstGeom prst="rect">
            <a:avLst/>
          </a:prstGeom>
          <a:noFill/>
        </p:spPr>
        <p:txBody>
          <a:bodyPr wrap="square" rtlCol="0">
            <a:spAutoFit/>
          </a:bodyPr>
          <a:lstStyle/>
          <a:p>
            <a:pPr algn="ctr"/>
            <a:r>
              <a:rPr lang="en-US" sz="1350" dirty="0" err="1"/>
              <a:t>AutonomousMotivation</a:t>
            </a:r>
            <a:endParaRPr lang="en-US" sz="1350" dirty="0"/>
          </a:p>
        </p:txBody>
      </p:sp>
    </p:spTree>
    <p:extLst>
      <p:ext uri="{BB962C8B-B14F-4D97-AF65-F5344CB8AC3E}">
        <p14:creationId xmlns:p14="http://schemas.microsoft.com/office/powerpoint/2010/main" val="183845805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6302190" y="2903775"/>
            <a:ext cx="1266265"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490382" y="4420726"/>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447865" y="4420726"/>
            <a:ext cx="1219027" cy="507831"/>
          </a:xfrm>
          <a:prstGeom prst="rect">
            <a:avLst/>
          </a:prstGeom>
          <a:noFill/>
        </p:spPr>
        <p:txBody>
          <a:bodyPr wrap="square" rtlCol="0">
            <a:spAutoFit/>
          </a:bodyPr>
          <a:lstStyle/>
          <a:p>
            <a:pPr algn="ctr"/>
            <a:r>
              <a:rPr lang="en-US" sz="1350" dirty="0" err="1"/>
              <a:t>AutonomousMotivation</a:t>
            </a:r>
            <a:endParaRPr lang="en-US" sz="1350" dirty="0"/>
          </a:p>
        </p:txBody>
      </p:sp>
    </p:spTree>
    <p:extLst>
      <p:ext uri="{BB962C8B-B14F-4D97-AF65-F5344CB8AC3E}">
        <p14:creationId xmlns:p14="http://schemas.microsoft.com/office/powerpoint/2010/main" val="9698677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485900"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012139"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789397"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6302190" y="2903775"/>
            <a:ext cx="1266265"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1893794" y="3669931"/>
            <a:ext cx="5221941"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490382" y="4420726"/>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447865" y="4420726"/>
            <a:ext cx="1201443"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3012141" y="4730110"/>
            <a:ext cx="3071639" cy="923330"/>
          </a:xfrm>
          <a:prstGeom prst="rect">
            <a:avLst/>
          </a:prstGeom>
          <a:noFill/>
        </p:spPr>
        <p:txBody>
          <a:bodyPr wrap="square" rtlCol="0">
            <a:spAutoFit/>
          </a:bodyPr>
          <a:lstStyle/>
          <a:p>
            <a:pPr algn="ctr"/>
            <a:r>
              <a:rPr lang="en-US" sz="2400" dirty="0" err="1"/>
              <a:t>Internalisation</a:t>
            </a:r>
            <a:endParaRPr lang="en-US" sz="2400" dirty="0"/>
          </a:p>
          <a:p>
            <a:pPr algn="ctr"/>
            <a:r>
              <a:rPr lang="en-US" sz="1500" dirty="0"/>
              <a:t>Organismic Integration Theory (</a:t>
            </a:r>
            <a:r>
              <a:rPr lang="en-US" sz="1500" dirty="0" err="1"/>
              <a:t>Deci</a:t>
            </a:r>
            <a:r>
              <a:rPr lang="en-US" sz="1500" dirty="0"/>
              <a:t> &amp; Ryan, 1985; Ryan &amp; </a:t>
            </a:r>
            <a:r>
              <a:rPr lang="en-US" sz="1500" dirty="0" err="1"/>
              <a:t>Deci</a:t>
            </a:r>
            <a:r>
              <a:rPr lang="en-US" sz="1500" dirty="0"/>
              <a:t>, 2000)</a:t>
            </a:r>
          </a:p>
        </p:txBody>
      </p:sp>
    </p:spTree>
    <p:extLst>
      <p:ext uri="{BB962C8B-B14F-4D97-AF65-F5344CB8AC3E}">
        <p14:creationId xmlns:p14="http://schemas.microsoft.com/office/powerpoint/2010/main" val="11667296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84213" y="260350"/>
            <a:ext cx="7772400" cy="1143000"/>
          </a:xfrm>
        </p:spPr>
        <p:txBody>
          <a:bodyPr/>
          <a:lstStyle/>
          <a:p>
            <a:r>
              <a:rPr lang="en-GB" altLang="en-US" sz="2400" smtClean="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smtClean="0">
                <a:solidFill>
                  <a:srgbClr val="FFFFFF"/>
                </a:solidFill>
                <a:latin typeface="Arial" panose="020B0604020202020204" pitchFamily="34" charset="0"/>
              </a:rPr>
              <a:t>Four different types</a:t>
            </a:r>
          </a:p>
          <a:p>
            <a:pPr lvl="1">
              <a:lnSpc>
                <a:spcPct val="80000"/>
              </a:lnSpc>
            </a:pPr>
            <a:r>
              <a:rPr lang="en-GB" altLang="en-US" sz="2000" b="1" dirty="0" smtClean="0">
                <a:latin typeface="Arial" panose="020B0604020202020204" pitchFamily="34" charset="0"/>
              </a:rPr>
              <a:t>External regulation</a:t>
            </a:r>
            <a:r>
              <a:rPr lang="en-GB" altLang="en-US" sz="2000" dirty="0" smtClean="0">
                <a:latin typeface="Arial" panose="020B0604020202020204" pitchFamily="34" charset="0"/>
              </a:rPr>
              <a:t> </a:t>
            </a:r>
            <a:r>
              <a:rPr lang="en-GB" altLang="en-US" sz="2000" dirty="0" smtClean="0">
                <a:solidFill>
                  <a:srgbClr val="0033CC"/>
                </a:solidFill>
                <a:latin typeface="Arial" panose="020B0604020202020204" pitchFamily="34" charset="0"/>
              </a:rPr>
              <a:t>(traditional EM)</a:t>
            </a:r>
          </a:p>
          <a:p>
            <a:pPr lvl="2">
              <a:lnSpc>
                <a:spcPct val="80000"/>
              </a:lnSpc>
            </a:pPr>
            <a:r>
              <a:rPr lang="en-GB" altLang="en-US" sz="2000" dirty="0" smtClean="0">
                <a:latin typeface="Arial" panose="020B0604020202020204" pitchFamily="34" charset="0"/>
              </a:rPr>
              <a:t>Behaviour is regulated through external means </a:t>
            </a:r>
          </a:p>
          <a:p>
            <a:pPr lvl="2">
              <a:lnSpc>
                <a:spcPct val="80000"/>
              </a:lnSpc>
              <a:buFontTx/>
              <a:buNone/>
            </a:pPr>
            <a:r>
              <a:rPr lang="en-GB" altLang="en-US" sz="2000" dirty="0" smtClean="0">
                <a:latin typeface="Arial" panose="020B0604020202020204" pitchFamily="34" charset="0"/>
              </a:rPr>
              <a:t>	(e.g., rewards or threats)</a:t>
            </a:r>
          </a:p>
          <a:p>
            <a:pPr lvl="1">
              <a:lnSpc>
                <a:spcPct val="80000"/>
              </a:lnSpc>
            </a:pPr>
            <a:r>
              <a:rPr lang="en-GB" altLang="en-US" sz="2000" b="1" dirty="0" err="1" smtClean="0">
                <a:latin typeface="Arial" panose="020B0604020202020204" pitchFamily="34" charset="0"/>
              </a:rPr>
              <a:t>Introjected</a:t>
            </a:r>
            <a:r>
              <a:rPr lang="en-GB" altLang="en-US" sz="2000" b="1" dirty="0" smtClean="0">
                <a:latin typeface="Arial" panose="020B0604020202020204" pitchFamily="34" charset="0"/>
              </a:rPr>
              <a:t> regulation</a:t>
            </a:r>
          </a:p>
          <a:p>
            <a:pPr lvl="2">
              <a:lnSpc>
                <a:spcPct val="80000"/>
              </a:lnSpc>
            </a:pPr>
            <a:r>
              <a:rPr lang="en-GB" altLang="en-US" sz="2000" dirty="0" smtClean="0">
                <a:latin typeface="Arial" panose="020B0604020202020204" pitchFamily="34" charset="0"/>
              </a:rPr>
              <a:t>Behaviour engaged in to alleviate self-imposed pressure </a:t>
            </a:r>
          </a:p>
          <a:p>
            <a:pPr lvl="2">
              <a:lnSpc>
                <a:spcPct val="80000"/>
              </a:lnSpc>
              <a:buFontTx/>
              <a:buNone/>
            </a:pPr>
            <a:r>
              <a:rPr lang="en-GB" altLang="en-US" sz="2000" dirty="0" smtClean="0">
                <a:latin typeface="Arial" panose="020B0604020202020204" pitchFamily="34" charset="0"/>
              </a:rPr>
              <a:t>	(e.g., guilt, anxiety, embarrassment or to gain pride)</a:t>
            </a:r>
          </a:p>
          <a:p>
            <a:pPr lvl="1">
              <a:lnSpc>
                <a:spcPct val="80000"/>
              </a:lnSpc>
            </a:pPr>
            <a:r>
              <a:rPr lang="en-GB" altLang="en-US" sz="2000" b="1" dirty="0" smtClean="0">
                <a:latin typeface="Arial" panose="020B0604020202020204" pitchFamily="34" charset="0"/>
              </a:rPr>
              <a:t>Identified regulation</a:t>
            </a:r>
          </a:p>
          <a:p>
            <a:pPr lvl="2">
              <a:lnSpc>
                <a:spcPct val="80000"/>
              </a:lnSpc>
            </a:pPr>
            <a:r>
              <a:rPr lang="en-GB" altLang="en-US" sz="2000" dirty="0" smtClean="0">
                <a:latin typeface="Arial" panose="020B0604020202020204" pitchFamily="34" charset="0"/>
              </a:rPr>
              <a:t>Behaviour valued &amp; judged important (some free choice)</a:t>
            </a:r>
          </a:p>
          <a:p>
            <a:pPr lvl="2">
              <a:lnSpc>
                <a:spcPct val="80000"/>
              </a:lnSpc>
              <a:buFontTx/>
              <a:buNone/>
            </a:pPr>
            <a:r>
              <a:rPr lang="en-GB" altLang="en-US" sz="2000" dirty="0" smtClean="0">
                <a:latin typeface="Arial" panose="020B0604020202020204" pitchFamily="34" charset="0"/>
              </a:rPr>
              <a:t>	(e.g., exercising to stay fit)</a:t>
            </a:r>
          </a:p>
          <a:p>
            <a:pPr lvl="1">
              <a:lnSpc>
                <a:spcPct val="80000"/>
              </a:lnSpc>
            </a:pPr>
            <a:r>
              <a:rPr lang="en-GB" altLang="en-US" sz="2000" b="1" dirty="0" smtClean="0">
                <a:latin typeface="Arial" panose="020B0604020202020204" pitchFamily="34" charset="0"/>
              </a:rPr>
              <a:t>Integrated regulation</a:t>
            </a:r>
          </a:p>
          <a:p>
            <a:pPr lvl="2">
              <a:lnSpc>
                <a:spcPct val="80000"/>
              </a:lnSpc>
            </a:pPr>
            <a:r>
              <a:rPr lang="en-GB" altLang="en-US" sz="2000" dirty="0" smtClean="0">
                <a:latin typeface="Arial" panose="020B0604020202020204" pitchFamily="34" charset="0"/>
              </a:rPr>
              <a:t>Engage out of choice, but choices of behaviour made as a function of coherence with other </a:t>
            </a:r>
            <a:r>
              <a:rPr lang="en-GB" altLang="en-US" dirty="0" smtClean="0">
                <a:latin typeface="Arial" panose="020B0604020202020204" pitchFamily="34" charset="0"/>
              </a:rPr>
              <a:t>aspects of self </a:t>
            </a:r>
          </a:p>
          <a:p>
            <a:pPr lvl="2">
              <a:lnSpc>
                <a:spcPct val="80000"/>
              </a:lnSpc>
              <a:buFontTx/>
              <a:buNone/>
            </a:pPr>
            <a:r>
              <a:rPr lang="en-GB" altLang="en-US" dirty="0" smtClean="0">
                <a:latin typeface="Arial" panose="020B0604020202020204" pitchFamily="34" charset="0"/>
              </a:rPr>
              <a:t>	</a:t>
            </a:r>
            <a:r>
              <a:rPr lang="en-GB" altLang="en-US" sz="2000" dirty="0" smtClean="0">
                <a:latin typeface="Arial" panose="020B0604020202020204" pitchFamily="34" charset="0"/>
              </a:rPr>
              <a:t>(i.e., this symbolises who I am)</a:t>
            </a:r>
          </a:p>
          <a:p>
            <a:endParaRPr lang="en-GB" altLang="en-US" dirty="0" smtClean="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610322" y="436563"/>
            <a:ext cx="7772400" cy="1143000"/>
          </a:xfrm>
        </p:spPr>
        <p:txBody>
          <a:bodyPr/>
          <a:lstStyle/>
          <a:p>
            <a:r>
              <a:rPr lang="en-GB" altLang="en-US" sz="2400" dirty="0" smtClean="0">
                <a:latin typeface="Arial" panose="020B0604020202020204" pitchFamily="34" charset="0"/>
              </a:rPr>
              <a:t>Organismic Integration Theory (OIT) – </a:t>
            </a:r>
            <a:r>
              <a:rPr lang="en-GB" altLang="en-US" sz="2400" dirty="0" err="1" smtClean="0">
                <a:latin typeface="Arial" panose="020B0604020202020204" pitchFamily="34" charset="0"/>
              </a:rPr>
              <a:t>Amotivation</a:t>
            </a:r>
            <a:r>
              <a:rPr lang="en-GB" altLang="en-US" sz="2400" dirty="0" smtClean="0">
                <a:latin typeface="Arial" panose="020B0604020202020204" pitchFamily="34" charset="0"/>
              </a:rPr>
              <a:t> &amp; </a:t>
            </a:r>
            <a:r>
              <a:rPr lang="en-GB" altLang="en-US" sz="2400" dirty="0" smtClean="0">
                <a:latin typeface="Arial" panose="020B0604020202020204" pitchFamily="34" charset="0"/>
              </a:rPr>
              <a:t/>
            </a:r>
            <a:br>
              <a:rPr lang="en-GB" altLang="en-US" sz="2400" dirty="0" smtClean="0">
                <a:latin typeface="Arial" panose="020B0604020202020204" pitchFamily="34" charset="0"/>
              </a:rPr>
            </a:br>
            <a:r>
              <a:rPr lang="en-GB" altLang="en-US" sz="2400" dirty="0">
                <a:latin typeface="Arial" panose="020B0604020202020204" pitchFamily="34" charset="0"/>
              </a:rPr>
              <a:t/>
            </a:r>
            <a:br>
              <a:rPr lang="en-GB" altLang="en-US" sz="2400" dirty="0">
                <a:latin typeface="Arial" panose="020B0604020202020204" pitchFamily="34" charset="0"/>
              </a:rPr>
            </a:br>
            <a:r>
              <a:rPr lang="en-GB" altLang="en-US" sz="2400" dirty="0" smtClean="0">
                <a:latin typeface="Arial" panose="020B0604020202020204" pitchFamily="34" charset="0"/>
              </a:rPr>
              <a:t/>
            </a:r>
            <a:br>
              <a:rPr lang="en-GB" altLang="en-US" sz="2400" dirty="0" smtClean="0">
                <a:latin typeface="Arial" panose="020B0604020202020204" pitchFamily="34" charset="0"/>
              </a:rPr>
            </a:br>
            <a:r>
              <a:rPr lang="en-GB" altLang="en-US" sz="2400" dirty="0" smtClean="0">
                <a:latin typeface="Arial" panose="020B0604020202020204" pitchFamily="34" charset="0"/>
              </a:rPr>
              <a:t>Intrinsic </a:t>
            </a:r>
            <a:r>
              <a:rPr lang="en-GB" altLang="en-US" sz="2400" dirty="0" smtClean="0">
                <a:latin typeface="Arial" panose="020B0604020202020204" pitchFamily="34" charset="0"/>
              </a:rPr>
              <a:t>Motivation</a:t>
            </a: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smtClean="0">
                <a:solidFill>
                  <a:srgbClr val="FFFFFF"/>
                </a:solidFill>
                <a:latin typeface="Arial" panose="020B0604020202020204" pitchFamily="34" charset="0"/>
              </a:rPr>
              <a:t>Amotivation</a:t>
            </a:r>
            <a:r>
              <a:rPr lang="en-GB" altLang="en-US" dirty="0" smtClean="0">
                <a:solidFill>
                  <a:srgbClr val="FFFFFF"/>
                </a:solidFill>
                <a:latin typeface="Arial" panose="020B0604020202020204" pitchFamily="34" charset="0"/>
              </a:rPr>
              <a:t>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Extrinsic Motivation (4 types)</a:t>
            </a:r>
          </a:p>
          <a:p>
            <a:pPr algn="ctr">
              <a:buFontTx/>
              <a:buNone/>
            </a:pPr>
            <a:endParaRPr lang="en-GB" altLang="en-US" dirty="0" smtClean="0">
              <a:latin typeface="Arial" panose="020B0604020202020204" pitchFamily="34" charset="0"/>
            </a:endParaRP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Intrinsic Motivation</a:t>
            </a:r>
          </a:p>
          <a:p>
            <a:pPr>
              <a:buFontTx/>
              <a:buNone/>
            </a:pPr>
            <a:r>
              <a:rPr lang="en-US" altLang="en-US" sz="2400" dirty="0" smtClean="0">
                <a:latin typeface="Arial" panose="020B0604020202020204" pitchFamily="34" charset="0"/>
              </a:rPr>
              <a:t>Intrinsic motivation or integrated regulation (</a:t>
            </a:r>
            <a:r>
              <a:rPr lang="en-US" altLang="en-US" sz="2400" dirty="0" err="1" smtClean="0">
                <a:latin typeface="Arial" panose="020B0604020202020204" pitchFamily="34" charset="0"/>
              </a:rPr>
              <a:t>Deci</a:t>
            </a:r>
            <a:r>
              <a:rPr lang="en-US" altLang="en-US" sz="2400" dirty="0" smtClean="0">
                <a:latin typeface="Arial" panose="020B0604020202020204" pitchFamily="34" charset="0"/>
              </a:rPr>
              <a:t> &amp; Ryan, 2002) is positively associated with exercise adherence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dirty="0"/>
              <a:t>Organismic Integration Theory</a:t>
            </a:r>
          </a:p>
          <a:p>
            <a:r>
              <a:rPr lang="en-US" dirty="0"/>
              <a:t>Causality Orientations </a:t>
            </a:r>
            <a:r>
              <a:rPr lang="en-US" dirty="0" smtClean="0"/>
              <a:t>Theory</a:t>
            </a:r>
          </a:p>
          <a:p>
            <a:r>
              <a:rPr lang="en-US" b="1" dirty="0" smtClean="0">
                <a:solidFill>
                  <a:srgbClr val="FF0000"/>
                </a:solidFill>
              </a:rPr>
              <a:t>Basic </a:t>
            </a:r>
            <a:r>
              <a:rPr lang="en-US" b="1" dirty="0">
                <a:solidFill>
                  <a:srgbClr val="FF0000"/>
                </a:solidFill>
              </a:rPr>
              <a:t>Psychological Needs </a:t>
            </a:r>
            <a:r>
              <a:rPr lang="en-US" b="1" dirty="0" smtClean="0">
                <a:solidFill>
                  <a:srgbClr val="FF0000"/>
                </a:solidFill>
              </a:rPr>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207137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3966883"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35597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595719"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smtClean="0"/>
              <a:t>Social Environment</a:t>
            </a:r>
            <a:endParaRPr lang="en-US" sz="1350" dirty="0"/>
          </a:p>
        </p:txBody>
      </p:sp>
      <p:sp>
        <p:nvSpPr>
          <p:cNvPr id="8" name="Right Arrow 7"/>
          <p:cNvSpPr/>
          <p:nvPr/>
        </p:nvSpPr>
        <p:spPr>
          <a:xfrm>
            <a:off x="545950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3528787"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000375"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148040" y="4499429"/>
            <a:ext cx="1039847" cy="461665"/>
          </a:xfrm>
          <a:prstGeom prst="rect">
            <a:avLst/>
          </a:prstGeom>
          <a:noFill/>
        </p:spPr>
        <p:txBody>
          <a:bodyPr wrap="square" rtlCol="0">
            <a:spAutoFit/>
          </a:bodyPr>
          <a:lstStyle/>
          <a:p>
            <a:pPr algn="ctr"/>
            <a:r>
              <a:rPr lang="en-US" sz="1200" dirty="0"/>
              <a:t>Autonomous Motivation</a:t>
            </a:r>
          </a:p>
        </p:txBody>
      </p:sp>
      <p:sp>
        <p:nvSpPr>
          <p:cNvPr id="10" name="Right Arrow 9"/>
          <p:cNvSpPr/>
          <p:nvPr/>
        </p:nvSpPr>
        <p:spPr>
          <a:xfrm>
            <a:off x="3048000" y="3333751"/>
            <a:ext cx="190500"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1" name="TextBox 10"/>
          <p:cNvSpPr txBox="1"/>
          <p:nvPr/>
        </p:nvSpPr>
        <p:spPr>
          <a:xfrm>
            <a:off x="3048001" y="3020239"/>
            <a:ext cx="696632" cy="784830"/>
          </a:xfrm>
          <a:prstGeom prst="rect">
            <a:avLst/>
          </a:prstGeom>
          <a:noFill/>
        </p:spPr>
        <p:txBody>
          <a:bodyPr wrap="square" rtlCol="0">
            <a:spAutoFit/>
          </a:bodyPr>
          <a:lstStyle/>
          <a:p>
            <a:pPr algn="ctr"/>
            <a:r>
              <a:rPr lang="en-US" sz="4500" dirty="0"/>
              <a:t>?</a:t>
            </a:r>
          </a:p>
        </p:txBody>
      </p:sp>
      <p:sp>
        <p:nvSpPr>
          <p:cNvPr id="12" name="Right Arrow 11"/>
          <p:cNvSpPr/>
          <p:nvPr/>
        </p:nvSpPr>
        <p:spPr>
          <a:xfrm>
            <a:off x="3588657" y="3333751"/>
            <a:ext cx="190500"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3" name="Right Arrow 12"/>
          <p:cNvSpPr/>
          <p:nvPr/>
        </p:nvSpPr>
        <p:spPr>
          <a:xfrm>
            <a:off x="4009571"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7983637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smtClean="0"/>
              <a:t>Social Environment</a:t>
            </a:r>
            <a:endParaRPr lang="en-US" sz="1350" dirty="0"/>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1026499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16429097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39620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3734444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62217"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505694"/>
            <a:ext cx="1277471" cy="1354199"/>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a:t>
            </a:r>
            <a:r>
              <a:rPr lang="en-US" sz="1050" dirty="0" smtClean="0"/>
              <a:t>Need Satisfaction /Frustration </a:t>
            </a:r>
            <a:r>
              <a:rPr lang="en-US" sz="1050" dirty="0"/>
              <a:t>(Autonomy,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6394562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4" name="Alternate Process 13"/>
          <p:cNvSpPr/>
          <p:nvPr/>
        </p:nvSpPr>
        <p:spPr>
          <a:xfrm>
            <a:off x="2847468" y="1947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Support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6" name="Right Arrow 15"/>
          <p:cNvSpPr/>
          <p:nvPr/>
        </p:nvSpPr>
        <p:spPr>
          <a:xfrm rot="19488371">
            <a:off x="2551827" y="2796403"/>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7" name="Alternate Process 16"/>
          <p:cNvSpPr/>
          <p:nvPr/>
        </p:nvSpPr>
        <p:spPr>
          <a:xfrm>
            <a:off x="2847468" y="3944578"/>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Thwart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8" name="Right Arrow 17"/>
          <p:cNvSpPr/>
          <p:nvPr/>
        </p:nvSpPr>
        <p:spPr>
          <a:xfrm rot="2237936">
            <a:off x="2464690" y="3792770"/>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9" name="Right Arrow 18"/>
          <p:cNvSpPr/>
          <p:nvPr/>
        </p:nvSpPr>
        <p:spPr>
          <a:xfrm rot="19488371">
            <a:off x="4203734" y="3790336"/>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0" name="Right Arrow 19"/>
          <p:cNvSpPr/>
          <p:nvPr/>
        </p:nvSpPr>
        <p:spPr>
          <a:xfrm rot="2237936">
            <a:off x="4203179" y="2702215"/>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3335283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r>
              <a:rPr lang="en-GB" dirty="0" smtClean="0"/>
              <a:t>Provide examples of intrinsic and extrinsic goals relating to physical activity.</a:t>
            </a:r>
          </a:p>
          <a:p>
            <a:pPr marL="0" indent="0">
              <a:buNone/>
            </a:pPr>
            <a:endParaRPr lang="en-GB" dirty="0" smtClean="0"/>
          </a:p>
          <a:p>
            <a:r>
              <a:rPr lang="en-GB" dirty="0" smtClean="0"/>
              <a:t>What do you think the implications of having extrinsic or intrinsic goals are? Why?</a:t>
            </a:r>
            <a:endParaRPr lang="en-GB" dirty="0"/>
          </a:p>
        </p:txBody>
      </p:sp>
    </p:spTree>
    <p:extLst>
      <p:ext uri="{BB962C8B-B14F-4D97-AF65-F5344CB8AC3E}">
        <p14:creationId xmlns:p14="http://schemas.microsoft.com/office/powerpoint/2010/main" val="4847391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4882" y="2241224"/>
            <a:ext cx="8229600" cy="1143000"/>
          </a:xfrm>
        </p:spPr>
        <p:txBody>
          <a:bodyPr/>
          <a:lstStyle/>
          <a:p>
            <a:r>
              <a:rPr lang="en-US" dirty="0" smtClean="0"/>
              <a:t>Practical Application</a:t>
            </a:r>
            <a:endParaRPr lang="en-US" dirty="0"/>
          </a:p>
        </p:txBody>
      </p:sp>
    </p:spTree>
    <p:extLst>
      <p:ext uri="{BB962C8B-B14F-4D97-AF65-F5344CB8AC3E}">
        <p14:creationId xmlns:p14="http://schemas.microsoft.com/office/powerpoint/2010/main" val="19516634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13466842443_64a641cb07_h.jpg"/>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tretch>
            <a:fillRect/>
          </a:stretch>
        </p:blipFill>
        <p:spPr>
          <a:xfrm>
            <a:off x="0" y="-6646"/>
            <a:ext cx="9152862" cy="6864646"/>
          </a:xfrm>
          <a:prstGeom prst="rect">
            <a:avLst/>
          </a:prstGeom>
        </p:spPr>
      </p:pic>
      <p:sp>
        <p:nvSpPr>
          <p:cNvPr id="4" name="Rectangle 3"/>
          <p:cNvSpPr/>
          <p:nvPr/>
        </p:nvSpPr>
        <p:spPr>
          <a:xfrm>
            <a:off x="1201965" y="5570879"/>
            <a:ext cx="1324429" cy="369332"/>
          </a:xfrm>
          <a:prstGeom prst="rect">
            <a:avLst/>
          </a:prstGeom>
        </p:spPr>
        <p:txBody>
          <a:bodyPr wrap="square">
            <a:spAutoFit/>
          </a:bodyPr>
          <a:lstStyle/>
          <a:p>
            <a:r>
              <a:rPr lang="en-US" sz="600" dirty="0">
                <a:solidFill>
                  <a:srgbClr val="FFFFFF"/>
                </a:solidFill>
              </a:rPr>
              <a:t>Texas A&amp;M University-Commerce Marketing Communications Photography (2010)</a:t>
            </a:r>
          </a:p>
        </p:txBody>
      </p:sp>
      <p:sp>
        <p:nvSpPr>
          <p:cNvPr id="5" name="Title 4"/>
          <p:cNvSpPr>
            <a:spLocks noGrp="1"/>
          </p:cNvSpPr>
          <p:nvPr>
            <p:ph type="title"/>
          </p:nvPr>
        </p:nvSpPr>
        <p:spPr>
          <a:xfrm>
            <a:off x="1358055" y="184444"/>
            <a:ext cx="6172200" cy="857250"/>
          </a:xfrm>
        </p:spPr>
        <p:txBody>
          <a:bodyPr/>
          <a:lstStyle/>
          <a:p>
            <a:r>
              <a:rPr lang="en-US" b="1" dirty="0" smtClean="0">
                <a:solidFill>
                  <a:schemeClr val="bg1"/>
                </a:solidFill>
              </a:rPr>
              <a:t>The Social Environment</a:t>
            </a:r>
            <a:endParaRPr lang="en-US" b="1" dirty="0">
              <a:solidFill>
                <a:schemeClr val="bg1"/>
              </a:solidFill>
            </a:endParaRPr>
          </a:p>
        </p:txBody>
      </p:sp>
    </p:spTree>
    <p:extLst>
      <p:ext uri="{BB962C8B-B14F-4D97-AF65-F5344CB8AC3E}">
        <p14:creationId xmlns:p14="http://schemas.microsoft.com/office/powerpoint/2010/main" val="14530257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392747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Controlling </a:t>
            </a:r>
            <a:r>
              <a:rPr lang="en-US" sz="1350" dirty="0" smtClean="0"/>
              <a:t>Environment</a:t>
            </a:r>
            <a:endParaRPr lang="en-US" sz="1350" dirty="0"/>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4" name="Alternate Process 13"/>
          <p:cNvSpPr/>
          <p:nvPr/>
        </p:nvSpPr>
        <p:spPr>
          <a:xfrm>
            <a:off x="2847468" y="1947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Support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6" name="Right Arrow 15"/>
          <p:cNvSpPr/>
          <p:nvPr/>
        </p:nvSpPr>
        <p:spPr>
          <a:xfrm>
            <a:off x="2527180" y="2292938"/>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7" name="Alternate Process 16"/>
          <p:cNvSpPr/>
          <p:nvPr/>
        </p:nvSpPr>
        <p:spPr>
          <a:xfrm>
            <a:off x="2847468" y="3944578"/>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Thwart need for </a:t>
            </a:r>
          </a:p>
          <a:p>
            <a:pPr marL="214313" indent="-214313" algn="ctr">
              <a:buFontTx/>
              <a:buChar char="-"/>
            </a:pPr>
            <a:r>
              <a:rPr lang="en-US" sz="1050" dirty="0"/>
              <a:t>Autonomy, </a:t>
            </a:r>
          </a:p>
          <a:p>
            <a:pPr marL="214313" indent="-214313" algn="ctr">
              <a:buFontTx/>
              <a:buChar char="-"/>
            </a:pPr>
            <a:r>
              <a:rPr lang="en-US" sz="1050" dirty="0"/>
              <a:t>Competence,</a:t>
            </a:r>
          </a:p>
          <a:p>
            <a:pPr marL="214313" indent="-214313" algn="ctr">
              <a:buFontTx/>
              <a:buChar char="-"/>
            </a:pPr>
            <a:r>
              <a:rPr lang="en-US" sz="1050" dirty="0"/>
              <a:t>Relatedness</a:t>
            </a:r>
          </a:p>
        </p:txBody>
      </p:sp>
      <p:sp>
        <p:nvSpPr>
          <p:cNvPr id="18" name="Right Arrow 17"/>
          <p:cNvSpPr/>
          <p:nvPr/>
        </p:nvSpPr>
        <p:spPr>
          <a:xfrm>
            <a:off x="2527180" y="4259949"/>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9" name="Right Arrow 18"/>
          <p:cNvSpPr/>
          <p:nvPr/>
        </p:nvSpPr>
        <p:spPr>
          <a:xfrm rot="19488371">
            <a:off x="4203734" y="3790336"/>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0" name="Right Arrow 19"/>
          <p:cNvSpPr/>
          <p:nvPr/>
        </p:nvSpPr>
        <p:spPr>
          <a:xfrm rot="2237936">
            <a:off x="4203179" y="2702215"/>
            <a:ext cx="295643"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2" name="Alternate Process 11"/>
          <p:cNvSpPr/>
          <p:nvPr/>
        </p:nvSpPr>
        <p:spPr>
          <a:xfrm>
            <a:off x="1205647" y="1947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Autonomy Supportive </a:t>
            </a:r>
            <a:r>
              <a:rPr lang="en-US" sz="1350" dirty="0" smtClean="0"/>
              <a:t>Environment</a:t>
            </a:r>
            <a:endParaRPr lang="en-US" sz="1350" dirty="0"/>
          </a:p>
        </p:txBody>
      </p:sp>
    </p:spTree>
    <p:extLst>
      <p:ext uri="{BB962C8B-B14F-4D97-AF65-F5344CB8AC3E}">
        <p14:creationId xmlns:p14="http://schemas.microsoft.com/office/powerpoint/2010/main" val="19671629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392625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3218" y="1795873"/>
            <a:ext cx="2317751" cy="507831"/>
          </a:xfrm>
          <a:prstGeom prst="rect">
            <a:avLst/>
          </a:prstGeom>
          <a:noFill/>
        </p:spPr>
        <p:txBody>
          <a:bodyPr wrap="square" rtlCol="0">
            <a:spAutoFit/>
          </a:bodyPr>
          <a:lstStyle/>
          <a:p>
            <a:r>
              <a:rPr lang="en-US" sz="1350" dirty="0"/>
              <a:t>1. Selecting a player of the game</a:t>
            </a:r>
          </a:p>
        </p:txBody>
      </p:sp>
      <p:sp>
        <p:nvSpPr>
          <p:cNvPr id="3" name="TextBox 2"/>
          <p:cNvSpPr txBox="1"/>
          <p:nvPr/>
        </p:nvSpPr>
        <p:spPr>
          <a:xfrm>
            <a:off x="3244963" y="2832432"/>
            <a:ext cx="2756807" cy="715581"/>
          </a:xfrm>
          <a:prstGeom prst="rect">
            <a:avLst/>
          </a:prstGeom>
          <a:noFill/>
        </p:spPr>
        <p:txBody>
          <a:bodyPr wrap="square" rtlCol="0">
            <a:spAutoFit/>
          </a:bodyPr>
          <a:lstStyle/>
          <a:p>
            <a:r>
              <a:rPr lang="en-US" sz="1350" dirty="0"/>
              <a:t>4. Using the </a:t>
            </a:r>
            <a:r>
              <a:rPr lang="en-US" sz="1350" dirty="0" err="1"/>
              <a:t>iPad</a:t>
            </a:r>
            <a:r>
              <a:rPr lang="en-US" sz="1350" dirty="0"/>
              <a:t> to film performance in a training/practice session</a:t>
            </a:r>
          </a:p>
        </p:txBody>
      </p:sp>
      <p:sp>
        <p:nvSpPr>
          <p:cNvPr id="4" name="TextBox 3"/>
          <p:cNvSpPr txBox="1"/>
          <p:nvPr/>
        </p:nvSpPr>
        <p:spPr>
          <a:xfrm>
            <a:off x="782069" y="2541409"/>
            <a:ext cx="2608036" cy="507831"/>
          </a:xfrm>
          <a:prstGeom prst="rect">
            <a:avLst/>
          </a:prstGeom>
          <a:noFill/>
        </p:spPr>
        <p:txBody>
          <a:bodyPr wrap="square" rtlCol="0">
            <a:spAutoFit/>
          </a:bodyPr>
          <a:lstStyle/>
          <a:p>
            <a:r>
              <a:rPr lang="en-US" sz="1350" dirty="0"/>
              <a:t>2. Only selecting athletes that attend training</a:t>
            </a:r>
          </a:p>
        </p:txBody>
      </p:sp>
      <p:sp>
        <p:nvSpPr>
          <p:cNvPr id="5" name="TextBox 4"/>
          <p:cNvSpPr txBox="1"/>
          <p:nvPr/>
        </p:nvSpPr>
        <p:spPr>
          <a:xfrm>
            <a:off x="4169322" y="1871697"/>
            <a:ext cx="2317751" cy="507831"/>
          </a:xfrm>
          <a:prstGeom prst="rect">
            <a:avLst/>
          </a:prstGeom>
          <a:noFill/>
        </p:spPr>
        <p:txBody>
          <a:bodyPr wrap="square" rtlCol="0">
            <a:spAutoFit/>
          </a:bodyPr>
          <a:lstStyle/>
          <a:p>
            <a:r>
              <a:rPr lang="en-US" sz="1350" dirty="0"/>
              <a:t>3. Providing positive feedback after good performances</a:t>
            </a:r>
          </a:p>
        </p:txBody>
      </p:sp>
      <p:sp>
        <p:nvSpPr>
          <p:cNvPr id="6" name="TextBox 5"/>
          <p:cNvSpPr txBox="1"/>
          <p:nvPr/>
        </p:nvSpPr>
        <p:spPr>
          <a:xfrm>
            <a:off x="6289509" y="3190222"/>
            <a:ext cx="2317751" cy="715581"/>
          </a:xfrm>
          <a:prstGeom prst="rect">
            <a:avLst/>
          </a:prstGeom>
          <a:noFill/>
        </p:spPr>
        <p:txBody>
          <a:bodyPr wrap="square" rtlCol="0">
            <a:spAutoFit/>
          </a:bodyPr>
          <a:lstStyle/>
          <a:p>
            <a:r>
              <a:rPr lang="en-US" sz="1350" dirty="0"/>
              <a:t>5. Using differentiated activities within training sessions</a:t>
            </a:r>
          </a:p>
        </p:txBody>
      </p:sp>
      <p:sp>
        <p:nvSpPr>
          <p:cNvPr id="8" name="TextBox 7"/>
          <p:cNvSpPr txBox="1"/>
          <p:nvPr/>
        </p:nvSpPr>
        <p:spPr>
          <a:xfrm>
            <a:off x="927212" y="4030942"/>
            <a:ext cx="2317751" cy="300082"/>
          </a:xfrm>
          <a:prstGeom prst="rect">
            <a:avLst/>
          </a:prstGeom>
          <a:noFill/>
        </p:spPr>
        <p:txBody>
          <a:bodyPr wrap="square" rtlCol="0">
            <a:spAutoFit/>
          </a:bodyPr>
          <a:lstStyle/>
          <a:p>
            <a:r>
              <a:rPr lang="en-US" sz="1350" dirty="0"/>
              <a:t>6. Fitness testing all athletes</a:t>
            </a:r>
          </a:p>
        </p:txBody>
      </p:sp>
      <p:sp>
        <p:nvSpPr>
          <p:cNvPr id="9" name="TextBox 8"/>
          <p:cNvSpPr txBox="1"/>
          <p:nvPr/>
        </p:nvSpPr>
        <p:spPr>
          <a:xfrm>
            <a:off x="1409453" y="4736459"/>
            <a:ext cx="2317751" cy="507831"/>
          </a:xfrm>
          <a:prstGeom prst="rect">
            <a:avLst/>
          </a:prstGeom>
          <a:noFill/>
        </p:spPr>
        <p:txBody>
          <a:bodyPr wrap="square" rtlCol="0">
            <a:spAutoFit/>
          </a:bodyPr>
          <a:lstStyle/>
          <a:p>
            <a:r>
              <a:rPr lang="en-US" sz="1350" dirty="0"/>
              <a:t>7. Using a squad rotation system</a:t>
            </a:r>
          </a:p>
        </p:txBody>
      </p:sp>
      <p:sp>
        <p:nvSpPr>
          <p:cNvPr id="10" name="TextBox 9"/>
          <p:cNvSpPr txBox="1"/>
          <p:nvPr/>
        </p:nvSpPr>
        <p:spPr>
          <a:xfrm>
            <a:off x="4091378" y="4104791"/>
            <a:ext cx="2317751" cy="507831"/>
          </a:xfrm>
          <a:prstGeom prst="rect">
            <a:avLst/>
          </a:prstGeom>
          <a:noFill/>
        </p:spPr>
        <p:txBody>
          <a:bodyPr wrap="square" rtlCol="0">
            <a:spAutoFit/>
          </a:bodyPr>
          <a:lstStyle/>
          <a:p>
            <a:r>
              <a:rPr lang="en-US" sz="1350" dirty="0"/>
              <a:t>8. Giving all players specific targets to improve on</a:t>
            </a:r>
          </a:p>
        </p:txBody>
      </p:sp>
      <p:sp>
        <p:nvSpPr>
          <p:cNvPr id="13" name="Title 12"/>
          <p:cNvSpPr>
            <a:spLocks noGrp="1"/>
          </p:cNvSpPr>
          <p:nvPr>
            <p:ph type="title"/>
          </p:nvPr>
        </p:nvSpPr>
        <p:spPr/>
        <p:txBody>
          <a:bodyPr/>
          <a:lstStyle/>
          <a:p>
            <a:r>
              <a:rPr lang="en-US" dirty="0" smtClean="0"/>
              <a:t>Leader </a:t>
            </a:r>
            <a:r>
              <a:rPr lang="en-US" dirty="0" err="1" smtClean="0"/>
              <a:t>Behaviours</a:t>
            </a:r>
            <a:r>
              <a:rPr lang="en-US" dirty="0" smtClean="0"/>
              <a:t>:</a:t>
            </a:r>
            <a:br>
              <a:rPr lang="en-US" dirty="0" smtClean="0"/>
            </a:br>
            <a:r>
              <a:rPr lang="en-US" sz="2800" b="1" dirty="0" smtClean="0"/>
              <a:t>Enhance or thwart?</a:t>
            </a:r>
            <a:r>
              <a:rPr lang="en-US" dirty="0" smtClean="0"/>
              <a:t> </a:t>
            </a:r>
            <a:r>
              <a:rPr lang="en-US" sz="2800" dirty="0" smtClean="0"/>
              <a:t>Competence / Autonomy / Relatedness?</a:t>
            </a:r>
            <a:endParaRPr lang="en-US" sz="2800" dirty="0"/>
          </a:p>
        </p:txBody>
      </p:sp>
      <p:sp>
        <p:nvSpPr>
          <p:cNvPr id="14" name="TextBox 13"/>
          <p:cNvSpPr txBox="1"/>
          <p:nvPr/>
        </p:nvSpPr>
        <p:spPr>
          <a:xfrm>
            <a:off x="5916814" y="4812766"/>
            <a:ext cx="2317751" cy="507831"/>
          </a:xfrm>
          <a:prstGeom prst="rect">
            <a:avLst/>
          </a:prstGeom>
          <a:noFill/>
        </p:spPr>
        <p:txBody>
          <a:bodyPr wrap="square" rtlCol="0">
            <a:spAutoFit/>
          </a:bodyPr>
          <a:lstStyle/>
          <a:p>
            <a:r>
              <a:rPr lang="en-US" sz="1350" dirty="0"/>
              <a:t>9. Letting the participant decide what to do in practice</a:t>
            </a:r>
          </a:p>
        </p:txBody>
      </p:sp>
    </p:spTree>
    <p:extLst>
      <p:ext uri="{BB962C8B-B14F-4D97-AF65-F5344CB8AC3E}">
        <p14:creationId xmlns:p14="http://schemas.microsoft.com/office/powerpoint/2010/main" val="15975433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Environment</a:t>
            </a:r>
            <a:endParaRPr lang="en-US" dirty="0"/>
          </a:p>
        </p:txBody>
      </p:sp>
      <p:sp>
        <p:nvSpPr>
          <p:cNvPr id="3" name="Content Placeholder 2"/>
          <p:cNvSpPr>
            <a:spLocks noGrp="1"/>
          </p:cNvSpPr>
          <p:nvPr>
            <p:ph idx="1"/>
          </p:nvPr>
        </p:nvSpPr>
        <p:spPr/>
        <p:txBody>
          <a:bodyPr/>
          <a:lstStyle/>
          <a:p>
            <a:r>
              <a:rPr lang="en-US" dirty="0" smtClean="0"/>
              <a:t>Autonomy Support v Controlling</a:t>
            </a:r>
          </a:p>
          <a:p>
            <a:endParaRPr lang="en-US" dirty="0"/>
          </a:p>
          <a:p>
            <a:r>
              <a:rPr lang="en-US" dirty="0" smtClean="0"/>
              <a:t>Silva, Marques &amp; </a:t>
            </a:r>
            <a:r>
              <a:rPr lang="en-US" dirty="0" err="1" smtClean="0"/>
              <a:t>texiera</a:t>
            </a:r>
            <a:r>
              <a:rPr lang="en-US" dirty="0" smtClean="0"/>
              <a:t> paper</a:t>
            </a:r>
          </a:p>
          <a:p>
            <a:r>
              <a:rPr lang="en-US" dirty="0" err="1" smtClean="0"/>
              <a:t>Gillison</a:t>
            </a:r>
            <a:r>
              <a:rPr lang="en-US" dirty="0" smtClean="0"/>
              <a:t> et al. (2018) paper</a:t>
            </a:r>
          </a:p>
          <a:p>
            <a:endParaRPr lang="en-US" dirty="0"/>
          </a:p>
          <a:p>
            <a:endParaRPr lang="en-US" dirty="0" smtClean="0"/>
          </a:p>
        </p:txBody>
      </p:sp>
    </p:spTree>
    <p:extLst>
      <p:ext uri="{BB962C8B-B14F-4D97-AF65-F5344CB8AC3E}">
        <p14:creationId xmlns:p14="http://schemas.microsoft.com/office/powerpoint/2010/main" val="20701925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 based Interventions</a:t>
            </a:r>
            <a:endParaRPr lang="en-US" dirty="0"/>
          </a:p>
        </p:txBody>
      </p:sp>
      <p:sp>
        <p:nvSpPr>
          <p:cNvPr id="3" name="Content Placeholder 2"/>
          <p:cNvSpPr>
            <a:spLocks noGrp="1"/>
          </p:cNvSpPr>
          <p:nvPr>
            <p:ph idx="1"/>
          </p:nvPr>
        </p:nvSpPr>
        <p:spPr/>
        <p:txBody>
          <a:bodyPr/>
          <a:lstStyle/>
          <a:p>
            <a:r>
              <a:rPr lang="en-US" dirty="0" smtClean="0"/>
              <a:t>Physical Education (</a:t>
            </a:r>
            <a:r>
              <a:rPr lang="en-US" dirty="0" err="1" smtClean="0"/>
              <a:t>Ntoumanis</a:t>
            </a:r>
            <a:r>
              <a:rPr lang="en-US" dirty="0" smtClean="0"/>
              <a:t>, 2012)</a:t>
            </a:r>
          </a:p>
          <a:p>
            <a:r>
              <a:rPr lang="en-US" dirty="0" smtClean="0"/>
              <a:t>Exercise (</a:t>
            </a:r>
            <a:r>
              <a:rPr lang="en-US" dirty="0" err="1" smtClean="0"/>
              <a:t>Standage</a:t>
            </a:r>
            <a:r>
              <a:rPr lang="en-US" dirty="0" smtClean="0"/>
              <a:t> &amp; Ryan, 2012)</a:t>
            </a:r>
          </a:p>
          <a:p>
            <a:r>
              <a:rPr lang="en-US" dirty="0" smtClean="0"/>
              <a:t>Sport (</a:t>
            </a:r>
            <a:r>
              <a:rPr lang="en-US" dirty="0" err="1" smtClean="0"/>
              <a:t>Ntoumanis</a:t>
            </a:r>
            <a:r>
              <a:rPr lang="en-US" dirty="0" smtClean="0"/>
              <a:t>, 2012)</a:t>
            </a:r>
            <a:endParaRPr lang="en-US" dirty="0"/>
          </a:p>
        </p:txBody>
      </p:sp>
    </p:spTree>
    <p:extLst>
      <p:ext uri="{BB962C8B-B14F-4D97-AF65-F5344CB8AC3E}">
        <p14:creationId xmlns:p14="http://schemas.microsoft.com/office/powerpoint/2010/main" val="1955677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Silva, Marques &amp; </a:t>
            </a:r>
            <a:r>
              <a:rPr lang="en-GB" dirty="0" err="1"/>
              <a:t>Teixeira</a:t>
            </a:r>
            <a:r>
              <a:rPr lang="en-GB" dirty="0"/>
              <a:t> (2014)</a:t>
            </a:r>
            <a:endParaRPr lang="en-US" dirty="0"/>
          </a:p>
        </p:txBody>
      </p:sp>
      <p:sp>
        <p:nvSpPr>
          <p:cNvPr id="3" name="Content Placeholder 2"/>
          <p:cNvSpPr>
            <a:spLocks noGrp="1"/>
          </p:cNvSpPr>
          <p:nvPr>
            <p:ph idx="1"/>
          </p:nvPr>
        </p:nvSpPr>
        <p:spPr/>
        <p:txBody>
          <a:bodyPr/>
          <a:lstStyle/>
          <a:p>
            <a:r>
              <a:rPr lang="en-GB" dirty="0"/>
              <a:t>M</a:t>
            </a:r>
            <a:r>
              <a:rPr lang="en-GB" dirty="0" smtClean="0"/>
              <a:t>echanism </a:t>
            </a:r>
            <a:r>
              <a:rPr lang="en-GB" dirty="0"/>
              <a:t>of action and intervention component </a:t>
            </a:r>
            <a:r>
              <a:rPr lang="en-GB" dirty="0" smtClean="0"/>
              <a:t>techniques</a:t>
            </a:r>
          </a:p>
          <a:p>
            <a:pPr lvl="1"/>
            <a:r>
              <a:rPr lang="en-GB" dirty="0" smtClean="0"/>
              <a:t>autonomy </a:t>
            </a:r>
            <a:r>
              <a:rPr lang="en-GB" dirty="0"/>
              <a:t>support (relevance, respect, choice, avoidance of control), </a:t>
            </a:r>
            <a:endParaRPr lang="en-GB" dirty="0" smtClean="0"/>
          </a:p>
          <a:p>
            <a:pPr lvl="1"/>
            <a:r>
              <a:rPr lang="en-GB" dirty="0" smtClean="0"/>
              <a:t>structure </a:t>
            </a:r>
            <a:r>
              <a:rPr lang="en-GB" dirty="0"/>
              <a:t>(clarity of expectations, optimal challenge, feedback, skills training, </a:t>
            </a:r>
            <a:endParaRPr lang="en-GB" dirty="0" smtClean="0"/>
          </a:p>
          <a:p>
            <a:pPr lvl="1"/>
            <a:r>
              <a:rPr lang="en-GB" dirty="0" smtClean="0"/>
              <a:t>involvement </a:t>
            </a:r>
            <a:r>
              <a:rPr lang="en-GB" dirty="0"/>
              <a:t>(empathy, affection, </a:t>
            </a:r>
            <a:r>
              <a:rPr lang="en-GB" dirty="0" err="1"/>
              <a:t>attunement</a:t>
            </a:r>
            <a:r>
              <a:rPr lang="en-GB" dirty="0"/>
              <a:t>, dedication of resources, dependability).</a:t>
            </a:r>
            <a:r>
              <a:rPr lang="en-US" dirty="0"/>
              <a:t> </a:t>
            </a:r>
          </a:p>
        </p:txBody>
      </p:sp>
    </p:spTree>
    <p:extLst>
      <p:ext uri="{BB962C8B-B14F-4D97-AF65-F5344CB8AC3E}">
        <p14:creationId xmlns:p14="http://schemas.microsoft.com/office/powerpoint/2010/main" val="15734551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Gillison</a:t>
            </a:r>
            <a:r>
              <a:rPr lang="en-US" dirty="0" smtClean="0"/>
              <a:t> et al. (2018)</a:t>
            </a:r>
            <a:endParaRPr lang="en-US" dirty="0"/>
          </a:p>
        </p:txBody>
      </p:sp>
      <p:sp>
        <p:nvSpPr>
          <p:cNvPr id="3" name="Content Placeholder 2"/>
          <p:cNvSpPr>
            <a:spLocks noGrp="1"/>
          </p:cNvSpPr>
          <p:nvPr>
            <p:ph idx="1"/>
          </p:nvPr>
        </p:nvSpPr>
        <p:spPr/>
        <p:txBody>
          <a:bodyPr/>
          <a:lstStyle/>
          <a:p>
            <a:r>
              <a:rPr lang="en-US" dirty="0" smtClean="0"/>
              <a:t>Strategies for health </a:t>
            </a:r>
            <a:r>
              <a:rPr lang="en-US" dirty="0" err="1" smtClean="0"/>
              <a:t>behaviour</a:t>
            </a:r>
            <a:r>
              <a:rPr lang="en-US" dirty="0" smtClean="0"/>
              <a:t> change (e.g., physical activity) – meta analysis</a:t>
            </a:r>
          </a:p>
        </p:txBody>
      </p:sp>
    </p:spTree>
    <p:extLst>
      <p:ext uri="{BB962C8B-B14F-4D97-AF65-F5344CB8AC3E}">
        <p14:creationId xmlns:p14="http://schemas.microsoft.com/office/powerpoint/2010/main" val="12439616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0" y="4"/>
          <a:ext cx="9144000" cy="7152497"/>
        </p:xfrm>
        <a:graphic>
          <a:graphicData uri="http://schemas.openxmlformats.org/drawingml/2006/table">
            <a:tbl>
              <a:tblPr firstRow="1" firstCol="1" bandRow="1">
                <a:tableStyleId>{5C22544A-7EE6-4342-B048-85BDC9FD1C3A}</a:tableStyleId>
              </a:tblPr>
              <a:tblGrid>
                <a:gridCol w="2412999">
                  <a:extLst>
                    <a:ext uri="{9D8B030D-6E8A-4147-A177-3AD203B41FA5}">
                      <a16:colId xmlns:a16="http://schemas.microsoft.com/office/drawing/2014/main" val="20000"/>
                    </a:ext>
                  </a:extLst>
                </a:gridCol>
                <a:gridCol w="5043386">
                  <a:extLst>
                    <a:ext uri="{9D8B030D-6E8A-4147-A177-3AD203B41FA5}">
                      <a16:colId xmlns:a16="http://schemas.microsoft.com/office/drawing/2014/main" val="20001"/>
                    </a:ext>
                  </a:extLst>
                </a:gridCol>
                <a:gridCol w="1687615">
                  <a:extLst>
                    <a:ext uri="{9D8B030D-6E8A-4147-A177-3AD203B41FA5}">
                      <a16:colId xmlns:a16="http://schemas.microsoft.com/office/drawing/2014/main" val="20002"/>
                    </a:ext>
                  </a:extLst>
                </a:gridCol>
              </a:tblGrid>
              <a:tr h="301493">
                <a:tc>
                  <a:txBody>
                    <a:bodyPr/>
                    <a:lstStyle/>
                    <a:p>
                      <a:pPr marL="0" marR="0">
                        <a:spcBef>
                          <a:spcPts val="0"/>
                        </a:spcBef>
                        <a:spcAft>
                          <a:spcPts val="0"/>
                        </a:spcAft>
                      </a:pPr>
                      <a:r>
                        <a:rPr lang="en-GB" sz="1200">
                          <a:effectLst/>
                        </a:rPr>
                        <a:t>Technique</a:t>
                      </a:r>
                      <a:endParaRPr lang="en-US" sz="1200">
                        <a:effectLst/>
                        <a:latin typeface="Cambria" charset="0"/>
                        <a:ea typeface="ＭＳ 明朝" charset="-128"/>
                        <a:cs typeface="Times New Roman" charset="0"/>
                      </a:endParaRPr>
                    </a:p>
                  </a:txBody>
                  <a:tcPr marL="40069" marR="40069" marT="0" marB="0" anchor="ctr"/>
                </a:tc>
                <a:tc>
                  <a:txBody>
                    <a:bodyPr/>
                    <a:lstStyle/>
                    <a:p>
                      <a:pPr marL="0" marR="0">
                        <a:spcBef>
                          <a:spcPts val="0"/>
                        </a:spcBef>
                        <a:spcAft>
                          <a:spcPts val="0"/>
                        </a:spcAft>
                      </a:pPr>
                      <a:r>
                        <a:rPr lang="en-GB" sz="1200">
                          <a:effectLst/>
                        </a:rPr>
                        <a:t>Descriptor</a:t>
                      </a:r>
                      <a:endParaRPr lang="en-US" sz="1200">
                        <a:effectLst/>
                        <a:latin typeface="Cambria" charset="0"/>
                        <a:ea typeface="ＭＳ 明朝" charset="-128"/>
                        <a:cs typeface="Times New Roman" charset="0"/>
                      </a:endParaRPr>
                    </a:p>
                  </a:txBody>
                  <a:tcPr marL="40069" marR="40069" marT="0" marB="0" anchor="ctr"/>
                </a:tc>
                <a:tc>
                  <a:txBody>
                    <a:bodyPr/>
                    <a:lstStyle/>
                    <a:p>
                      <a:pPr marL="0" marR="0">
                        <a:spcBef>
                          <a:spcPts val="0"/>
                        </a:spcBef>
                        <a:spcAft>
                          <a:spcPts val="0"/>
                        </a:spcAft>
                      </a:pPr>
                      <a:r>
                        <a:rPr lang="en-GB" sz="1200">
                          <a:effectLst/>
                        </a:rPr>
                        <a:t>Target Need</a:t>
                      </a:r>
                      <a:endParaRPr lang="en-US" sz="1200">
                        <a:effectLst/>
                        <a:latin typeface="Cambria" charset="0"/>
                        <a:ea typeface="ＭＳ 明朝" charset="-128"/>
                        <a:cs typeface="Times New Roman" charset="0"/>
                      </a:endParaRPr>
                    </a:p>
                  </a:txBody>
                  <a:tcPr marL="40069" marR="40069" marT="0" marB="0" anchor="ctr"/>
                </a:tc>
                <a:extLst>
                  <a:ext uri="{0D108BD9-81ED-4DB2-BD59-A6C34878D82A}">
                    <a16:rowId xmlns:a16="http://schemas.microsoft.com/office/drawing/2014/main" val="10000"/>
                  </a:ext>
                </a:extLst>
              </a:tr>
              <a:tr h="156108">
                <a:tc>
                  <a:txBody>
                    <a:bodyPr/>
                    <a:lstStyle/>
                    <a:p>
                      <a:pPr marL="0" marR="0">
                        <a:spcBef>
                          <a:spcPts val="0"/>
                        </a:spcBef>
                        <a:spcAft>
                          <a:spcPts val="0"/>
                        </a:spcAft>
                      </a:pPr>
                      <a:r>
                        <a:rPr lang="en-GB" sz="1200">
                          <a:effectLst/>
                        </a:rPr>
                        <a:t>SDT1: Choice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Client is given choices and options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1"/>
                  </a:ext>
                </a:extLst>
              </a:tr>
              <a:tr h="312214">
                <a:tc>
                  <a:txBody>
                    <a:bodyPr/>
                    <a:lstStyle/>
                    <a:p>
                      <a:pPr marL="0" marR="0">
                        <a:spcBef>
                          <a:spcPts val="0"/>
                        </a:spcBef>
                        <a:spcAft>
                          <a:spcPts val="0"/>
                        </a:spcAft>
                      </a:pPr>
                      <a:r>
                        <a:rPr lang="en-GB" sz="1200">
                          <a:effectLst/>
                        </a:rPr>
                        <a:t>SDT2: Acknowledge participants perspective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takes time to understand the Client's perspective and recognise their challenges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2"/>
                  </a:ext>
                </a:extLst>
              </a:tr>
              <a:tr h="312214">
                <a:tc>
                  <a:txBody>
                    <a:bodyPr/>
                    <a:lstStyle/>
                    <a:p>
                      <a:pPr marL="0" marR="0">
                        <a:spcBef>
                          <a:spcPts val="0"/>
                        </a:spcBef>
                        <a:spcAft>
                          <a:spcPts val="0"/>
                        </a:spcAft>
                      </a:pPr>
                      <a:r>
                        <a:rPr lang="en-GB" sz="1200">
                          <a:effectLst/>
                        </a:rPr>
                        <a:t>SDT3: Provide a rationale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provides a rationale for undertaking an activity</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3"/>
                  </a:ext>
                </a:extLst>
              </a:tr>
              <a:tr h="312214">
                <a:tc>
                  <a:txBody>
                    <a:bodyPr/>
                    <a:lstStyle/>
                    <a:p>
                      <a:pPr marL="0" marR="0">
                        <a:spcBef>
                          <a:spcPts val="0"/>
                        </a:spcBef>
                        <a:spcAft>
                          <a:spcPts val="0"/>
                        </a:spcAft>
                      </a:pPr>
                      <a:r>
                        <a:rPr lang="en-GB" sz="1200">
                          <a:effectLst/>
                        </a:rPr>
                        <a:t>SDT4: Intrinsic goal orientation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uses language that emphasises the client's right to choose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4"/>
                  </a:ext>
                </a:extLst>
              </a:tr>
              <a:tr h="312214">
                <a:tc>
                  <a:txBody>
                    <a:bodyPr/>
                    <a:lstStyle/>
                    <a:p>
                      <a:pPr marL="0" marR="0">
                        <a:spcBef>
                          <a:spcPts val="0"/>
                        </a:spcBef>
                        <a:spcAft>
                          <a:spcPts val="0"/>
                        </a:spcAft>
                      </a:pPr>
                      <a:r>
                        <a:rPr lang="en-GB" sz="1200">
                          <a:effectLst/>
                        </a:rPr>
                        <a:t>SDT5: Use of non-controlling language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encourages identification of intrinsic (self-concordant) goals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5"/>
                  </a:ext>
                </a:extLst>
              </a:tr>
              <a:tr h="468322">
                <a:tc>
                  <a:txBody>
                    <a:bodyPr/>
                    <a:lstStyle/>
                    <a:p>
                      <a:pPr marL="0" marR="0">
                        <a:spcBef>
                          <a:spcPts val="0"/>
                        </a:spcBef>
                        <a:spcAft>
                          <a:spcPts val="0"/>
                        </a:spcAft>
                      </a:pPr>
                      <a:r>
                        <a:rPr lang="en-GB" sz="1200">
                          <a:effectLst/>
                        </a:rPr>
                        <a:t>SDT6: Structure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sets parameters within which choice and agency can take place and provides support to initiate action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6"/>
                  </a:ext>
                </a:extLst>
              </a:tr>
              <a:tr h="468322">
                <a:tc>
                  <a:txBody>
                    <a:bodyPr/>
                    <a:lstStyle/>
                    <a:p>
                      <a:pPr marL="0" marR="0">
                        <a:spcBef>
                          <a:spcPts val="0"/>
                        </a:spcBef>
                        <a:spcAft>
                          <a:spcPts val="0"/>
                        </a:spcAft>
                      </a:pPr>
                      <a:r>
                        <a:rPr lang="en-GB" sz="1200">
                          <a:effectLst/>
                        </a:rPr>
                        <a:t>SDT7: Emphasise responsibility</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encourages the client to take on responsibility in decision making and/or leadership</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dirty="0">
                          <a:effectLst/>
                        </a:rPr>
                        <a:t>Autonomy</a:t>
                      </a:r>
                      <a:endParaRPr lang="en-US" sz="1200" dirty="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7"/>
                  </a:ext>
                </a:extLst>
              </a:tr>
              <a:tr h="312214">
                <a:tc>
                  <a:txBody>
                    <a:bodyPr/>
                    <a:lstStyle/>
                    <a:p>
                      <a:pPr marL="0" marR="0">
                        <a:spcBef>
                          <a:spcPts val="0"/>
                        </a:spcBef>
                        <a:spcAft>
                          <a:spcPts val="0"/>
                        </a:spcAft>
                      </a:pPr>
                      <a:r>
                        <a:rPr lang="en-GB" sz="1200">
                          <a:effectLst/>
                        </a:rPr>
                        <a:t>SDT8: Explore reasons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explores client's reasons for changing behaviour</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8"/>
                  </a:ext>
                </a:extLst>
              </a:tr>
              <a:tr h="312214">
                <a:tc>
                  <a:txBody>
                    <a:bodyPr/>
                    <a:lstStyle/>
                    <a:p>
                      <a:pPr marL="0" marR="0">
                        <a:spcBef>
                          <a:spcPts val="0"/>
                        </a:spcBef>
                        <a:spcAft>
                          <a:spcPts val="0"/>
                        </a:spcAft>
                      </a:pPr>
                      <a:r>
                        <a:rPr lang="en-GB" sz="1200">
                          <a:effectLst/>
                        </a:rPr>
                        <a:t>SDT9: Motivational interviewing</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Author describes the intervention as based on, or delivered through motivational interviewing</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Autonomy</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09"/>
                  </a:ext>
                </a:extLst>
              </a:tr>
              <a:tr h="468322">
                <a:tc>
                  <a:txBody>
                    <a:bodyPr/>
                    <a:lstStyle/>
                    <a:p>
                      <a:pPr marL="0" marR="0">
                        <a:spcBef>
                          <a:spcPts val="0"/>
                        </a:spcBef>
                        <a:spcAft>
                          <a:spcPts val="0"/>
                        </a:spcAft>
                      </a:pPr>
                      <a:r>
                        <a:rPr lang="en-GB" sz="1200">
                          <a:effectLst/>
                        </a:rPr>
                        <a:t>SDT10: Task climate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Facilitation focuses on completing the process of the task, matched against one's own standards, rather than the outcomes of the task</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0"/>
                  </a:ext>
                </a:extLst>
              </a:tr>
              <a:tr h="312214">
                <a:tc>
                  <a:txBody>
                    <a:bodyPr/>
                    <a:lstStyle/>
                    <a:p>
                      <a:pPr marL="0" marR="0">
                        <a:spcBef>
                          <a:spcPts val="0"/>
                        </a:spcBef>
                        <a:spcAft>
                          <a:spcPts val="0"/>
                        </a:spcAft>
                      </a:pPr>
                      <a:r>
                        <a:rPr lang="en-GB" sz="1200">
                          <a:effectLst/>
                        </a:rPr>
                        <a:t>SDT11: Provide optimal challenge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matches/tailors the level of the task to an individual client</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1"/>
                  </a:ext>
                </a:extLst>
              </a:tr>
              <a:tr h="624430">
                <a:tc>
                  <a:txBody>
                    <a:bodyPr/>
                    <a:lstStyle/>
                    <a:p>
                      <a:pPr marL="0" marR="0">
                        <a:spcBef>
                          <a:spcPts val="0"/>
                        </a:spcBef>
                        <a:spcAft>
                          <a:spcPts val="0"/>
                        </a:spcAft>
                      </a:pPr>
                      <a:r>
                        <a:rPr lang="en-GB" sz="1200">
                          <a:effectLst/>
                        </a:rPr>
                        <a:t>SDT12: Provide informational feedback</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provides feedback providing information of how a person achieved/did not achieve a desired outcome, rather than generic praise/criticism</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2"/>
                  </a:ext>
                </a:extLst>
              </a:tr>
              <a:tr h="312214">
                <a:tc>
                  <a:txBody>
                    <a:bodyPr/>
                    <a:lstStyle/>
                    <a:p>
                      <a:pPr marL="0" marR="0">
                        <a:spcBef>
                          <a:spcPts val="0"/>
                        </a:spcBef>
                        <a:spcAft>
                          <a:spcPts val="0"/>
                        </a:spcAft>
                      </a:pPr>
                      <a:r>
                        <a:rPr lang="en-GB" sz="1200">
                          <a:effectLst/>
                        </a:rPr>
                        <a:t>SDT13: Provide information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provides information to the client relevant to their needs and situation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3"/>
                  </a:ext>
                </a:extLst>
              </a:tr>
              <a:tr h="312214">
                <a:tc>
                  <a:txBody>
                    <a:bodyPr/>
                    <a:lstStyle/>
                    <a:p>
                      <a:pPr marL="0" marR="0">
                        <a:spcBef>
                          <a:spcPts val="0"/>
                        </a:spcBef>
                        <a:spcAft>
                          <a:spcPts val="0"/>
                        </a:spcAft>
                      </a:pPr>
                      <a:r>
                        <a:rPr lang="en-GB" sz="1200">
                          <a:effectLst/>
                        </a:rPr>
                        <a:t>SDT14: Barrier identification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works with the client to identify barriers to behaviour change</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4"/>
                  </a:ext>
                </a:extLst>
              </a:tr>
              <a:tr h="468322">
                <a:tc>
                  <a:txBody>
                    <a:bodyPr/>
                    <a:lstStyle/>
                    <a:p>
                      <a:pPr marL="0" marR="0">
                        <a:spcBef>
                          <a:spcPts val="0"/>
                        </a:spcBef>
                        <a:spcAft>
                          <a:spcPts val="0"/>
                        </a:spcAft>
                      </a:pPr>
                      <a:r>
                        <a:rPr lang="en-GB" sz="1200">
                          <a:effectLst/>
                        </a:rPr>
                        <a:t>SDT15: Provide support and encouragement</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provides general support and encouragement (i.e., social support from the practitioner him or herself)</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Competence</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5"/>
                  </a:ext>
                </a:extLst>
              </a:tr>
              <a:tr h="312214">
                <a:tc>
                  <a:txBody>
                    <a:bodyPr/>
                    <a:lstStyle/>
                    <a:p>
                      <a:pPr marL="0" marR="0">
                        <a:spcBef>
                          <a:spcPts val="0"/>
                        </a:spcBef>
                        <a:spcAft>
                          <a:spcPts val="0"/>
                        </a:spcAft>
                      </a:pPr>
                      <a:r>
                        <a:rPr lang="en-GB" sz="1200">
                          <a:effectLst/>
                        </a:rPr>
                        <a:t>SDT16: Involvement</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Express a personal interest in the individual and take time to develop a rapport</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Relatedness</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6"/>
                  </a:ext>
                </a:extLst>
              </a:tr>
              <a:tr h="312214">
                <a:tc>
                  <a:txBody>
                    <a:bodyPr/>
                    <a:lstStyle/>
                    <a:p>
                      <a:pPr marL="0" marR="0">
                        <a:spcBef>
                          <a:spcPts val="0"/>
                        </a:spcBef>
                        <a:spcAft>
                          <a:spcPts val="0"/>
                        </a:spcAft>
                      </a:pPr>
                      <a:r>
                        <a:rPr lang="en-GB" sz="1200">
                          <a:effectLst/>
                        </a:rPr>
                        <a:t>SDT17: Encourage social support seeking</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encourages client to seek social support from others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a:effectLst/>
                        </a:rPr>
                        <a:t>Relatedness</a:t>
                      </a:r>
                      <a:endParaRPr lang="en-US" sz="120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7"/>
                  </a:ext>
                </a:extLst>
              </a:tr>
              <a:tr h="468322">
                <a:tc>
                  <a:txBody>
                    <a:bodyPr/>
                    <a:lstStyle/>
                    <a:p>
                      <a:pPr marL="0" marR="0">
                        <a:spcBef>
                          <a:spcPts val="0"/>
                        </a:spcBef>
                        <a:spcAft>
                          <a:spcPts val="0"/>
                        </a:spcAft>
                      </a:pPr>
                      <a:r>
                        <a:rPr lang="en-GB" sz="1200">
                          <a:effectLst/>
                        </a:rPr>
                        <a:t>SDT18: Group cooperation</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US" sz="1200">
                          <a:effectLst/>
                        </a:rPr>
                        <a:t>Practitioner establishes interdependence within a group, or encourages cooperative peer-to-peer activities</a:t>
                      </a:r>
                      <a:endParaRPr lang="en-US" sz="1200">
                        <a:effectLst/>
                        <a:latin typeface="Cambria" charset="0"/>
                        <a:ea typeface="ＭＳ 明朝" charset="-128"/>
                        <a:cs typeface="Times New Roman" charset="0"/>
                      </a:endParaRPr>
                    </a:p>
                  </a:txBody>
                  <a:tcPr marL="40069" marR="40069" marT="0" marB="0"/>
                </a:tc>
                <a:tc>
                  <a:txBody>
                    <a:bodyPr/>
                    <a:lstStyle/>
                    <a:p>
                      <a:pPr marL="0" marR="0">
                        <a:spcBef>
                          <a:spcPts val="0"/>
                        </a:spcBef>
                        <a:spcAft>
                          <a:spcPts val="0"/>
                        </a:spcAft>
                      </a:pPr>
                      <a:r>
                        <a:rPr lang="en-GB" sz="1200" dirty="0">
                          <a:effectLst/>
                        </a:rPr>
                        <a:t>Relatedness</a:t>
                      </a:r>
                      <a:endParaRPr lang="en-US" sz="1200" dirty="0">
                        <a:effectLst/>
                        <a:latin typeface="Cambria" charset="0"/>
                        <a:ea typeface="ＭＳ 明朝" charset="-128"/>
                        <a:cs typeface="Times New Roman" charset="0"/>
                      </a:endParaRPr>
                    </a:p>
                  </a:txBody>
                  <a:tcPr marL="40069" marR="40069" marT="0" marB="0"/>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122479023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a:bodyPr>
          <a:lstStyle/>
          <a:p>
            <a:r>
              <a:rPr lang="en-GB" dirty="0" smtClean="0"/>
              <a:t>Health Belief Model </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Connaughton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smtClean="0">
                <a:solidFill>
                  <a:srgbClr val="0070C0"/>
                </a:solidFill>
                <a:latin typeface="Tahoma" panose="020B0604030504040204" pitchFamily="34" charset="0"/>
              </a:rPr>
              <a:t>HEALTH BELIEF MODEL </a:t>
            </a:r>
            <a:r>
              <a:rPr lang="en-GB" altLang="en-US" sz="2800" b="1" dirty="0" smtClean="0">
                <a:latin typeface="Arial" panose="020B0604020202020204" pitchFamily="34" charset="0"/>
              </a:rPr>
              <a:t>–</a:t>
            </a:r>
            <a:r>
              <a:rPr lang="en-GB" altLang="en-US" sz="2800" b="1" dirty="0" smtClean="0">
                <a:latin typeface="Tahoma" panose="020B0604030504040204" pitchFamily="34" charset="0"/>
              </a:rPr>
              <a:t> (Becker, 1979; Becker &amp; </a:t>
            </a:r>
            <a:r>
              <a:rPr lang="en-GB" altLang="en-US" sz="2800" b="1" dirty="0" err="1" smtClean="0">
                <a:latin typeface="Tahoma" panose="020B0604030504040204" pitchFamily="34" charset="0"/>
              </a:rPr>
              <a:t>Rosenstock</a:t>
            </a:r>
            <a:r>
              <a:rPr lang="en-GB" altLang="en-US" sz="2800" b="1" dirty="0" smtClean="0">
                <a:latin typeface="Tahoma" panose="020B0604030504040204" pitchFamily="34" charset="0"/>
              </a:rPr>
              <a:t>, 1984)</a:t>
            </a:r>
            <a:endParaRPr lang="en-GB" altLang="en-US" sz="2800" dirty="0" smtClean="0">
              <a:latin typeface="Tahoma" panose="020B0604030504040204" pitchFamily="34" charset="0"/>
            </a:endParaRPr>
          </a:p>
        </p:txBody>
      </p:sp>
      <p:sp>
        <p:nvSpPr>
          <p:cNvPr id="21507" name="Rectangle 3"/>
          <p:cNvSpPr>
            <a:spLocks noGrp="1"/>
          </p:cNvSpPr>
          <p:nvPr>
            <p:ph idx="1"/>
          </p:nvPr>
        </p:nvSpPr>
        <p:spPr/>
        <p:txBody>
          <a:bodyPr/>
          <a:lstStyle/>
          <a:p>
            <a:pPr eaLnBrk="1" hangingPunct="1">
              <a:buFontTx/>
              <a:buNone/>
            </a:pPr>
            <a:r>
              <a:rPr lang="en-GB" altLang="en-US" dirty="0" smtClean="0">
                <a:solidFill>
                  <a:schemeClr val="tx1"/>
                </a:solidFill>
              </a:rPr>
              <a:t>Proposes that people will not seek preventive health behaviours unless:</a:t>
            </a:r>
          </a:p>
          <a:p>
            <a:pPr eaLnBrk="1" hangingPunct="1"/>
            <a:r>
              <a:rPr lang="en-GB" altLang="en-US" dirty="0" smtClean="0"/>
              <a:t>a) they possess at least minimal levels of motivation and knowledge</a:t>
            </a:r>
          </a:p>
          <a:p>
            <a:pPr eaLnBrk="1" hangingPunct="1"/>
            <a:r>
              <a:rPr lang="en-GB" altLang="en-US" dirty="0" smtClean="0"/>
              <a:t>b) view themselves as potentially vulnerable</a:t>
            </a:r>
          </a:p>
          <a:p>
            <a:pPr eaLnBrk="1" hangingPunct="1"/>
            <a:r>
              <a:rPr lang="en-GB" altLang="en-US" dirty="0" smtClean="0"/>
              <a:t>c) view their condition as threatening</a:t>
            </a:r>
          </a:p>
          <a:p>
            <a:pPr eaLnBrk="1" hangingPunct="1">
              <a:buFontTx/>
              <a:buNone/>
            </a:pPr>
            <a:endParaRPr lang="en-GB" altLang="en-US" dirty="0" smtClean="0"/>
          </a:p>
        </p:txBody>
      </p:sp>
    </p:spTree>
    <p:extLst>
      <p:ext uri="{BB962C8B-B14F-4D97-AF65-F5344CB8AC3E}">
        <p14:creationId xmlns:p14="http://schemas.microsoft.com/office/powerpoint/2010/main" val="449803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smtClean="0">
                <a:solidFill>
                  <a:srgbClr val="0070C0"/>
                </a:solidFill>
                <a:latin typeface="Tahoma" panose="020B0604030504040204" pitchFamily="34" charset="0"/>
              </a:rPr>
              <a:t>HEALTH BELIEF MODEL</a:t>
            </a:r>
            <a:endParaRPr lang="en-GB" altLang="en-US" sz="3200" dirty="0" smtClean="0">
              <a:latin typeface="Tahoma" panose="020B0604030504040204" pitchFamily="34" charset="0"/>
            </a:endParaRPr>
          </a:p>
        </p:txBody>
      </p:sp>
      <p:sp>
        <p:nvSpPr>
          <p:cNvPr id="22531" name="Rectangle 3"/>
          <p:cNvSpPr>
            <a:spLocks noGrp="1"/>
          </p:cNvSpPr>
          <p:nvPr>
            <p:ph idx="1"/>
          </p:nvPr>
        </p:nvSpPr>
        <p:spPr/>
        <p:txBody>
          <a:bodyPr/>
          <a:lstStyle/>
          <a:p>
            <a:pPr eaLnBrk="1" hangingPunct="1">
              <a:lnSpc>
                <a:spcPct val="80000"/>
              </a:lnSpc>
            </a:pPr>
            <a:r>
              <a:rPr lang="en-GB" altLang="en-US" sz="1800" dirty="0" smtClean="0">
                <a:latin typeface="Tahoma" panose="020B0604030504040204" pitchFamily="34" charset="0"/>
                <a:cs typeface="Times New Roman" panose="02020603050405020304" pitchFamily="18" charset="0"/>
              </a:rPr>
              <a:t>d) are convinced of the efficacy of their action and </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treatment</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smtClean="0">
              <a:latin typeface="Tahoma" panose="020B0604030504040204" pitchFamily="34" charset="0"/>
              <a:cs typeface="Times New Roman" panose="02020603050405020304" pitchFamily="18" charset="0"/>
            </a:endParaRPr>
          </a:p>
          <a:p>
            <a:pPr eaLnBrk="1" hangingPunct="1">
              <a:lnSpc>
                <a:spcPct val="80000"/>
              </a:lnSpc>
            </a:pPr>
            <a:r>
              <a:rPr lang="en-GB" altLang="en-US" sz="1800" dirty="0" smtClean="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Practical implications </a:t>
            </a:r>
            <a:r>
              <a:rPr lang="en-US" altLang="en-US" sz="1800" i="1" dirty="0" smtClean="0">
                <a:solidFill>
                  <a:srgbClr val="000000"/>
                </a:solidFill>
                <a:latin typeface="Tahoma" panose="020B0604030504040204" pitchFamily="34" charset="0"/>
                <a:cs typeface="Times New Roman" panose="02020603050405020304" pitchFamily="18" charset="0"/>
              </a:rPr>
              <a:t>–</a:t>
            </a:r>
            <a:r>
              <a:rPr lang="en-GB" altLang="en-US" sz="1800" i="1" dirty="0" smtClean="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Tree>
    <p:extLst>
      <p:ext uri="{BB962C8B-B14F-4D97-AF65-F5344CB8AC3E}">
        <p14:creationId xmlns:p14="http://schemas.microsoft.com/office/powerpoint/2010/main" val="3374672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75469" y="1110029"/>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 </a:t>
            </a:r>
            <a:br>
              <a:rPr lang="en-GB" altLang="en-US" dirty="0" smtClean="0">
                <a:solidFill>
                  <a:srgbClr val="0070C0"/>
                </a:solidFill>
                <a:latin typeface="Tahoma" panose="020B0604030504040204" pitchFamily="34" charset="0"/>
              </a:rPr>
            </a:br>
            <a:endParaRPr lang="en-GB" altLang="en-US" sz="2400" dirty="0" smtClean="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
        <p:nvSpPr>
          <p:cNvPr id="24581" name="TextBox 1"/>
          <p:cNvSpPr txBox="1">
            <a:spLocks noChangeArrowheads="1"/>
          </p:cNvSpPr>
          <p:nvPr/>
        </p:nvSpPr>
        <p:spPr bwMode="auto">
          <a:xfrm>
            <a:off x="743923" y="4812892"/>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t>
            </a:r>
            <a:r>
              <a:rPr lang="en-GB" altLang="en-US" sz="1800" dirty="0">
                <a:solidFill>
                  <a:schemeClr val="tx1"/>
                </a:solidFill>
                <a:latin typeface="Tahoma" panose="020B0604030504040204" pitchFamily="34" charset="0"/>
              </a:rPr>
              <a:t>a</a:t>
            </a:r>
            <a:r>
              <a:rPr lang="en-GB" altLang="en-US" sz="1800" dirty="0" smtClean="0">
                <a:solidFill>
                  <a:schemeClr val="tx1"/>
                </a:solidFill>
                <a:latin typeface="Tahoma" panose="020B0604030504040204" pitchFamily="34" charset="0"/>
              </a:rPr>
              <a:t> </a:t>
            </a:r>
            <a:r>
              <a:rPr lang="en-GB" altLang="en-US" sz="1800">
                <a:solidFill>
                  <a:schemeClr val="tx1"/>
                </a:solidFill>
                <a:latin typeface="Tahoma" panose="020B0604030504040204" pitchFamily="34" charset="0"/>
              </a:rPr>
              <a:t>hypothetical </a:t>
            </a:r>
            <a:r>
              <a:rPr lang="en-GB" altLang="en-US" sz="1800" smtClean="0">
                <a:solidFill>
                  <a:schemeClr val="tx1"/>
                </a:solidFill>
                <a:latin typeface="Tahoma" panose="020B0604030504040204" pitchFamily="34" charset="0"/>
              </a:rPr>
              <a:t>example in </a:t>
            </a:r>
            <a:r>
              <a:rPr lang="en-GB" altLang="en-US" sz="1800" dirty="0">
                <a:solidFill>
                  <a:schemeClr val="tx1"/>
                </a:solidFill>
                <a:latin typeface="Tahoma" panose="020B0604030504040204" pitchFamily="34" charset="0"/>
              </a:rPr>
              <a:t>relation to </a:t>
            </a:r>
            <a:r>
              <a:rPr lang="en-GB" altLang="en-US" sz="1800" dirty="0" smtClean="0">
                <a:solidFill>
                  <a:schemeClr val="tx1"/>
                </a:solidFill>
                <a:latin typeface="Tahoma" panose="020B0604030504040204" pitchFamily="34" charset="0"/>
              </a:rPr>
              <a:t>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738380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195570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FFIT - Campaign</a:t>
            </a:r>
            <a:endParaRPr lang="en-GB" dirty="0"/>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600200"/>
            <a:ext cx="8229600" cy="4510453"/>
          </a:xfrm>
        </p:spPr>
        <p:txBody>
          <a:bodyPr/>
          <a:lstStyle/>
          <a:p>
            <a:r>
              <a:rPr lang="en-GB" sz="2000" dirty="0" smtClean="0">
                <a:solidFill>
                  <a:srgbClr val="727272"/>
                </a:solidFill>
                <a:latin typeface="Source Sans Pro"/>
              </a:rPr>
              <a:t>It </a:t>
            </a:r>
            <a:r>
              <a:rPr lang="en-GB" sz="2000" dirty="0">
                <a:solidFill>
                  <a:srgbClr val="727272"/>
                </a:solidFill>
                <a:latin typeface="Source Sans Pro"/>
              </a:rPr>
              <a:t>incorporates the latest scientific approaches to weight loss, physical activity and diet and taps the potential of professional football clubs to engage overweight and obese men in weight loss. </a:t>
            </a:r>
            <a:endParaRPr lang="en-GB" sz="2000" dirty="0" smtClean="0">
              <a:solidFill>
                <a:srgbClr val="727272"/>
              </a:solidFill>
              <a:latin typeface="Source Sans Pro"/>
            </a:endParaRPr>
          </a:p>
          <a:p>
            <a:r>
              <a:rPr lang="en-GB" sz="2000" dirty="0" smtClean="0">
                <a:solidFill>
                  <a:srgbClr val="727272"/>
                </a:solidFill>
                <a:latin typeface="Source Sans Pro"/>
              </a:rPr>
              <a:t>In </a:t>
            </a:r>
            <a:r>
              <a:rPr lang="en-GB" sz="2000" dirty="0">
                <a:solidFill>
                  <a:srgbClr val="727272"/>
                </a:solidFill>
                <a:latin typeface="Source Sans Pro"/>
              </a:rPr>
              <a:t>the 12 weekly sessions, men learnt about diet and healthy living for weight loss, how to set goals and monitor their eating and physical activity, and top tips for making long-term changes. </a:t>
            </a:r>
            <a:endParaRPr lang="en-GB" sz="2000" dirty="0" smtClean="0">
              <a:solidFill>
                <a:srgbClr val="727272"/>
              </a:solidFill>
              <a:latin typeface="Source Sans Pro"/>
            </a:endParaRPr>
          </a:p>
          <a:p>
            <a:r>
              <a:rPr lang="en-GB" sz="2000" dirty="0" smtClean="0">
                <a:solidFill>
                  <a:srgbClr val="727272"/>
                </a:solidFill>
                <a:latin typeface="Source Sans Pro"/>
              </a:rPr>
              <a:t>The </a:t>
            </a:r>
            <a:r>
              <a:rPr lang="en-GB" sz="2000" dirty="0">
                <a:solidFill>
                  <a:srgbClr val="727272"/>
                </a:solidFill>
                <a:latin typeface="Source Sans Pro"/>
              </a:rPr>
              <a:t>FFIT programme also included a pedometer-based walking programme, group physical activity sessions at the club and some minimal ongoing support including a reunion session at the club</a:t>
            </a:r>
            <a:r>
              <a:rPr lang="en-GB" sz="2000" dirty="0" smtClean="0">
                <a:solidFill>
                  <a:srgbClr val="727272"/>
                </a:solidFill>
                <a:latin typeface="Source Sans Pro"/>
              </a:rPr>
              <a:t>.</a:t>
            </a:r>
            <a:endParaRPr lang="en-GB" sz="2000" dirty="0">
              <a:solidFill>
                <a:srgbClr val="727272"/>
              </a:solidFill>
              <a:latin typeface="Source Sans Pro"/>
            </a:endParaRPr>
          </a:p>
        </p:txBody>
      </p:sp>
    </p:spTree>
    <p:extLst>
      <p:ext uri="{BB962C8B-B14F-4D97-AF65-F5344CB8AC3E}">
        <p14:creationId xmlns:p14="http://schemas.microsoft.com/office/powerpoint/2010/main" val="324300198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smtClean="0"/>
          </a:p>
          <a:p>
            <a:r>
              <a:rPr lang="en-GB" sz="2000" dirty="0" smtClean="0"/>
              <a:t>Report link:</a:t>
            </a:r>
            <a:endParaRPr lang="en-GB" dirty="0">
              <a:hlinkClick r:id="rId2"/>
            </a:endParaRPr>
          </a:p>
          <a:p>
            <a:r>
              <a:rPr lang="en-GB" sz="2400" dirty="0" smtClean="0">
                <a:hlinkClick r:id="rId2"/>
              </a:rPr>
              <a:t>https</a:t>
            </a:r>
            <a:r>
              <a:rPr lang="en-GB" sz="2400" dirty="0">
                <a:hlinkClick r:id="rId2"/>
              </a:rPr>
              <a:t>://www.journalslibrary.nihr.ac.uk/phr/phr03020/#/</a:t>
            </a:r>
            <a:r>
              <a:rPr lang="en-GB" sz="2400" dirty="0" smtClean="0">
                <a:hlinkClick r:id="rId2"/>
              </a:rPr>
              <a:t>full-report</a:t>
            </a:r>
            <a:endParaRPr lang="en-GB" sz="2400" dirty="0" smtClean="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FFIT</a:t>
            </a:r>
            <a:r>
              <a:rPr lang="en-GB" sz="2800" dirty="0" smtClean="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https</a:t>
            </a:r>
            <a:r>
              <a:rPr lang="en-GB" dirty="0">
                <a:hlinkClick r:id="rId2"/>
              </a:rPr>
              <a:t>://</a:t>
            </a:r>
            <a:r>
              <a:rPr lang="en-GB" dirty="0" smtClean="0">
                <a:hlinkClick r:id="rId2"/>
              </a:rPr>
              <a:t>youtu.be/cXO8BJ8v99U</a:t>
            </a:r>
            <a:endParaRPr lang="en-GB" dirty="0" smtClean="0"/>
          </a:p>
          <a:p>
            <a:endParaRPr lang="en-GB" dirty="0" smtClean="0"/>
          </a:p>
          <a:p>
            <a:r>
              <a:rPr lang="en-GB" dirty="0" smtClean="0"/>
              <a:t>Task: </a:t>
            </a:r>
            <a:endParaRPr lang="en-GB" dirty="0" smtClean="0"/>
          </a:p>
          <a:p>
            <a:r>
              <a:rPr lang="en-GB" dirty="0" smtClean="0"/>
              <a:t>Health belief model</a:t>
            </a:r>
          </a:p>
          <a:p>
            <a:r>
              <a:rPr lang="en-GB" dirty="0" smtClean="0"/>
              <a:t>Autonomy / Competence </a:t>
            </a:r>
            <a:r>
              <a:rPr lang="en-GB" dirty="0" smtClean="0"/>
              <a:t>/ </a:t>
            </a:r>
            <a:r>
              <a:rPr lang="en-GB" dirty="0" smtClean="0"/>
              <a:t>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of </a:t>
            </a:r>
            <a:endParaRPr lang="en-GB" dirty="0"/>
          </a:p>
        </p:txBody>
      </p:sp>
      <p:sp>
        <p:nvSpPr>
          <p:cNvPr id="3" name="Content Placeholder 2"/>
          <p:cNvSpPr>
            <a:spLocks noGrp="1"/>
          </p:cNvSpPr>
          <p:nvPr>
            <p:ph idx="1"/>
          </p:nvPr>
        </p:nvSpPr>
        <p:spPr/>
        <p:txBody>
          <a:bodyPr/>
          <a:lstStyle/>
          <a:p>
            <a:r>
              <a:rPr lang="en-GB" dirty="0"/>
              <a:t>Autonomy / Competence / Relatedness</a:t>
            </a:r>
          </a:p>
          <a:p>
            <a:endParaRPr lang="en-GB" dirty="0" smtClean="0"/>
          </a:p>
          <a:p>
            <a:r>
              <a:rPr lang="en-GB" dirty="0" smtClean="0"/>
              <a:t>Article – relatedness examples. </a:t>
            </a:r>
            <a:endParaRPr lang="en-GB" dirty="0"/>
          </a:p>
        </p:txBody>
      </p:sp>
    </p:spTree>
    <p:extLst>
      <p:ext uri="{BB962C8B-B14F-4D97-AF65-F5344CB8AC3E}">
        <p14:creationId xmlns:p14="http://schemas.microsoft.com/office/powerpoint/2010/main" val="3293549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442645"/>
          </a:xfrm>
        </p:spPr>
        <p:txBody>
          <a:bodyPr>
            <a:normAutofit/>
          </a:bodyPr>
          <a:lstStyle/>
          <a:p>
            <a:r>
              <a:rPr lang="en-GB" dirty="0" smtClean="0"/>
              <a:t>Self Efficacy Theory (Bandura, 1986; 1997)</a:t>
            </a:r>
            <a:endParaRPr lang="en-GB" dirty="0"/>
          </a:p>
        </p:txBody>
      </p:sp>
      <p:sp>
        <p:nvSpPr>
          <p:cNvPr id="3" name="Subtitle 2"/>
          <p:cNvSpPr>
            <a:spLocks noGrp="1"/>
          </p:cNvSpPr>
          <p:nvPr>
            <p:ph type="subTitle" idx="1"/>
          </p:nvPr>
        </p:nvSpPr>
        <p:spPr/>
        <p:txBody>
          <a:bodyPr/>
          <a:lstStyle/>
          <a:p>
            <a:r>
              <a:rPr lang="en-GB" dirty="0" smtClean="0">
                <a:solidFill>
                  <a:schemeClr val="bg1"/>
                </a:solidFill>
              </a:rPr>
              <a:t>Dylan Blain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Outline</a:t>
            </a:r>
            <a:endParaRPr lang="en-US" dirty="0"/>
          </a:p>
        </p:txBody>
      </p:sp>
      <p:sp>
        <p:nvSpPr>
          <p:cNvPr id="3" name="Content Placeholder 2"/>
          <p:cNvSpPr>
            <a:spLocks noGrp="1"/>
          </p:cNvSpPr>
          <p:nvPr>
            <p:ph idx="1"/>
          </p:nvPr>
        </p:nvSpPr>
        <p:spPr/>
        <p:txBody>
          <a:bodyPr/>
          <a:lstStyle/>
          <a:p>
            <a:r>
              <a:rPr lang="en-US" dirty="0" smtClean="0"/>
              <a:t>Introduction to Self Efficacy Theory</a:t>
            </a:r>
          </a:p>
          <a:p>
            <a:r>
              <a:rPr lang="en-US" dirty="0" smtClean="0"/>
              <a:t>Sources of Self Efficacy</a:t>
            </a:r>
          </a:p>
          <a:p>
            <a:r>
              <a:rPr lang="en-US" dirty="0" smtClean="0"/>
              <a:t>Practical Applications</a:t>
            </a:r>
          </a:p>
          <a:p>
            <a:r>
              <a:rPr lang="en-US" dirty="0" smtClean="0"/>
              <a:t>Empirical Evidence</a:t>
            </a:r>
          </a:p>
          <a:p>
            <a:r>
              <a:rPr lang="en-US" dirty="0" smtClean="0"/>
              <a:t>Critiques</a:t>
            </a:r>
            <a:endParaRPr lang="en-US" dirty="0"/>
          </a:p>
        </p:txBody>
      </p:sp>
    </p:spTree>
    <p:extLst>
      <p:ext uri="{BB962C8B-B14F-4D97-AF65-F5344CB8AC3E}">
        <p14:creationId xmlns:p14="http://schemas.microsoft.com/office/powerpoint/2010/main" val="361666673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“beliefs in one’s capabilities to organize and execute the courses of action required to produce given attainments” (Bandura, 1997, p. 3).</a:t>
            </a:r>
            <a:endParaRPr lang="en-US" dirty="0"/>
          </a:p>
        </p:txBody>
      </p:sp>
    </p:spTree>
    <p:extLst>
      <p:ext uri="{BB962C8B-B14F-4D97-AF65-F5344CB8AC3E}">
        <p14:creationId xmlns:p14="http://schemas.microsoft.com/office/powerpoint/2010/main" val="195057649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Situation specific construct</a:t>
            </a:r>
          </a:p>
          <a:p>
            <a:r>
              <a:rPr lang="en-US" dirty="0" smtClean="0"/>
              <a:t>Fluctuates with:</a:t>
            </a:r>
          </a:p>
          <a:p>
            <a:pPr lvl="1"/>
            <a:r>
              <a:rPr lang="en-US" dirty="0" smtClean="0"/>
              <a:t>Demands of task</a:t>
            </a:r>
          </a:p>
          <a:p>
            <a:pPr lvl="1"/>
            <a:r>
              <a:rPr lang="en-US" dirty="0" smtClean="0"/>
              <a:t>Individual perceptions of their ability to produce desired </a:t>
            </a:r>
            <a:r>
              <a:rPr lang="en-US" dirty="0" err="1" smtClean="0"/>
              <a:t>behaviours</a:t>
            </a:r>
            <a:r>
              <a:rPr lang="en-US" dirty="0" smtClean="0"/>
              <a:t> or achieve a specific level of proficiency</a:t>
            </a:r>
            <a:endParaRPr lang="en-US" dirty="0"/>
          </a:p>
        </p:txBody>
      </p:sp>
    </p:spTree>
    <p:extLst>
      <p:ext uri="{BB962C8B-B14F-4D97-AF65-F5344CB8AC3E}">
        <p14:creationId xmlns:p14="http://schemas.microsoft.com/office/powerpoint/2010/main" val="2308179630"/>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a:t>
            </a:r>
            <a:endParaRPr lang="en-US" dirty="0"/>
          </a:p>
        </p:txBody>
      </p:sp>
      <p:sp>
        <p:nvSpPr>
          <p:cNvPr id="3" name="Content Placeholder 2"/>
          <p:cNvSpPr>
            <a:spLocks noGrp="1"/>
          </p:cNvSpPr>
          <p:nvPr>
            <p:ph idx="1"/>
          </p:nvPr>
        </p:nvSpPr>
        <p:spPr/>
        <p:txBody>
          <a:bodyPr/>
          <a:lstStyle/>
          <a:p>
            <a:r>
              <a:rPr lang="en-US" dirty="0" smtClean="0"/>
              <a:t>As a person learns how to use a new piece of equipment in the gym, the person's efficacy for working out using that specific piece of equipment increases.</a:t>
            </a:r>
            <a:endParaRPr lang="en-US" dirty="0"/>
          </a:p>
        </p:txBody>
      </p:sp>
    </p:spTree>
    <p:extLst>
      <p:ext uri="{BB962C8B-B14F-4D97-AF65-F5344CB8AC3E}">
        <p14:creationId xmlns:p14="http://schemas.microsoft.com/office/powerpoint/2010/main" val="171260003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Sources of Self-Efficacy</a:t>
            </a:r>
            <a:endParaRPr lang="en-US" dirty="0"/>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Mastery Experiences</a:t>
            </a:r>
            <a:endParaRPr lang="en-US" dirty="0"/>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Vicarious Experiences</a:t>
            </a:r>
            <a:endParaRPr lang="en-US" dirty="0"/>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Physiological </a:t>
            </a:r>
            <a:r>
              <a:rPr lang="en-US" smtClean="0"/>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relation to the FFIT video?</a:t>
            </a:r>
            <a:endParaRPr lang="en-GB" dirty="0"/>
          </a:p>
        </p:txBody>
      </p:sp>
    </p:spTree>
    <p:extLst>
      <p:ext uri="{BB962C8B-B14F-4D97-AF65-F5344CB8AC3E}">
        <p14:creationId xmlns:p14="http://schemas.microsoft.com/office/powerpoint/2010/main" val="13835253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Mastery Experiences</a:t>
            </a:r>
            <a:endParaRPr lang="en-US" dirty="0"/>
          </a:p>
        </p:txBody>
      </p:sp>
      <p:sp>
        <p:nvSpPr>
          <p:cNvPr id="4" name="Content Placeholder 3"/>
          <p:cNvSpPr>
            <a:spLocks noGrp="1"/>
          </p:cNvSpPr>
          <p:nvPr>
            <p:ph idx="1"/>
          </p:nvPr>
        </p:nvSpPr>
        <p:spPr>
          <a:xfrm>
            <a:off x="457200" y="808037"/>
            <a:ext cx="8229600" cy="3917032"/>
          </a:xfrm>
        </p:spPr>
        <p:txBody>
          <a:bodyPr/>
          <a:lstStyle/>
          <a:p>
            <a:r>
              <a:rPr lang="en-US" sz="2800" dirty="0" smtClean="0"/>
              <a:t>Past success</a:t>
            </a:r>
          </a:p>
          <a:p>
            <a:r>
              <a:rPr lang="en-US" sz="2800" dirty="0" smtClean="0"/>
              <a:t>Most influential</a:t>
            </a:r>
          </a:p>
          <a:p>
            <a:r>
              <a:rPr lang="en-US" sz="2800" dirty="0" smtClean="0"/>
              <a:t>Changes in SE result from cognitive processing of a performance – conveys information about capabilities</a:t>
            </a:r>
          </a:p>
          <a:p>
            <a:r>
              <a:rPr lang="en-US" sz="2800" dirty="0" smtClean="0"/>
              <a:t>Significant during early trials</a:t>
            </a:r>
          </a:p>
          <a:p>
            <a:r>
              <a:rPr lang="en-US" sz="2800" dirty="0" smtClean="0"/>
              <a:t>Failure undermines SE, highly resistant SE requires overcoming obstacles using persistence and effort</a:t>
            </a:r>
          </a:p>
          <a:p>
            <a:pPr marL="0" indent="0">
              <a:buNone/>
            </a:pPr>
            <a:r>
              <a:rPr lang="en-US" sz="2800" dirty="0" smtClean="0"/>
              <a:t>					(Gilson &amp; </a:t>
            </a:r>
            <a:r>
              <a:rPr lang="en-US" sz="2800" dirty="0" err="1" smtClean="0"/>
              <a:t>Feltz</a:t>
            </a:r>
            <a:r>
              <a:rPr lang="en-US" sz="2800" dirty="0" smtClean="0"/>
              <a:t>, 2012</a:t>
            </a:r>
            <a:r>
              <a:rPr lang="en-US" sz="2800" dirty="0" smtClean="0"/>
              <a:t>)</a:t>
            </a:r>
          </a:p>
          <a:p>
            <a:pPr marL="0" indent="0">
              <a:buNone/>
            </a:pPr>
            <a:r>
              <a:rPr lang="en-US" sz="2800" dirty="0" smtClean="0"/>
              <a:t>Goal Setting / BP Imagery</a:t>
            </a:r>
            <a:endParaRPr lang="en-US" sz="2800" dirty="0"/>
          </a:p>
        </p:txBody>
      </p:sp>
    </p:spTree>
    <p:extLst>
      <p:ext uri="{BB962C8B-B14F-4D97-AF65-F5344CB8AC3E}">
        <p14:creationId xmlns:p14="http://schemas.microsoft.com/office/powerpoint/2010/main" val="128253765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smtClean="0"/>
              <a:t>Vicarious Experiences</a:t>
            </a:r>
            <a:endParaRPr lang="en-US" dirty="0"/>
          </a:p>
        </p:txBody>
      </p:sp>
      <p:sp>
        <p:nvSpPr>
          <p:cNvPr id="4" name="Content Placeholder 3"/>
          <p:cNvSpPr>
            <a:spLocks noGrp="1"/>
          </p:cNvSpPr>
          <p:nvPr>
            <p:ph idx="1"/>
          </p:nvPr>
        </p:nvSpPr>
        <p:spPr>
          <a:xfrm>
            <a:off x="457200" y="1218912"/>
            <a:ext cx="8229600" cy="3917032"/>
          </a:xfrm>
        </p:spPr>
        <p:txBody>
          <a:bodyPr/>
          <a:lstStyle/>
          <a:p>
            <a:r>
              <a:rPr lang="en-US" dirty="0" smtClean="0"/>
              <a:t>Comparing personal capabilities to that of others </a:t>
            </a:r>
          </a:p>
          <a:p>
            <a:r>
              <a:rPr lang="en-US" dirty="0" smtClean="0"/>
              <a:t>Modelling</a:t>
            </a:r>
          </a:p>
          <a:p>
            <a:r>
              <a:rPr lang="en-US" dirty="0" smtClean="0"/>
              <a:t>Provides model of how to best accomplish a skill or task – can strengthen beliefs</a:t>
            </a:r>
          </a:p>
          <a:p>
            <a:r>
              <a:rPr lang="en-US" dirty="0" smtClean="0"/>
              <a:t>Self-modelling – imagining oneself or others behaving successfully (cognitive process</a:t>
            </a:r>
            <a:r>
              <a:rPr lang="en-US" dirty="0" smtClean="0"/>
              <a:t>)</a:t>
            </a:r>
          </a:p>
          <a:p>
            <a:r>
              <a:rPr lang="en-US" dirty="0" smtClean="0"/>
              <a:t>Video / imagery</a:t>
            </a:r>
            <a:endParaRPr lang="en-US" dirty="0" smtClean="0"/>
          </a:p>
          <a:p>
            <a:endParaRPr lang="en-US" dirty="0"/>
          </a:p>
        </p:txBody>
      </p:sp>
    </p:spTree>
    <p:extLst>
      <p:ext uri="{BB962C8B-B14F-4D97-AF65-F5344CB8AC3E}">
        <p14:creationId xmlns:p14="http://schemas.microsoft.com/office/powerpoint/2010/main" val="952897618"/>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Verbal Persuasion</a:t>
            </a:r>
            <a:endParaRPr lang="en-US" dirty="0"/>
          </a:p>
        </p:txBody>
      </p:sp>
      <p:sp>
        <p:nvSpPr>
          <p:cNvPr id="4" name="Content Placeholder 3"/>
          <p:cNvSpPr>
            <a:spLocks noGrp="1"/>
          </p:cNvSpPr>
          <p:nvPr>
            <p:ph idx="1"/>
          </p:nvPr>
        </p:nvSpPr>
        <p:spPr/>
        <p:txBody>
          <a:bodyPr/>
          <a:lstStyle/>
          <a:p>
            <a:r>
              <a:rPr lang="en-US" dirty="0" smtClean="0"/>
              <a:t>Direct statements (including self statements)</a:t>
            </a:r>
          </a:p>
          <a:p>
            <a:r>
              <a:rPr lang="en-US" dirty="0" smtClean="0"/>
              <a:t>Social persuasion</a:t>
            </a:r>
          </a:p>
          <a:p>
            <a:r>
              <a:rPr lang="en-US" dirty="0" smtClean="0"/>
              <a:t>Expressing faith in one’s capabilities</a:t>
            </a:r>
          </a:p>
          <a:p>
            <a:r>
              <a:rPr lang="en-US" dirty="0" smtClean="0"/>
              <a:t>Care needed</a:t>
            </a:r>
          </a:p>
          <a:p>
            <a:r>
              <a:rPr lang="en-US" dirty="0" smtClean="0"/>
              <a:t>What factors will influence the effect of verbal persuasion</a:t>
            </a:r>
            <a:r>
              <a:rPr lang="en-US" dirty="0" smtClean="0"/>
              <a:t>?</a:t>
            </a:r>
          </a:p>
          <a:p>
            <a:r>
              <a:rPr lang="en-US" dirty="0" smtClean="0"/>
              <a:t>Self talk</a:t>
            </a:r>
            <a:endParaRPr lang="en-US" dirty="0" smtClean="0"/>
          </a:p>
          <a:p>
            <a:endParaRPr lang="en-US" dirty="0"/>
          </a:p>
        </p:txBody>
      </p:sp>
    </p:spTree>
    <p:extLst>
      <p:ext uri="{BB962C8B-B14F-4D97-AF65-F5344CB8AC3E}">
        <p14:creationId xmlns:p14="http://schemas.microsoft.com/office/powerpoint/2010/main" val="236795106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Physiological/Affective States </a:t>
            </a:r>
            <a:endParaRPr lang="en-US" dirty="0"/>
          </a:p>
        </p:txBody>
      </p:sp>
      <p:sp>
        <p:nvSpPr>
          <p:cNvPr id="4" name="Content Placeholder 3"/>
          <p:cNvSpPr>
            <a:spLocks noGrp="1"/>
          </p:cNvSpPr>
          <p:nvPr>
            <p:ph idx="1"/>
          </p:nvPr>
        </p:nvSpPr>
        <p:spPr/>
        <p:txBody>
          <a:bodyPr/>
          <a:lstStyle/>
          <a:p>
            <a:r>
              <a:rPr lang="en-US" dirty="0" smtClean="0"/>
              <a:t>How perceive physiological/affective states (e.g., sweaty hands, fatigue</a:t>
            </a:r>
            <a:r>
              <a:rPr lang="en-US" dirty="0" smtClean="0"/>
              <a:t>)</a:t>
            </a:r>
          </a:p>
          <a:p>
            <a:endParaRPr lang="en-US" dirty="0"/>
          </a:p>
          <a:p>
            <a:r>
              <a:rPr lang="en-US" dirty="0" smtClean="0"/>
              <a:t>PM Relaxation</a:t>
            </a:r>
            <a:endParaRPr lang="en-US" dirty="0"/>
          </a:p>
        </p:txBody>
      </p:sp>
    </p:spTree>
    <p:extLst>
      <p:ext uri="{BB962C8B-B14F-4D97-AF65-F5344CB8AC3E}">
        <p14:creationId xmlns:p14="http://schemas.microsoft.com/office/powerpoint/2010/main" val="96770499"/>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Practical Application</a:t>
            </a:r>
            <a:endParaRPr lang="en-US" dirty="0"/>
          </a:p>
        </p:txBody>
      </p:sp>
      <p:sp>
        <p:nvSpPr>
          <p:cNvPr id="3" name="Content Placeholder 2"/>
          <p:cNvSpPr>
            <a:spLocks noGrp="1"/>
          </p:cNvSpPr>
          <p:nvPr>
            <p:ph idx="1"/>
          </p:nvPr>
        </p:nvSpPr>
        <p:spPr/>
        <p:txBody>
          <a:bodyPr/>
          <a:lstStyle/>
          <a:p>
            <a:r>
              <a:rPr lang="en-US" dirty="0" smtClean="0"/>
              <a:t>How can a coach, teacher, instructor use knowledge of the sources of SE in practice?</a:t>
            </a:r>
          </a:p>
          <a:p>
            <a:pPr lvl="1"/>
            <a:r>
              <a:rPr lang="en-US" dirty="0" smtClean="0"/>
              <a:t>Mastery Based Strategies</a:t>
            </a:r>
          </a:p>
          <a:p>
            <a:pPr lvl="1"/>
            <a:r>
              <a:rPr lang="en-US" dirty="0" smtClean="0"/>
              <a:t>Vicarious Based Strategies</a:t>
            </a:r>
          </a:p>
          <a:p>
            <a:pPr lvl="1"/>
            <a:r>
              <a:rPr lang="en-US" dirty="0" smtClean="0"/>
              <a:t>Persuasion based Strategies</a:t>
            </a:r>
          </a:p>
          <a:p>
            <a:pPr lvl="1"/>
            <a:r>
              <a:rPr lang="en-US" dirty="0" smtClean="0"/>
              <a:t>Physiological Based </a:t>
            </a:r>
            <a:r>
              <a:rPr lang="en-US" dirty="0" smtClean="0"/>
              <a:t>Strategies</a:t>
            </a:r>
          </a:p>
          <a:p>
            <a:pPr marL="457200" lvl="1" indent="0">
              <a:buNone/>
            </a:pPr>
            <a:r>
              <a:rPr lang="en-US" dirty="0" smtClean="0"/>
              <a:t>Choose 1 situation of your choice and think of examples for each. </a:t>
            </a:r>
          </a:p>
        </p:txBody>
      </p:sp>
    </p:spTree>
    <p:extLst>
      <p:ext uri="{BB962C8B-B14F-4D97-AF65-F5344CB8AC3E}">
        <p14:creationId xmlns:p14="http://schemas.microsoft.com/office/powerpoint/2010/main" val="3842563574"/>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 related constructs</a:t>
            </a:r>
            <a:endParaRPr lang="en-US" dirty="0"/>
          </a:p>
        </p:txBody>
      </p:sp>
      <p:sp>
        <p:nvSpPr>
          <p:cNvPr id="3" name="Content Placeholder 2"/>
          <p:cNvSpPr>
            <a:spLocks noGrp="1"/>
          </p:cNvSpPr>
          <p:nvPr>
            <p:ph idx="1"/>
          </p:nvPr>
        </p:nvSpPr>
        <p:spPr/>
        <p:txBody>
          <a:bodyPr/>
          <a:lstStyle/>
          <a:p>
            <a:r>
              <a:rPr lang="en-US" dirty="0" smtClean="0"/>
              <a:t>Discussion task:</a:t>
            </a:r>
          </a:p>
          <a:p>
            <a:pPr lvl="1"/>
            <a:r>
              <a:rPr lang="en-US" dirty="0" smtClean="0"/>
              <a:t>Based on what we have learned so far, what do you consider are the constructs related to self-efficacy</a:t>
            </a:r>
            <a:r>
              <a:rPr lang="en-US" dirty="0" smtClean="0"/>
              <a:t>?</a:t>
            </a:r>
          </a:p>
          <a:p>
            <a:pPr lvl="1"/>
            <a:r>
              <a:rPr lang="en-US" dirty="0" smtClean="0"/>
              <a:t>Where do you derive your sport / exercise specific confidence from? </a:t>
            </a:r>
            <a:endParaRPr lang="en-US" dirty="0" smtClean="0"/>
          </a:p>
          <a:p>
            <a:pPr lvl="1"/>
            <a:r>
              <a:rPr lang="en-US" dirty="0" smtClean="0"/>
              <a:t>Consider</a:t>
            </a:r>
          </a:p>
          <a:p>
            <a:pPr lvl="2"/>
            <a:r>
              <a:rPr lang="en-US" dirty="0" smtClean="0"/>
              <a:t>Similarities</a:t>
            </a:r>
          </a:p>
          <a:p>
            <a:pPr lvl="2"/>
            <a:r>
              <a:rPr lang="en-US" dirty="0" smtClean="0"/>
              <a:t>Differences</a:t>
            </a:r>
          </a:p>
        </p:txBody>
      </p:sp>
    </p:spTree>
    <p:extLst>
      <p:ext uri="{BB962C8B-B14F-4D97-AF65-F5344CB8AC3E}">
        <p14:creationId xmlns:p14="http://schemas.microsoft.com/office/powerpoint/2010/main" val="361060556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Empirical Evidence</a:t>
            </a:r>
            <a:endParaRPr lang="en-US" dirty="0"/>
          </a:p>
        </p:txBody>
      </p:sp>
      <p:sp>
        <p:nvSpPr>
          <p:cNvPr id="3" name="Content Placeholder 2"/>
          <p:cNvSpPr>
            <a:spLocks noGrp="1"/>
          </p:cNvSpPr>
          <p:nvPr>
            <p:ph idx="1"/>
          </p:nvPr>
        </p:nvSpPr>
        <p:spPr/>
        <p:txBody>
          <a:bodyPr/>
          <a:lstStyle/>
          <a:p>
            <a:r>
              <a:rPr lang="en-US" dirty="0" smtClean="0"/>
              <a:t>Biddle et al. (2011) – self-efficacy correlate of physical activity in young people</a:t>
            </a:r>
          </a:p>
          <a:p>
            <a:r>
              <a:rPr lang="en-US" dirty="0" err="1" smtClean="0"/>
              <a:t>Lubans</a:t>
            </a:r>
            <a:r>
              <a:rPr lang="en-US" dirty="0" smtClean="0"/>
              <a:t> et al. (2008) – self-efficacy mediator of change in PA </a:t>
            </a:r>
            <a:r>
              <a:rPr lang="en-US" dirty="0" err="1" smtClean="0"/>
              <a:t>behaviour</a:t>
            </a:r>
            <a:r>
              <a:rPr lang="en-US" dirty="0" smtClean="0"/>
              <a:t> in young </a:t>
            </a:r>
            <a:r>
              <a:rPr lang="en-US" dirty="0" smtClean="0"/>
              <a:t>people</a:t>
            </a:r>
          </a:p>
          <a:p>
            <a:endParaRPr lang="en-US" dirty="0"/>
          </a:p>
          <a:p>
            <a:r>
              <a:rPr lang="en-US" dirty="0" smtClean="0"/>
              <a:t>TTM – </a:t>
            </a:r>
            <a:r>
              <a:rPr lang="en-US" dirty="0" err="1" smtClean="0"/>
              <a:t>inc</a:t>
            </a:r>
            <a:r>
              <a:rPr lang="en-US" dirty="0" smtClean="0"/>
              <a:t> SE as stages progress. </a:t>
            </a:r>
            <a:endParaRPr lang="en-US" dirty="0"/>
          </a:p>
        </p:txBody>
      </p:sp>
    </p:spTree>
    <p:extLst>
      <p:ext uri="{BB962C8B-B14F-4D97-AF65-F5344CB8AC3E}">
        <p14:creationId xmlns:p14="http://schemas.microsoft.com/office/powerpoint/2010/main" val="73415986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Critiques</a:t>
            </a:r>
            <a:endParaRPr lang="en-US" dirty="0"/>
          </a:p>
        </p:txBody>
      </p:sp>
      <p:sp>
        <p:nvSpPr>
          <p:cNvPr id="3" name="Content Placeholder 2"/>
          <p:cNvSpPr>
            <a:spLocks noGrp="1"/>
          </p:cNvSpPr>
          <p:nvPr>
            <p:ph idx="1"/>
          </p:nvPr>
        </p:nvSpPr>
        <p:spPr/>
        <p:txBody>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smtClean="0"/>
          </a:p>
          <a:p>
            <a:pPr marL="0" indent="0">
              <a:buNone/>
            </a:pPr>
            <a:r>
              <a:rPr lang="en-US" sz="1500" dirty="0" smtClean="0"/>
              <a:t>Biddle</a:t>
            </a:r>
            <a:r>
              <a:rPr lang="en-US" sz="1500" dirty="0"/>
              <a:t>,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a:t>
            </a:r>
            <a:r>
              <a:rPr lang="en-US" sz="1500" dirty="0" smtClean="0"/>
              <a:t>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smtClean="0"/>
          </a:p>
          <a:p>
            <a:pPr marL="0" indent="0">
              <a:buNone/>
            </a:pPr>
            <a:endParaRPr lang="en-US" sz="1500" dirty="0" smtClean="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smtClean="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 References</a:t>
            </a:r>
            <a:endParaRPr lang="en-US" dirty="0"/>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a:t>
            </a:r>
            <a:r>
              <a:rPr lang="en-US" sz="1500" dirty="0" smtClean="0"/>
              <a:t>Self-Determination </a:t>
            </a:r>
            <a:r>
              <a:rPr lang="en-US" sz="1500" dirty="0"/>
              <a:t>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a:t>
            </a:r>
            <a:r>
              <a:rPr lang="en-US" sz="1500" i="1" dirty="0" smtClean="0"/>
              <a:t>Interventions</a:t>
            </a:r>
            <a:r>
              <a:rPr lang="en-US" sz="1500" dirty="0"/>
              <a:t>, </a:t>
            </a:r>
            <a:r>
              <a:rPr lang="en-US" sz="1500" dirty="0" smtClean="0"/>
              <a:t>Third </a:t>
            </a:r>
            <a:r>
              <a:rPr lang="en-US" sz="1500" dirty="0"/>
              <a:t>Edition, Oxon: </a:t>
            </a:r>
            <a:r>
              <a:rPr lang="en-US" sz="1500" dirty="0" smtClean="0"/>
              <a:t>Routledge</a:t>
            </a:r>
            <a:endParaRPr lang="en-US" sz="1500" dirty="0"/>
          </a:p>
          <a:p>
            <a:pPr marL="0" indent="0">
              <a:buNone/>
            </a:pPr>
            <a:r>
              <a:rPr lang="en-US" sz="1500" dirty="0" err="1"/>
              <a:t>Ntoumanis</a:t>
            </a:r>
            <a:r>
              <a:rPr lang="en-US" sz="1500" dirty="0"/>
              <a:t>, N. (2012) </a:t>
            </a:r>
            <a:r>
              <a:rPr lang="en-US" sz="1500" i="1" dirty="0"/>
              <a:t>A Self-Determination Theory perspective on motivation in Sport and Physical </a:t>
            </a:r>
            <a:r>
              <a:rPr lang="en-US" sz="1500" i="1" dirty="0" smtClean="0"/>
              <a:t>Education</a:t>
            </a:r>
            <a:r>
              <a:rPr lang="en-US" sz="1500" i="1" dirty="0"/>
              <a:t>: Current Trends and </a:t>
            </a:r>
            <a:r>
              <a:rPr lang="en-US" sz="1500" i="1" dirty="0" err="1"/>
              <a:t>Posible</a:t>
            </a:r>
            <a:r>
              <a:rPr lang="en-US" sz="1500" i="1" dirty="0"/>
              <a:t> Future Research Directions, </a:t>
            </a:r>
            <a:r>
              <a:rPr lang="en-US" sz="1500" dirty="0"/>
              <a:t>In Roberts, G. C. and </a:t>
            </a:r>
            <a:r>
              <a:rPr lang="en-US" sz="1500" dirty="0" smtClean="0"/>
              <a:t>Treasure</a:t>
            </a:r>
            <a:r>
              <a:rPr lang="en-US" sz="1500" dirty="0"/>
              <a:t>, D. C. ‘Advances in Motivation in Sport and Exercise</a:t>
            </a:r>
            <a:r>
              <a:rPr lang="en-US" sz="1500" dirty="0" smtClean="0"/>
              <a:t>’</a:t>
            </a:r>
            <a:endParaRPr lang="en-US" sz="1500" dirty="0"/>
          </a:p>
          <a:p>
            <a:pPr marL="0" indent="0">
              <a:buNone/>
            </a:pPr>
            <a:r>
              <a:rPr lang="en-US" sz="1500" dirty="0" smtClean="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a:t>
            </a:r>
            <a:r>
              <a:rPr lang="en-US" sz="1500" i="1" dirty="0" smtClean="0"/>
              <a:t>Self-Regulatory </a:t>
            </a:r>
            <a:r>
              <a:rPr lang="en-US" sz="1500" i="1" dirty="0"/>
              <a:t>Processes to Support and Maintain Health and Well-Being</a:t>
            </a:r>
            <a:r>
              <a:rPr lang="en-US" sz="1500" dirty="0"/>
              <a:t>, In Roberts, G. C. </a:t>
            </a:r>
            <a:r>
              <a:rPr lang="en-US" sz="1500" dirty="0" smtClean="0"/>
              <a:t>and </a:t>
            </a:r>
            <a:r>
              <a:rPr lang="en-US" sz="1500" dirty="0"/>
              <a:t>Treasure, D. C. ‘Advances in Motivation in Sport and Exercise</a:t>
            </a:r>
            <a:r>
              <a:rPr lang="en-US" sz="1500" dirty="0" smtClean="0"/>
              <a:t>’</a:t>
            </a:r>
            <a:endParaRPr lang="en-US" sz="1500" dirty="0"/>
          </a:p>
          <a:p>
            <a:pPr marL="0" indent="0">
              <a:buNone/>
            </a:pPr>
            <a:r>
              <a:rPr lang="en-US" sz="1500" dirty="0"/>
              <a:t>Weinberg, R. S. and Gould, D. (2015) </a:t>
            </a:r>
            <a:r>
              <a:rPr lang="en-US" sz="1500" i="1" dirty="0"/>
              <a:t>Foundations of Sport and Exercise Psychology, Sixth Edition</a:t>
            </a:r>
            <a:r>
              <a:rPr lang="en-US" sz="1500" dirty="0"/>
              <a:t>, </a:t>
            </a:r>
            <a:r>
              <a:rPr lang="en-US" sz="1500" dirty="0" smtClean="0"/>
              <a:t>Champaign</a:t>
            </a:r>
            <a:r>
              <a:rPr lang="en-US" sz="1500" dirty="0"/>
              <a:t>, IL: Human </a:t>
            </a:r>
            <a:r>
              <a:rPr lang="en-US" sz="1500" dirty="0" smtClean="0"/>
              <a:t>Kinetics</a:t>
            </a:r>
            <a:endParaRPr lang="en-US" sz="1500" dirty="0"/>
          </a:p>
        </p:txBody>
      </p:sp>
    </p:spTree>
    <p:extLst>
      <p:ext uri="{BB962C8B-B14F-4D97-AF65-F5344CB8AC3E}">
        <p14:creationId xmlns:p14="http://schemas.microsoft.com/office/powerpoint/2010/main" val="163463773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a:t>
            </a:r>
            <a:r>
              <a:rPr lang="en-GB" sz="1600" dirty="0" smtClean="0"/>
              <a:t>motivation </a:t>
            </a:r>
            <a:r>
              <a:rPr lang="en-GB" sz="1600" dirty="0"/>
              <a:t>in education: Conceptual and empirical issues and meta-analysis. </a:t>
            </a:r>
            <a:r>
              <a:rPr lang="en-GB" sz="1600" i="1" dirty="0"/>
              <a:t>Review of </a:t>
            </a:r>
            <a:r>
              <a:rPr lang="en-GB" sz="1600" i="1" dirty="0" smtClean="0"/>
              <a:t>Educational </a:t>
            </a:r>
            <a:r>
              <a:rPr lang="en-GB" sz="1600" i="1" dirty="0"/>
              <a:t>Research</a:t>
            </a:r>
            <a:r>
              <a:rPr lang="en-GB" sz="1600" dirty="0"/>
              <a:t> </a:t>
            </a:r>
            <a:r>
              <a:rPr lang="en-GB" sz="1600" dirty="0" smtClean="0"/>
              <a:t>doi:</a:t>
            </a:r>
            <a:r>
              <a:rPr lang="en-GB" sz="1600" u="sng" dirty="0" smtClean="0">
                <a:hlinkClick r:id="rId2"/>
              </a:rPr>
              <a:t>10.3102/0034654315585005</a:t>
            </a:r>
            <a:endParaRPr lang="en-GB" sz="1600" dirty="0" smtClean="0"/>
          </a:p>
          <a:p>
            <a:pPr marL="0" indent="0">
              <a:buNone/>
            </a:pPr>
            <a:r>
              <a:rPr lang="en-GB" sz="1600" dirty="0" smtClean="0"/>
              <a:t>Silva, Marques &amp; </a:t>
            </a:r>
            <a:r>
              <a:rPr lang="en-GB" sz="1600" dirty="0" err="1" smtClean="0"/>
              <a:t>Texiera</a:t>
            </a:r>
            <a:r>
              <a:rPr lang="en-GB" sz="1600" dirty="0" smtClean="0"/>
              <a:t>. </a:t>
            </a:r>
          </a:p>
          <a:p>
            <a:pPr marL="0" indent="0">
              <a:buNone/>
            </a:pPr>
            <a:r>
              <a:rPr lang="en-GB" sz="1600" dirty="0" err="1" smtClean="0"/>
              <a:t>Vallerand</a:t>
            </a:r>
            <a:r>
              <a:rPr lang="en-GB" sz="1600" dirty="0"/>
              <a:t>, R. J. (1997). Toward a hierarchical model of intrinsic and extrinsic motivation. In M. P. </a:t>
            </a:r>
            <a:r>
              <a:rPr lang="en-GB" sz="1600" dirty="0" err="1" smtClean="0"/>
              <a:t>Zanna</a:t>
            </a:r>
            <a:r>
              <a:rPr lang="en-GB" sz="1600" dirty="0" smtClean="0"/>
              <a:t> </a:t>
            </a:r>
            <a:r>
              <a:rPr lang="en-GB" sz="1600" dirty="0"/>
              <a:t>(Ed.), </a:t>
            </a:r>
            <a:r>
              <a:rPr lang="en-GB" sz="1600" i="1" dirty="0"/>
              <a:t>Advances in experimental social psychology</a:t>
            </a:r>
            <a:r>
              <a:rPr lang="en-GB" sz="1600" dirty="0"/>
              <a:t> (Vol </a:t>
            </a:r>
            <a:r>
              <a:rPr lang="en-GB" sz="1600" i="1" dirty="0"/>
              <a:t>Vol. 29</a:t>
            </a:r>
            <a:r>
              <a:rPr lang="en-GB" sz="1600" dirty="0"/>
              <a:t>, pp. 271-360). </a:t>
            </a:r>
            <a:r>
              <a:rPr lang="en-GB" sz="1600" dirty="0" smtClean="0"/>
              <a:t>San </a:t>
            </a:r>
            <a:r>
              <a:rPr lang="en-GB" sz="1600" dirty="0"/>
              <a:t>Diego: Academic Press</a:t>
            </a:r>
            <a:r>
              <a:rPr lang="en-GB" sz="1600" dirty="0" smtClean="0"/>
              <a:t>.</a:t>
            </a:r>
          </a:p>
          <a:p>
            <a:pPr marL="0" indent="0">
              <a:buNone/>
            </a:pPr>
            <a:r>
              <a:rPr lang="en-GB" sz="1600" dirty="0" err="1" smtClean="0"/>
              <a:t>Vallerand</a:t>
            </a:r>
            <a:r>
              <a:rPr lang="en-GB" sz="1600" dirty="0"/>
              <a:t>. R. J. (2007). A hierarchical model of intrinsic and extrinsic motivation for sport and </a:t>
            </a:r>
            <a:r>
              <a:rPr lang="en-GB" sz="1600" dirty="0" smtClean="0"/>
              <a:t>physical </a:t>
            </a:r>
            <a:r>
              <a:rPr lang="en-GB" sz="1600" dirty="0"/>
              <a:t>activity. In </a:t>
            </a:r>
            <a:r>
              <a:rPr lang="en-GB" sz="1600" dirty="0" err="1"/>
              <a:t>Hagger</a:t>
            </a:r>
            <a:r>
              <a:rPr lang="en-GB" sz="1600" dirty="0"/>
              <a:t>, M., &amp; </a:t>
            </a:r>
            <a:r>
              <a:rPr lang="en-GB" sz="1600" dirty="0" err="1"/>
              <a:t>Chatzisarantis</a:t>
            </a:r>
            <a:r>
              <a:rPr lang="en-GB" sz="1600" dirty="0"/>
              <a:t>, N. L. D. (2007) (eds.) </a:t>
            </a:r>
            <a:r>
              <a:rPr lang="en-GB" sz="1600" i="1" dirty="0"/>
              <a:t>Intrinsic </a:t>
            </a:r>
            <a:r>
              <a:rPr lang="en-GB" sz="1600" i="1" dirty="0" smtClean="0"/>
              <a:t>motivation </a:t>
            </a:r>
            <a:r>
              <a:rPr lang="en-GB" sz="1600" i="1" dirty="0"/>
              <a:t>and self-determination in exercise and sport. </a:t>
            </a:r>
            <a:r>
              <a:rPr lang="en-GB" sz="1600" dirty="0"/>
              <a:t>Champaign, IL: Human </a:t>
            </a:r>
            <a:r>
              <a:rPr lang="en-GB" sz="1600" dirty="0" smtClean="0"/>
              <a:t>	Kinetics</a:t>
            </a:r>
            <a:r>
              <a:rPr lang="en-GB" sz="1600" dirty="0"/>
              <a:t>.</a:t>
            </a:r>
            <a:r>
              <a:rPr lang="en-GB" sz="1600" i="1" dirty="0"/>
              <a:t> </a:t>
            </a:r>
            <a:endParaRPr lang="en-GB" sz="1600" dirty="0" smtClean="0"/>
          </a:p>
          <a:p>
            <a:pPr marL="0" indent="0">
              <a:buNone/>
            </a:pPr>
            <a:r>
              <a:rPr lang="en-GB" sz="1600" dirty="0" err="1" smtClean="0"/>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a:t>
            </a:r>
            <a:r>
              <a:rPr lang="en-GB" sz="1600" dirty="0" smtClean="0"/>
              <a:t>mini-theories </a:t>
            </a:r>
            <a:r>
              <a:rPr lang="en-GB" sz="1600" dirty="0"/>
              <a:t>of self-determination theory: An historical overview, emerging trends, and </a:t>
            </a:r>
            <a:r>
              <a:rPr lang="en-GB" sz="1600" dirty="0" smtClean="0"/>
              <a:t>future </a:t>
            </a:r>
            <a:r>
              <a:rPr lang="en-GB" sz="1600" dirty="0"/>
              <a:t>directions. In T. C. </a:t>
            </a:r>
            <a:r>
              <a:rPr lang="en-GB" sz="1600" dirty="0" err="1"/>
              <a:t>Urdan</a:t>
            </a:r>
            <a:r>
              <a:rPr lang="en-GB" sz="1600" dirty="0"/>
              <a:t> &amp; S. A. </a:t>
            </a:r>
            <a:r>
              <a:rPr lang="en-GB" sz="1600" dirty="0" err="1"/>
              <a:t>Karabenick</a:t>
            </a:r>
            <a:r>
              <a:rPr lang="en-GB" sz="1600" dirty="0"/>
              <a:t> (Eds.), </a:t>
            </a:r>
            <a:r>
              <a:rPr lang="en-GB" sz="1600" i="1" dirty="0"/>
              <a:t>Advances in motivation </a:t>
            </a:r>
            <a:r>
              <a:rPr lang="en-GB" sz="1600" i="1" dirty="0" smtClean="0"/>
              <a:t>	and </a:t>
            </a:r>
            <a:r>
              <a:rPr lang="en-GB" sz="1600" i="1" dirty="0"/>
              <a:t>achievement, v. 16A—The decade ahead: Theoretical perspectives on motivation </a:t>
            </a:r>
            <a:r>
              <a:rPr lang="en-GB" sz="1600" i="1" dirty="0" smtClean="0"/>
              <a:t>	and </a:t>
            </a:r>
            <a:r>
              <a:rPr lang="en-GB" sz="1600" i="1" dirty="0"/>
              <a:t>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8268342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242327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7800" y="1801596"/>
            <a:ext cx="6983935" cy="1102519"/>
          </a:xfrm>
        </p:spPr>
        <p:txBody>
          <a:bodyPr>
            <a:normAutofit fontScale="90000"/>
          </a:bodyPr>
          <a:lstStyle/>
          <a:p>
            <a:r>
              <a:rPr lang="en-GB" dirty="0" smtClean="0"/>
              <a:t>Theory of Planned Behaviour (</a:t>
            </a:r>
            <a:r>
              <a:rPr lang="en-GB" dirty="0" err="1" smtClean="0"/>
              <a:t>Azjen</a:t>
            </a:r>
            <a:r>
              <a:rPr lang="en-GB" dirty="0" smtClean="0"/>
              <a:t>, 1985; 1991)</a:t>
            </a:r>
            <a:endParaRPr lang="en-GB" dirty="0"/>
          </a:p>
        </p:txBody>
      </p:sp>
      <p:sp>
        <p:nvSpPr>
          <p:cNvPr id="3" name="Subtitle 2"/>
          <p:cNvSpPr>
            <a:spLocks noGrp="1"/>
          </p:cNvSpPr>
          <p:nvPr>
            <p:ph type="subTitle" idx="1"/>
          </p:nvPr>
        </p:nvSpPr>
        <p:spPr/>
        <p:txBody>
          <a:bodyPr/>
          <a:lstStyle/>
          <a:p>
            <a:r>
              <a:rPr lang="en-GB" dirty="0" smtClean="0">
                <a:solidFill>
                  <a:schemeClr val="bg1"/>
                </a:solidFill>
              </a:rPr>
              <a:t>Dylan Blain</a:t>
            </a:r>
          </a:p>
          <a:p>
            <a:r>
              <a:rPr lang="en-GB" dirty="0" smtClean="0">
                <a:solidFill>
                  <a:schemeClr val="bg1"/>
                </a:solidFill>
              </a:rPr>
              <a:t>(January 2019)</a:t>
            </a:r>
            <a:endParaRPr lang="en-GB" dirty="0">
              <a:solidFill>
                <a:schemeClr val="bg1"/>
              </a:solidFill>
            </a:endParaRPr>
          </a:p>
        </p:txBody>
      </p:sp>
    </p:spTree>
    <p:extLst>
      <p:ext uri="{BB962C8B-B14F-4D97-AF65-F5344CB8AC3E}">
        <p14:creationId xmlns:p14="http://schemas.microsoft.com/office/powerpoint/2010/main" val="256376990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Theory of Planned </a:t>
            </a:r>
            <a:r>
              <a:rPr lang="en-US" dirty="0" err="1"/>
              <a:t>B</a:t>
            </a:r>
            <a:r>
              <a:rPr lang="en-US" dirty="0" err="1" smtClean="0"/>
              <a:t>ehaviour</a:t>
            </a:r>
            <a:endParaRPr lang="en-US" dirty="0"/>
          </a:p>
        </p:txBody>
      </p:sp>
      <p:sp>
        <p:nvSpPr>
          <p:cNvPr id="3" name="Content Placeholder 2"/>
          <p:cNvSpPr>
            <a:spLocks noGrp="1"/>
          </p:cNvSpPr>
          <p:nvPr>
            <p:ph idx="1"/>
          </p:nvPr>
        </p:nvSpPr>
        <p:spPr/>
        <p:txBody>
          <a:bodyPr/>
          <a:lstStyle/>
          <a:p>
            <a:r>
              <a:rPr lang="en-US" dirty="0" smtClean="0"/>
              <a:t>Extension of the theory of </a:t>
            </a:r>
            <a:r>
              <a:rPr lang="en-US" dirty="0"/>
              <a:t>reasoned action (</a:t>
            </a:r>
            <a:r>
              <a:rPr lang="en-US" dirty="0" err="1"/>
              <a:t>Ajzen</a:t>
            </a:r>
            <a:r>
              <a:rPr lang="en-US" dirty="0"/>
              <a:t> &amp; </a:t>
            </a:r>
            <a:r>
              <a:rPr lang="en-US" dirty="0" err="1"/>
              <a:t>Fishbein</a:t>
            </a:r>
            <a:r>
              <a:rPr lang="en-US" dirty="0"/>
              <a:t>, </a:t>
            </a:r>
            <a:r>
              <a:rPr lang="en-US" smtClean="0"/>
              <a:t>1980).</a:t>
            </a:r>
            <a:endParaRPr lang="en-US" dirty="0"/>
          </a:p>
        </p:txBody>
      </p:sp>
    </p:spTree>
    <p:extLst>
      <p:ext uri="{BB962C8B-B14F-4D97-AF65-F5344CB8AC3E}">
        <p14:creationId xmlns:p14="http://schemas.microsoft.com/office/powerpoint/2010/main" val="280607526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701763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
        <p:nvSpPr>
          <p:cNvPr id="15" name="Rounded Rectangle 14"/>
          <p:cNvSpPr/>
          <p:nvPr/>
        </p:nvSpPr>
        <p:spPr>
          <a:xfrm>
            <a:off x="3156959" y="2061407"/>
            <a:ext cx="3016285" cy="1718490"/>
          </a:xfrm>
          <a:prstGeom prst="roundRect">
            <a:avLst>
              <a:gd name="adj" fmla="val 9021"/>
            </a:avLst>
          </a:prstGeom>
          <a:solidFill>
            <a:schemeClr val="accent2">
              <a:alpha val="2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912544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Intentions</a:t>
            </a:r>
            <a:endParaRPr lang="en-US" dirty="0"/>
          </a:p>
        </p:txBody>
      </p:sp>
      <p:sp>
        <p:nvSpPr>
          <p:cNvPr id="3" name="Content Placeholder 2"/>
          <p:cNvSpPr>
            <a:spLocks noGrp="1"/>
          </p:cNvSpPr>
          <p:nvPr>
            <p:ph idx="1"/>
          </p:nvPr>
        </p:nvSpPr>
        <p:spPr>
          <a:xfrm>
            <a:off x="249385" y="1588326"/>
            <a:ext cx="8740238" cy="3917032"/>
          </a:xfrm>
        </p:spPr>
        <p:txBody>
          <a:bodyPr/>
          <a:lstStyle/>
          <a:p>
            <a:r>
              <a:rPr lang="en-US" dirty="0"/>
              <a:t>M</a:t>
            </a:r>
            <a:r>
              <a:rPr lang="en-US" dirty="0" smtClean="0"/>
              <a:t>otivational </a:t>
            </a:r>
            <a:r>
              <a:rPr lang="en-US" dirty="0"/>
              <a:t>factors that </a:t>
            </a:r>
            <a:r>
              <a:rPr lang="en-US" dirty="0" smtClean="0"/>
              <a:t>influence </a:t>
            </a:r>
            <a:r>
              <a:rPr lang="en-US" dirty="0"/>
              <a:t>a </a:t>
            </a:r>
            <a:r>
              <a:rPr lang="en-US" dirty="0" smtClean="0"/>
              <a:t>behavior;</a:t>
            </a:r>
          </a:p>
          <a:p>
            <a:r>
              <a:rPr lang="en-US" dirty="0"/>
              <a:t>I</a:t>
            </a:r>
            <a:r>
              <a:rPr lang="en-US" dirty="0" smtClean="0"/>
              <a:t>ndications of:</a:t>
            </a:r>
          </a:p>
          <a:p>
            <a:pPr lvl="1"/>
            <a:r>
              <a:rPr lang="en-US" dirty="0" smtClean="0"/>
              <a:t>how </a:t>
            </a:r>
            <a:r>
              <a:rPr lang="en-US" dirty="0"/>
              <a:t>hard people are willing to </a:t>
            </a:r>
            <a:r>
              <a:rPr lang="en-US" dirty="0" smtClean="0"/>
              <a:t>try,</a:t>
            </a:r>
          </a:p>
          <a:p>
            <a:pPr lvl="1"/>
            <a:r>
              <a:rPr lang="en-US" dirty="0" smtClean="0"/>
              <a:t>how </a:t>
            </a:r>
            <a:r>
              <a:rPr lang="en-US" dirty="0"/>
              <a:t>much of an effort they are planning to exert, in order to perform the behavior. </a:t>
            </a:r>
            <a:endParaRPr lang="en-US" dirty="0" smtClean="0"/>
          </a:p>
          <a:p>
            <a:r>
              <a:rPr lang="en-US" dirty="0" smtClean="0"/>
              <a:t>Stronger intention = increase likelihood to perform </a:t>
            </a:r>
            <a:r>
              <a:rPr lang="en-US" dirty="0" err="1" smtClean="0"/>
              <a:t>behaviour</a:t>
            </a:r>
            <a:r>
              <a:rPr lang="en-US" dirty="0" smtClean="0"/>
              <a:t> (only if </a:t>
            </a:r>
            <a:r>
              <a:rPr lang="en-US" dirty="0" err="1" smtClean="0"/>
              <a:t>behaviour</a:t>
            </a:r>
            <a:r>
              <a:rPr lang="en-US" dirty="0" smtClean="0"/>
              <a:t> under volitional control)</a:t>
            </a:r>
          </a:p>
        </p:txBody>
      </p:sp>
    </p:spTree>
    <p:extLst>
      <p:ext uri="{BB962C8B-B14F-4D97-AF65-F5344CB8AC3E}">
        <p14:creationId xmlns:p14="http://schemas.microsoft.com/office/powerpoint/2010/main" val="158881165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
        <p:nvSpPr>
          <p:cNvPr id="15" name="Rounded Rectangle 14"/>
          <p:cNvSpPr/>
          <p:nvPr/>
        </p:nvSpPr>
        <p:spPr>
          <a:xfrm>
            <a:off x="152800" y="3947448"/>
            <a:ext cx="3016285" cy="1718490"/>
          </a:xfrm>
          <a:prstGeom prst="roundRect">
            <a:avLst>
              <a:gd name="adj" fmla="val 9021"/>
            </a:avLst>
          </a:prstGeom>
          <a:solidFill>
            <a:schemeClr val="accent2">
              <a:alpha val="2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650705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Perceived </a:t>
            </a:r>
            <a:r>
              <a:rPr lang="en-US" dirty="0" err="1"/>
              <a:t>B</a:t>
            </a:r>
            <a:r>
              <a:rPr lang="en-US" dirty="0" err="1" smtClean="0"/>
              <a:t>ehavioural</a:t>
            </a:r>
            <a:r>
              <a:rPr lang="en-US" dirty="0" smtClean="0"/>
              <a:t> Control</a:t>
            </a:r>
            <a:endParaRPr lang="en-US" dirty="0"/>
          </a:p>
        </p:txBody>
      </p:sp>
      <p:sp>
        <p:nvSpPr>
          <p:cNvPr id="3" name="Content Placeholder 2"/>
          <p:cNvSpPr>
            <a:spLocks noGrp="1"/>
          </p:cNvSpPr>
          <p:nvPr>
            <p:ph idx="1"/>
          </p:nvPr>
        </p:nvSpPr>
        <p:spPr/>
        <p:txBody>
          <a:bodyPr/>
          <a:lstStyle/>
          <a:p>
            <a:r>
              <a:rPr lang="en-US" dirty="0"/>
              <a:t>people’s perception of the ease or difficulty of performing the behavior of </a:t>
            </a:r>
            <a:r>
              <a:rPr lang="en-US" dirty="0" smtClean="0"/>
              <a:t>interest.</a:t>
            </a:r>
          </a:p>
          <a:p>
            <a:r>
              <a:rPr lang="en-US" dirty="0" smtClean="0"/>
              <a:t>varies </a:t>
            </a:r>
            <a:r>
              <a:rPr lang="en-US" dirty="0"/>
              <a:t>across situations and actions.</a:t>
            </a:r>
          </a:p>
        </p:txBody>
      </p:sp>
    </p:spTree>
    <p:extLst>
      <p:ext uri="{BB962C8B-B14F-4D97-AF65-F5344CB8AC3E}">
        <p14:creationId xmlns:p14="http://schemas.microsoft.com/office/powerpoint/2010/main" val="4998363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Perceived </a:t>
            </a:r>
            <a:r>
              <a:rPr lang="en-US" dirty="0" err="1"/>
              <a:t>Behavioural</a:t>
            </a:r>
            <a:r>
              <a:rPr lang="en-US" dirty="0"/>
              <a:t> Control</a:t>
            </a:r>
          </a:p>
        </p:txBody>
      </p:sp>
      <p:sp>
        <p:nvSpPr>
          <p:cNvPr id="3" name="Content Placeholder 2"/>
          <p:cNvSpPr>
            <a:spLocks noGrp="1"/>
          </p:cNvSpPr>
          <p:nvPr>
            <p:ph idx="1"/>
          </p:nvPr>
        </p:nvSpPr>
        <p:spPr/>
        <p:txBody>
          <a:bodyPr/>
          <a:lstStyle/>
          <a:p>
            <a:r>
              <a:rPr lang="en-US" dirty="0"/>
              <a:t>“The theory of planned behavior places the construct of self-efficacy belief or perceived behavioral control within a more general framework of the relations among beliefs, attitudes, intentions, and </a:t>
            </a:r>
            <a:r>
              <a:rPr lang="en-US" dirty="0" smtClean="0"/>
              <a:t>behavior” (</a:t>
            </a:r>
            <a:r>
              <a:rPr lang="en-US" dirty="0" err="1" smtClean="0"/>
              <a:t>Azjen</a:t>
            </a:r>
            <a:r>
              <a:rPr lang="en-US" dirty="0" smtClean="0"/>
              <a:t>, 1991:184)</a:t>
            </a:r>
            <a:endParaRPr lang="en-US" dirty="0"/>
          </a:p>
        </p:txBody>
      </p:sp>
    </p:spTree>
    <p:extLst>
      <p:ext uri="{BB962C8B-B14F-4D97-AF65-F5344CB8AC3E}">
        <p14:creationId xmlns:p14="http://schemas.microsoft.com/office/powerpoint/2010/main" val="235437396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Predicting </a:t>
            </a:r>
            <a:r>
              <a:rPr lang="en-US" dirty="0" err="1" smtClean="0"/>
              <a:t>Behaviour</a:t>
            </a:r>
            <a:endParaRPr lang="en-US" dirty="0"/>
          </a:p>
        </p:txBody>
      </p:sp>
      <p:sp>
        <p:nvSpPr>
          <p:cNvPr id="3" name="Content Placeholder 2"/>
          <p:cNvSpPr>
            <a:spLocks noGrp="1"/>
          </p:cNvSpPr>
          <p:nvPr>
            <p:ph idx="1"/>
          </p:nvPr>
        </p:nvSpPr>
        <p:spPr/>
        <p:txBody>
          <a:bodyPr/>
          <a:lstStyle/>
          <a:p>
            <a:r>
              <a:rPr lang="en-US" dirty="0" smtClean="0"/>
              <a:t>PBC &amp; Intentions can be used to predict </a:t>
            </a:r>
            <a:r>
              <a:rPr lang="en-US" dirty="0" err="1" smtClean="0"/>
              <a:t>behaviour</a:t>
            </a:r>
            <a:endParaRPr lang="en-US" dirty="0"/>
          </a:p>
        </p:txBody>
      </p:sp>
    </p:spTree>
    <p:extLst>
      <p:ext uri="{BB962C8B-B14F-4D97-AF65-F5344CB8AC3E}">
        <p14:creationId xmlns:p14="http://schemas.microsoft.com/office/powerpoint/2010/main" val="225585510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416980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16380"/>
            <a:ext cx="8229600" cy="1143000"/>
          </a:xfrm>
        </p:spPr>
        <p:txBody>
          <a:bodyPr/>
          <a:lstStyle/>
          <a:p>
            <a:r>
              <a:rPr lang="en-US" dirty="0" smtClean="0"/>
              <a:t>Determinants of Intentions</a:t>
            </a:r>
            <a:endParaRPr lang="en-US" dirty="0"/>
          </a:p>
        </p:txBody>
      </p:sp>
    </p:spTree>
    <p:extLst>
      <p:ext uri="{BB962C8B-B14F-4D97-AF65-F5344CB8AC3E}">
        <p14:creationId xmlns:p14="http://schemas.microsoft.com/office/powerpoint/2010/main" val="350868253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
        <p:nvSpPr>
          <p:cNvPr id="2" name="Rounded Rectangle 1"/>
          <p:cNvSpPr/>
          <p:nvPr/>
        </p:nvSpPr>
        <p:spPr>
          <a:xfrm>
            <a:off x="125660" y="125260"/>
            <a:ext cx="3030899" cy="5523978"/>
          </a:xfrm>
          <a:prstGeom prst="roundRect">
            <a:avLst>
              <a:gd name="adj" fmla="val 9021"/>
            </a:avLst>
          </a:prstGeom>
          <a:solidFill>
            <a:schemeClr val="accent2">
              <a:alpha val="2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23146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Attitude</a:t>
            </a:r>
            <a:endParaRPr lang="en-US" dirty="0"/>
          </a:p>
        </p:txBody>
      </p:sp>
      <p:sp>
        <p:nvSpPr>
          <p:cNvPr id="3" name="Content Placeholder 2"/>
          <p:cNvSpPr>
            <a:spLocks noGrp="1"/>
          </p:cNvSpPr>
          <p:nvPr>
            <p:ph idx="1"/>
          </p:nvPr>
        </p:nvSpPr>
        <p:spPr/>
        <p:txBody>
          <a:bodyPr/>
          <a:lstStyle/>
          <a:p>
            <a:r>
              <a:rPr lang="en-US" dirty="0" smtClean="0"/>
              <a:t>“degree </a:t>
            </a:r>
            <a:r>
              <a:rPr lang="en-US" dirty="0"/>
              <a:t>to which a person has a favorable or unfavorable evaluation or appraisal of the behavior in </a:t>
            </a:r>
            <a:r>
              <a:rPr lang="en-US" dirty="0" smtClean="0"/>
              <a:t>question” (</a:t>
            </a:r>
            <a:r>
              <a:rPr lang="en-US" dirty="0" err="1" smtClean="0"/>
              <a:t>Azjen</a:t>
            </a:r>
            <a:r>
              <a:rPr lang="en-US" dirty="0" smtClean="0"/>
              <a:t>, 1991, p.188).</a:t>
            </a:r>
            <a:endParaRPr lang="en-US" dirty="0"/>
          </a:p>
        </p:txBody>
      </p:sp>
    </p:spTree>
    <p:extLst>
      <p:ext uri="{BB962C8B-B14F-4D97-AF65-F5344CB8AC3E}">
        <p14:creationId xmlns:p14="http://schemas.microsoft.com/office/powerpoint/2010/main" val="197977693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Subjective Norm</a:t>
            </a:r>
            <a:endParaRPr lang="en-US" dirty="0"/>
          </a:p>
        </p:txBody>
      </p:sp>
      <p:sp>
        <p:nvSpPr>
          <p:cNvPr id="3" name="Content Placeholder 2"/>
          <p:cNvSpPr>
            <a:spLocks noGrp="1"/>
          </p:cNvSpPr>
          <p:nvPr>
            <p:ph idx="1"/>
          </p:nvPr>
        </p:nvSpPr>
        <p:spPr/>
        <p:txBody>
          <a:bodyPr/>
          <a:lstStyle/>
          <a:p>
            <a:r>
              <a:rPr lang="en-US" dirty="0"/>
              <a:t>“refers to the perceived social pressure to perform or not to perform the </a:t>
            </a:r>
            <a:r>
              <a:rPr lang="en-US" dirty="0" smtClean="0"/>
              <a:t>behavior” </a:t>
            </a:r>
            <a:r>
              <a:rPr lang="en-US" dirty="0"/>
              <a:t>(</a:t>
            </a:r>
            <a:r>
              <a:rPr lang="en-US" dirty="0" err="1"/>
              <a:t>Azjen</a:t>
            </a:r>
            <a:r>
              <a:rPr lang="en-US" dirty="0"/>
              <a:t>, 1991, p.188</a:t>
            </a:r>
            <a:r>
              <a:rPr lang="en-US" dirty="0" smtClean="0"/>
              <a:t>).</a:t>
            </a:r>
            <a:endParaRPr lang="en-US" dirty="0"/>
          </a:p>
        </p:txBody>
      </p:sp>
    </p:spTree>
    <p:extLst>
      <p:ext uri="{BB962C8B-B14F-4D97-AF65-F5344CB8AC3E}">
        <p14:creationId xmlns:p14="http://schemas.microsoft.com/office/powerpoint/2010/main" val="169681985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Perceived </a:t>
            </a:r>
            <a:r>
              <a:rPr lang="en-US" dirty="0" err="1"/>
              <a:t>B</a:t>
            </a:r>
            <a:r>
              <a:rPr lang="en-US" dirty="0" err="1" smtClean="0"/>
              <a:t>ehavioural</a:t>
            </a:r>
            <a:r>
              <a:rPr lang="en-US" dirty="0" smtClean="0"/>
              <a:t> Control</a:t>
            </a:r>
            <a:endParaRPr lang="en-US" dirty="0"/>
          </a:p>
        </p:txBody>
      </p:sp>
      <p:sp>
        <p:nvSpPr>
          <p:cNvPr id="3" name="Content Placeholder 2"/>
          <p:cNvSpPr>
            <a:spLocks noGrp="1"/>
          </p:cNvSpPr>
          <p:nvPr>
            <p:ph idx="1"/>
          </p:nvPr>
        </p:nvSpPr>
        <p:spPr/>
        <p:txBody>
          <a:bodyPr/>
          <a:lstStyle/>
          <a:p>
            <a:r>
              <a:rPr lang="en-US" dirty="0"/>
              <a:t>“refers to the perceived ease or difficulty of performing the behavior and it is assumed to reflect past experience as well as anticipated impediments and </a:t>
            </a:r>
            <a:r>
              <a:rPr lang="en-US" dirty="0" smtClean="0"/>
              <a:t>obstacles” </a:t>
            </a:r>
            <a:r>
              <a:rPr lang="en-US" dirty="0"/>
              <a:t>(</a:t>
            </a:r>
            <a:r>
              <a:rPr lang="en-US" dirty="0" err="1"/>
              <a:t>Azjen</a:t>
            </a:r>
            <a:r>
              <a:rPr lang="en-US" dirty="0"/>
              <a:t>, 1991, p.188).</a:t>
            </a:r>
          </a:p>
          <a:p>
            <a:endParaRPr lang="en-US" dirty="0"/>
          </a:p>
        </p:txBody>
      </p:sp>
    </p:spTree>
    <p:extLst>
      <p:ext uri="{BB962C8B-B14F-4D97-AF65-F5344CB8AC3E}">
        <p14:creationId xmlns:p14="http://schemas.microsoft.com/office/powerpoint/2010/main" val="80931210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5271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Evidence</a:t>
            </a:r>
            <a:endParaRPr lang="en-US" dirty="0"/>
          </a:p>
        </p:txBody>
      </p:sp>
      <p:sp>
        <p:nvSpPr>
          <p:cNvPr id="3" name="Content Placeholder 2"/>
          <p:cNvSpPr>
            <a:spLocks noGrp="1"/>
          </p:cNvSpPr>
          <p:nvPr>
            <p:ph idx="1"/>
          </p:nvPr>
        </p:nvSpPr>
        <p:spPr/>
        <p:txBody>
          <a:bodyPr/>
          <a:lstStyle/>
          <a:p>
            <a:r>
              <a:rPr lang="en-US" sz="2800" dirty="0" err="1" smtClean="0"/>
              <a:t>Hagger</a:t>
            </a:r>
            <a:r>
              <a:rPr lang="en-US" sz="2800" dirty="0" smtClean="0"/>
              <a:t> et al. (2002) meta-analysis:</a:t>
            </a:r>
            <a:endParaRPr lang="en-US" sz="2400" dirty="0"/>
          </a:p>
          <a:p>
            <a:pPr lvl="1"/>
            <a:r>
              <a:rPr lang="en-US" sz="2400" dirty="0" smtClean="0"/>
              <a:t>Intention directly predicts </a:t>
            </a:r>
            <a:r>
              <a:rPr lang="en-US" sz="2400" dirty="0" err="1" smtClean="0"/>
              <a:t>behaviour</a:t>
            </a:r>
            <a:endParaRPr lang="en-US" sz="2400" dirty="0" smtClean="0"/>
          </a:p>
          <a:p>
            <a:pPr lvl="1"/>
            <a:r>
              <a:rPr lang="en-US" sz="2400" dirty="0" smtClean="0"/>
              <a:t>Intentions predicted more strongly by attitudes than subjective norms</a:t>
            </a:r>
          </a:p>
          <a:p>
            <a:pPr lvl="1"/>
            <a:r>
              <a:rPr lang="en-US" sz="2400" dirty="0" smtClean="0"/>
              <a:t>Adding past </a:t>
            </a:r>
            <a:r>
              <a:rPr lang="en-US" sz="2400" dirty="0" err="1" smtClean="0"/>
              <a:t>behaviour</a:t>
            </a:r>
            <a:r>
              <a:rPr lang="en-US" sz="2400" dirty="0" smtClean="0"/>
              <a:t> decreased strength of other </a:t>
            </a:r>
            <a:r>
              <a:rPr lang="en-US" sz="2400" dirty="0" err="1" smtClean="0"/>
              <a:t>relatonships</a:t>
            </a:r>
            <a:endParaRPr lang="en-US" sz="2400" dirty="0" smtClean="0"/>
          </a:p>
          <a:p>
            <a:pPr lvl="1"/>
            <a:r>
              <a:rPr lang="en-US" sz="2400" dirty="0" smtClean="0"/>
              <a:t>Intentions stronger predictor in older </a:t>
            </a:r>
            <a:r>
              <a:rPr lang="en-US" sz="2400" dirty="0" err="1" smtClean="0"/>
              <a:t>partivipants</a:t>
            </a:r>
            <a:endParaRPr lang="en-US" sz="2400" dirty="0" smtClean="0"/>
          </a:p>
        </p:txBody>
      </p:sp>
    </p:spTree>
    <p:extLst>
      <p:ext uri="{BB962C8B-B14F-4D97-AF65-F5344CB8AC3E}">
        <p14:creationId xmlns:p14="http://schemas.microsoft.com/office/powerpoint/2010/main" val="255640910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Critiques (1/2)</a:t>
            </a:r>
            <a:endParaRPr lang="en-US" dirty="0"/>
          </a:p>
        </p:txBody>
      </p:sp>
      <p:sp>
        <p:nvSpPr>
          <p:cNvPr id="3" name="Content Placeholder 2"/>
          <p:cNvSpPr>
            <a:spLocks noGrp="1"/>
          </p:cNvSpPr>
          <p:nvPr>
            <p:ph idx="1"/>
          </p:nvPr>
        </p:nvSpPr>
        <p:spPr/>
        <p:txBody>
          <a:bodyPr/>
          <a:lstStyle/>
          <a:p>
            <a:r>
              <a:rPr lang="en-US" dirty="0" smtClean="0"/>
              <a:t>Intention – </a:t>
            </a:r>
            <a:r>
              <a:rPr lang="en-US" dirty="0" err="1" smtClean="0"/>
              <a:t>behaviour</a:t>
            </a:r>
            <a:r>
              <a:rPr lang="en-US" dirty="0" smtClean="0"/>
              <a:t> gap</a:t>
            </a:r>
          </a:p>
          <a:p>
            <a:r>
              <a:rPr lang="en-US" dirty="0" smtClean="0"/>
              <a:t>Fully based on reasoning – does not consider </a:t>
            </a:r>
            <a:r>
              <a:rPr lang="en-US" dirty="0"/>
              <a:t>unconscious influences </a:t>
            </a:r>
            <a:r>
              <a:rPr lang="en-US" dirty="0" smtClean="0"/>
              <a:t>(</a:t>
            </a:r>
            <a:r>
              <a:rPr lang="en-US" dirty="0" err="1"/>
              <a:t>Sheeran</a:t>
            </a:r>
            <a:r>
              <a:rPr lang="en-US" dirty="0"/>
              <a:t>, </a:t>
            </a:r>
            <a:r>
              <a:rPr lang="en-US" dirty="0" err="1"/>
              <a:t>Gollwitzer</a:t>
            </a:r>
            <a:r>
              <a:rPr lang="en-US" dirty="0"/>
              <a:t> &amp; </a:t>
            </a:r>
            <a:r>
              <a:rPr lang="en-US" dirty="0" err="1"/>
              <a:t>Bargh</a:t>
            </a:r>
            <a:r>
              <a:rPr lang="en-US" dirty="0"/>
              <a:t>, 2013) </a:t>
            </a:r>
            <a:r>
              <a:rPr lang="en-US" dirty="0" smtClean="0"/>
              <a:t>and role of emotions</a:t>
            </a:r>
          </a:p>
          <a:p>
            <a:r>
              <a:rPr lang="en-US" dirty="0" smtClean="0"/>
              <a:t>Can not be falsified</a:t>
            </a:r>
          </a:p>
          <a:p>
            <a:r>
              <a:rPr lang="en-US" dirty="0"/>
              <a:t>limited predictive validity of the </a:t>
            </a:r>
            <a:r>
              <a:rPr lang="en-US" dirty="0" smtClean="0"/>
              <a:t>TPB – many other factors predict behavior above intentions</a:t>
            </a:r>
            <a:endParaRPr lang="en-US" dirty="0"/>
          </a:p>
        </p:txBody>
      </p:sp>
    </p:spTree>
    <p:extLst>
      <p:ext uri="{BB962C8B-B14F-4D97-AF65-F5344CB8AC3E}">
        <p14:creationId xmlns:p14="http://schemas.microsoft.com/office/powerpoint/2010/main" val="336448330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Critiques </a:t>
            </a:r>
            <a:r>
              <a:rPr lang="en-US" dirty="0" smtClean="0"/>
              <a:t>(2/2)</a:t>
            </a:r>
            <a:endParaRPr lang="en-US" dirty="0"/>
          </a:p>
        </p:txBody>
      </p:sp>
      <p:sp>
        <p:nvSpPr>
          <p:cNvPr id="3" name="Content Placeholder 2"/>
          <p:cNvSpPr>
            <a:spLocks noGrp="1"/>
          </p:cNvSpPr>
          <p:nvPr>
            <p:ph idx="1"/>
          </p:nvPr>
        </p:nvSpPr>
        <p:spPr/>
        <p:txBody>
          <a:bodyPr/>
          <a:lstStyle/>
          <a:p>
            <a:r>
              <a:rPr lang="en-US" dirty="0" smtClean="0"/>
              <a:t>“there </a:t>
            </a:r>
            <a:r>
              <a:rPr lang="en-US" dirty="0"/>
              <a:t>may be value in first testing ‘extended TPB’ models that build upon what we have learnt from the </a:t>
            </a:r>
            <a:r>
              <a:rPr lang="en-US" dirty="0" smtClean="0"/>
              <a:t>TPB” (Connor, 2015) </a:t>
            </a:r>
          </a:p>
          <a:p>
            <a:r>
              <a:rPr lang="en-US" dirty="0" err="1" smtClean="0"/>
              <a:t>Hagger</a:t>
            </a:r>
            <a:r>
              <a:rPr lang="en-US" dirty="0" smtClean="0"/>
              <a:t> &amp; </a:t>
            </a:r>
            <a:r>
              <a:rPr lang="en-US" dirty="0" err="1" smtClean="0"/>
              <a:t>Chatzisarantis</a:t>
            </a:r>
            <a:r>
              <a:rPr lang="en-US" dirty="0" smtClean="0"/>
              <a:t> (2014) – integrated </a:t>
            </a:r>
            <a:r>
              <a:rPr lang="en-US" dirty="0" err="1" smtClean="0"/>
              <a:t>behaviour</a:t>
            </a:r>
            <a:r>
              <a:rPr lang="en-US" dirty="0" smtClean="0"/>
              <a:t> change model</a:t>
            </a:r>
            <a:endParaRPr lang="en-US" dirty="0"/>
          </a:p>
        </p:txBody>
      </p:sp>
    </p:spTree>
    <p:extLst>
      <p:ext uri="{BB962C8B-B14F-4D97-AF65-F5344CB8AC3E}">
        <p14:creationId xmlns:p14="http://schemas.microsoft.com/office/powerpoint/2010/main" val="339789546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25884" y="350729"/>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Attitude</a:t>
            </a:r>
            <a:endParaRPr lang="en-US" dirty="0"/>
          </a:p>
        </p:txBody>
      </p:sp>
      <p:sp>
        <p:nvSpPr>
          <p:cNvPr id="5" name="Oval 4"/>
          <p:cNvSpPr/>
          <p:nvPr/>
        </p:nvSpPr>
        <p:spPr>
          <a:xfrm>
            <a:off x="440499"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Subjective Norm</a:t>
            </a:r>
            <a:endParaRPr lang="en-US" dirty="0"/>
          </a:p>
        </p:txBody>
      </p:sp>
      <p:sp>
        <p:nvSpPr>
          <p:cNvPr id="6" name="Oval 5"/>
          <p:cNvSpPr/>
          <p:nvPr/>
        </p:nvSpPr>
        <p:spPr>
          <a:xfrm>
            <a:off x="440498" y="4248410"/>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Perceived </a:t>
            </a:r>
            <a:r>
              <a:rPr lang="en-US" dirty="0" err="1" smtClean="0"/>
              <a:t>Behavioural</a:t>
            </a:r>
            <a:r>
              <a:rPr lang="en-US" dirty="0" smtClean="0"/>
              <a:t> Control</a:t>
            </a:r>
            <a:endParaRPr lang="en-US" dirty="0"/>
          </a:p>
        </p:txBody>
      </p:sp>
      <p:sp>
        <p:nvSpPr>
          <p:cNvPr id="7" name="Oval 6"/>
          <p:cNvSpPr/>
          <p:nvPr/>
        </p:nvSpPr>
        <p:spPr>
          <a:xfrm>
            <a:off x="3440482"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Intention</a:t>
            </a:r>
            <a:endParaRPr lang="en-US" dirty="0"/>
          </a:p>
        </p:txBody>
      </p:sp>
      <p:sp>
        <p:nvSpPr>
          <p:cNvPr id="8" name="Oval 7"/>
          <p:cNvSpPr/>
          <p:nvPr/>
        </p:nvSpPr>
        <p:spPr>
          <a:xfrm>
            <a:off x="6440465" y="2344455"/>
            <a:ext cx="2354893" cy="11523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smtClean="0"/>
              <a:t>Behaviour</a:t>
            </a:r>
            <a:endParaRPr lang="en-US" dirty="0"/>
          </a:p>
        </p:txBody>
      </p:sp>
      <p:cxnSp>
        <p:nvCxnSpPr>
          <p:cNvPr id="10" name="Straight Arrow Connector 9"/>
          <p:cNvCxnSpPr>
            <a:stCxn id="5" idx="6"/>
            <a:endCxn id="7" idx="2"/>
          </p:cNvCxnSpPr>
          <p:nvPr/>
        </p:nvCxnSpPr>
        <p:spPr>
          <a:xfrm>
            <a:off x="2795392" y="2920652"/>
            <a:ext cx="645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6"/>
          </p:cNvCxnSpPr>
          <p:nvPr/>
        </p:nvCxnSpPr>
        <p:spPr>
          <a:xfrm>
            <a:off x="5795375" y="2920652"/>
            <a:ext cx="9436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Curved Connector 13"/>
          <p:cNvCxnSpPr>
            <a:stCxn id="4" idx="2"/>
            <a:endCxn id="5" idx="2"/>
          </p:cNvCxnSpPr>
          <p:nvPr/>
        </p:nvCxnSpPr>
        <p:spPr>
          <a:xfrm rot="10800000" flipH="1" flipV="1">
            <a:off x="425883" y="926926"/>
            <a:ext cx="14615" cy="1993726"/>
          </a:xfrm>
          <a:prstGeom prst="curvedConnector3">
            <a:avLst>
              <a:gd name="adj1" fmla="val -1564146"/>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Curved Connector 15"/>
          <p:cNvCxnSpPr>
            <a:stCxn id="5" idx="2"/>
            <a:endCxn id="6" idx="2"/>
          </p:cNvCxnSpPr>
          <p:nvPr/>
        </p:nvCxnSpPr>
        <p:spPr>
          <a:xfrm rot="10800000" flipV="1">
            <a:off x="440499" y="2920651"/>
            <a:ext cx="1" cy="1903955"/>
          </a:xfrm>
          <a:prstGeom prst="curvedConnector3">
            <a:avLst>
              <a:gd name="adj1" fmla="val 2286010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Curved Connector 17"/>
          <p:cNvCxnSpPr>
            <a:stCxn id="4" idx="2"/>
            <a:endCxn id="6" idx="2"/>
          </p:cNvCxnSpPr>
          <p:nvPr/>
        </p:nvCxnSpPr>
        <p:spPr>
          <a:xfrm rot="10800000" flipH="1" flipV="1">
            <a:off x="425884" y="926925"/>
            <a:ext cx="14614" cy="3897681"/>
          </a:xfrm>
          <a:prstGeom prst="curvedConnector3">
            <a:avLst>
              <a:gd name="adj1" fmla="val -156425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urved Connector 21"/>
          <p:cNvCxnSpPr>
            <a:stCxn id="4" idx="6"/>
            <a:endCxn id="7" idx="1"/>
          </p:cNvCxnSpPr>
          <p:nvPr/>
        </p:nvCxnSpPr>
        <p:spPr>
          <a:xfrm>
            <a:off x="2780777" y="926926"/>
            <a:ext cx="1004571" cy="15862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urved Connector 24"/>
          <p:cNvCxnSpPr>
            <a:stCxn id="6" idx="6"/>
            <a:endCxn id="7" idx="3"/>
          </p:cNvCxnSpPr>
          <p:nvPr/>
        </p:nvCxnSpPr>
        <p:spPr>
          <a:xfrm flipV="1">
            <a:off x="2795391" y="3328085"/>
            <a:ext cx="989957" cy="1496522"/>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6"/>
            <a:endCxn id="8" idx="3"/>
          </p:cNvCxnSpPr>
          <p:nvPr/>
        </p:nvCxnSpPr>
        <p:spPr>
          <a:xfrm flipV="1">
            <a:off x="2795391" y="3328085"/>
            <a:ext cx="3989940" cy="149652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245725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Intention-</a:t>
            </a:r>
            <a:r>
              <a:rPr lang="en-US" dirty="0" err="1"/>
              <a:t>B</a:t>
            </a:r>
            <a:r>
              <a:rPr lang="en-US" dirty="0" err="1" smtClean="0"/>
              <a:t>ehaviour</a:t>
            </a:r>
            <a:r>
              <a:rPr lang="en-US" dirty="0" smtClean="0"/>
              <a:t> Gap</a:t>
            </a:r>
            <a:endParaRPr lang="en-US" dirty="0"/>
          </a:p>
        </p:txBody>
      </p:sp>
      <p:sp>
        <p:nvSpPr>
          <p:cNvPr id="3" name="Content Placeholder 2"/>
          <p:cNvSpPr>
            <a:spLocks noGrp="1"/>
          </p:cNvSpPr>
          <p:nvPr>
            <p:ph idx="1"/>
          </p:nvPr>
        </p:nvSpPr>
        <p:spPr/>
        <p:txBody>
          <a:bodyPr/>
          <a:lstStyle/>
          <a:p>
            <a:r>
              <a:rPr lang="en-US" dirty="0" smtClean="0"/>
              <a:t>Rhodes &amp; de </a:t>
            </a:r>
            <a:r>
              <a:rPr lang="en-US" dirty="0" err="1" smtClean="0"/>
              <a:t>Bruijn</a:t>
            </a:r>
            <a:r>
              <a:rPr lang="en-US" dirty="0" smtClean="0"/>
              <a:t> (2013):</a:t>
            </a:r>
          </a:p>
          <a:p>
            <a:pPr lvl="1"/>
            <a:r>
              <a:rPr lang="en-US" dirty="0" smtClean="0"/>
              <a:t>Non-intenders</a:t>
            </a:r>
          </a:p>
          <a:p>
            <a:pPr lvl="1"/>
            <a:r>
              <a:rPr lang="en-US" dirty="0" smtClean="0"/>
              <a:t>Non-intenders who then become active</a:t>
            </a:r>
          </a:p>
          <a:p>
            <a:pPr lvl="1"/>
            <a:r>
              <a:rPr lang="en-US" dirty="0" smtClean="0"/>
              <a:t>Unsuccessful indenters (36% - intention-</a:t>
            </a:r>
            <a:r>
              <a:rPr lang="en-US" dirty="0" err="1" smtClean="0"/>
              <a:t>behaviour</a:t>
            </a:r>
            <a:r>
              <a:rPr lang="en-US" dirty="0" smtClean="0"/>
              <a:t> gap)</a:t>
            </a:r>
          </a:p>
          <a:p>
            <a:pPr lvl="1"/>
            <a:r>
              <a:rPr lang="en-US" dirty="0" smtClean="0"/>
              <a:t>Successful intenders</a:t>
            </a:r>
            <a:endParaRPr lang="en-US" dirty="0"/>
          </a:p>
        </p:txBody>
      </p:sp>
    </p:spTree>
    <p:extLst>
      <p:ext uri="{BB962C8B-B14F-4D97-AF65-F5344CB8AC3E}">
        <p14:creationId xmlns:p14="http://schemas.microsoft.com/office/powerpoint/2010/main" val="227376614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Factors influencing translation of intention to </a:t>
            </a:r>
            <a:r>
              <a:rPr lang="en-US" dirty="0" err="1" smtClean="0"/>
              <a:t>behaviour</a:t>
            </a:r>
            <a:endParaRPr lang="en-US" dirty="0"/>
          </a:p>
        </p:txBody>
      </p:sp>
      <p:sp>
        <p:nvSpPr>
          <p:cNvPr id="3" name="Content Placeholder 2"/>
          <p:cNvSpPr>
            <a:spLocks noGrp="1"/>
          </p:cNvSpPr>
          <p:nvPr>
            <p:ph idx="1"/>
          </p:nvPr>
        </p:nvSpPr>
        <p:spPr/>
        <p:txBody>
          <a:bodyPr/>
          <a:lstStyle/>
          <a:p>
            <a:r>
              <a:rPr lang="en-US" dirty="0" smtClean="0"/>
              <a:t>Rhodes &amp; </a:t>
            </a:r>
            <a:r>
              <a:rPr lang="en-US" dirty="0" err="1" smtClean="0"/>
              <a:t>Dickau</a:t>
            </a:r>
            <a:r>
              <a:rPr lang="en-US" dirty="0" smtClean="0"/>
              <a:t> (2013):</a:t>
            </a:r>
          </a:p>
          <a:p>
            <a:pPr lvl="1"/>
            <a:r>
              <a:rPr lang="en-US" dirty="0" smtClean="0"/>
              <a:t>38 potential moderators from 57 studies</a:t>
            </a:r>
          </a:p>
          <a:p>
            <a:pPr lvl="1"/>
            <a:r>
              <a:rPr lang="en-US" dirty="0" smtClean="0"/>
              <a:t>Strongest evidence - Intention stability</a:t>
            </a:r>
          </a:p>
          <a:p>
            <a:pPr lvl="1"/>
            <a:r>
              <a:rPr lang="en-US" dirty="0" smtClean="0"/>
              <a:t>Some evidence for - Anticipated regret &amp; conscientiousness</a:t>
            </a:r>
          </a:p>
          <a:p>
            <a:pPr lvl="1"/>
            <a:endParaRPr lang="en-US" dirty="0"/>
          </a:p>
        </p:txBody>
      </p:sp>
    </p:spTree>
    <p:extLst>
      <p:ext uri="{BB962C8B-B14F-4D97-AF65-F5344CB8AC3E}">
        <p14:creationId xmlns:p14="http://schemas.microsoft.com/office/powerpoint/2010/main" val="47052021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Implementation Intentions</a:t>
            </a:r>
            <a:endParaRPr lang="en-US" dirty="0"/>
          </a:p>
        </p:txBody>
      </p:sp>
      <p:sp>
        <p:nvSpPr>
          <p:cNvPr id="3" name="Content Placeholder 2"/>
          <p:cNvSpPr>
            <a:spLocks noGrp="1"/>
          </p:cNvSpPr>
          <p:nvPr>
            <p:ph idx="1"/>
          </p:nvPr>
        </p:nvSpPr>
        <p:spPr>
          <a:xfrm>
            <a:off x="457200" y="1600201"/>
            <a:ext cx="8449294" cy="3917032"/>
          </a:xfrm>
        </p:spPr>
        <p:txBody>
          <a:bodyPr/>
          <a:lstStyle/>
          <a:p>
            <a:r>
              <a:rPr lang="en-US" dirty="0" smtClean="0"/>
              <a:t>Self-regulatory strategies that involve specifying when, how and where performance of the behavior will take place (</a:t>
            </a:r>
            <a:r>
              <a:rPr lang="en-US" dirty="0" err="1" smtClean="0"/>
              <a:t>Gollwitzer</a:t>
            </a:r>
            <a:r>
              <a:rPr lang="en-US" dirty="0" smtClean="0"/>
              <a:t>, 1999)</a:t>
            </a:r>
          </a:p>
          <a:p>
            <a:r>
              <a:rPr lang="en-US" dirty="0" smtClean="0"/>
              <a:t>Help people move from motivational (intentional) stage to volitional (</a:t>
            </a:r>
            <a:r>
              <a:rPr lang="en-US" dirty="0" err="1" smtClean="0"/>
              <a:t>behavioural</a:t>
            </a:r>
            <a:r>
              <a:rPr lang="en-US" dirty="0" smtClean="0"/>
              <a:t>) stage (e.g., Health Action Process Approach, </a:t>
            </a:r>
            <a:r>
              <a:rPr lang="en-US" dirty="0" err="1" smtClean="0"/>
              <a:t>Schwarzer</a:t>
            </a:r>
            <a:r>
              <a:rPr lang="en-US" dirty="0" smtClean="0"/>
              <a:t>, 1992; 2001)</a:t>
            </a:r>
            <a:endParaRPr lang="en-US" dirty="0"/>
          </a:p>
        </p:txBody>
      </p:sp>
    </p:spTree>
    <p:extLst>
      <p:ext uri="{BB962C8B-B14F-4D97-AF65-F5344CB8AC3E}">
        <p14:creationId xmlns:p14="http://schemas.microsoft.com/office/powerpoint/2010/main" val="308609574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Implementation Intentions</a:t>
            </a:r>
          </a:p>
        </p:txBody>
      </p:sp>
      <p:sp>
        <p:nvSpPr>
          <p:cNvPr id="3" name="Content Placeholder 2"/>
          <p:cNvSpPr>
            <a:spLocks noGrp="1"/>
          </p:cNvSpPr>
          <p:nvPr>
            <p:ph idx="1"/>
          </p:nvPr>
        </p:nvSpPr>
        <p:spPr/>
        <p:txBody>
          <a:bodyPr/>
          <a:lstStyle/>
          <a:p>
            <a:r>
              <a:rPr lang="en-US" dirty="0" smtClean="0"/>
              <a:t>Moderate to large effect size (0.65) found between implementation intentions and </a:t>
            </a:r>
            <a:r>
              <a:rPr lang="en-US" dirty="0" err="1" smtClean="0"/>
              <a:t>behaviour</a:t>
            </a:r>
            <a:r>
              <a:rPr lang="en-US" dirty="0" smtClean="0"/>
              <a:t> in meta-analysis (</a:t>
            </a:r>
            <a:r>
              <a:rPr lang="en-US" dirty="0" err="1" smtClean="0"/>
              <a:t>Gollwitzer</a:t>
            </a:r>
            <a:r>
              <a:rPr lang="en-US" dirty="0" smtClean="0"/>
              <a:t> &amp; </a:t>
            </a:r>
            <a:r>
              <a:rPr lang="en-US" dirty="0" err="1" smtClean="0"/>
              <a:t>Sheeran</a:t>
            </a:r>
            <a:r>
              <a:rPr lang="en-US" dirty="0" smtClean="0"/>
              <a:t>, 2006).</a:t>
            </a:r>
          </a:p>
          <a:p>
            <a:r>
              <a:rPr lang="en-US" dirty="0" smtClean="0"/>
              <a:t>Need to consider:</a:t>
            </a:r>
          </a:p>
          <a:p>
            <a:pPr lvl="1"/>
            <a:r>
              <a:rPr lang="en-US" dirty="0" smtClean="0"/>
              <a:t>Adoption (getting started)</a:t>
            </a:r>
          </a:p>
          <a:p>
            <a:pPr lvl="1"/>
            <a:r>
              <a:rPr lang="en-US" dirty="0" smtClean="0"/>
              <a:t>Maintenance (keeping it going)</a:t>
            </a:r>
            <a:endParaRPr lang="en-US" dirty="0"/>
          </a:p>
        </p:txBody>
      </p:sp>
    </p:spTree>
    <p:extLst>
      <p:ext uri="{BB962C8B-B14F-4D97-AF65-F5344CB8AC3E}">
        <p14:creationId xmlns:p14="http://schemas.microsoft.com/office/powerpoint/2010/main" val="349521327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Implementation Intentions</a:t>
            </a:r>
            <a:endParaRPr lang="en-US" dirty="0"/>
          </a:p>
        </p:txBody>
      </p:sp>
      <p:graphicFrame>
        <p:nvGraphicFramePr>
          <p:cNvPr id="8" name="Content Placeholder 7"/>
          <p:cNvGraphicFramePr>
            <a:graphicFrameLocks noGrp="1"/>
          </p:cNvGraphicFramePr>
          <p:nvPr>
            <p:ph idx="1"/>
            <p:extLst/>
          </p:nvPr>
        </p:nvGraphicFramePr>
        <p:xfrm>
          <a:off x="457200" y="1600200"/>
          <a:ext cx="8229600" cy="274320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70840">
                <a:tc>
                  <a:txBody>
                    <a:bodyPr/>
                    <a:lstStyle/>
                    <a:p>
                      <a:r>
                        <a:rPr lang="en-US" dirty="0" smtClean="0"/>
                        <a:t>Main Issue</a:t>
                      </a:r>
                      <a:endParaRPr lang="en-US" dirty="0"/>
                    </a:p>
                  </a:txBody>
                  <a:tcPr/>
                </a:tc>
                <a:tc>
                  <a:txBody>
                    <a:bodyPr/>
                    <a:lstStyle/>
                    <a:p>
                      <a:r>
                        <a:rPr lang="en-US" dirty="0" smtClean="0"/>
                        <a:t>Specific problem to focus on</a:t>
                      </a:r>
                      <a:endParaRPr lang="en-US" dirty="0"/>
                    </a:p>
                  </a:txBody>
                  <a:tcPr/>
                </a:tc>
                <a:tc>
                  <a:txBody>
                    <a:bodyPr/>
                    <a:lstStyle/>
                    <a:p>
                      <a:r>
                        <a:rPr lang="en-US" dirty="0" smtClean="0"/>
                        <a:t>Example of implementation intention (when, where, how)</a:t>
                      </a:r>
                      <a:endParaRPr lang="en-US" dirty="0"/>
                    </a:p>
                  </a:txBody>
                  <a:tcPr/>
                </a:tc>
                <a:extLst>
                  <a:ext uri="{0D108BD9-81ED-4DB2-BD59-A6C34878D82A}">
                    <a16:rowId xmlns:a16="http://schemas.microsoft.com/office/drawing/2014/main" val="10000"/>
                  </a:ext>
                </a:extLst>
              </a:tr>
              <a:tr h="370840">
                <a:tc>
                  <a:txBody>
                    <a:bodyPr/>
                    <a:lstStyle/>
                    <a:p>
                      <a:r>
                        <a:rPr lang="en-US" dirty="0" smtClean="0"/>
                        <a:t>Failure to become active</a:t>
                      </a:r>
                      <a:endParaRPr lang="en-US" dirty="0"/>
                    </a:p>
                  </a:txBody>
                  <a:tcPr/>
                </a:tc>
                <a:tc>
                  <a:txBody>
                    <a:bodyPr/>
                    <a:lstStyle/>
                    <a:p>
                      <a:r>
                        <a:rPr lang="en-US" dirty="0" smtClean="0"/>
                        <a:t>e.g., overcoming initial reluctance</a:t>
                      </a:r>
                      <a:endParaRPr lang="en-US" dirty="0"/>
                    </a:p>
                  </a:txBody>
                  <a:tcPr/>
                </a:tc>
                <a:tc>
                  <a:txBody>
                    <a:bodyPr/>
                    <a:lstStyle/>
                    <a:p>
                      <a:endParaRPr lang="en-US"/>
                    </a:p>
                  </a:txBody>
                  <a:tcPr/>
                </a:tc>
                <a:extLst>
                  <a:ext uri="{0D108BD9-81ED-4DB2-BD59-A6C34878D82A}">
                    <a16:rowId xmlns:a16="http://schemas.microsoft.com/office/drawing/2014/main" val="10001"/>
                  </a:ext>
                </a:extLst>
              </a:tr>
              <a:tr h="370840">
                <a:tc>
                  <a:txBody>
                    <a:bodyPr/>
                    <a:lstStyle/>
                    <a:p>
                      <a:r>
                        <a:rPr lang="en-US" dirty="0" smtClean="0"/>
                        <a:t>Failure to maintain physical activity involvement</a:t>
                      </a:r>
                      <a:endParaRPr lang="en-US" dirty="0"/>
                    </a:p>
                  </a:txBody>
                  <a:tcPr/>
                </a:tc>
                <a:tc>
                  <a:txBody>
                    <a:bodyPr/>
                    <a:lstStyle/>
                    <a:p>
                      <a:r>
                        <a:rPr lang="en-US" dirty="0" smtClean="0"/>
                        <a:t>e.g., suppressing unwanted </a:t>
                      </a:r>
                      <a:r>
                        <a:rPr lang="en-US" dirty="0" err="1" smtClean="0"/>
                        <a:t>behavioural</a:t>
                      </a:r>
                      <a:r>
                        <a:rPr lang="en-US" dirty="0" smtClean="0"/>
                        <a:t> responses</a:t>
                      </a:r>
                      <a:endParaRPr lang="en-US" dirty="0"/>
                    </a:p>
                  </a:txBody>
                  <a:tcPr/>
                </a:tc>
                <a:tc>
                  <a:txBody>
                    <a:bodyPr/>
                    <a:lstStyle/>
                    <a:p>
                      <a:endParaRPr lang="en-US"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79560583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Health Action Process </a:t>
            </a:r>
            <a:r>
              <a:rPr lang="en-US" dirty="0" smtClean="0"/>
              <a:t>Approach (HAPA; </a:t>
            </a:r>
            <a:r>
              <a:rPr lang="en-US" dirty="0" err="1" smtClean="0"/>
              <a:t>Schwarzer</a:t>
            </a:r>
            <a:r>
              <a:rPr lang="en-US" dirty="0" smtClean="0"/>
              <a:t>, 1992</a:t>
            </a:r>
            <a:r>
              <a:rPr lang="en-US" dirty="0"/>
              <a:t>; </a:t>
            </a:r>
            <a:r>
              <a:rPr lang="en-US" dirty="0" smtClean="0"/>
              <a:t>2001)</a:t>
            </a:r>
            <a:endParaRPr lang="en-US" dirty="0"/>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203" y="1567900"/>
            <a:ext cx="8134597" cy="5171348"/>
          </a:xfrm>
          <a:prstGeom prst="rect">
            <a:avLst/>
          </a:prstGeom>
        </p:spPr>
      </p:pic>
      <p:sp>
        <p:nvSpPr>
          <p:cNvPr id="4" name="Rectangle 3"/>
          <p:cNvSpPr/>
          <p:nvPr/>
        </p:nvSpPr>
        <p:spPr>
          <a:xfrm>
            <a:off x="5770552" y="6369916"/>
            <a:ext cx="2916248" cy="369332"/>
          </a:xfrm>
          <a:prstGeom prst="rect">
            <a:avLst/>
          </a:prstGeom>
        </p:spPr>
        <p:txBody>
          <a:bodyPr wrap="none">
            <a:spAutoFit/>
          </a:bodyPr>
          <a:lstStyle/>
          <a:p>
            <a:r>
              <a:rPr lang="en-GB" dirty="0"/>
              <a:t>http://www.hapa-model.de/</a:t>
            </a:r>
          </a:p>
        </p:txBody>
      </p:sp>
    </p:spTree>
    <p:extLst>
      <p:ext uri="{BB962C8B-B14F-4D97-AF65-F5344CB8AC3E}">
        <p14:creationId xmlns:p14="http://schemas.microsoft.com/office/powerpoint/2010/main" val="288086279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Integrated </a:t>
            </a:r>
            <a:r>
              <a:rPr lang="en-US" sz="3600" dirty="0" err="1" smtClean="0"/>
              <a:t>Behaviour</a:t>
            </a:r>
            <a:r>
              <a:rPr lang="en-US" sz="3600" dirty="0" smtClean="0"/>
              <a:t> Change Model (</a:t>
            </a:r>
            <a:r>
              <a:rPr lang="en-US" sz="3600" dirty="0" err="1" smtClean="0"/>
              <a:t>Hagger</a:t>
            </a:r>
            <a:r>
              <a:rPr lang="en-US" sz="3600" dirty="0" smtClean="0"/>
              <a:t> &amp; </a:t>
            </a:r>
            <a:r>
              <a:rPr lang="en-US" sz="3600" dirty="0" err="1" smtClean="0"/>
              <a:t>Chatzisarantis</a:t>
            </a:r>
            <a:r>
              <a:rPr lang="en-US" sz="3600" dirty="0" smtClean="0"/>
              <a:t>, 2014)</a:t>
            </a:r>
            <a:endParaRPr lang="en-US" sz="3600" dirty="0"/>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98494"/>
            <a:ext cx="9144000" cy="5159506"/>
          </a:xfrm>
          <a:prstGeom prst="rect">
            <a:avLst/>
          </a:prstGeom>
        </p:spPr>
      </p:pic>
    </p:spTree>
    <p:extLst>
      <p:ext uri="{BB962C8B-B14F-4D97-AF65-F5344CB8AC3E}">
        <p14:creationId xmlns:p14="http://schemas.microsoft.com/office/powerpoint/2010/main" val="316293463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r>
              <a:rPr lang="en-US" dirty="0" smtClean="0"/>
              <a:t>(1/2</a:t>
            </a:r>
            <a:r>
              <a:rPr lang="en-US" dirty="0"/>
              <a:t>)</a:t>
            </a:r>
          </a:p>
        </p:txBody>
      </p:sp>
      <p:sp>
        <p:nvSpPr>
          <p:cNvPr id="3" name="Content Placeholder 2"/>
          <p:cNvSpPr>
            <a:spLocks noGrp="1"/>
          </p:cNvSpPr>
          <p:nvPr>
            <p:ph idx="1"/>
          </p:nvPr>
        </p:nvSpPr>
        <p:spPr>
          <a:xfrm>
            <a:off x="457200" y="1417638"/>
            <a:ext cx="8229600" cy="4099595"/>
          </a:xfrm>
        </p:spPr>
        <p:txBody>
          <a:bodyPr>
            <a:noAutofit/>
          </a:bodyPr>
          <a:lstStyle/>
          <a:p>
            <a:pPr marL="0" indent="0">
              <a:buNone/>
            </a:pPr>
            <a:r>
              <a:rPr lang="en-US" sz="1600" dirty="0" err="1" smtClean="0"/>
              <a:t>Ajzen</a:t>
            </a:r>
            <a:r>
              <a:rPr lang="en-US" sz="1600" dirty="0"/>
              <a:t>, I. (1985). From intentions to actions: A theory of planned behavior. In J. </a:t>
            </a:r>
            <a:r>
              <a:rPr lang="en-US" sz="1600" dirty="0" err="1"/>
              <a:t>Kuhl</a:t>
            </a:r>
            <a:r>
              <a:rPr lang="en-US" sz="1600" dirty="0"/>
              <a:t> &amp; J. </a:t>
            </a:r>
            <a:r>
              <a:rPr lang="en-US" sz="1600" dirty="0" smtClean="0"/>
              <a:t>	Beckman </a:t>
            </a:r>
            <a:r>
              <a:rPr lang="en-US" sz="1600" dirty="0"/>
              <a:t>(Eds.), Action-control: From cognition to behavior (pp. 11–39). </a:t>
            </a:r>
            <a:r>
              <a:rPr lang="en-US" sz="1600" dirty="0" smtClean="0"/>
              <a:t>	Heidelberg</a:t>
            </a:r>
            <a:r>
              <a:rPr lang="en-US" sz="1600" dirty="0"/>
              <a:t>: </a:t>
            </a:r>
            <a:r>
              <a:rPr lang="en-US" sz="1600" dirty="0" smtClean="0"/>
              <a:t>Springer.</a:t>
            </a:r>
          </a:p>
          <a:p>
            <a:pPr marL="0" indent="0">
              <a:buNone/>
            </a:pPr>
            <a:r>
              <a:rPr lang="en-US" sz="1600" dirty="0" err="1" smtClean="0"/>
              <a:t>Ajzen</a:t>
            </a:r>
            <a:r>
              <a:rPr lang="en-US" sz="1600" dirty="0"/>
              <a:t>, I. (1991). The theory of planned behavior. Organizational Behavior and Human </a:t>
            </a:r>
            <a:r>
              <a:rPr lang="en-US" sz="1600" dirty="0" smtClean="0"/>
              <a:t>Decision 	Processes</a:t>
            </a:r>
            <a:r>
              <a:rPr lang="en-US" sz="1600" dirty="0"/>
              <a:t>, 50, 179–211</a:t>
            </a:r>
            <a:r>
              <a:rPr lang="en-US" sz="1600" dirty="0" smtClean="0"/>
              <a:t>.</a:t>
            </a:r>
          </a:p>
          <a:p>
            <a:pPr marL="0" indent="0">
              <a:buNone/>
            </a:pPr>
            <a:r>
              <a:rPr lang="en-US" sz="1600" dirty="0" err="1" smtClean="0"/>
              <a:t>Azjen</a:t>
            </a:r>
            <a:r>
              <a:rPr lang="en-US" sz="1600" dirty="0" smtClean="0"/>
              <a:t>, I. (2011). The </a:t>
            </a:r>
            <a:r>
              <a:rPr lang="en-US" sz="1600" dirty="0"/>
              <a:t>theory of planned </a:t>
            </a:r>
            <a:r>
              <a:rPr lang="en-US" sz="1600" dirty="0" err="1"/>
              <a:t>behaviour</a:t>
            </a:r>
            <a:r>
              <a:rPr lang="en-US" sz="1600" dirty="0"/>
              <a:t>: Reactions and reflections. </a:t>
            </a:r>
            <a:r>
              <a:rPr lang="en-US" sz="1600" i="1" dirty="0"/>
              <a:t>Psychology </a:t>
            </a:r>
            <a:r>
              <a:rPr lang="en-US" sz="1600" i="1" dirty="0" smtClean="0"/>
              <a:t>	and Health,</a:t>
            </a:r>
            <a:r>
              <a:rPr lang="en-US" sz="1600" dirty="0" smtClean="0"/>
              <a:t> </a:t>
            </a:r>
            <a:r>
              <a:rPr lang="en-US" sz="1600" dirty="0"/>
              <a:t>Vol. 26, No. 9, </a:t>
            </a:r>
            <a:r>
              <a:rPr lang="en-US" sz="1600" dirty="0" smtClean="0"/>
              <a:t>September, pp. 1113–1127.</a:t>
            </a:r>
            <a:endParaRPr lang="en-US" sz="1600" dirty="0"/>
          </a:p>
          <a:p>
            <a:pPr marL="0" indent="0">
              <a:buNone/>
            </a:pPr>
            <a:r>
              <a:rPr lang="en-US" sz="1600" dirty="0" smtClean="0"/>
              <a:t>Biddle</a:t>
            </a:r>
            <a:r>
              <a:rPr lang="en-US" sz="1600" dirty="0"/>
              <a:t>, </a:t>
            </a:r>
            <a:r>
              <a:rPr lang="en-US" sz="1600" dirty="0" err="1"/>
              <a:t>Mutrie</a:t>
            </a:r>
            <a:r>
              <a:rPr lang="en-US" sz="1600" dirty="0"/>
              <a:t> and </a:t>
            </a:r>
            <a:r>
              <a:rPr lang="en-US" sz="1600" dirty="0" err="1"/>
              <a:t>Gorley</a:t>
            </a:r>
            <a:r>
              <a:rPr lang="en-US" sz="1600" dirty="0"/>
              <a:t> (2015) </a:t>
            </a:r>
            <a:r>
              <a:rPr lang="en-US" sz="1600" i="1" dirty="0"/>
              <a:t>Psychology of Physical Activity: Determinants, </a:t>
            </a:r>
            <a:r>
              <a:rPr lang="en-US" sz="1600" i="1" dirty="0" smtClean="0"/>
              <a:t>Well-Being 	and Interventions</a:t>
            </a:r>
            <a:r>
              <a:rPr lang="en-US" sz="1600" dirty="0"/>
              <a:t>, Third Edition, Oxon: </a:t>
            </a:r>
            <a:r>
              <a:rPr lang="en-US" sz="1600" dirty="0" smtClean="0"/>
              <a:t>Routledge</a:t>
            </a:r>
            <a:endParaRPr lang="en-US" sz="1600" dirty="0"/>
          </a:p>
          <a:p>
            <a:pPr marL="0" indent="0">
              <a:buNone/>
            </a:pPr>
            <a:r>
              <a:rPr lang="en-US" sz="1600" dirty="0"/>
              <a:t>Conner, M. (2014). Extending not retiring the theory of planned </a:t>
            </a:r>
            <a:r>
              <a:rPr lang="en-US" sz="1600" dirty="0" err="1"/>
              <a:t>behaviour</a:t>
            </a:r>
            <a:r>
              <a:rPr lang="en-US" sz="1600" dirty="0"/>
              <a:t>: a commentary </a:t>
            </a:r>
            <a:r>
              <a:rPr lang="en-US" sz="1600" dirty="0" smtClean="0"/>
              <a:t>	on </a:t>
            </a:r>
            <a:r>
              <a:rPr lang="en-US" sz="1600" dirty="0" err="1"/>
              <a:t>Sniehotta</a:t>
            </a:r>
            <a:r>
              <a:rPr lang="en-US" sz="1600" dirty="0"/>
              <a:t>, </a:t>
            </a:r>
            <a:r>
              <a:rPr lang="en-US" sz="1600" dirty="0" err="1" smtClean="0"/>
              <a:t>Presseau</a:t>
            </a:r>
            <a:r>
              <a:rPr lang="en-US" sz="1600" dirty="0" smtClean="0"/>
              <a:t> </a:t>
            </a:r>
            <a:r>
              <a:rPr lang="en-US" sz="1600" dirty="0"/>
              <a:t>and </a:t>
            </a:r>
            <a:r>
              <a:rPr lang="en-US" sz="1600" dirty="0" err="1"/>
              <a:t>Araújo-Soares</a:t>
            </a:r>
            <a:r>
              <a:rPr lang="en-US" sz="1600" dirty="0"/>
              <a:t>. </a:t>
            </a:r>
            <a:r>
              <a:rPr lang="en-US" sz="1600" i="1" dirty="0"/>
              <a:t>Health Psychology Review</a:t>
            </a:r>
            <a:r>
              <a:rPr lang="en-US" sz="1600" dirty="0"/>
              <a:t>, </a:t>
            </a:r>
            <a:r>
              <a:rPr lang="en-US" sz="1600" i="1" dirty="0"/>
              <a:t>9</a:t>
            </a:r>
            <a:r>
              <a:rPr lang="en-US" sz="1600" dirty="0"/>
              <a:t>(2), </a:t>
            </a:r>
            <a:r>
              <a:rPr lang="en-US" sz="1600" dirty="0" smtClean="0"/>
              <a:t>141-145</a:t>
            </a:r>
            <a:r>
              <a:rPr lang="en-US" sz="1600" dirty="0"/>
              <a:t>. </a:t>
            </a:r>
            <a:r>
              <a:rPr lang="en-US" sz="1600" dirty="0" smtClean="0"/>
              <a:t>	</a:t>
            </a:r>
            <a:r>
              <a:rPr lang="en-US" sz="1600" dirty="0" err="1" smtClean="0"/>
              <a:t>doi</a:t>
            </a:r>
            <a:r>
              <a:rPr lang="en-US" sz="1600" dirty="0"/>
              <a:t>: </a:t>
            </a:r>
            <a:r>
              <a:rPr lang="en-US" sz="1600" dirty="0" smtClean="0"/>
              <a:t>10.1080/17437199.2014.899060</a:t>
            </a:r>
          </a:p>
          <a:p>
            <a:pPr marL="0" indent="0">
              <a:buNone/>
            </a:pPr>
            <a:r>
              <a:rPr lang="en-GB" sz="1600" dirty="0" err="1" smtClean="0"/>
              <a:t>Gollwitzer</a:t>
            </a:r>
            <a:r>
              <a:rPr lang="en-GB" sz="1600" dirty="0" smtClean="0"/>
              <a:t>, P. M. (1999). Implementation intentions: Strong effects of simple 	plans. </a:t>
            </a:r>
            <a:r>
              <a:rPr lang="en-GB" sz="1600" i="1" dirty="0" smtClean="0"/>
              <a:t>American 	Psychologist</a:t>
            </a:r>
            <a:r>
              <a:rPr lang="en-GB" sz="1600" dirty="0" smtClean="0"/>
              <a:t>, </a:t>
            </a:r>
            <a:r>
              <a:rPr lang="en-GB" sz="1600" i="1" dirty="0" smtClean="0"/>
              <a:t>54</a:t>
            </a:r>
            <a:r>
              <a:rPr lang="en-GB" sz="1600" dirty="0" smtClean="0"/>
              <a:t>(7), 493–503. doi:10.1037/0003-066x.54.7.493</a:t>
            </a:r>
            <a:endParaRPr lang="en-US" sz="1600" dirty="0"/>
          </a:p>
        </p:txBody>
      </p:sp>
    </p:spTree>
    <p:extLst>
      <p:ext uri="{BB962C8B-B14F-4D97-AF65-F5344CB8AC3E}">
        <p14:creationId xmlns:p14="http://schemas.microsoft.com/office/powerpoint/2010/main" val="330588955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(2/2)</a:t>
            </a:r>
            <a:endParaRPr lang="en-US" dirty="0"/>
          </a:p>
        </p:txBody>
      </p:sp>
      <p:sp>
        <p:nvSpPr>
          <p:cNvPr id="3" name="Content Placeholder 2"/>
          <p:cNvSpPr>
            <a:spLocks noGrp="1"/>
          </p:cNvSpPr>
          <p:nvPr>
            <p:ph idx="1"/>
          </p:nvPr>
        </p:nvSpPr>
        <p:spPr>
          <a:xfrm>
            <a:off x="457200" y="1168987"/>
            <a:ext cx="8229600" cy="4448454"/>
          </a:xfrm>
        </p:spPr>
        <p:txBody>
          <a:bodyPr>
            <a:normAutofit fontScale="92500" lnSpcReduction="20000"/>
          </a:bodyPr>
          <a:lstStyle/>
          <a:p>
            <a:pPr marL="0" indent="0">
              <a:buNone/>
            </a:pPr>
            <a:r>
              <a:rPr lang="en-US" sz="1600" dirty="0" err="1" smtClean="0"/>
              <a:t>Gollwitzer</a:t>
            </a:r>
            <a:r>
              <a:rPr lang="en-US" sz="1600" dirty="0" smtClean="0"/>
              <a:t>, P. M. &amp; Sheeran, P. (2006). </a:t>
            </a:r>
            <a:r>
              <a:rPr lang="en-GB" sz="1600" dirty="0"/>
              <a:t>Implementation Intentions and Goal Achievement: A </a:t>
            </a:r>
            <a:r>
              <a:rPr lang="en-GB" sz="1600" dirty="0" smtClean="0"/>
              <a:t>	Meta‐analysis </a:t>
            </a:r>
            <a:r>
              <a:rPr lang="en-GB" sz="1600" dirty="0"/>
              <a:t>of Effects and </a:t>
            </a:r>
            <a:r>
              <a:rPr lang="en-GB" sz="1600" dirty="0" smtClean="0"/>
              <a:t>Processes. </a:t>
            </a:r>
            <a:r>
              <a:rPr lang="en-GB" sz="1600" i="1" dirty="0" smtClean="0"/>
              <a:t>Advances in Experimental Social Psychology. 38</a:t>
            </a:r>
            <a:r>
              <a:rPr lang="en-GB" sz="1600" dirty="0" smtClean="0"/>
              <a:t>, 	pp. 69-119.</a:t>
            </a:r>
          </a:p>
          <a:p>
            <a:pPr marL="0" indent="0">
              <a:buNone/>
            </a:pPr>
            <a:r>
              <a:rPr lang="en-GB" sz="1600" dirty="0" smtClean="0"/>
              <a:t>Hagger, M., </a:t>
            </a:r>
            <a:r>
              <a:rPr lang="en-GB" sz="1600" dirty="0" err="1" smtClean="0"/>
              <a:t>Chatzisarantis</a:t>
            </a:r>
            <a:r>
              <a:rPr lang="en-GB" sz="1600" dirty="0" smtClean="0"/>
              <a:t>, N., &amp; Biddle, S. (2002). A Meta-Analytic Review of the Theories of 	Reasoned Action and Planned </a:t>
            </a:r>
            <a:r>
              <a:rPr lang="en-GB" sz="1600" dirty="0" err="1" smtClean="0"/>
              <a:t>Behavior</a:t>
            </a:r>
            <a:r>
              <a:rPr lang="en-GB" sz="1600" dirty="0" smtClean="0"/>
              <a:t> in Physical Activity: Predictive Validity and the 	Contribution of Additional Variables. </a:t>
            </a:r>
            <a:r>
              <a:rPr lang="en-GB" sz="1600" i="1" dirty="0" smtClean="0"/>
              <a:t>Journal Of Sport And Exercise Psychology</a:t>
            </a:r>
            <a:r>
              <a:rPr lang="en-GB" sz="1600" dirty="0" smtClean="0"/>
              <a:t>, </a:t>
            </a:r>
            <a:r>
              <a:rPr lang="en-GB" sz="1600" i="1" dirty="0" smtClean="0"/>
              <a:t>24</a:t>
            </a:r>
            <a:r>
              <a:rPr lang="en-GB" sz="1600" dirty="0" smtClean="0"/>
              <a:t>(1), 3-	32. </a:t>
            </a:r>
            <a:r>
              <a:rPr lang="en-GB" sz="1600" dirty="0" err="1" smtClean="0"/>
              <a:t>doi</a:t>
            </a:r>
            <a:r>
              <a:rPr lang="en-GB" sz="1600" dirty="0" smtClean="0"/>
              <a:t>: 10.1123/jsep.24.1.3 </a:t>
            </a:r>
          </a:p>
          <a:p>
            <a:pPr marL="0" indent="0">
              <a:buNone/>
            </a:pPr>
            <a:r>
              <a:rPr lang="en-GB" sz="1600" dirty="0" smtClean="0"/>
              <a:t>Hagger, M. S., &amp; </a:t>
            </a:r>
            <a:r>
              <a:rPr lang="en-GB" sz="1600" dirty="0" err="1" smtClean="0"/>
              <a:t>Chatzisarantis</a:t>
            </a:r>
            <a:r>
              <a:rPr lang="en-GB" sz="1600" dirty="0" smtClean="0"/>
              <a:t>, N. L. D. (2014). An integrated </a:t>
            </a:r>
            <a:r>
              <a:rPr lang="en-GB" sz="1600" dirty="0" err="1" smtClean="0"/>
              <a:t>behavior</a:t>
            </a:r>
            <a:r>
              <a:rPr lang="en-GB" sz="1600" dirty="0" smtClean="0"/>
              <a:t> change model for physical 	activity. </a:t>
            </a:r>
            <a:r>
              <a:rPr lang="en-GB" sz="1600" i="1" dirty="0" smtClean="0"/>
              <a:t>Exercise and Sport Sciences Reviews</a:t>
            </a:r>
            <a:r>
              <a:rPr lang="en-GB" sz="1600" dirty="0" smtClean="0"/>
              <a:t>, </a:t>
            </a:r>
            <a:r>
              <a:rPr lang="en-GB" sz="1600" i="1" dirty="0" smtClean="0"/>
              <a:t>42</a:t>
            </a:r>
            <a:r>
              <a:rPr lang="en-GB" sz="1600" dirty="0" smtClean="0"/>
              <a:t>(2), 62–69. 	doi:10.1249/jes.0000000000000008</a:t>
            </a:r>
            <a:endParaRPr lang="en-US" sz="1600" dirty="0" smtClean="0"/>
          </a:p>
          <a:p>
            <a:pPr marL="0" indent="0">
              <a:buNone/>
            </a:pPr>
            <a:r>
              <a:rPr lang="en-GB" sz="1600" dirty="0" smtClean="0"/>
              <a:t>Rhodes</a:t>
            </a:r>
            <a:r>
              <a:rPr lang="en-GB" sz="1600" dirty="0"/>
              <a:t>, R. E., &amp; </a:t>
            </a:r>
            <a:r>
              <a:rPr lang="en-GB" sz="1600" dirty="0" err="1"/>
              <a:t>Bruijn</a:t>
            </a:r>
            <a:r>
              <a:rPr lang="en-GB" sz="1600" dirty="0"/>
              <a:t>, G.-J. (2013). How big is the physical activity intention-behaviour gap? </a:t>
            </a:r>
            <a:r>
              <a:rPr lang="en-GB" sz="1600" dirty="0" smtClean="0"/>
              <a:t>	A meta-analysis </a:t>
            </a:r>
            <a:r>
              <a:rPr lang="en-GB" sz="1600" dirty="0"/>
              <a:t>using the action control framework. </a:t>
            </a:r>
            <a:r>
              <a:rPr lang="en-GB" sz="1600" i="1" dirty="0"/>
              <a:t>British Journal of Health </a:t>
            </a:r>
            <a:r>
              <a:rPr lang="en-GB" sz="1600" i="1" dirty="0" smtClean="0"/>
              <a:t>	Psychology</a:t>
            </a:r>
            <a:r>
              <a:rPr lang="en-GB" sz="1600" i="1" dirty="0"/>
              <a:t>, 18</a:t>
            </a:r>
            <a:r>
              <a:rPr lang="en-GB" sz="1600" dirty="0"/>
              <a:t>(2), </a:t>
            </a:r>
            <a:r>
              <a:rPr lang="en-GB" sz="1600" dirty="0" smtClean="0"/>
              <a:t>296-309</a:t>
            </a:r>
            <a:r>
              <a:rPr lang="en-GB" sz="1600" dirty="0"/>
              <a:t>.</a:t>
            </a:r>
            <a:endParaRPr lang="en-US" sz="1600" dirty="0"/>
          </a:p>
          <a:p>
            <a:pPr marL="0" indent="0">
              <a:buNone/>
            </a:pPr>
            <a:r>
              <a:rPr lang="en-GB" sz="1600" dirty="0"/>
              <a:t>Rhodes, R. E., &amp; </a:t>
            </a:r>
            <a:r>
              <a:rPr lang="en-GB" sz="1600" dirty="0" err="1"/>
              <a:t>Dickau</a:t>
            </a:r>
            <a:r>
              <a:rPr lang="en-GB" sz="1600" dirty="0"/>
              <a:t>, L. (2013). Moderators of the intention-behaviour relationship in the </a:t>
            </a:r>
            <a:r>
              <a:rPr lang="en-GB" sz="1600" dirty="0" smtClean="0"/>
              <a:t>physical 	activity </a:t>
            </a:r>
            <a:r>
              <a:rPr lang="en-GB" sz="1600" dirty="0"/>
              <a:t>domain: a systematic review. </a:t>
            </a:r>
            <a:r>
              <a:rPr lang="en-GB" sz="1600" i="1" dirty="0"/>
              <a:t>British Journal of Sports Medicine, </a:t>
            </a:r>
            <a:r>
              <a:rPr lang="en-GB" sz="1600" i="1" dirty="0" smtClean="0"/>
              <a:t>47</a:t>
            </a:r>
            <a:r>
              <a:rPr lang="en-GB" sz="1600" dirty="0" smtClean="0"/>
              <a:t>(4</a:t>
            </a:r>
            <a:r>
              <a:rPr lang="en-GB" sz="1600" dirty="0"/>
              <a:t>), 1-13.</a:t>
            </a:r>
            <a:endParaRPr lang="en-US" sz="1600" dirty="0"/>
          </a:p>
          <a:p>
            <a:pPr marL="0" indent="0">
              <a:buNone/>
            </a:pPr>
            <a:r>
              <a:rPr lang="en-GB" sz="1600" dirty="0" err="1" smtClean="0"/>
              <a:t>Schwarzer</a:t>
            </a:r>
            <a:r>
              <a:rPr lang="en-GB" sz="1600" dirty="0"/>
              <a:t>, R. (1992). Self‐efficacy in the adoption and maintenance of health </a:t>
            </a:r>
            <a:r>
              <a:rPr lang="en-GB" sz="1600" dirty="0" err="1"/>
              <a:t>behaviors</a:t>
            </a:r>
            <a:r>
              <a:rPr lang="en-GB" sz="1600" dirty="0"/>
              <a:t>: </a:t>
            </a:r>
            <a:r>
              <a:rPr lang="en-GB" sz="1600" dirty="0" smtClean="0"/>
              <a:t>	Theoretical approaches </a:t>
            </a:r>
            <a:r>
              <a:rPr lang="en-GB" sz="1600" dirty="0"/>
              <a:t>and a new model. In R. </a:t>
            </a:r>
            <a:r>
              <a:rPr lang="en-GB" sz="1600" dirty="0" err="1"/>
              <a:t>Schwarzer</a:t>
            </a:r>
            <a:r>
              <a:rPr lang="en-GB" sz="1600" dirty="0"/>
              <a:t> (Ed.), </a:t>
            </a:r>
            <a:r>
              <a:rPr lang="en-GB" sz="1600" i="1" dirty="0"/>
              <a:t>Self‐efficacy: </a:t>
            </a:r>
            <a:r>
              <a:rPr lang="en-GB" sz="1600" i="1" dirty="0" smtClean="0"/>
              <a:t>Thought 	control </a:t>
            </a:r>
            <a:r>
              <a:rPr lang="en-GB" sz="1600" i="1" dirty="0"/>
              <a:t>of </a:t>
            </a:r>
            <a:r>
              <a:rPr lang="en-GB" sz="1600" i="1" dirty="0" smtClean="0"/>
              <a:t>action</a:t>
            </a:r>
            <a:r>
              <a:rPr lang="en-GB" sz="1600" dirty="0"/>
              <a:t> (pp. 217–243). Washington, DC: Hemisphere</a:t>
            </a:r>
            <a:r>
              <a:rPr lang="en-GB" sz="1600" dirty="0" smtClean="0"/>
              <a:t>.</a:t>
            </a:r>
            <a:endParaRPr lang="en-US" sz="1600" dirty="0" smtClean="0">
              <a:solidFill>
                <a:srgbClr val="FF0000"/>
              </a:solidFill>
            </a:endParaRPr>
          </a:p>
          <a:p>
            <a:pPr marL="0" indent="0">
              <a:buNone/>
            </a:pPr>
            <a:r>
              <a:rPr lang="en-US" sz="1600" dirty="0" err="1" smtClean="0"/>
              <a:t>Sniehotta</a:t>
            </a:r>
            <a:r>
              <a:rPr lang="en-US" sz="1600" dirty="0"/>
              <a:t>, F., </a:t>
            </a:r>
            <a:r>
              <a:rPr lang="en-US" sz="1600" dirty="0" err="1"/>
              <a:t>Presseau</a:t>
            </a:r>
            <a:r>
              <a:rPr lang="en-US" sz="1600" dirty="0"/>
              <a:t>, J., &amp; </a:t>
            </a:r>
            <a:r>
              <a:rPr lang="en-US" sz="1600" dirty="0" err="1"/>
              <a:t>Araújo-Soares</a:t>
            </a:r>
            <a:r>
              <a:rPr lang="en-US" sz="1600" dirty="0"/>
              <a:t>, V. (2014). Time to retire the theory of planned </a:t>
            </a:r>
            <a:r>
              <a:rPr lang="en-US" sz="1600" dirty="0" smtClean="0"/>
              <a:t>	</a:t>
            </a:r>
            <a:r>
              <a:rPr lang="en-US" sz="1600" dirty="0" err="1" smtClean="0"/>
              <a:t>behaviour</a:t>
            </a:r>
            <a:r>
              <a:rPr lang="en-US" sz="1600" dirty="0"/>
              <a:t>. </a:t>
            </a:r>
            <a:r>
              <a:rPr lang="en-US" sz="1600" i="1" dirty="0"/>
              <a:t>Health </a:t>
            </a:r>
            <a:r>
              <a:rPr lang="en-US" sz="1600" i="1" dirty="0" smtClean="0"/>
              <a:t>Psychology </a:t>
            </a:r>
            <a:r>
              <a:rPr lang="en-US" sz="1600" i="1" dirty="0"/>
              <a:t>Review</a:t>
            </a:r>
            <a:r>
              <a:rPr lang="en-US" sz="1600" dirty="0"/>
              <a:t>, </a:t>
            </a:r>
            <a:r>
              <a:rPr lang="en-US" sz="1600" i="1" dirty="0"/>
              <a:t>8</a:t>
            </a:r>
            <a:r>
              <a:rPr lang="en-US" sz="1600" dirty="0"/>
              <a:t>(1), 1-7. </a:t>
            </a:r>
            <a:r>
              <a:rPr lang="en-US" sz="1600" dirty="0" err="1"/>
              <a:t>doi</a:t>
            </a:r>
            <a:r>
              <a:rPr lang="en-US" sz="1600" dirty="0"/>
              <a:t>: </a:t>
            </a:r>
            <a:r>
              <a:rPr lang="en-US" sz="1600" dirty="0" smtClean="0"/>
              <a:t>	10.1080/17437199.2013.869710</a:t>
            </a:r>
          </a:p>
          <a:p>
            <a:pPr marL="0" indent="0">
              <a:buNone/>
            </a:pPr>
            <a:r>
              <a:rPr lang="en-US" sz="1600" dirty="0" smtClean="0"/>
              <a:t>Weinberg</a:t>
            </a:r>
            <a:r>
              <a:rPr lang="en-US" sz="1600" dirty="0"/>
              <a:t>, R. S. and Gould, D. (2015) </a:t>
            </a:r>
            <a:r>
              <a:rPr lang="en-US" sz="1600" i="1" dirty="0"/>
              <a:t>Foundations of Sport and Exercise Psychology, Sixth </a:t>
            </a:r>
            <a:r>
              <a:rPr lang="en-US" sz="1600" i="1" dirty="0" smtClean="0"/>
              <a:t>Edition</a:t>
            </a:r>
            <a:r>
              <a:rPr lang="en-US" sz="1600" dirty="0"/>
              <a:t>, </a:t>
            </a:r>
            <a:r>
              <a:rPr lang="en-US" sz="1600" dirty="0" smtClean="0"/>
              <a:t>	Champaign</a:t>
            </a:r>
            <a:r>
              <a:rPr lang="en-US" sz="1600" dirty="0"/>
              <a:t>, IL: Human </a:t>
            </a:r>
            <a:r>
              <a:rPr lang="en-US" sz="1600" dirty="0" smtClean="0"/>
              <a:t>Kinetics</a:t>
            </a:r>
            <a:endParaRPr lang="en-US" sz="1600" dirty="0"/>
          </a:p>
        </p:txBody>
      </p:sp>
    </p:spTree>
    <p:extLst>
      <p:ext uri="{BB962C8B-B14F-4D97-AF65-F5344CB8AC3E}">
        <p14:creationId xmlns:p14="http://schemas.microsoft.com/office/powerpoint/2010/main" val="259433865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4.SDT</Template>
  <TotalTime>2454</TotalTime>
  <Words>3592</Words>
  <Application>Microsoft Office PowerPoint</Application>
  <PresentationFormat>On-screen Show (4:3)</PresentationFormat>
  <Paragraphs>668</Paragraphs>
  <Slides>116</Slides>
  <Notes>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116</vt:i4>
      </vt:variant>
    </vt:vector>
  </HeadingPairs>
  <TitlesOfParts>
    <vt:vector size="127" baseType="lpstr">
      <vt:lpstr>MS PGothic</vt:lpstr>
      <vt:lpstr>Arial</vt:lpstr>
      <vt:lpstr>Calibri</vt:lpstr>
      <vt:lpstr>Cambria</vt:lpstr>
      <vt:lpstr>MS Mincho</vt:lpstr>
      <vt:lpstr>MS Mincho</vt:lpstr>
      <vt:lpstr>Myriad Pro</vt:lpstr>
      <vt:lpstr>Source Sans Pro</vt:lpstr>
      <vt:lpstr>Tahoma</vt:lpstr>
      <vt:lpstr>Times New Roman</vt:lpstr>
      <vt:lpstr>Theme2</vt:lpstr>
      <vt:lpstr>Theories of Motivation and Behaviour Change</vt:lpstr>
      <vt:lpstr>Introduction:</vt:lpstr>
      <vt:lpstr>Re-cap so far…</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Organismic Integration Theory – Multidimensional Extrinsic Motivation</vt:lpstr>
      <vt:lpstr>Organismic Integration Theory (OIT) – Amotivation &amp;    Intrinsic Motivation</vt:lpstr>
      <vt:lpstr>SDT</vt:lpstr>
      <vt:lpstr>PowerPoint Presentation</vt:lpstr>
      <vt:lpstr>PowerPoint Presentation</vt:lpstr>
      <vt:lpstr>Basic Psychological Needs Theory</vt:lpstr>
      <vt:lpstr>Autonomy</vt:lpstr>
      <vt:lpstr>Relatedness</vt:lpstr>
      <vt:lpstr>Competence</vt:lpstr>
      <vt:lpstr>PowerPoint Presentation</vt:lpstr>
      <vt:lpstr>PowerPoint Presentation</vt:lpstr>
      <vt:lpstr>PowerPoint Presentation</vt:lpstr>
      <vt:lpstr>Task: </vt:lpstr>
      <vt:lpstr>Practical Application</vt:lpstr>
      <vt:lpstr>The Social Environment</vt:lpstr>
      <vt:lpstr>PowerPoint Presentation</vt:lpstr>
      <vt:lpstr>Task:</vt:lpstr>
      <vt:lpstr>Leader Behaviours: Enhance or thwart? Competence / Autonomy / Relatedness?</vt:lpstr>
      <vt:lpstr>Social Environment</vt:lpstr>
      <vt:lpstr>SDT based Interventions</vt:lpstr>
      <vt:lpstr>Silva, Marques &amp; Teixeira (2014)</vt:lpstr>
      <vt:lpstr>Gillison et al. (2018)</vt:lpstr>
      <vt:lpstr>PowerPoint Presentation</vt:lpstr>
      <vt:lpstr>Health Belief Model </vt:lpstr>
      <vt:lpstr>HEALTH BELIEF MODEL – (Becker, 1979; Becker &amp; Rosenstock, 1984)</vt:lpstr>
      <vt:lpstr>HEALTH BELIEF MODEL</vt:lpstr>
      <vt:lpstr>Health Belief Model</vt:lpstr>
      <vt:lpstr>Health Belief Model:  </vt:lpstr>
      <vt:lpstr>Break…</vt:lpstr>
      <vt:lpstr>Application…</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Discussion of </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Task: Practical Application</vt:lpstr>
      <vt:lpstr>Self-efficacy related constructs</vt:lpstr>
      <vt:lpstr>Empirical Evidence</vt:lpstr>
      <vt:lpstr>Critiques</vt:lpstr>
      <vt:lpstr>References</vt:lpstr>
      <vt:lpstr>SDT References</vt:lpstr>
      <vt:lpstr>References</vt:lpstr>
      <vt:lpstr>PowerPoint Presentation</vt:lpstr>
      <vt:lpstr>PowerPoint Presentation</vt:lpstr>
      <vt:lpstr>Theory of Planned Behaviour (Azjen, 1985; 1991)</vt:lpstr>
      <vt:lpstr>Theory of Planned Behaviour</vt:lpstr>
      <vt:lpstr>PowerPoint Presentation</vt:lpstr>
      <vt:lpstr>PowerPoint Presentation</vt:lpstr>
      <vt:lpstr>Intentions</vt:lpstr>
      <vt:lpstr>PowerPoint Presentation</vt:lpstr>
      <vt:lpstr>Perceived Behavioural Control</vt:lpstr>
      <vt:lpstr>Perceived Behavioural Control</vt:lpstr>
      <vt:lpstr>Predicting Behaviour</vt:lpstr>
      <vt:lpstr>PowerPoint Presentation</vt:lpstr>
      <vt:lpstr>Determinants of Intentions</vt:lpstr>
      <vt:lpstr>PowerPoint Presentation</vt:lpstr>
      <vt:lpstr>Attitude</vt:lpstr>
      <vt:lpstr>Subjective Norm</vt:lpstr>
      <vt:lpstr>Perceived Behavioural Control</vt:lpstr>
      <vt:lpstr>PowerPoint Presentation</vt:lpstr>
      <vt:lpstr>Evidence</vt:lpstr>
      <vt:lpstr>Critiques (1/2)</vt:lpstr>
      <vt:lpstr>Critiques (2/2)</vt:lpstr>
      <vt:lpstr>PowerPoint Presentation</vt:lpstr>
      <vt:lpstr>Intention-Behaviour Gap</vt:lpstr>
      <vt:lpstr>Factors influencing translation of intention to behaviour</vt:lpstr>
      <vt:lpstr>Implementation Intentions</vt:lpstr>
      <vt:lpstr>Implementation Intentions</vt:lpstr>
      <vt:lpstr>Implementation Intentions</vt:lpstr>
      <vt:lpstr>Health Action Process Approach (HAPA; Schwarzer, 1992; 2001)</vt:lpstr>
      <vt:lpstr>Integrated Behaviour Change Model (Hagger &amp; Chatzisarantis, 2014)</vt:lpstr>
      <vt:lpstr>References (1/2)</vt:lpstr>
      <vt:lpstr>References (2/2)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Connaughton, Declan</cp:lastModifiedBy>
  <cp:revision>38</cp:revision>
  <cp:lastPrinted>2020-01-24T17:21:11Z</cp:lastPrinted>
  <dcterms:created xsi:type="dcterms:W3CDTF">2019-01-16T12:59:50Z</dcterms:created>
  <dcterms:modified xsi:type="dcterms:W3CDTF">2020-01-25T10:19:46Z</dcterms:modified>
</cp:coreProperties>
</file>