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348" r:id="rId2"/>
    <p:sldId id="315" r:id="rId3"/>
    <p:sldId id="338" r:id="rId4"/>
    <p:sldId id="277" r:id="rId5"/>
    <p:sldId id="286" r:id="rId6"/>
    <p:sldId id="362" r:id="rId7"/>
    <p:sldId id="340" r:id="rId8"/>
    <p:sldId id="293" r:id="rId9"/>
    <p:sldId id="346" r:id="rId10"/>
    <p:sldId id="342" r:id="rId11"/>
    <p:sldId id="321" r:id="rId12"/>
    <p:sldId id="283" r:id="rId13"/>
    <p:sldId id="279" r:id="rId14"/>
    <p:sldId id="368" r:id="rId15"/>
    <p:sldId id="370" r:id="rId16"/>
    <p:sldId id="372" r:id="rId17"/>
    <p:sldId id="371" r:id="rId18"/>
    <p:sldId id="320" r:id="rId19"/>
    <p:sldId id="353" r:id="rId20"/>
    <p:sldId id="355" r:id="rId21"/>
    <p:sldId id="357" r:id="rId22"/>
    <p:sldId id="352" r:id="rId23"/>
    <p:sldId id="359" r:id="rId24"/>
    <p:sldId id="364" r:id="rId25"/>
    <p:sldId id="365" r:id="rId26"/>
    <p:sldId id="306" r:id="rId27"/>
    <p:sldId id="309" r:id="rId28"/>
    <p:sldId id="310" r:id="rId29"/>
    <p:sldId id="311" r:id="rId30"/>
    <p:sldId id="312" r:id="rId31"/>
    <p:sldId id="313" r:id="rId32"/>
    <p:sldId id="358" r:id="rId33"/>
    <p:sldId id="307" r:id="rId34"/>
    <p:sldId id="351" r:id="rId35"/>
    <p:sldId id="349" r:id="rId36"/>
    <p:sldId id="363" r:id="rId37"/>
    <p:sldId id="366" r:id="rId38"/>
    <p:sldId id="367" r:id="rId39"/>
    <p:sldId id="305" r:id="rId40"/>
    <p:sldId id="360" r:id="rId41"/>
    <p:sldId id="369" r:id="rId42"/>
    <p:sldId id="344" r:id="rId4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1FABE9"/>
    <a:srgbClr val="1686D2"/>
    <a:srgbClr val="2B97E2"/>
    <a:srgbClr val="1C94E3"/>
    <a:srgbClr val="298EDC"/>
    <a:srgbClr val="0996FF"/>
    <a:srgbClr val="0091FE"/>
    <a:srgbClr val="1D9EFF"/>
    <a:srgbClr val="228DC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8966" autoAdjust="0"/>
    <p:restoredTop sz="88743" autoAdjust="0"/>
  </p:normalViewPr>
  <p:slideViewPr>
    <p:cSldViewPr snapToGrid="0">
      <p:cViewPr varScale="1">
        <p:scale>
          <a:sx n="61" d="100"/>
          <a:sy n="61" d="100"/>
        </p:scale>
        <p:origin x="732" y="52"/>
      </p:cViewPr>
      <p:guideLst/>
    </p:cSldViewPr>
  </p:slideViewPr>
  <p:outlineViewPr>
    <p:cViewPr>
      <p:scale>
        <a:sx n="33" d="100"/>
        <a:sy n="33" d="100"/>
      </p:scale>
      <p:origin x="0" y="-6596"/>
    </p:cViewPr>
  </p:outlineViewPr>
  <p:notesTextViewPr>
    <p:cViewPr>
      <p:scale>
        <a:sx n="3" d="2"/>
        <a:sy n="3" d="2"/>
      </p:scale>
      <p:origin x="0" y="0"/>
    </p:cViewPr>
  </p:notesTextViewPr>
  <p:sorterViewPr>
    <p:cViewPr varScale="1">
      <p:scale>
        <a:sx n="1" d="1"/>
        <a:sy n="1" d="1"/>
      </p:scale>
      <p:origin x="0" y="-6840"/>
    </p:cViewPr>
  </p:sorterViewPr>
  <p:notesViewPr>
    <p:cSldViewPr snapToGrid="0">
      <p:cViewPr>
        <p:scale>
          <a:sx n="87" d="100"/>
          <a:sy n="87" d="100"/>
        </p:scale>
        <p:origin x="1932" y="-11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B142919-7225-4993-8A6B-7BFC83DE1260}" type="datetimeFigureOut">
              <a:rPr lang="en-GB" smtClean="0"/>
              <a:t>12/02/2019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FE077C1-18EA-40B8-AB5C-E2DC0F00822C}" type="slidenum">
              <a:rPr lang="en-GB" smtClean="0"/>
              <a:t>‹#›</a:t>
            </a:fld>
            <a:endParaRPr lang="en-GB"/>
          </a:p>
        </p:txBody>
      </p:sp>
    </p:spTree>
    <p:extLst>
      <p:ext uri="{BB962C8B-B14F-4D97-AF65-F5344CB8AC3E}">
        <p14:creationId xmlns:p14="http://schemas.microsoft.com/office/powerpoint/2010/main" val="488157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a:t>
            </a:fld>
            <a:endParaRPr lang="en-GB"/>
          </a:p>
        </p:txBody>
      </p:sp>
    </p:spTree>
    <p:extLst>
      <p:ext uri="{BB962C8B-B14F-4D97-AF65-F5344CB8AC3E}">
        <p14:creationId xmlns:p14="http://schemas.microsoft.com/office/powerpoint/2010/main" val="3743257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is a visual representation of how cultural change has affected our everyday lives.</a:t>
            </a:r>
          </a:p>
          <a:p>
            <a:endParaRPr lang="en-GB" baseline="0" dirty="0" smtClean="0"/>
          </a:p>
          <a:p>
            <a:r>
              <a:rPr lang="en-GB" baseline="0" dirty="0" smtClean="0"/>
              <a:t>Examples: Stamp/Facebook</a:t>
            </a:r>
          </a:p>
          <a:p>
            <a:r>
              <a:rPr lang="en-GB" baseline="0" dirty="0" smtClean="0"/>
              <a:t>                 Road maps/Google Maps</a:t>
            </a:r>
          </a:p>
          <a:p>
            <a:r>
              <a:rPr lang="en-GB" baseline="0" dirty="0" smtClean="0"/>
              <a:t>                 Newspaper/Online News</a:t>
            </a:r>
          </a:p>
          <a:p>
            <a:endParaRPr lang="en-GB" baseline="0" dirty="0" smtClean="0"/>
          </a:p>
          <a:p>
            <a:r>
              <a:rPr lang="en-GB" baseline="0" dirty="0" smtClean="0"/>
              <a:t>As a society we have come a long way in terms of technology, and the same applies to the future of the way we perform our roles.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a:t>
            </a:fld>
            <a:endParaRPr lang="en-GB"/>
          </a:p>
        </p:txBody>
      </p:sp>
    </p:spTree>
    <p:extLst>
      <p:ext uri="{BB962C8B-B14F-4D97-AF65-F5344CB8AC3E}">
        <p14:creationId xmlns:p14="http://schemas.microsoft.com/office/powerpoint/2010/main" val="2115287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t>FFF stands for Fixed, Flexible and Field.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t>This new way of working aims to: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t>-Allow people to work in the most efficient and effective way according to the role they undertake. Whether in work at a desk with their team, a café or at home.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t>-Able to make better use of their time. Those who have long commutes to work will be able to cut down their time spent travelling by having the option to work from home if they are not required in the office that day.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t>-The Force has a commitment to you and your health and wellbeing and the FFF will allow you to gain a better balance between your work and life. Having a poor balance between work commitments and other responsibilities can lead to stress, high absence and low productivity. As an organisation we are moving away from the idea of being in the office 9-5 and instead we are trying to find a happy medium that suits you and the organisation. By gaining a better work/life balance will allow staff to give their best at work and at home which in turn will improve well-being, motivation and service.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t>Fixed workers are those to need to work in one location, for example, Custody Officers. These will retain their desktops and do not need a mobile phone.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t>Field workers are those officers who attend calls, such as response, neighbourhood, traffic. Therefore as there will be a requirement for field workers to be able to work out and about they will receive laptops and a Note 8 mobile.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t>Flexible workers are those officers who work primarily in stations but also work in the field, such as, CID, PPU. These will also be issued with a laptop and Samsung A6 mobiles.</a:t>
            </a:r>
          </a:p>
          <a:p>
            <a:endParaRPr lang="en-GB" sz="1100" b="0" dirty="0" smtClean="0"/>
          </a:p>
          <a:p>
            <a:r>
              <a:rPr lang="en-GB" sz="1100" b="0" dirty="0" smtClean="0"/>
              <a:t>So you guys</a:t>
            </a:r>
            <a:r>
              <a:rPr lang="en-GB" sz="1100" b="0" baseline="0" dirty="0" smtClean="0"/>
              <a:t> will fall into the bracket of field Workers allowing you to work agile (on the move). I am going to show you a short video which will highlight the benefits of the FFF for Police officers. I’m afraid we do not have any popcorn.</a:t>
            </a:r>
          </a:p>
          <a:p>
            <a:endParaRPr lang="en-GB" b="1"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4</a:t>
            </a:fld>
            <a:endParaRPr lang="en-GB"/>
          </a:p>
        </p:txBody>
      </p:sp>
    </p:spTree>
    <p:extLst>
      <p:ext uri="{BB962C8B-B14F-4D97-AF65-F5344CB8AC3E}">
        <p14:creationId xmlns:p14="http://schemas.microsoft.com/office/powerpoint/2010/main" val="1167330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3 devices available</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5</a:t>
            </a:fld>
            <a:endParaRPr lang="en-GB"/>
          </a:p>
        </p:txBody>
      </p:sp>
    </p:spTree>
    <p:extLst>
      <p:ext uri="{BB962C8B-B14F-4D97-AF65-F5344CB8AC3E}">
        <p14:creationId xmlns:p14="http://schemas.microsoft.com/office/powerpoint/2010/main" val="26879590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t>FFF stands for Fixed, Flexible and Field.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t>This new way of working aims to: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t>-Allow people to work in the most efficient and effective way according to the role they undertake. Whether in work at a desk with their team, a café or at home.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t>-Able to make better use of their time. Those who have long commutes to work will be able to cut down their time spent travelling by having the option to work from home if they are not required in the office that day.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t>-The Force has a commitment to you and your health and wellbeing and the FFF will allow you to gain a better balance between your work and life. Having a poor balance between work commitments and other responsibilities can lead to stress, high absence and low productivity. As an organisation we are moving away from the idea of being in the office 9-5 and instead we are trying to find a happy medium that suits you and the organisation. By gaining a better work/life balance will allow staff to give their best at work and at home which in turn will improve well-being, motivation and service.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t>Fixed workers are those to need to work in one location, for example, Custody Officers. These will retain their desktops and do not need a mobile phone.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t>Field workers are those officers who attend calls, such as response, neighbourhood, traffic. Therefore as there will be a requirement for field workers to be able to work out and about they will receive laptops and a Note 8 mobile.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t>Flexible workers are those officers who work primarily in stations but also work in the field, such as, CID, PPU. These will also be issued with a laptop and Samsung A6 mobiles.</a:t>
            </a:r>
          </a:p>
          <a:p>
            <a:endParaRPr lang="en-GB" sz="1100" b="0" dirty="0" smtClean="0"/>
          </a:p>
          <a:p>
            <a:r>
              <a:rPr lang="en-GB" sz="1100" b="0" dirty="0" smtClean="0"/>
              <a:t>So you guys</a:t>
            </a:r>
            <a:r>
              <a:rPr lang="en-GB" sz="1100" b="0" baseline="0" dirty="0" smtClean="0"/>
              <a:t> will fall into the bracket of field Workers allowing you to work agile (on the move). I am going to show you a short video which will highlight the benefits of the FFF for Police officers. I’m afraid we do not have any popcorn.</a:t>
            </a:r>
          </a:p>
          <a:p>
            <a:endParaRPr lang="en-GB" b="1"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6</a:t>
            </a:fld>
            <a:endParaRPr lang="en-GB"/>
          </a:p>
        </p:txBody>
      </p:sp>
    </p:spTree>
    <p:extLst>
      <p:ext uri="{BB962C8B-B14F-4D97-AF65-F5344CB8AC3E}">
        <p14:creationId xmlns:p14="http://schemas.microsoft.com/office/powerpoint/2010/main" val="30156302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t>So drawing out the benefits from the video, you can see Officers carry out there role in different stations including a victims home and in their police van which will ultimately increase our visibility in the community and also our efficiency with no back and forth to the station. </a:t>
            </a:r>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7</a:t>
            </a:fld>
            <a:endParaRPr lang="en-GB"/>
          </a:p>
        </p:txBody>
      </p:sp>
    </p:spTree>
    <p:extLst>
      <p:ext uri="{BB962C8B-B14F-4D97-AF65-F5344CB8AC3E}">
        <p14:creationId xmlns:p14="http://schemas.microsoft.com/office/powerpoint/2010/main" val="2221046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Pick out a few</a:t>
            </a:r>
            <a:r>
              <a:rPr lang="en-GB" baseline="0" dirty="0" smtClean="0"/>
              <a:t> to discuss.</a:t>
            </a:r>
          </a:p>
          <a:p>
            <a:r>
              <a:rPr lang="en-GB" baseline="0" dirty="0" smtClean="0"/>
              <a:t>Discuss negatives that came out of the DD – Need for training and on-going training. </a:t>
            </a:r>
          </a:p>
          <a:p>
            <a:endParaRPr lang="en-GB" baseline="0" dirty="0" smtClean="0"/>
          </a:p>
          <a:p>
            <a:r>
              <a:rPr lang="en-GB" baseline="0" dirty="0" smtClean="0"/>
              <a:t>*TO INSERT VIDEO OF OFFICERS GIVING FEEDBACK*</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8</a:t>
            </a:fld>
            <a:endParaRPr lang="en-GB"/>
          </a:p>
        </p:txBody>
      </p:sp>
    </p:spTree>
    <p:extLst>
      <p:ext uri="{BB962C8B-B14F-4D97-AF65-F5344CB8AC3E}">
        <p14:creationId xmlns:p14="http://schemas.microsoft.com/office/powerpoint/2010/main" val="2637985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Code of Ethics – A</a:t>
            </a:r>
            <a:r>
              <a:rPr lang="en-GB" baseline="0" dirty="0" smtClean="0"/>
              <a:t> breach of this code may be dealt with through disciplinary or UPP measures, if you are unsure of this policy it can be found on the force intranet</a:t>
            </a:r>
          </a:p>
          <a:p>
            <a:r>
              <a:rPr lang="en-GB" baseline="0" dirty="0" smtClean="0"/>
              <a:t>Personal Responsibility – Keeping your device physically safe, and turning it off, charging and securely storing it after use. When working from home it is essential that your household also understands the need for security measures to be taken</a:t>
            </a:r>
          </a:p>
          <a:p>
            <a:r>
              <a:rPr lang="en-GB" baseline="0" dirty="0" smtClean="0"/>
              <a:t>Outside of UK – Encrypted devices can be seized my some countries so permission must be obtained from force security if the IT helpdesk</a:t>
            </a:r>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9</a:t>
            </a:fld>
            <a:endParaRPr lang="en-GB"/>
          </a:p>
        </p:txBody>
      </p:sp>
    </p:spTree>
    <p:extLst>
      <p:ext uri="{BB962C8B-B14F-4D97-AF65-F5344CB8AC3E}">
        <p14:creationId xmlns:p14="http://schemas.microsoft.com/office/powerpoint/2010/main" val="29872509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No SIM cards or memory</a:t>
            </a:r>
            <a:r>
              <a:rPr lang="en-GB" baseline="0" dirty="0" smtClean="0"/>
              <a:t> cards</a:t>
            </a:r>
            <a:r>
              <a:rPr lang="en-GB" dirty="0" smtClean="0"/>
              <a:t> other that force approved may be used in your device.</a:t>
            </a:r>
          </a:p>
          <a:p>
            <a:pPr marL="171450" indent="-171450">
              <a:buFont typeface="Arial" panose="020B0604020202020204" pitchFamily="34" charset="0"/>
              <a:buChar char="•"/>
            </a:pPr>
            <a:r>
              <a:rPr lang="en-GB" dirty="0" smtClean="0"/>
              <a:t>Do not connect your phone to any other devices such as your home </a:t>
            </a:r>
            <a:r>
              <a:rPr lang="en-GB" dirty="0" err="1" smtClean="0"/>
              <a:t>computerUsers</a:t>
            </a:r>
            <a:r>
              <a:rPr lang="en-GB" baseline="0" dirty="0" smtClean="0"/>
              <a:t> are reminded of the implications of not adhering to </a:t>
            </a:r>
            <a:r>
              <a:rPr lang="en-GB" baseline="0" dirty="0" err="1" smtClean="0"/>
              <a:t>theGDPR</a:t>
            </a:r>
            <a:r>
              <a:rPr lang="en-GB" baseline="0" dirty="0" smtClean="0"/>
              <a:t>.</a:t>
            </a:r>
          </a:p>
          <a:p>
            <a:endParaRPr lang="en-GB" baseline="0" dirty="0" smtClean="0"/>
          </a:p>
          <a:p>
            <a:r>
              <a:rPr lang="en-GB" baseline="0" dirty="0" smtClean="0"/>
              <a:t>As you have been told many times before:</a:t>
            </a:r>
          </a:p>
          <a:p>
            <a:pPr marL="171450" indent="-171450">
              <a:buFont typeface="Arial" panose="020B0604020202020204" pitchFamily="34" charset="0"/>
              <a:buChar char="•"/>
            </a:pPr>
            <a:r>
              <a:rPr lang="en-GB" baseline="0" dirty="0" smtClean="0"/>
              <a:t>Be mindful of your environment when working agile. If you are in a coffee shop be aware of overhead CCTV and ensure where possible that you can work with your back against a wall so your screen can only be viewed by yourself. Same applies when working within a vehicle and the public walking past.</a:t>
            </a:r>
          </a:p>
          <a:p>
            <a:pPr marL="0" indent="0">
              <a:buFont typeface="Arial" panose="020B0604020202020204" pitchFamily="34" charset="0"/>
              <a:buNone/>
            </a:pPr>
            <a:endParaRPr lang="en-GB" baseline="0" dirty="0" smtClean="0"/>
          </a:p>
          <a:p>
            <a:pPr marL="171450" indent="-171450">
              <a:buFont typeface="Arial" panose="020B0604020202020204" pitchFamily="34" charset="0"/>
              <a:buChar char="•"/>
            </a:pPr>
            <a:r>
              <a:rPr lang="en-GB" baseline="0" dirty="0" smtClean="0"/>
              <a:t>When taking statements the RP can only view what they need to view so before handing over the devices for them to sign or read ensure that the information displayed is relevant to them.</a:t>
            </a:r>
          </a:p>
          <a:p>
            <a:pPr marL="0" indent="0">
              <a:buFont typeface="Arial" panose="020B0604020202020204" pitchFamily="34" charset="0"/>
              <a:buNone/>
            </a:pPr>
            <a:endParaRPr lang="en-GB" baseline="0" dirty="0" smtClean="0"/>
          </a:p>
          <a:p>
            <a:pPr marL="171450" indent="-171450">
              <a:buFont typeface="Arial" panose="020B0604020202020204" pitchFamily="34" charset="0"/>
              <a:buChar char="•"/>
            </a:pPr>
            <a:r>
              <a:rPr lang="en-GB" baseline="0" dirty="0" smtClean="0"/>
              <a:t>It is advised that the user only shares info/intel on a need to know basis. This includes loved ones if working from home. Mention the incident involving the officer and his partner who later separated and then contacted PSD with information regarding operations. Officer was dismissed due to breach of data confidentiality.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10</a:t>
            </a:fld>
            <a:endParaRPr lang="en-GB"/>
          </a:p>
        </p:txBody>
      </p:sp>
    </p:spTree>
    <p:extLst>
      <p:ext uri="{BB962C8B-B14F-4D97-AF65-F5344CB8AC3E}">
        <p14:creationId xmlns:p14="http://schemas.microsoft.com/office/powerpoint/2010/main" val="31944582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11</a:t>
            </a:fld>
            <a:endParaRPr lang="en-GB"/>
          </a:p>
        </p:txBody>
      </p:sp>
    </p:spTree>
    <p:extLst>
      <p:ext uri="{BB962C8B-B14F-4D97-AF65-F5344CB8AC3E}">
        <p14:creationId xmlns:p14="http://schemas.microsoft.com/office/powerpoint/2010/main" val="38057369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Talk about the 4G capabilities but not necessarily for all. As it stands only for Frontline officers.</a:t>
            </a:r>
            <a:r>
              <a:rPr lang="en-GB" baseline="0" dirty="0" smtClean="0"/>
              <a:t> </a:t>
            </a:r>
          </a:p>
          <a:p>
            <a:pPr marL="171450" indent="-171450">
              <a:buFont typeface="Arial" panose="020B0604020202020204" pitchFamily="34" charset="0"/>
              <a:buChar char="•"/>
            </a:pPr>
            <a:r>
              <a:rPr lang="en-GB" baseline="0" dirty="0" smtClean="0"/>
              <a:t>Tent tablet mode choose ‘NO’ other wise it will cause all sorts of complications</a:t>
            </a:r>
          </a:p>
          <a:p>
            <a:pPr marL="171450" indent="-171450">
              <a:buFont typeface="Arial" panose="020B0604020202020204" pitchFamily="34" charset="0"/>
              <a:buChar char="•"/>
            </a:pPr>
            <a:r>
              <a:rPr lang="en-GB" baseline="0" dirty="0" smtClean="0"/>
              <a:t>Encourage them to have a go at moving them</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12</a:t>
            </a:fld>
            <a:endParaRPr lang="en-GB"/>
          </a:p>
        </p:txBody>
      </p:sp>
    </p:spTree>
    <p:extLst>
      <p:ext uri="{BB962C8B-B14F-4D97-AF65-F5344CB8AC3E}">
        <p14:creationId xmlns:p14="http://schemas.microsoft.com/office/powerpoint/2010/main" val="12630297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E077C1-18EA-40B8-AB5C-E2DC0F00822C}" type="slidenum">
              <a:rPr lang="en-GB" smtClean="0"/>
              <a:t>13</a:t>
            </a:fld>
            <a:endParaRPr lang="en-GB"/>
          </a:p>
        </p:txBody>
      </p:sp>
    </p:spTree>
    <p:extLst>
      <p:ext uri="{BB962C8B-B14F-4D97-AF65-F5344CB8AC3E}">
        <p14:creationId xmlns:p14="http://schemas.microsoft.com/office/powerpoint/2010/main" val="30830284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E077C1-18EA-40B8-AB5C-E2DC0F00822C}" type="slidenum">
              <a:rPr lang="en-GB" smtClean="0"/>
              <a:t>14</a:t>
            </a:fld>
            <a:endParaRPr lang="en-GB"/>
          </a:p>
        </p:txBody>
      </p:sp>
    </p:spTree>
    <p:extLst>
      <p:ext uri="{BB962C8B-B14F-4D97-AF65-F5344CB8AC3E}">
        <p14:creationId xmlns:p14="http://schemas.microsoft.com/office/powerpoint/2010/main" val="19331741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E077C1-18EA-40B8-AB5C-E2DC0F00822C}" type="slidenum">
              <a:rPr lang="en-GB" smtClean="0"/>
              <a:t>15</a:t>
            </a:fld>
            <a:endParaRPr lang="en-GB"/>
          </a:p>
        </p:txBody>
      </p:sp>
    </p:spTree>
    <p:extLst>
      <p:ext uri="{BB962C8B-B14F-4D97-AF65-F5344CB8AC3E}">
        <p14:creationId xmlns:p14="http://schemas.microsoft.com/office/powerpoint/2010/main" val="22603808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E077C1-18EA-40B8-AB5C-E2DC0F00822C}" type="slidenum">
              <a:rPr lang="en-GB" smtClean="0"/>
              <a:t>16</a:t>
            </a:fld>
            <a:endParaRPr lang="en-GB"/>
          </a:p>
        </p:txBody>
      </p:sp>
    </p:spTree>
    <p:extLst>
      <p:ext uri="{BB962C8B-B14F-4D97-AF65-F5344CB8AC3E}">
        <p14:creationId xmlns:p14="http://schemas.microsoft.com/office/powerpoint/2010/main" val="3595038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E077C1-18EA-40B8-AB5C-E2DC0F00822C}" type="slidenum">
              <a:rPr lang="en-GB" smtClean="0"/>
              <a:t>17</a:t>
            </a:fld>
            <a:endParaRPr lang="en-GB"/>
          </a:p>
        </p:txBody>
      </p:sp>
    </p:spTree>
    <p:extLst>
      <p:ext uri="{BB962C8B-B14F-4D97-AF65-F5344CB8AC3E}">
        <p14:creationId xmlns:p14="http://schemas.microsoft.com/office/powerpoint/2010/main" val="42149051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18</a:t>
            </a:fld>
            <a:endParaRPr lang="en-GB"/>
          </a:p>
        </p:txBody>
      </p:sp>
    </p:spTree>
    <p:extLst>
      <p:ext uri="{BB962C8B-B14F-4D97-AF65-F5344CB8AC3E}">
        <p14:creationId xmlns:p14="http://schemas.microsoft.com/office/powerpoint/2010/main" val="25685379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Sometimes email signatures can drop off,</a:t>
            </a:r>
            <a:r>
              <a:rPr lang="en-GB" baseline="0" dirty="0" smtClean="0"/>
              <a:t> so we are going to reattach your signature</a:t>
            </a:r>
            <a:endParaRPr lang="en-GB" dirty="0" smtClean="0"/>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19</a:t>
            </a:fld>
            <a:endParaRPr lang="en-GB"/>
          </a:p>
        </p:txBody>
      </p:sp>
    </p:spTree>
    <p:extLst>
      <p:ext uri="{BB962C8B-B14F-4D97-AF65-F5344CB8AC3E}">
        <p14:creationId xmlns:p14="http://schemas.microsoft.com/office/powerpoint/2010/main" val="14924369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need to change some settings in order for Adobe to be your preferred application to</a:t>
            </a:r>
            <a:r>
              <a:rPr lang="en-GB" baseline="0" dirty="0" smtClean="0"/>
              <a:t> open PDF’s otherwise when you open one it will show as an error.</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20</a:t>
            </a:fld>
            <a:endParaRPr lang="en-GB"/>
          </a:p>
        </p:txBody>
      </p:sp>
    </p:spTree>
    <p:extLst>
      <p:ext uri="{BB962C8B-B14F-4D97-AF65-F5344CB8AC3E}">
        <p14:creationId xmlns:p14="http://schemas.microsoft.com/office/powerpoint/2010/main" val="26488851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order for you to be able to access your documents Offline you need to save</a:t>
            </a:r>
            <a:r>
              <a:rPr lang="en-GB" baseline="0" dirty="0" smtClean="0"/>
              <a:t> them into the documents folder, and not outside of it</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21</a:t>
            </a:fld>
            <a:endParaRPr lang="en-GB"/>
          </a:p>
        </p:txBody>
      </p:sp>
    </p:spTree>
    <p:extLst>
      <p:ext uri="{BB962C8B-B14F-4D97-AF65-F5344CB8AC3E}">
        <p14:creationId xmlns:p14="http://schemas.microsoft.com/office/powerpoint/2010/main" val="19590922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Encourage to watch the 2 minute video in their own time</a:t>
            </a:r>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22</a:t>
            </a:fld>
            <a:endParaRPr lang="en-GB"/>
          </a:p>
        </p:txBody>
      </p:sp>
    </p:spTree>
    <p:extLst>
      <p:ext uri="{BB962C8B-B14F-4D97-AF65-F5344CB8AC3E}">
        <p14:creationId xmlns:p14="http://schemas.microsoft.com/office/powerpoint/2010/main" val="3816898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Your</a:t>
            </a:r>
            <a:r>
              <a:rPr lang="en-GB" baseline="0" dirty="0" smtClean="0"/>
              <a:t> stylus pen can be used directly on the screen</a:t>
            </a:r>
            <a:endParaRPr lang="en-GB" dirty="0" smtClean="0"/>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23</a:t>
            </a:fld>
            <a:endParaRPr lang="en-GB"/>
          </a:p>
        </p:txBody>
      </p:sp>
    </p:spTree>
    <p:extLst>
      <p:ext uri="{BB962C8B-B14F-4D97-AF65-F5344CB8AC3E}">
        <p14:creationId xmlns:p14="http://schemas.microsoft.com/office/powerpoint/2010/main" val="26284256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Your</a:t>
            </a:r>
            <a:r>
              <a:rPr lang="en-GB" baseline="0" dirty="0" smtClean="0"/>
              <a:t> stylus pen can be used directly on the screen</a:t>
            </a:r>
            <a:endParaRPr lang="en-GB" dirty="0" smtClean="0"/>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24</a:t>
            </a:fld>
            <a:endParaRPr lang="en-GB"/>
          </a:p>
        </p:txBody>
      </p:sp>
    </p:spTree>
    <p:extLst>
      <p:ext uri="{BB962C8B-B14F-4D97-AF65-F5344CB8AC3E}">
        <p14:creationId xmlns:p14="http://schemas.microsoft.com/office/powerpoint/2010/main" val="20601790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Your</a:t>
            </a:r>
            <a:r>
              <a:rPr lang="en-GB" baseline="0" dirty="0" smtClean="0"/>
              <a:t> stylus pen can be used directly on the screen</a:t>
            </a:r>
            <a:endParaRPr lang="en-GB" dirty="0" smtClean="0"/>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25</a:t>
            </a:fld>
            <a:endParaRPr lang="en-GB"/>
          </a:p>
        </p:txBody>
      </p:sp>
    </p:spTree>
    <p:extLst>
      <p:ext uri="{BB962C8B-B14F-4D97-AF65-F5344CB8AC3E}">
        <p14:creationId xmlns:p14="http://schemas.microsoft.com/office/powerpoint/2010/main" val="2529349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26</a:t>
            </a:fld>
            <a:endParaRPr lang="en-GB"/>
          </a:p>
        </p:txBody>
      </p:sp>
    </p:spTree>
    <p:extLst>
      <p:ext uri="{BB962C8B-B14F-4D97-AF65-F5344CB8AC3E}">
        <p14:creationId xmlns:p14="http://schemas.microsoft.com/office/powerpoint/2010/main" val="22843682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27</a:t>
            </a:fld>
            <a:endParaRPr lang="en-GB"/>
          </a:p>
        </p:txBody>
      </p:sp>
    </p:spTree>
    <p:extLst>
      <p:ext uri="{BB962C8B-B14F-4D97-AF65-F5344CB8AC3E}">
        <p14:creationId xmlns:p14="http://schemas.microsoft.com/office/powerpoint/2010/main" val="17798804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28</a:t>
            </a:fld>
            <a:endParaRPr lang="en-GB"/>
          </a:p>
        </p:txBody>
      </p:sp>
    </p:spTree>
    <p:extLst>
      <p:ext uri="{BB962C8B-B14F-4D97-AF65-F5344CB8AC3E}">
        <p14:creationId xmlns:p14="http://schemas.microsoft.com/office/powerpoint/2010/main" val="5826976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29</a:t>
            </a:fld>
            <a:endParaRPr lang="en-GB"/>
          </a:p>
        </p:txBody>
      </p:sp>
    </p:spTree>
    <p:extLst>
      <p:ext uri="{BB962C8B-B14F-4D97-AF65-F5344CB8AC3E}">
        <p14:creationId xmlns:p14="http://schemas.microsoft.com/office/powerpoint/2010/main" val="790750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30</a:t>
            </a:fld>
            <a:endParaRPr lang="en-GB"/>
          </a:p>
        </p:txBody>
      </p:sp>
    </p:spTree>
    <p:extLst>
      <p:ext uri="{BB962C8B-B14F-4D97-AF65-F5344CB8AC3E}">
        <p14:creationId xmlns:p14="http://schemas.microsoft.com/office/powerpoint/2010/main" val="140784188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31</a:t>
            </a:fld>
            <a:endParaRPr lang="en-GB"/>
          </a:p>
        </p:txBody>
      </p:sp>
    </p:spTree>
    <p:extLst>
      <p:ext uri="{BB962C8B-B14F-4D97-AF65-F5344CB8AC3E}">
        <p14:creationId xmlns:p14="http://schemas.microsoft.com/office/powerpoint/2010/main" val="13341658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32</a:t>
            </a:fld>
            <a:endParaRPr lang="en-GB"/>
          </a:p>
        </p:txBody>
      </p:sp>
    </p:spTree>
    <p:extLst>
      <p:ext uri="{BB962C8B-B14F-4D97-AF65-F5344CB8AC3E}">
        <p14:creationId xmlns:p14="http://schemas.microsoft.com/office/powerpoint/2010/main" val="332421575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order to connect your laptop to the internet, you will need to access</a:t>
            </a:r>
          </a:p>
          <a:p>
            <a:r>
              <a:rPr lang="en-GB" dirty="0" smtClean="0"/>
              <a:t>Cisco AnyConnect</a:t>
            </a:r>
          </a:p>
          <a:p>
            <a:r>
              <a:rPr lang="en-GB" dirty="0" smtClean="0"/>
              <a:t>To launch AnyConnect after signing in, open the Start Menu and click on the icon shown here.</a:t>
            </a:r>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33</a:t>
            </a:fld>
            <a:endParaRPr lang="en-GB"/>
          </a:p>
        </p:txBody>
      </p:sp>
    </p:spTree>
    <p:extLst>
      <p:ext uri="{BB962C8B-B14F-4D97-AF65-F5344CB8AC3E}">
        <p14:creationId xmlns:p14="http://schemas.microsoft.com/office/powerpoint/2010/main" val="1780438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order to connect your laptop to the internet, you will need to access</a:t>
            </a:r>
          </a:p>
          <a:p>
            <a:r>
              <a:rPr lang="en-GB" dirty="0" smtClean="0"/>
              <a:t>Cisco AnyConnect</a:t>
            </a:r>
          </a:p>
          <a:p>
            <a:r>
              <a:rPr lang="en-GB" dirty="0" smtClean="0"/>
              <a:t>To launch AnyConnect after signing in, open the Start Menu and click on the icon shown here.</a:t>
            </a:r>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34</a:t>
            </a:fld>
            <a:endParaRPr lang="en-GB"/>
          </a:p>
        </p:txBody>
      </p:sp>
    </p:spTree>
    <p:extLst>
      <p:ext uri="{BB962C8B-B14F-4D97-AF65-F5344CB8AC3E}">
        <p14:creationId xmlns:p14="http://schemas.microsoft.com/office/powerpoint/2010/main" val="11174160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35</a:t>
            </a:fld>
            <a:endParaRPr lang="en-GB"/>
          </a:p>
        </p:txBody>
      </p:sp>
    </p:spTree>
    <p:extLst>
      <p:ext uri="{BB962C8B-B14F-4D97-AF65-F5344CB8AC3E}">
        <p14:creationId xmlns:p14="http://schemas.microsoft.com/office/powerpoint/2010/main" val="101086762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SHOW THEM AS A GROUP HOW TO LOG OFF SHUT DOWN,</a:t>
            </a:r>
            <a:r>
              <a:rPr lang="en-GB" baseline="0" dirty="0" smtClean="0"/>
              <a:t> THEN MOVING ONTO THE MOBILE PHONES</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36</a:t>
            </a:fld>
            <a:endParaRPr lang="en-GB"/>
          </a:p>
        </p:txBody>
      </p:sp>
    </p:spTree>
    <p:extLst>
      <p:ext uri="{BB962C8B-B14F-4D97-AF65-F5344CB8AC3E}">
        <p14:creationId xmlns:p14="http://schemas.microsoft.com/office/powerpoint/2010/main" val="79017752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Sometimes email signatures can drop off,</a:t>
            </a:r>
            <a:r>
              <a:rPr lang="en-GB" baseline="0" dirty="0" smtClean="0"/>
              <a:t> so we are going to reattach your signature</a:t>
            </a:r>
            <a:endParaRPr lang="en-GB" dirty="0" smtClean="0"/>
          </a:p>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37</a:t>
            </a:fld>
            <a:endParaRPr lang="en-GB"/>
          </a:p>
        </p:txBody>
      </p:sp>
    </p:spTree>
    <p:extLst>
      <p:ext uri="{BB962C8B-B14F-4D97-AF65-F5344CB8AC3E}">
        <p14:creationId xmlns:p14="http://schemas.microsoft.com/office/powerpoint/2010/main" val="209332490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E077C1-18EA-40B8-AB5C-E2DC0F00822C}" type="slidenum">
              <a:rPr lang="en-GB" smtClean="0"/>
              <a:t>38</a:t>
            </a:fld>
            <a:endParaRPr lang="en-GB"/>
          </a:p>
        </p:txBody>
      </p:sp>
    </p:spTree>
    <p:extLst>
      <p:ext uri="{BB962C8B-B14F-4D97-AF65-F5344CB8AC3E}">
        <p14:creationId xmlns:p14="http://schemas.microsoft.com/office/powerpoint/2010/main" val="2158553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SHOW THEM AS A GROUP HOW TO LOG OFF SHUT DOWN,</a:t>
            </a:r>
            <a:r>
              <a:rPr lang="en-GB" baseline="0" dirty="0" smtClean="0"/>
              <a:t> THEN MOVING ONTO THE MOBILE PHONES</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39</a:t>
            </a:fld>
            <a:endParaRPr lang="en-GB"/>
          </a:p>
        </p:txBody>
      </p:sp>
    </p:spTree>
    <p:extLst>
      <p:ext uri="{BB962C8B-B14F-4D97-AF65-F5344CB8AC3E}">
        <p14:creationId xmlns:p14="http://schemas.microsoft.com/office/powerpoint/2010/main" val="11149070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SHOW THEM AS A GROUP HOW TO LOG OFF SHUT DOWN,</a:t>
            </a:r>
            <a:r>
              <a:rPr lang="en-GB" baseline="0" dirty="0" smtClean="0"/>
              <a:t> THEN MOVING ONTO THE MOBILE PHONES</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40</a:t>
            </a:fld>
            <a:endParaRPr lang="en-GB"/>
          </a:p>
        </p:txBody>
      </p:sp>
    </p:spTree>
    <p:extLst>
      <p:ext uri="{BB962C8B-B14F-4D97-AF65-F5344CB8AC3E}">
        <p14:creationId xmlns:p14="http://schemas.microsoft.com/office/powerpoint/2010/main" val="343760958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SHOW THEM AS A GROUP HOW TO LOG OFF SHUT DOWN,</a:t>
            </a:r>
            <a:r>
              <a:rPr lang="en-GB" baseline="0" dirty="0" smtClean="0"/>
              <a:t> THEN MOVING ONTO THE MOBILE PHONES</a:t>
            </a:r>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41</a:t>
            </a:fld>
            <a:endParaRPr lang="en-GB"/>
          </a:p>
        </p:txBody>
      </p:sp>
    </p:spTree>
    <p:extLst>
      <p:ext uri="{BB962C8B-B14F-4D97-AF65-F5344CB8AC3E}">
        <p14:creationId xmlns:p14="http://schemas.microsoft.com/office/powerpoint/2010/main" val="362125540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E077C1-18EA-40B8-AB5C-E2DC0F00822C}" type="slidenum">
              <a:rPr lang="en-GB" smtClean="0"/>
              <a:t>42</a:t>
            </a:fld>
            <a:endParaRPr lang="en-GB"/>
          </a:p>
        </p:txBody>
      </p:sp>
    </p:spTree>
    <p:extLst>
      <p:ext uri="{BB962C8B-B14F-4D97-AF65-F5344CB8AC3E}">
        <p14:creationId xmlns:p14="http://schemas.microsoft.com/office/powerpoint/2010/main" val="30697194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99547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1274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02832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91210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12/02/2019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26534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12/02/2019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34414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12/02/2019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33600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9663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40340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65487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18452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12/02/2019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31644281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3.png"/><Relationship Id="rId18" Type="http://schemas.openxmlformats.org/officeDocument/2006/relationships/image" Target="../media/image16.jpg"/><Relationship Id="rId3" Type="http://schemas.openxmlformats.org/officeDocument/2006/relationships/image" Target="../media/image5.jpeg"/><Relationship Id="rId21" Type="http://schemas.openxmlformats.org/officeDocument/2006/relationships/image" Target="../media/image19.jpeg"/><Relationship Id="rId7" Type="http://schemas.openxmlformats.org/officeDocument/2006/relationships/image" Target="../media/image8.jpg"/><Relationship Id="rId12" Type="http://schemas.openxmlformats.org/officeDocument/2006/relationships/image" Target="../media/image12.jpeg"/><Relationship Id="rId17" Type="http://schemas.openxmlformats.org/officeDocument/2006/relationships/image" Target="../media/image15.jpeg"/><Relationship Id="rId2" Type="http://schemas.openxmlformats.org/officeDocument/2006/relationships/notesSlide" Target="../notesSlides/notesSlide2.xml"/><Relationship Id="rId16" Type="http://schemas.openxmlformats.org/officeDocument/2006/relationships/hyperlink" Target="https://www.google.com/url?sa=i&amp;rct=j&amp;q=&amp;esrc=s&amp;source=images&amp;cd=&amp;cad=rja&amp;uact=8&amp;ved=2ahUKEwieq8i68pHcAhVL7RQKHffJA6kQjRx6BAgBEAU&amp;url=https://www.telegraph.co.uk/men/style/why-the-return-of-the-cassette-tape-is-a-hipster-trend-too-far/&amp;psig=AOvVaw3kwMiq95scgSScBNtYT5A8&amp;ust=1531221407141281" TargetMode="External"/><Relationship Id="rId20"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7.jpeg"/><Relationship Id="rId11" Type="http://schemas.openxmlformats.org/officeDocument/2006/relationships/image" Target="../media/image11.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10.png"/><Relationship Id="rId19" Type="http://schemas.openxmlformats.org/officeDocument/2006/relationships/image" Target="../media/image17.jpeg"/><Relationship Id="rId4" Type="http://schemas.openxmlformats.org/officeDocument/2006/relationships/image" Target="../media/image6.jpg"/><Relationship Id="rId9" Type="http://schemas.microsoft.com/office/2007/relationships/hdphoto" Target="../media/hdphoto1.wdp"/><Relationship Id="rId14" Type="http://schemas.microsoft.com/office/2007/relationships/hdphoto" Target="../media/hdphoto2.wdp"/><Relationship Id="rId22" Type="http://schemas.openxmlformats.org/officeDocument/2006/relationships/image" Target="../media/image20.jpg"/></Relationships>
</file>

<file path=ppt/slides/_rels/slide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5.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5.jpeg"/><Relationship Id="rId4" Type="http://schemas.openxmlformats.org/officeDocument/2006/relationships/image" Target="../media/image24.png"/></Relationships>
</file>

<file path=ppt/slides/_rels/slide6.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2.png"/><Relationship Id="rId7"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40.jpg"/></Relationships>
</file>

<file path=ppt/slides/_rels/slide12.xml.rels><?xml version="1.0" encoding="UTF-8" standalone="yes"?>
<Relationships xmlns="http://schemas.openxmlformats.org/package/2006/relationships"><Relationship Id="rId8" Type="http://schemas.openxmlformats.org/officeDocument/2006/relationships/image" Target="../media/image46.emf"/><Relationship Id="rId13" Type="http://schemas.openxmlformats.org/officeDocument/2006/relationships/image" Target="../media/image51.emf"/><Relationship Id="rId3" Type="http://schemas.openxmlformats.org/officeDocument/2006/relationships/image" Target="../media/image41.png"/><Relationship Id="rId7" Type="http://schemas.openxmlformats.org/officeDocument/2006/relationships/image" Target="../media/image45.emf"/><Relationship Id="rId12" Type="http://schemas.openxmlformats.org/officeDocument/2006/relationships/image" Target="../media/image50.emf"/><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44.png"/><Relationship Id="rId11" Type="http://schemas.openxmlformats.org/officeDocument/2006/relationships/image" Target="../media/image49.emf"/><Relationship Id="rId5" Type="http://schemas.openxmlformats.org/officeDocument/2006/relationships/image" Target="../media/image43.png"/><Relationship Id="rId10" Type="http://schemas.openxmlformats.org/officeDocument/2006/relationships/image" Target="../media/image48.emf"/><Relationship Id="rId4" Type="http://schemas.openxmlformats.org/officeDocument/2006/relationships/image" Target="../media/image42.png"/><Relationship Id="rId9" Type="http://schemas.openxmlformats.org/officeDocument/2006/relationships/image" Target="../media/image47.emf"/><Relationship Id="rId1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image" Target="../media/image22.png"/><Relationship Id="rId4" Type="http://schemas.openxmlformats.org/officeDocument/2006/relationships/image" Target="../media/image53.emf"/></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4.xml"/><Relationship Id="rId5" Type="http://schemas.openxmlformats.org/officeDocument/2006/relationships/image" Target="../media/image55.png"/><Relationship Id="rId4" Type="http://schemas.openxmlformats.org/officeDocument/2006/relationships/image" Target="../media/image54.pn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56.png"/></Relationships>
</file>

<file path=ppt/slides/_rels/slide1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4.xml"/><Relationship Id="rId5" Type="http://schemas.openxmlformats.org/officeDocument/2006/relationships/image" Target="../media/image59.png"/><Relationship Id="rId4" Type="http://schemas.openxmlformats.org/officeDocument/2006/relationships/image" Target="../media/image58.png"/></Relationships>
</file>

<file path=ppt/slides/_rels/slide20.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22.png"/><Relationship Id="rId7" Type="http://schemas.openxmlformats.org/officeDocument/2006/relationships/image" Target="../media/image63.png"/><Relationship Id="rId2" Type="http://schemas.openxmlformats.org/officeDocument/2006/relationships/notesSlide" Target="../notesSlides/notesSlide19.xml"/><Relationship Id="rId1" Type="http://schemas.openxmlformats.org/officeDocument/2006/relationships/slideLayout" Target="../slideLayouts/slideLayout4.xml"/><Relationship Id="rId6" Type="http://schemas.openxmlformats.org/officeDocument/2006/relationships/image" Target="../media/image62.png"/><Relationship Id="rId5" Type="http://schemas.openxmlformats.org/officeDocument/2006/relationships/image" Target="../media/image61.png"/><Relationship Id="rId10" Type="http://schemas.openxmlformats.org/officeDocument/2006/relationships/image" Target="../media/image66.png"/><Relationship Id="rId4" Type="http://schemas.openxmlformats.org/officeDocument/2006/relationships/image" Target="../media/image60.png"/><Relationship Id="rId9" Type="http://schemas.openxmlformats.org/officeDocument/2006/relationships/image" Target="../media/image65.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67.png"/></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4.xml"/><Relationship Id="rId5" Type="http://schemas.openxmlformats.org/officeDocument/2006/relationships/image" Target="../media/image70.png"/><Relationship Id="rId4" Type="http://schemas.openxmlformats.org/officeDocument/2006/relationships/image" Target="../media/image69.png"/></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4.xml"/><Relationship Id="rId5" Type="http://schemas.openxmlformats.org/officeDocument/2006/relationships/image" Target="../media/image72.png"/><Relationship Id="rId4" Type="http://schemas.openxmlformats.org/officeDocument/2006/relationships/image" Target="../media/image71.png"/></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73.png"/></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74.png"/></Relationships>
</file>

<file path=ppt/slides/_rels/slide26.xml.rels><?xml version="1.0" encoding="UTF-8" standalone="yes"?>
<Relationships xmlns="http://schemas.openxmlformats.org/package/2006/relationships"><Relationship Id="rId3" Type="http://schemas.openxmlformats.org/officeDocument/2006/relationships/image" Target="../media/image75.png"/><Relationship Id="rId7"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4.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27.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79.png"/><Relationship Id="rId7" Type="http://schemas.openxmlformats.org/officeDocument/2006/relationships/image" Target="../media/image82.png"/><Relationship Id="rId2" Type="http://schemas.openxmlformats.org/officeDocument/2006/relationships/notesSlide" Target="../notesSlides/notesSlide26.xml"/><Relationship Id="rId1" Type="http://schemas.openxmlformats.org/officeDocument/2006/relationships/slideLayout" Target="../slideLayouts/slideLayout4.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7.xml"/><Relationship Id="rId1" Type="http://schemas.openxmlformats.org/officeDocument/2006/relationships/slideLayout" Target="../slideLayouts/slideLayout4.xml"/><Relationship Id="rId5" Type="http://schemas.openxmlformats.org/officeDocument/2006/relationships/image" Target="../media/image85.png"/><Relationship Id="rId4" Type="http://schemas.openxmlformats.org/officeDocument/2006/relationships/image" Target="../media/image84.png"/></Relationships>
</file>

<file path=ppt/slides/_rels/slide29.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28.xml"/><Relationship Id="rId1" Type="http://schemas.openxmlformats.org/officeDocument/2006/relationships/slideLayout" Target="../slideLayouts/slideLayout4.xml"/><Relationship Id="rId5" Type="http://schemas.openxmlformats.org/officeDocument/2006/relationships/image" Target="../media/image22.png"/><Relationship Id="rId4" Type="http://schemas.openxmlformats.org/officeDocument/2006/relationships/image" Target="../media/image3.jpeg"/></Relationships>
</file>

<file path=ppt/slides/_rels/slide30.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29.xml"/><Relationship Id="rId1" Type="http://schemas.openxmlformats.org/officeDocument/2006/relationships/slideLayout" Target="../slideLayouts/slideLayout4.xml"/><Relationship Id="rId6" Type="http://schemas.openxmlformats.org/officeDocument/2006/relationships/image" Target="../media/image89.png"/><Relationship Id="rId5" Type="http://schemas.openxmlformats.org/officeDocument/2006/relationships/image" Target="../media/image88.png"/><Relationship Id="rId4" Type="http://schemas.openxmlformats.org/officeDocument/2006/relationships/image" Target="../media/image22.png"/></Relationships>
</file>

<file path=ppt/slides/_rels/slide3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0.xml"/><Relationship Id="rId1" Type="http://schemas.openxmlformats.org/officeDocument/2006/relationships/slideLayout" Target="../slideLayouts/slideLayout4.xml"/><Relationship Id="rId5" Type="http://schemas.openxmlformats.org/officeDocument/2006/relationships/image" Target="../media/image22.png"/><Relationship Id="rId4" Type="http://schemas.openxmlformats.org/officeDocument/2006/relationships/image" Target="../media/image90.png"/></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1.xml"/><Relationship Id="rId1" Type="http://schemas.openxmlformats.org/officeDocument/2006/relationships/slideLayout" Target="../slideLayouts/slideLayout4.xml"/><Relationship Id="rId4" Type="http://schemas.openxmlformats.org/officeDocument/2006/relationships/image" Target="../media/image91.PNG"/></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3.xml"/><Relationship Id="rId1" Type="http://schemas.openxmlformats.org/officeDocument/2006/relationships/slideLayout" Target="../slideLayouts/slideLayout4.xml"/><Relationship Id="rId4" Type="http://schemas.openxmlformats.org/officeDocument/2006/relationships/image" Target="../media/image92.png"/></Relationships>
</file>

<file path=ppt/slides/_rels/slide3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93.png"/></Relationships>
</file>

<file path=ppt/slides/_rels/slide3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6.xml"/><Relationship Id="rId1" Type="http://schemas.openxmlformats.org/officeDocument/2006/relationships/slideLayout" Target="../slideLayouts/slideLayout4.xml"/><Relationship Id="rId4" Type="http://schemas.openxmlformats.org/officeDocument/2006/relationships/image" Target="../media/image94.png"/></Relationships>
</file>

<file path=ppt/slides/_rels/slide3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8.xml"/><Relationship Id="rId1" Type="http://schemas.openxmlformats.org/officeDocument/2006/relationships/slideLayout" Target="../slideLayouts/slideLayout4.xml"/><Relationship Id="rId4" Type="http://schemas.openxmlformats.org/officeDocument/2006/relationships/image" Target="../media/image95.png"/></Relationships>
</file>

<file path=ppt/slides/_rels/slide4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9.xml"/><Relationship Id="rId1" Type="http://schemas.openxmlformats.org/officeDocument/2006/relationships/slideLayout" Target="../slideLayouts/slideLayout4.xml"/><Relationship Id="rId5" Type="http://schemas.openxmlformats.org/officeDocument/2006/relationships/image" Target="../media/image96.png"/><Relationship Id="rId4" Type="http://schemas.openxmlformats.org/officeDocument/2006/relationships/image" Target="../media/image95.png"/></Relationships>
</file>

<file path=ppt/slides/_rels/slide4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100.png"/><Relationship Id="rId2" Type="http://schemas.openxmlformats.org/officeDocument/2006/relationships/notesSlide" Target="../notesSlides/notesSlide41.xml"/><Relationship Id="rId1" Type="http://schemas.openxmlformats.org/officeDocument/2006/relationships/slideLayout" Target="../slideLayouts/slideLayout4.xml"/><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9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8900" y="355601"/>
            <a:ext cx="9022079" cy="5262879"/>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5" name="TextBox 4"/>
          <p:cNvSpPr txBox="1"/>
          <p:nvPr/>
        </p:nvSpPr>
        <p:spPr>
          <a:xfrm>
            <a:off x="204408" y="724882"/>
            <a:ext cx="3738942" cy="4524315"/>
          </a:xfrm>
          <a:prstGeom prst="rect">
            <a:avLst/>
          </a:prstGeom>
          <a:noFill/>
        </p:spPr>
        <p:txBody>
          <a:bodyPr wrap="square" rtlCol="0">
            <a:spAutoFit/>
          </a:bodyPr>
          <a:lstStyle/>
          <a:p>
            <a:pPr algn="ctr"/>
            <a:r>
              <a:rPr lang="en-GB" sz="3200" b="1" dirty="0" smtClean="0">
                <a:solidFill>
                  <a:srgbClr val="203A69"/>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Digital Services</a:t>
            </a:r>
          </a:p>
          <a:p>
            <a:pPr algn="ctr"/>
            <a:r>
              <a:rPr lang="en-GB" sz="3200" b="1" dirty="0" smtClean="0">
                <a:solidFill>
                  <a:srgbClr val="203A69"/>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Division</a:t>
            </a:r>
          </a:p>
          <a:p>
            <a:pPr algn="ctr"/>
            <a:endParaRPr lang="en-GB" sz="3200" b="1" dirty="0" smtClean="0">
              <a:solidFill>
                <a:srgbClr val="203A69"/>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a:p>
            <a:pPr algn="ctr"/>
            <a:r>
              <a:rPr lang="en-GB" sz="3200" b="1" dirty="0" smtClean="0">
                <a:solidFill>
                  <a:srgbClr val="203A69"/>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Laptop Rollout</a:t>
            </a:r>
          </a:p>
          <a:p>
            <a:pPr algn="ctr"/>
            <a:endParaRPr lang="en-GB" sz="3200" b="1" dirty="0" smtClean="0">
              <a:solidFill>
                <a:srgbClr val="203A69"/>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a:p>
            <a:pPr algn="ctr"/>
            <a:r>
              <a:rPr lang="en-GB" sz="3200" b="1" dirty="0">
                <a:solidFill>
                  <a:srgbClr val="203A69"/>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G</a:t>
            </a:r>
            <a:r>
              <a:rPr lang="en-GB" sz="3200" b="1" dirty="0" smtClean="0">
                <a:solidFill>
                  <a:srgbClr val="203A69"/>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WP Officers 2018-2019</a:t>
            </a:r>
          </a:p>
          <a:p>
            <a:endParaRPr lang="en-GB" sz="3200" b="1" dirty="0" smtClean="0">
              <a:solidFill>
                <a:schemeClr val="bg1"/>
              </a:solidFill>
              <a:effectLst>
                <a:outerShdw blurRad="38100" dist="38100" dir="2700000" algn="tl">
                  <a:srgbClr val="000000">
                    <a:alpha val="43137"/>
                  </a:srgbClr>
                </a:outerShdw>
              </a:effectLst>
            </a:endParaRPr>
          </a:p>
          <a:p>
            <a:endParaRPr lang="en-GB" sz="3200" b="1" dirty="0">
              <a:solidFill>
                <a:schemeClr val="bg1"/>
              </a:solidFill>
              <a:effectLst>
                <a:outerShdw blurRad="38100" dist="38100" dir="2700000" algn="tl">
                  <a:srgbClr val="000000">
                    <a:alpha val="43137"/>
                  </a:srgbClr>
                </a:outerShdw>
              </a:effectLst>
            </a:endParaRPr>
          </a:p>
        </p:txBody>
      </p:sp>
      <p:pic>
        <p:nvPicPr>
          <p:cNvPr id="6" name="Picture 5"/>
          <p:cNvPicPr>
            <a:picLocks noChangeAspect="1"/>
          </p:cNvPicPr>
          <p:nvPr/>
        </p:nvPicPr>
        <p:blipFill rotWithShape="1">
          <a:blip r:embed="rId3"/>
          <a:srcRect b="23123"/>
          <a:stretch/>
        </p:blipFill>
        <p:spPr>
          <a:xfrm>
            <a:off x="499109" y="5060950"/>
            <a:ext cx="4462659" cy="1406049"/>
          </a:xfrm>
          <a:prstGeom prst="rect">
            <a:avLst/>
          </a:prstGeom>
        </p:spPr>
      </p:pic>
    </p:spTree>
    <p:extLst>
      <p:ext uri="{BB962C8B-B14F-4D97-AF65-F5344CB8AC3E}">
        <p14:creationId xmlns:p14="http://schemas.microsoft.com/office/powerpoint/2010/main" val="18914482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cstate="print">
            <a:lum bright="70000" contrast="-70000"/>
            <a:extLst>
              <a:ext uri="{28A0092B-C50C-407E-A947-70E740481C1C}">
                <a14:useLocalDpi xmlns:a14="http://schemas.microsoft.com/office/drawing/2010/main" val="0"/>
              </a:ext>
            </a:extLst>
          </a:blip>
          <a:srcRect l="47120" t="14073" r="6945" b="10387"/>
          <a:stretch/>
        </p:blipFill>
        <p:spPr>
          <a:xfrm>
            <a:off x="5769868" y="1652963"/>
            <a:ext cx="5995989" cy="2900700"/>
          </a:xfrm>
          <a:prstGeom prst="rect">
            <a:avLst/>
          </a:prstGeom>
        </p:spPr>
      </p:pic>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p:cNvPicPr>
            <a:picLocks noChangeAspect="1"/>
          </p:cNvPicPr>
          <p:nvPr/>
        </p:nvPicPr>
        <p:blipFill>
          <a:blip r:embed="rId4"/>
          <a:stretch>
            <a:fillRect/>
          </a:stretch>
        </p:blipFill>
        <p:spPr>
          <a:xfrm>
            <a:off x="8164" y="5935317"/>
            <a:ext cx="2841171" cy="858547"/>
          </a:xfrm>
          <a:prstGeom prst="rect">
            <a:avLst/>
          </a:prstGeom>
        </p:spPr>
      </p:pic>
      <p:sp>
        <p:nvSpPr>
          <p:cNvPr id="3" name="TextBox 2"/>
          <p:cNvSpPr txBox="1"/>
          <p:nvPr/>
        </p:nvSpPr>
        <p:spPr>
          <a:xfrm>
            <a:off x="3205017" y="490367"/>
            <a:ext cx="5449456" cy="646331"/>
          </a:xfrm>
          <a:prstGeom prst="rect">
            <a:avLst/>
          </a:prstGeom>
          <a:noFill/>
        </p:spPr>
        <p:txBody>
          <a:bodyPr wrap="square" rtlCol="0">
            <a:sp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Aims and Objectives</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10" name="Content Placeholder 9"/>
          <p:cNvSpPr>
            <a:spLocks noGrp="1"/>
          </p:cNvSpPr>
          <p:nvPr>
            <p:ph idx="1"/>
          </p:nvPr>
        </p:nvSpPr>
        <p:spPr>
          <a:xfrm>
            <a:off x="838200" y="1505360"/>
            <a:ext cx="10515600" cy="3469503"/>
          </a:xfrm>
        </p:spPr>
        <p:txBody>
          <a:bodyPr>
            <a:normAutofit/>
          </a:bodyPr>
          <a:lstStyle/>
          <a:p>
            <a:r>
              <a:rPr lang="en-GB" sz="2100" dirty="0" smtClean="0">
                <a:solidFill>
                  <a:srgbClr val="002060"/>
                </a:solidFill>
                <a:latin typeface="Tahoma" panose="020B0604030504040204" pitchFamily="34" charset="0"/>
                <a:ea typeface="Tahoma" panose="020B0604030504040204" pitchFamily="34" charset="0"/>
                <a:cs typeface="Tahoma" panose="020B0604030504040204" pitchFamily="34" charset="0"/>
              </a:rPr>
              <a:t>Introduction and why we are becoming agile.</a:t>
            </a:r>
          </a:p>
          <a:p>
            <a:r>
              <a:rPr lang="en-GB" sz="2100" dirty="0" smtClean="0">
                <a:solidFill>
                  <a:srgbClr val="002060"/>
                </a:solidFill>
                <a:latin typeface="Tahoma" panose="020B0604030504040204" pitchFamily="34" charset="0"/>
                <a:ea typeface="Tahoma" panose="020B0604030504040204" pitchFamily="34" charset="0"/>
                <a:cs typeface="Tahoma" panose="020B0604030504040204" pitchFamily="34" charset="0"/>
              </a:rPr>
              <a:t>FFF</a:t>
            </a:r>
          </a:p>
          <a:p>
            <a:r>
              <a:rPr lang="en-GB" sz="2100" dirty="0" smtClean="0">
                <a:solidFill>
                  <a:srgbClr val="002060"/>
                </a:solidFill>
                <a:latin typeface="Tahoma" panose="020B0604030504040204" pitchFamily="34" charset="0"/>
                <a:ea typeface="Tahoma" panose="020B0604030504040204" pitchFamily="34" charset="0"/>
                <a:cs typeface="Tahoma" panose="020B0604030504040204" pitchFamily="34" charset="0"/>
              </a:rPr>
              <a:t>Laptop trial feedback</a:t>
            </a:r>
          </a:p>
          <a:p>
            <a:r>
              <a:rPr lang="en-GB" sz="2100" dirty="0" smtClean="0">
                <a:solidFill>
                  <a:srgbClr val="002060"/>
                </a:solidFill>
                <a:latin typeface="Tahoma" panose="020B0604030504040204" pitchFamily="34" charset="0"/>
                <a:ea typeface="Tahoma" panose="020B0604030504040204" pitchFamily="34" charset="0"/>
                <a:cs typeface="Tahoma" panose="020B0604030504040204" pitchFamily="34" charset="0"/>
              </a:rPr>
              <a:t>Overview of HP </a:t>
            </a:r>
            <a:r>
              <a:rPr lang="en-GB" sz="2100"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Elitebook</a:t>
            </a:r>
            <a:r>
              <a:rPr lang="en-GB" sz="2100" dirty="0" smtClean="0">
                <a:solidFill>
                  <a:srgbClr val="002060"/>
                </a:solidFill>
                <a:latin typeface="Tahoma" panose="020B0604030504040204" pitchFamily="34" charset="0"/>
                <a:ea typeface="Tahoma" panose="020B0604030504040204" pitchFamily="34" charset="0"/>
                <a:cs typeface="Tahoma" panose="020B0604030504040204" pitchFamily="34" charset="0"/>
              </a:rPr>
              <a:t> x360</a:t>
            </a:r>
          </a:p>
          <a:p>
            <a:r>
              <a:rPr lang="en-GB" sz="2100" dirty="0" smtClean="0">
                <a:solidFill>
                  <a:srgbClr val="002060"/>
                </a:solidFill>
                <a:latin typeface="Tahoma" panose="020B0604030504040204" pitchFamily="34" charset="0"/>
                <a:ea typeface="Tahoma" panose="020B0604030504040204" pitchFamily="34" charset="0"/>
                <a:cs typeface="Tahoma" panose="020B0604030504040204" pitchFamily="34" charset="0"/>
              </a:rPr>
              <a:t>Set up of laptop</a:t>
            </a:r>
          </a:p>
          <a:p>
            <a:r>
              <a:rPr lang="en-GB" sz="2100" dirty="0" smtClean="0">
                <a:solidFill>
                  <a:srgbClr val="002060"/>
                </a:solidFill>
                <a:latin typeface="Tahoma" panose="020B0604030504040204" pitchFamily="34" charset="0"/>
                <a:ea typeface="Tahoma" panose="020B0604030504040204" pitchFamily="34" charset="0"/>
                <a:cs typeface="Tahoma" panose="020B0604030504040204" pitchFamily="34" charset="0"/>
              </a:rPr>
              <a:t>Desktop </a:t>
            </a:r>
            <a:r>
              <a:rPr lang="en-GB" sz="2100"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iPatrol</a:t>
            </a:r>
            <a:endParaRPr lang="en-GB" sz="21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2100" dirty="0" smtClean="0">
                <a:solidFill>
                  <a:srgbClr val="002060"/>
                </a:solidFill>
                <a:latin typeface="Tahoma" panose="020B0604030504040204" pitchFamily="34" charset="0"/>
                <a:ea typeface="Tahoma" panose="020B0604030504040204" pitchFamily="34" charset="0"/>
                <a:cs typeface="Tahoma" panose="020B0604030504040204" pitchFamily="34" charset="0"/>
              </a:rPr>
              <a:t>On-going support</a:t>
            </a:r>
            <a:endParaRPr lang="en-GB" dirty="0" smtClean="0"/>
          </a:p>
          <a:p>
            <a:pPr marL="0" indent="0">
              <a:buNone/>
            </a:pPr>
            <a:endParaRPr lang="en-GB" dirty="0" smtClean="0"/>
          </a:p>
          <a:p>
            <a:endParaRPr lang="en-GB" dirty="0" smtClean="0"/>
          </a:p>
          <a:p>
            <a:endParaRPr lang="en-GB" dirty="0" smtClean="0"/>
          </a:p>
          <a:p>
            <a:endParaRPr lang="en-GB" dirty="0" smtClean="0"/>
          </a:p>
          <a:p>
            <a:pPr>
              <a:buFontTx/>
              <a:buChar char="-"/>
            </a:pPr>
            <a:endParaRPr lang="en-GB" dirty="0"/>
          </a:p>
        </p:txBody>
      </p:sp>
    </p:spTree>
    <p:extLst>
      <p:ext uri="{BB962C8B-B14F-4D97-AF65-F5344CB8AC3E}">
        <p14:creationId xmlns:p14="http://schemas.microsoft.com/office/powerpoint/2010/main" val="2559839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TextBox 7"/>
          <p:cNvSpPr txBox="1"/>
          <p:nvPr/>
        </p:nvSpPr>
        <p:spPr>
          <a:xfrm>
            <a:off x="3481974" y="2347882"/>
            <a:ext cx="5024883" cy="1169551"/>
          </a:xfrm>
          <a:prstGeom prst="rect">
            <a:avLst/>
          </a:prstGeom>
          <a:noFill/>
        </p:spPr>
        <p:txBody>
          <a:bodyPr wrap="square" rtlCol="0">
            <a:spAutoFit/>
          </a:bodyPr>
          <a:lstStyle/>
          <a:p>
            <a:r>
              <a:rPr lang="en-GB" sz="4800" b="1" dirty="0" smtClean="0">
                <a:solidFill>
                  <a:srgbClr val="002060"/>
                </a:solidFill>
              </a:rPr>
              <a:t>Cultural</a:t>
            </a:r>
            <a:r>
              <a:rPr lang="en-GB" sz="5400" dirty="0" smtClean="0">
                <a:solidFill>
                  <a:srgbClr val="002060"/>
                </a:solidFill>
              </a:rPr>
              <a:t> </a:t>
            </a:r>
            <a:r>
              <a:rPr lang="en-GB" sz="4800" b="1" dirty="0" smtClean="0">
                <a:solidFill>
                  <a:srgbClr val="002060"/>
                </a:solidFill>
              </a:rPr>
              <a:t>Change</a:t>
            </a:r>
          </a:p>
          <a:p>
            <a:pPr algn="r"/>
            <a:r>
              <a:rPr lang="en-GB" sz="1600" b="1" dirty="0" smtClean="0">
                <a:solidFill>
                  <a:srgbClr val="002060"/>
                </a:solidFill>
              </a:rPr>
              <a:t>In our everyday lives</a:t>
            </a:r>
            <a:endParaRPr lang="en-GB" sz="1600" b="1" dirty="0">
              <a:solidFill>
                <a:srgbClr val="002060"/>
              </a:solidFill>
            </a:endParaRPr>
          </a:p>
        </p:txBody>
      </p:sp>
      <p:pic>
        <p:nvPicPr>
          <p:cNvPr id="11" name="Picture 10"/>
          <p:cNvPicPr>
            <a:picLocks noChangeAspect="1"/>
          </p:cNvPicPr>
          <p:nvPr/>
        </p:nvPicPr>
        <p:blipFill rotWithShape="1">
          <a:blip r:embed="rId3" cstate="print">
            <a:extLst>
              <a:ext uri="{28A0092B-C50C-407E-A947-70E740481C1C}">
                <a14:useLocalDpi xmlns:a14="http://schemas.microsoft.com/office/drawing/2010/main" val="0"/>
              </a:ext>
            </a:extLst>
          </a:blip>
          <a:srcRect l="66915" r="-882" b="51176"/>
          <a:stretch/>
        </p:blipFill>
        <p:spPr>
          <a:xfrm>
            <a:off x="1723764" y="710639"/>
            <a:ext cx="764276" cy="736990"/>
          </a:xfrm>
          <a:prstGeom prst="rect">
            <a:avLst/>
          </a:prstGeom>
        </p:spPr>
      </p:pic>
      <p:pic>
        <p:nvPicPr>
          <p:cNvPr id="20" name="Picture 1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29180" y="820195"/>
            <a:ext cx="1495182" cy="742607"/>
          </a:xfrm>
          <a:prstGeom prst="rect">
            <a:avLst/>
          </a:prstGeom>
        </p:spPr>
      </p:pic>
      <p:pic>
        <p:nvPicPr>
          <p:cNvPr id="2" name="Picture 1"/>
          <p:cNvPicPr>
            <a:picLocks noChangeAspect="1"/>
          </p:cNvPicPr>
          <p:nvPr/>
        </p:nvPicPr>
        <p:blipFill>
          <a:blip r:embed="rId5"/>
          <a:stretch>
            <a:fillRect/>
          </a:stretch>
        </p:blipFill>
        <p:spPr>
          <a:xfrm>
            <a:off x="8164" y="5935317"/>
            <a:ext cx="2841171" cy="858547"/>
          </a:xfrm>
          <a:prstGeom prst="rect">
            <a:avLst/>
          </a:prstGeom>
        </p:spPr>
      </p:pic>
      <p:cxnSp>
        <p:nvCxnSpPr>
          <p:cNvPr id="5" name="Straight Connector 4"/>
          <p:cNvCxnSpPr/>
          <p:nvPr/>
        </p:nvCxnSpPr>
        <p:spPr>
          <a:xfrm>
            <a:off x="802990" y="1903766"/>
            <a:ext cx="10586019" cy="785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22" name="Picture 21"/>
          <p:cNvPicPr>
            <a:picLocks noChangeAspect="1"/>
          </p:cNvPicPr>
          <p:nvPr/>
        </p:nvPicPr>
        <p:blipFill rotWithShape="1">
          <a:blip r:embed="rId6" cstate="print">
            <a:extLst>
              <a:ext uri="{28A0092B-C50C-407E-A947-70E740481C1C}">
                <a14:useLocalDpi xmlns:a14="http://schemas.microsoft.com/office/drawing/2010/main" val="0"/>
              </a:ext>
            </a:extLst>
          </a:blip>
          <a:srcRect l="68128" t="48474" r="1"/>
          <a:stretch/>
        </p:blipFill>
        <p:spPr>
          <a:xfrm>
            <a:off x="760946" y="689717"/>
            <a:ext cx="717154" cy="777786"/>
          </a:xfrm>
          <a:prstGeom prst="rect">
            <a:avLst/>
          </a:prstGeom>
        </p:spPr>
      </p:pic>
      <p:pic>
        <p:nvPicPr>
          <p:cNvPr id="10" name="Picture 9"/>
          <p:cNvPicPr>
            <a:picLocks noChangeAspect="1"/>
          </p:cNvPicPr>
          <p:nvPr/>
        </p:nvPicPr>
        <p:blipFill rotWithShape="1">
          <a:blip r:embed="rId7">
            <a:extLst>
              <a:ext uri="{28A0092B-C50C-407E-A947-70E740481C1C}">
                <a14:useLocalDpi xmlns:a14="http://schemas.microsoft.com/office/drawing/2010/main" val="0"/>
              </a:ext>
            </a:extLst>
          </a:blip>
          <a:srcRect t="33164" b="23373"/>
          <a:stretch/>
        </p:blipFill>
        <p:spPr>
          <a:xfrm>
            <a:off x="3688191" y="596116"/>
            <a:ext cx="2033718" cy="883909"/>
          </a:xfrm>
          <a:prstGeom prst="rect">
            <a:avLst/>
          </a:prstGeom>
        </p:spPr>
      </p:pic>
      <p:pic>
        <p:nvPicPr>
          <p:cNvPr id="14" name="Picture 13"/>
          <p:cNvPicPr>
            <a:picLocks noChangeAspect="1"/>
          </p:cNvPicPr>
          <p:nvPr/>
        </p:nvPicPr>
        <p:blipFill rotWithShape="1">
          <a:blip r:embed="rId8" cstate="print">
            <a:extLst>
              <a:ext uri="{BEBA8EAE-BF5A-486C-A8C5-ECC9F3942E4B}">
                <a14:imgProps xmlns:a14="http://schemas.microsoft.com/office/drawing/2010/main">
                  <a14:imgLayer r:embed="rId9">
                    <a14:imgEffect>
                      <a14:backgroundRemoval t="10083" b="88260" l="33008" r="74805"/>
                    </a14:imgEffect>
                  </a14:imgLayer>
                </a14:imgProps>
              </a:ext>
              <a:ext uri="{28A0092B-C50C-407E-A947-70E740481C1C}">
                <a14:useLocalDpi xmlns:a14="http://schemas.microsoft.com/office/drawing/2010/main" val="0"/>
              </a:ext>
            </a:extLst>
          </a:blip>
          <a:srcRect l="33585" t="8159" r="23360" b="11244"/>
          <a:stretch/>
        </p:blipFill>
        <p:spPr>
          <a:xfrm>
            <a:off x="7565306" y="473075"/>
            <a:ext cx="1637732" cy="2167586"/>
          </a:xfrm>
          <a:prstGeom prst="rect">
            <a:avLst/>
          </a:prstGeom>
        </p:spPr>
      </p:pic>
      <p:pic>
        <p:nvPicPr>
          <p:cNvPr id="15" name="Picture 14"/>
          <p:cNvPicPr>
            <a:picLocks noChangeAspect="1"/>
          </p:cNvPicPr>
          <p:nvPr/>
        </p:nvPicPr>
        <p:blipFill>
          <a:blip r:embed="rId10"/>
          <a:stretch>
            <a:fillRect/>
          </a:stretch>
        </p:blipFill>
        <p:spPr>
          <a:xfrm>
            <a:off x="8506857" y="368665"/>
            <a:ext cx="1476375" cy="1409700"/>
          </a:xfrm>
          <a:prstGeom prst="rect">
            <a:avLst/>
          </a:prstGeom>
        </p:spPr>
      </p:pic>
      <p:pic>
        <p:nvPicPr>
          <p:cNvPr id="25" name="Picture 24"/>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144589" y="689717"/>
            <a:ext cx="1401363" cy="848035"/>
          </a:xfrm>
          <a:prstGeom prst="rect">
            <a:avLst/>
          </a:prstGeom>
        </p:spPr>
      </p:pic>
      <p:cxnSp>
        <p:nvCxnSpPr>
          <p:cNvPr id="26" name="Straight Connector 25"/>
          <p:cNvCxnSpPr/>
          <p:nvPr/>
        </p:nvCxnSpPr>
        <p:spPr>
          <a:xfrm>
            <a:off x="832558" y="4253456"/>
            <a:ext cx="10586019" cy="785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pic>
        <p:nvPicPr>
          <p:cNvPr id="27" name="Picture 26"/>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337172" y="4589635"/>
            <a:ext cx="832319" cy="983896"/>
          </a:xfrm>
          <a:prstGeom prst="rect">
            <a:avLst/>
          </a:prstGeom>
        </p:spPr>
      </p:pic>
      <p:pic>
        <p:nvPicPr>
          <p:cNvPr id="28" name="Picture 27"/>
          <p:cNvPicPr>
            <a:picLocks noChangeAspect="1"/>
          </p:cNvPicPr>
          <p:nvPr/>
        </p:nvPicPr>
        <p:blipFill>
          <a:blip r:embed="rId13">
            <a:extLst>
              <a:ext uri="{BEBA8EAE-BF5A-486C-A8C5-ECC9F3942E4B}">
                <a14:imgProps xmlns:a14="http://schemas.microsoft.com/office/drawing/2010/main">
                  <a14:imgLayer r:embed="rId14">
                    <a14:imgEffect>
                      <a14:backgroundRemoval t="4306" b="97289" l="2799" r="97583"/>
                    </a14:imgEffect>
                    <a14:imgEffect>
                      <a14:saturation sat="0"/>
                    </a14:imgEffect>
                  </a14:imgLayer>
                </a14:imgProps>
              </a:ext>
            </a:extLst>
          </a:blip>
          <a:stretch>
            <a:fillRect/>
          </a:stretch>
        </p:blipFill>
        <p:spPr>
          <a:xfrm rot="1833483">
            <a:off x="1088754" y="4367811"/>
            <a:ext cx="1767999" cy="1410350"/>
          </a:xfrm>
          <a:prstGeom prst="rect">
            <a:avLst/>
          </a:prstGeom>
        </p:spPr>
      </p:pic>
      <p:pic>
        <p:nvPicPr>
          <p:cNvPr id="30" name="Picture 29"/>
          <p:cNvPicPr>
            <a:picLocks noChangeAspect="1"/>
          </p:cNvPicPr>
          <p:nvPr/>
        </p:nvPicPr>
        <p:blipFill>
          <a:blip r:embed="rId15"/>
          <a:stretch>
            <a:fillRect/>
          </a:stretch>
        </p:blipFill>
        <p:spPr>
          <a:xfrm>
            <a:off x="2782296" y="749293"/>
            <a:ext cx="709021" cy="709021"/>
          </a:xfrm>
          <a:prstGeom prst="rect">
            <a:avLst/>
          </a:prstGeom>
        </p:spPr>
      </p:pic>
      <p:pic>
        <p:nvPicPr>
          <p:cNvPr id="1026" name="Picture 2" descr="Image result for CASSETTE TAPE">
            <a:hlinkClick r:id="rId16"/>
          </p:cNvPr>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2918759" y="4575731"/>
            <a:ext cx="1333066" cy="833166"/>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30"/>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4351843" y="4501545"/>
            <a:ext cx="1517535" cy="1054941"/>
          </a:xfrm>
          <a:prstGeom prst="rect">
            <a:avLst/>
          </a:prstGeom>
        </p:spPr>
      </p:pic>
      <p:pic>
        <p:nvPicPr>
          <p:cNvPr id="1024" name="Picture 1023"/>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5969055" y="4629409"/>
            <a:ext cx="1883261" cy="800386"/>
          </a:xfrm>
          <a:prstGeom prst="rect">
            <a:avLst/>
          </a:prstGeom>
        </p:spPr>
      </p:pic>
      <p:pic>
        <p:nvPicPr>
          <p:cNvPr id="1025" name="Picture 1024"/>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7939864" y="4545925"/>
            <a:ext cx="1388196" cy="991789"/>
          </a:xfrm>
          <a:prstGeom prst="rect">
            <a:avLst/>
          </a:prstGeom>
        </p:spPr>
      </p:pic>
      <p:pic>
        <p:nvPicPr>
          <p:cNvPr id="1027" name="Picture 1026"/>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9415608" y="4389895"/>
            <a:ext cx="1292784" cy="1292784"/>
          </a:xfrm>
          <a:prstGeom prst="rect">
            <a:avLst/>
          </a:prstGeom>
        </p:spPr>
      </p:pic>
      <p:pic>
        <p:nvPicPr>
          <p:cNvPr id="1028" name="Picture 1027"/>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10760459" y="4408958"/>
            <a:ext cx="1045022" cy="1287277"/>
          </a:xfrm>
          <a:prstGeom prst="rect">
            <a:avLst/>
          </a:prstGeom>
        </p:spPr>
      </p:pic>
    </p:spTree>
    <p:extLst>
      <p:ext uri="{BB962C8B-B14F-4D97-AF65-F5344CB8AC3E}">
        <p14:creationId xmlns:p14="http://schemas.microsoft.com/office/powerpoint/2010/main" val="336562263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542925" y="222817"/>
            <a:ext cx="11430000" cy="6294031"/>
          </a:xfrm>
          <a:prstGeom prst="rect">
            <a:avLst/>
          </a:prstGeom>
          <a:noFill/>
        </p:spPr>
        <p:txBody>
          <a:bodyPr wrap="square" rtlCol="0">
            <a:sp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Digital Services Division: FFF</a:t>
            </a:r>
          </a:p>
          <a:p>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Arial" panose="020B0604020202020204" pitchFamily="34" charset="0"/>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Arial" panose="020B0604020202020204" pitchFamily="34" charset="0"/>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Arial" panose="020B0604020202020204" pitchFamily="34" charset="0"/>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11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32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 </a:t>
            </a:r>
          </a:p>
          <a:p>
            <a:endParaRPr lang="en-GB" sz="3200" b="1"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5122" name="Picture 2" descr="A picture of: Flexible Work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12009" y="1353833"/>
            <a:ext cx="2891832" cy="259622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991141" y="4865241"/>
            <a:ext cx="6160661" cy="523220"/>
          </a:xfrm>
          <a:prstGeom prst="rect">
            <a:avLst/>
          </a:prstGeom>
          <a:noFill/>
        </p:spPr>
        <p:txBody>
          <a:bodyPr wrap="none" rtlCol="0">
            <a:spAutoFit/>
          </a:bodyPr>
          <a:lstStyle/>
          <a:p>
            <a:r>
              <a:rPr lang="en-GB" sz="2800" b="1" dirty="0">
                <a:solidFill>
                  <a:srgbClr val="002060"/>
                </a:solidFill>
                <a:latin typeface="Tahoma" panose="020B0604030504040204" pitchFamily="34" charset="0"/>
                <a:ea typeface="Tahoma" panose="020B0604030504040204" pitchFamily="34" charset="0"/>
                <a:cs typeface="Tahoma" panose="020B0604030504040204" pitchFamily="34" charset="0"/>
              </a:rPr>
              <a:t>Fixed, </a:t>
            </a:r>
            <a:r>
              <a:rPr lang="en-GB" sz="28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Flexible and Field </a:t>
            </a:r>
            <a:r>
              <a:rPr lang="en-GB" sz="2800" b="1" dirty="0">
                <a:solidFill>
                  <a:srgbClr val="002060"/>
                </a:solidFill>
                <a:latin typeface="Tahoma" panose="020B0604030504040204" pitchFamily="34" charset="0"/>
                <a:ea typeface="Tahoma" panose="020B0604030504040204" pitchFamily="34" charset="0"/>
                <a:cs typeface="Tahoma" panose="020B0604030504040204" pitchFamily="34" charset="0"/>
              </a:rPr>
              <a:t>Working</a:t>
            </a:r>
            <a:endParaRPr lang="en-GB" sz="2800" dirty="0"/>
          </a:p>
        </p:txBody>
      </p:sp>
      <p:sp>
        <p:nvSpPr>
          <p:cNvPr id="5" name="TextBox 4"/>
          <p:cNvSpPr txBox="1"/>
          <p:nvPr/>
        </p:nvSpPr>
        <p:spPr>
          <a:xfrm>
            <a:off x="1272974" y="1544466"/>
            <a:ext cx="1897587" cy="1384995"/>
          </a:xfrm>
          <a:prstGeom prst="rect">
            <a:avLst/>
          </a:prstGeom>
          <a:noFill/>
        </p:spPr>
        <p:txBody>
          <a:bodyPr wrap="square" rtlCol="0">
            <a:spAutoFit/>
          </a:bodyPr>
          <a:lstStyle/>
          <a:p>
            <a:pPr algn="ctr"/>
            <a:r>
              <a:rPr lang="en-GB" sz="2800" dirty="0" smtClean="0">
                <a:solidFill>
                  <a:srgbClr val="FF0000"/>
                </a:solidFill>
                <a:latin typeface="Tahoma" panose="020B0604030504040204" pitchFamily="34" charset="0"/>
                <a:ea typeface="Tahoma" panose="020B0604030504040204" pitchFamily="34" charset="0"/>
                <a:cs typeface="Tahoma" panose="020B0604030504040204" pitchFamily="34" charset="0"/>
              </a:rPr>
              <a:t>Efficient and Effective</a:t>
            </a:r>
            <a:endParaRPr lang="en-GB" sz="2800" dirty="0">
              <a:solidFill>
                <a:srgbClr val="FF0000"/>
              </a:solidFill>
              <a:latin typeface="Tahoma" panose="020B0604030504040204" pitchFamily="34" charset="0"/>
              <a:ea typeface="Tahoma" panose="020B0604030504040204" pitchFamily="34" charset="0"/>
              <a:cs typeface="Tahoma" panose="020B0604030504040204" pitchFamily="34" charset="0"/>
            </a:endParaRPr>
          </a:p>
        </p:txBody>
      </p:sp>
      <p:sp>
        <p:nvSpPr>
          <p:cNvPr id="11" name="TextBox 10"/>
          <p:cNvSpPr txBox="1"/>
          <p:nvPr/>
        </p:nvSpPr>
        <p:spPr>
          <a:xfrm>
            <a:off x="8775507" y="1402869"/>
            <a:ext cx="2329597" cy="954107"/>
          </a:xfrm>
          <a:prstGeom prst="rect">
            <a:avLst/>
          </a:prstGeom>
          <a:noFill/>
        </p:spPr>
        <p:txBody>
          <a:bodyPr wrap="square" rtlCol="0">
            <a:spAutoFit/>
          </a:bodyPr>
          <a:lstStyle/>
          <a:p>
            <a:pPr algn="ctr"/>
            <a:r>
              <a:rPr lang="en-GB" sz="2800" dirty="0" smtClean="0">
                <a:solidFill>
                  <a:srgbClr val="FF0000"/>
                </a:solidFill>
                <a:latin typeface="Tahoma" panose="020B0604030504040204" pitchFamily="34" charset="0"/>
                <a:ea typeface="Tahoma" panose="020B0604030504040204" pitchFamily="34" charset="0"/>
                <a:cs typeface="Tahoma" panose="020B0604030504040204" pitchFamily="34" charset="0"/>
              </a:rPr>
              <a:t>Time Management</a:t>
            </a:r>
            <a:endParaRPr lang="en-GB" sz="2800" dirty="0">
              <a:solidFill>
                <a:srgbClr val="FF0000"/>
              </a:solidFill>
              <a:latin typeface="Tahoma" panose="020B0604030504040204" pitchFamily="34" charset="0"/>
              <a:ea typeface="Tahoma" panose="020B0604030504040204" pitchFamily="34" charset="0"/>
              <a:cs typeface="Tahoma" panose="020B0604030504040204" pitchFamily="34" charset="0"/>
            </a:endParaRPr>
          </a:p>
        </p:txBody>
      </p:sp>
      <p:sp>
        <p:nvSpPr>
          <p:cNvPr id="13" name="TextBox 12"/>
          <p:cNvSpPr txBox="1"/>
          <p:nvPr/>
        </p:nvSpPr>
        <p:spPr>
          <a:xfrm>
            <a:off x="5242129" y="4024659"/>
            <a:ext cx="1707742" cy="523220"/>
          </a:xfrm>
          <a:prstGeom prst="rect">
            <a:avLst/>
          </a:prstGeom>
          <a:noFill/>
        </p:spPr>
        <p:txBody>
          <a:bodyPr wrap="square" rtlCol="0">
            <a:spAutoFit/>
          </a:bodyPr>
          <a:lstStyle/>
          <a:p>
            <a:pPr algn="ctr"/>
            <a:r>
              <a:rPr lang="en-GB" sz="2800" dirty="0" smtClean="0">
                <a:solidFill>
                  <a:srgbClr val="FF0000"/>
                </a:solidFill>
                <a:latin typeface="Tahoma" panose="020B0604030504040204" pitchFamily="34" charset="0"/>
                <a:ea typeface="Tahoma" panose="020B0604030504040204" pitchFamily="34" charset="0"/>
                <a:cs typeface="Tahoma" panose="020B0604030504040204" pitchFamily="34" charset="0"/>
              </a:rPr>
              <a:t>Balance</a:t>
            </a:r>
            <a:r>
              <a:rPr lang="en-GB" dirty="0" smtClean="0"/>
              <a:t> </a:t>
            </a:r>
            <a:endParaRPr lang="en-GB" dirty="0"/>
          </a:p>
        </p:txBody>
      </p:sp>
      <p:pic>
        <p:nvPicPr>
          <p:cNvPr id="10" name="Picture 9"/>
          <p:cNvPicPr>
            <a:picLocks noChangeAspect="1"/>
          </p:cNvPicPr>
          <p:nvPr/>
        </p:nvPicPr>
        <p:blipFill>
          <a:blip r:embed="rId4"/>
          <a:stretch>
            <a:fillRect/>
          </a:stretch>
        </p:blipFill>
        <p:spPr>
          <a:xfrm>
            <a:off x="95345" y="5939229"/>
            <a:ext cx="2840982" cy="859611"/>
          </a:xfrm>
          <a:prstGeom prst="rect">
            <a:avLst/>
          </a:prstGeom>
        </p:spPr>
      </p:pic>
    </p:spTree>
    <p:extLst>
      <p:ext uri="{BB962C8B-B14F-4D97-AF65-F5344CB8AC3E}">
        <p14:creationId xmlns:p14="http://schemas.microsoft.com/office/powerpoint/2010/main" val="37938994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561336" y="211333"/>
            <a:ext cx="8811264" cy="6294031"/>
          </a:xfrm>
          <a:prstGeom prst="rect">
            <a:avLst/>
          </a:prstGeom>
          <a:noFill/>
        </p:spPr>
        <p:txBody>
          <a:bodyPr wrap="square" rtlCol="0">
            <a:spAutoFit/>
          </a:bodyPr>
          <a:lstStyle/>
          <a:p>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Digital Services Division: FFF</a:t>
            </a:r>
          </a:p>
          <a:p>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Arial" panose="020B0604020202020204" pitchFamily="34" charset="0"/>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Arial" panose="020B0604020202020204" pitchFamily="34" charset="0"/>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Arial" panose="020B0604020202020204" pitchFamily="34" charset="0"/>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11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32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 </a:t>
            </a:r>
          </a:p>
          <a:p>
            <a:endParaRPr lang="en-GB" sz="3200" b="1"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11" name="Picture 10"/>
          <p:cNvPicPr>
            <a:picLocks noChangeAspect="1"/>
          </p:cNvPicPr>
          <p:nvPr/>
        </p:nvPicPr>
        <p:blipFill rotWithShape="1">
          <a:blip r:embed="rId3"/>
          <a:srcRect l="43871"/>
          <a:stretch/>
        </p:blipFill>
        <p:spPr>
          <a:xfrm>
            <a:off x="7976503" y="964421"/>
            <a:ext cx="3263010" cy="368042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 name="Picture 9"/>
          <p:cNvPicPr>
            <a:picLocks noChangeAspect="1"/>
          </p:cNvPicPr>
          <p:nvPr/>
        </p:nvPicPr>
        <p:blipFill>
          <a:blip r:embed="rId4"/>
          <a:stretch>
            <a:fillRect/>
          </a:stretch>
        </p:blipFill>
        <p:spPr>
          <a:xfrm>
            <a:off x="861281" y="1009878"/>
            <a:ext cx="2907972" cy="363496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p:cNvSpPr txBox="1"/>
          <p:nvPr/>
        </p:nvSpPr>
        <p:spPr>
          <a:xfrm>
            <a:off x="935265" y="4999454"/>
            <a:ext cx="2833988" cy="646331"/>
          </a:xfrm>
          <a:prstGeom prst="rect">
            <a:avLst/>
          </a:prstGeom>
          <a:noFill/>
        </p:spPr>
        <p:txBody>
          <a:bodyPr wrap="square" rtlCol="0">
            <a:spAutoFit/>
          </a:bodyPr>
          <a:lstStyle/>
          <a:p>
            <a:pPr marL="285750" indent="-285750">
              <a:buFont typeface="Wingdings" panose="05000000000000000000" pitchFamily="2" charset="2"/>
              <a:buChar char="§"/>
            </a:pP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HP Elite Book with 4G Data Capability </a:t>
            </a:r>
            <a:endParaRPr lang="en-GB" dirty="0"/>
          </a:p>
        </p:txBody>
      </p:sp>
      <p:sp>
        <p:nvSpPr>
          <p:cNvPr id="12" name="TextBox 11"/>
          <p:cNvSpPr txBox="1"/>
          <p:nvPr/>
        </p:nvSpPr>
        <p:spPr>
          <a:xfrm>
            <a:off x="8694429" y="5080858"/>
            <a:ext cx="1988045" cy="369332"/>
          </a:xfrm>
          <a:prstGeom prst="rect">
            <a:avLst/>
          </a:prstGeom>
          <a:noFill/>
        </p:spPr>
        <p:txBody>
          <a:bodyPr wrap="none" rtlCol="0">
            <a:spAutoFit/>
          </a:bodyPr>
          <a:lstStyle/>
          <a:p>
            <a:pPr marL="285750" indent="-285750">
              <a:buFont typeface="Wingdings" panose="05000000000000000000" pitchFamily="2" charset="2"/>
              <a:buChar char="§"/>
            </a:pP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Vehicle Wi-Fi</a:t>
            </a:r>
            <a:endParaRPr lang="en-GB" dirty="0"/>
          </a:p>
        </p:txBody>
      </p:sp>
      <p:pic>
        <p:nvPicPr>
          <p:cNvPr id="5122" name="Picture 2" descr="A picture of: Flexible Worki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902633" y="271882"/>
            <a:ext cx="1014710" cy="91098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14" name="TextBox 13"/>
          <p:cNvSpPr txBox="1"/>
          <p:nvPr/>
        </p:nvSpPr>
        <p:spPr>
          <a:xfrm>
            <a:off x="4737328" y="5059037"/>
            <a:ext cx="2435632" cy="369332"/>
          </a:xfrm>
          <a:prstGeom prst="rect">
            <a:avLst/>
          </a:prstGeom>
          <a:noFill/>
        </p:spPr>
        <p:txBody>
          <a:bodyPr wrap="square" rtlCol="0">
            <a:spAutoFit/>
          </a:bodyPr>
          <a:lstStyle/>
          <a:p>
            <a:pPr marL="285750" indent="-285750">
              <a:buFont typeface="Wingdings" panose="05000000000000000000" pitchFamily="2" charset="2"/>
              <a:buChar char="§"/>
            </a:pP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Samsung Note 8</a:t>
            </a:r>
            <a:endParaRPr lang="en-GB" dirty="0"/>
          </a:p>
        </p:txBody>
      </p:sp>
      <p:pic>
        <p:nvPicPr>
          <p:cNvPr id="5" name="Picture 4"/>
          <p:cNvPicPr>
            <a:picLocks noChangeAspect="1"/>
          </p:cNvPicPr>
          <p:nvPr/>
        </p:nvPicPr>
        <p:blipFill>
          <a:blip r:embed="rId6"/>
          <a:stretch>
            <a:fillRect/>
          </a:stretch>
        </p:blipFill>
        <p:spPr>
          <a:xfrm>
            <a:off x="87180" y="5928267"/>
            <a:ext cx="2840982" cy="859611"/>
          </a:xfrm>
          <a:prstGeom prst="rect">
            <a:avLst/>
          </a:prstGeom>
        </p:spPr>
      </p:pic>
      <p:pic>
        <p:nvPicPr>
          <p:cNvPr id="15" name="Picture 14"/>
          <p:cNvPicPr>
            <a:picLocks noChangeAspect="1"/>
          </p:cNvPicPr>
          <p:nvPr/>
        </p:nvPicPr>
        <p:blipFill>
          <a:blip r:embed="rId7"/>
          <a:stretch>
            <a:fillRect/>
          </a:stretch>
        </p:blipFill>
        <p:spPr>
          <a:xfrm>
            <a:off x="4001536" y="964422"/>
            <a:ext cx="3874268" cy="3874268"/>
          </a:xfrm>
          <a:prstGeom prst="rect">
            <a:avLst/>
          </a:prstGeom>
        </p:spPr>
      </p:pic>
    </p:spTree>
    <p:extLst>
      <p:ext uri="{BB962C8B-B14F-4D97-AF65-F5344CB8AC3E}">
        <p14:creationId xmlns:p14="http://schemas.microsoft.com/office/powerpoint/2010/main" val="145375838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p:nvPicPr>
        <p:blipFill>
          <a:blip r:embed="rId3"/>
          <a:stretch>
            <a:fillRect/>
          </a:stretch>
        </p:blipFill>
        <p:spPr>
          <a:xfrm>
            <a:off x="95345" y="5939229"/>
            <a:ext cx="2840982" cy="859611"/>
          </a:xfrm>
          <a:prstGeom prst="rect">
            <a:avLst/>
          </a:prstGeom>
        </p:spPr>
      </p:pic>
      <p:sp>
        <p:nvSpPr>
          <p:cNvPr id="12" name="Title 1"/>
          <p:cNvSpPr txBox="1">
            <a:spLocks/>
          </p:cNvSpPr>
          <p:nvPr/>
        </p:nvSpPr>
        <p:spPr>
          <a:xfrm>
            <a:off x="95345" y="352765"/>
            <a:ext cx="10744334"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Benefits of the FFF way of working - Staff</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4" name="Picture 13"/>
          <p:cNvPicPr>
            <a:picLocks noChangeAspect="1"/>
          </p:cNvPicPr>
          <p:nvPr/>
        </p:nvPicPr>
        <p:blipFill>
          <a:blip r:embed="rId4"/>
          <a:stretch>
            <a:fillRect/>
          </a:stretch>
        </p:blipFill>
        <p:spPr>
          <a:xfrm>
            <a:off x="10589104" y="271749"/>
            <a:ext cx="1249788" cy="1140051"/>
          </a:xfrm>
          <a:prstGeom prst="rect">
            <a:avLst/>
          </a:prstGeom>
        </p:spPr>
      </p:pic>
      <p:pic>
        <p:nvPicPr>
          <p:cNvPr id="15" name="Picture 14"/>
          <p:cNvPicPr>
            <a:picLocks noChangeAspect="1"/>
          </p:cNvPicPr>
          <p:nvPr/>
        </p:nvPicPr>
        <p:blipFill>
          <a:blip r:embed="rId5"/>
          <a:stretch>
            <a:fillRect/>
          </a:stretch>
        </p:blipFill>
        <p:spPr>
          <a:xfrm>
            <a:off x="1863976" y="938272"/>
            <a:ext cx="4471949" cy="2754286"/>
          </a:xfrm>
          <a:prstGeom prst="rect">
            <a:avLst/>
          </a:prstGeom>
          <a:ln>
            <a:solidFill>
              <a:srgbClr val="0996FF"/>
            </a:solidFill>
          </a:ln>
          <a:effectLst>
            <a:softEdge rad="112500"/>
          </a:effectLst>
        </p:spPr>
      </p:pic>
      <p:pic>
        <p:nvPicPr>
          <p:cNvPr id="16" name="Picture 15"/>
          <p:cNvPicPr>
            <a:picLocks noChangeAspect="1"/>
          </p:cNvPicPr>
          <p:nvPr/>
        </p:nvPicPr>
        <p:blipFill>
          <a:blip r:embed="rId6"/>
          <a:stretch>
            <a:fillRect/>
          </a:stretch>
        </p:blipFill>
        <p:spPr>
          <a:xfrm>
            <a:off x="469664" y="3477417"/>
            <a:ext cx="3504216" cy="1946055"/>
          </a:xfrm>
          <a:prstGeom prst="rect">
            <a:avLst/>
          </a:prstGeom>
          <a:ln>
            <a:noFill/>
          </a:ln>
          <a:effectLst>
            <a:outerShdw blurRad="292100" dist="139700" dir="2700000" algn="tl" rotWithShape="0">
              <a:srgbClr val="333333">
                <a:alpha val="65000"/>
              </a:srgbClr>
            </a:outerShdw>
          </a:effectLst>
        </p:spPr>
      </p:pic>
      <p:pic>
        <p:nvPicPr>
          <p:cNvPr id="17" name="Picture 16"/>
          <p:cNvPicPr>
            <a:picLocks noChangeAspect="1"/>
          </p:cNvPicPr>
          <p:nvPr/>
        </p:nvPicPr>
        <p:blipFill>
          <a:blip r:embed="rId7"/>
          <a:stretch>
            <a:fillRect/>
          </a:stretch>
        </p:blipFill>
        <p:spPr>
          <a:xfrm>
            <a:off x="3989420" y="3293345"/>
            <a:ext cx="4070498" cy="248600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18" name="Group 17"/>
          <p:cNvGrpSpPr/>
          <p:nvPr/>
        </p:nvGrpSpPr>
        <p:grpSpPr>
          <a:xfrm>
            <a:off x="7769614" y="3316271"/>
            <a:ext cx="4170245" cy="2463083"/>
            <a:chOff x="8009410" y="4110129"/>
            <a:chExt cx="3894282" cy="2404523"/>
          </a:xfrm>
        </p:grpSpPr>
        <p:pic>
          <p:nvPicPr>
            <p:cNvPr id="19" name="Picture 18"/>
            <p:cNvPicPr>
              <a:picLocks noChangeAspect="1"/>
            </p:cNvPicPr>
            <p:nvPr/>
          </p:nvPicPr>
          <p:blipFill>
            <a:blip r:embed="rId8"/>
            <a:stretch>
              <a:fillRect/>
            </a:stretch>
          </p:blipFill>
          <p:spPr>
            <a:xfrm>
              <a:off x="8009410" y="4110129"/>
              <a:ext cx="3894282" cy="2404523"/>
            </a:xfrm>
            <a:prstGeom prst="rect">
              <a:avLst/>
            </a:prstGeom>
            <a:ln>
              <a:noFill/>
            </a:ln>
            <a:effectLst>
              <a:outerShdw blurRad="292100" dist="139700" dir="2700000" algn="tl" rotWithShape="0">
                <a:srgbClr val="333333">
                  <a:alpha val="65000"/>
                </a:srgbClr>
              </a:outerShdw>
            </a:effectLst>
          </p:spPr>
        </p:pic>
        <p:grpSp>
          <p:nvGrpSpPr>
            <p:cNvPr id="20" name="Group 19"/>
            <p:cNvGrpSpPr/>
            <p:nvPr/>
          </p:nvGrpSpPr>
          <p:grpSpPr>
            <a:xfrm>
              <a:off x="9494350" y="5721149"/>
              <a:ext cx="1950888" cy="398297"/>
              <a:chOff x="9494350" y="5721149"/>
              <a:chExt cx="1950888" cy="398297"/>
            </a:xfrm>
          </p:grpSpPr>
          <p:grpSp>
            <p:nvGrpSpPr>
              <p:cNvPr id="21" name="Group 20"/>
              <p:cNvGrpSpPr/>
              <p:nvPr/>
            </p:nvGrpSpPr>
            <p:grpSpPr>
              <a:xfrm>
                <a:off x="9565572" y="5721149"/>
                <a:ext cx="1879666" cy="398297"/>
                <a:chOff x="8522218" y="2645849"/>
                <a:chExt cx="1879666" cy="398297"/>
              </a:xfrm>
            </p:grpSpPr>
            <p:sp>
              <p:nvSpPr>
                <p:cNvPr id="23" name="Freeform 22"/>
                <p:cNvSpPr/>
                <p:nvPr/>
              </p:nvSpPr>
              <p:spPr>
                <a:xfrm>
                  <a:off x="8522218" y="2645849"/>
                  <a:ext cx="124825" cy="358541"/>
                </a:xfrm>
                <a:custGeom>
                  <a:avLst/>
                  <a:gdLst>
                    <a:gd name="connsiteX0" fmla="*/ 109391 w 109391"/>
                    <a:gd name="connsiteY0" fmla="*/ 0 h 398297"/>
                    <a:gd name="connsiteX1" fmla="*/ 0 w 109391"/>
                    <a:gd name="connsiteY1" fmla="*/ 2805 h 398297"/>
                    <a:gd name="connsiteX2" fmla="*/ 0 w 109391"/>
                    <a:gd name="connsiteY2" fmla="*/ 392687 h 398297"/>
                    <a:gd name="connsiteX3" fmla="*/ 103781 w 109391"/>
                    <a:gd name="connsiteY3" fmla="*/ 398297 h 398297"/>
                    <a:gd name="connsiteX4" fmla="*/ 103781 w 109391"/>
                    <a:gd name="connsiteY4" fmla="*/ 398297 h 398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391" h="398297">
                      <a:moveTo>
                        <a:pt x="109391" y="0"/>
                      </a:moveTo>
                      <a:lnTo>
                        <a:pt x="0" y="2805"/>
                      </a:lnTo>
                      <a:lnTo>
                        <a:pt x="0" y="392687"/>
                      </a:lnTo>
                      <a:lnTo>
                        <a:pt x="103781" y="398297"/>
                      </a:lnTo>
                      <a:lnTo>
                        <a:pt x="103781" y="398297"/>
                      </a:lnTo>
                    </a:path>
                  </a:pathLst>
                </a:cu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reeform 23"/>
                <p:cNvSpPr/>
                <p:nvPr/>
              </p:nvSpPr>
              <p:spPr>
                <a:xfrm flipH="1">
                  <a:off x="10263216" y="2645849"/>
                  <a:ext cx="138668" cy="398297"/>
                </a:xfrm>
                <a:custGeom>
                  <a:avLst/>
                  <a:gdLst>
                    <a:gd name="connsiteX0" fmla="*/ 109391 w 109391"/>
                    <a:gd name="connsiteY0" fmla="*/ 0 h 398297"/>
                    <a:gd name="connsiteX1" fmla="*/ 0 w 109391"/>
                    <a:gd name="connsiteY1" fmla="*/ 2805 h 398297"/>
                    <a:gd name="connsiteX2" fmla="*/ 0 w 109391"/>
                    <a:gd name="connsiteY2" fmla="*/ 392687 h 398297"/>
                    <a:gd name="connsiteX3" fmla="*/ 103781 w 109391"/>
                    <a:gd name="connsiteY3" fmla="*/ 398297 h 398297"/>
                    <a:gd name="connsiteX4" fmla="*/ 103781 w 109391"/>
                    <a:gd name="connsiteY4" fmla="*/ 398297 h 398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391" h="398297">
                      <a:moveTo>
                        <a:pt x="109391" y="0"/>
                      </a:moveTo>
                      <a:lnTo>
                        <a:pt x="0" y="2805"/>
                      </a:lnTo>
                      <a:lnTo>
                        <a:pt x="0" y="392687"/>
                      </a:lnTo>
                      <a:lnTo>
                        <a:pt x="103781" y="398297"/>
                      </a:lnTo>
                      <a:lnTo>
                        <a:pt x="103781" y="398297"/>
                      </a:lnTo>
                    </a:path>
                  </a:pathLst>
                </a:cu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2" name="TextBox 21"/>
              <p:cNvSpPr txBox="1"/>
              <p:nvPr/>
            </p:nvSpPr>
            <p:spPr>
              <a:xfrm>
                <a:off x="9494350" y="5766408"/>
                <a:ext cx="1950888" cy="307777"/>
              </a:xfrm>
              <a:prstGeom prst="rect">
                <a:avLst/>
              </a:prstGeom>
              <a:noFill/>
              <a:ln>
                <a:noFill/>
              </a:ln>
            </p:spPr>
            <p:txBody>
              <a:bodyPr wrap="square" rtlCol="0">
                <a:spAutoFit/>
              </a:bodyPr>
              <a:lstStyle/>
              <a:p>
                <a:pPr algn="ctr"/>
                <a:r>
                  <a:rPr lang="en-GB" sz="1400" dirty="0" smtClean="0">
                    <a:solidFill>
                      <a:schemeClr val="bg1"/>
                    </a:solidFill>
                  </a:rPr>
                  <a:t>WORKING FROM HOME</a:t>
                </a:r>
                <a:endParaRPr lang="en-GB" sz="1400" dirty="0">
                  <a:solidFill>
                    <a:schemeClr val="bg1"/>
                  </a:solidFill>
                </a:endParaRPr>
              </a:p>
            </p:txBody>
          </p:sp>
        </p:grpSp>
      </p:grpSp>
      <p:sp>
        <p:nvSpPr>
          <p:cNvPr id="3" name="TextBox 2"/>
          <p:cNvSpPr txBox="1"/>
          <p:nvPr/>
        </p:nvSpPr>
        <p:spPr>
          <a:xfrm>
            <a:off x="6975835" y="1635730"/>
            <a:ext cx="3214540" cy="923330"/>
          </a:xfrm>
          <a:prstGeom prst="rect">
            <a:avLst/>
          </a:prstGeom>
          <a:noFill/>
        </p:spPr>
        <p:txBody>
          <a:bodyPr wrap="square" rtlCol="0">
            <a:spAutoFit/>
          </a:bodyPr>
          <a:lstStyle/>
          <a:p>
            <a:r>
              <a:rPr lang="en-GB" i="1" dirty="0" smtClean="0">
                <a:solidFill>
                  <a:schemeClr val="accent1">
                    <a:lumMod val="75000"/>
                  </a:schemeClr>
                </a:solidFill>
              </a:rPr>
              <a:t>Personal Issue is role specific, if you change roll, you maybe required to return it</a:t>
            </a:r>
            <a:endParaRPr lang="en-GB" i="1" dirty="0">
              <a:solidFill>
                <a:schemeClr val="accent1">
                  <a:lumMod val="75000"/>
                </a:schemeClr>
              </a:solidFill>
            </a:endParaRPr>
          </a:p>
        </p:txBody>
      </p:sp>
    </p:spTree>
    <p:extLst>
      <p:ext uri="{BB962C8B-B14F-4D97-AF65-F5344CB8AC3E}">
        <p14:creationId xmlns:p14="http://schemas.microsoft.com/office/powerpoint/2010/main" val="33727814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3"/>
          <a:srcRect l="53653" t="7026" r="4693" b="11744"/>
          <a:stretch/>
        </p:blipFill>
        <p:spPr>
          <a:xfrm>
            <a:off x="6639886" y="4088933"/>
            <a:ext cx="3949218" cy="2422924"/>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title"/>
          </p:nvPr>
        </p:nvSpPr>
        <p:spPr>
          <a:xfrm>
            <a:off x="452120" y="213824"/>
            <a:ext cx="10530108" cy="1255899"/>
          </a:xfrm>
        </p:spPr>
        <p:txBody>
          <a:bodyPr>
            <a:normAutofit/>
          </a:bodyPr>
          <a:lstStyle/>
          <a:p>
            <a:r>
              <a:rPr lang="en-GB" sz="32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Benefits of the FFF way of working - Officers</a:t>
            </a:r>
            <a:endParaRPr lang="en-GB" sz="32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1" name="Picture 10"/>
          <p:cNvPicPr>
            <a:picLocks noChangeAspect="1"/>
          </p:cNvPicPr>
          <p:nvPr/>
        </p:nvPicPr>
        <p:blipFill rotWithShape="1">
          <a:blip r:embed="rId4"/>
          <a:srcRect l="52947" t="7711" r="3956" b="12687"/>
          <a:stretch/>
        </p:blipFill>
        <p:spPr>
          <a:xfrm>
            <a:off x="3997839" y="1711976"/>
            <a:ext cx="3949218" cy="2076782"/>
          </a:xfrm>
          <a:prstGeom prst="rect">
            <a:avLst/>
          </a:prstGeom>
          <a:ln>
            <a:noFill/>
          </a:ln>
          <a:effectLst>
            <a:outerShdw blurRad="292100" dist="139700" dir="2700000" algn="tl" rotWithShape="0">
              <a:srgbClr val="333333">
                <a:alpha val="65000"/>
              </a:srgbClr>
            </a:outerShdw>
          </a:effectLst>
        </p:spPr>
      </p:pic>
      <p:pic>
        <p:nvPicPr>
          <p:cNvPr id="9" name="Picture 8"/>
          <p:cNvPicPr>
            <a:picLocks noChangeAspect="1"/>
          </p:cNvPicPr>
          <p:nvPr/>
        </p:nvPicPr>
        <p:blipFill rotWithShape="1">
          <a:blip r:embed="rId5"/>
          <a:srcRect l="53507" t="5721" r="4067" b="11492"/>
          <a:stretch/>
        </p:blipFill>
        <p:spPr>
          <a:xfrm>
            <a:off x="273010" y="1711976"/>
            <a:ext cx="3521337" cy="2076782"/>
          </a:xfrm>
          <a:prstGeom prst="rect">
            <a:avLst/>
          </a:prstGeom>
          <a:ln>
            <a:noFill/>
          </a:ln>
          <a:effectLst>
            <a:outerShdw blurRad="292100" dist="139700" dir="2700000" algn="tl" rotWithShape="0">
              <a:srgbClr val="333333">
                <a:alpha val="65000"/>
              </a:srgbClr>
            </a:outerShdw>
          </a:effectLst>
        </p:spPr>
      </p:pic>
      <p:pic>
        <p:nvPicPr>
          <p:cNvPr id="13" name="Picture 12"/>
          <p:cNvPicPr>
            <a:picLocks noChangeAspect="1"/>
          </p:cNvPicPr>
          <p:nvPr/>
        </p:nvPicPr>
        <p:blipFill rotWithShape="1">
          <a:blip r:embed="rId6"/>
          <a:srcRect l="53422" t="4564" r="3077" b="14206"/>
          <a:stretch/>
        </p:blipFill>
        <p:spPr>
          <a:xfrm>
            <a:off x="2101809" y="4088933"/>
            <a:ext cx="3752989" cy="2422924"/>
          </a:xfrm>
          <a:prstGeom prst="rect">
            <a:avLst/>
          </a:prstGeom>
          <a:ln>
            <a:noFill/>
          </a:ln>
          <a:effectLst>
            <a:outerShdw blurRad="292100" dist="139700" dir="2700000" algn="tl" rotWithShape="0">
              <a:srgbClr val="333333">
                <a:alpha val="65000"/>
              </a:srgbClr>
            </a:outerShdw>
          </a:effectLst>
        </p:spPr>
      </p:pic>
      <p:pic>
        <p:nvPicPr>
          <p:cNvPr id="8" name="Picture 7"/>
          <p:cNvPicPr>
            <a:picLocks noChangeAspect="1"/>
          </p:cNvPicPr>
          <p:nvPr/>
        </p:nvPicPr>
        <p:blipFill rotWithShape="1">
          <a:blip r:embed="rId7"/>
          <a:srcRect l="53060" t="3333" r="1717" b="9503"/>
          <a:stretch/>
        </p:blipFill>
        <p:spPr>
          <a:xfrm>
            <a:off x="8068364" y="1736408"/>
            <a:ext cx="3962399" cy="2027917"/>
          </a:xfrm>
          <a:prstGeom prst="rect">
            <a:avLst/>
          </a:prstGeom>
          <a:ln>
            <a:noFill/>
          </a:ln>
          <a:effectLst>
            <a:outerShdw blurRad="292100" dist="139700" dir="2700000" algn="tl" rotWithShape="0">
              <a:srgbClr val="333333">
                <a:alpha val="65000"/>
              </a:srgbClr>
            </a:outerShdw>
          </a:effectLst>
        </p:spPr>
      </p:pic>
      <p:pic>
        <p:nvPicPr>
          <p:cNvPr id="15" name="Picture 14"/>
          <p:cNvPicPr>
            <a:picLocks noChangeAspect="1"/>
          </p:cNvPicPr>
          <p:nvPr/>
        </p:nvPicPr>
        <p:blipFill>
          <a:blip r:embed="rId8"/>
          <a:stretch>
            <a:fillRect/>
          </a:stretch>
        </p:blipFill>
        <p:spPr>
          <a:xfrm>
            <a:off x="10178224" y="271749"/>
            <a:ext cx="1249788" cy="1140051"/>
          </a:xfrm>
          <a:prstGeom prst="rect">
            <a:avLst/>
          </a:prstGeom>
        </p:spPr>
      </p:pic>
    </p:spTree>
    <p:extLst>
      <p:ext uri="{BB962C8B-B14F-4D97-AF65-F5344CB8AC3E}">
        <p14:creationId xmlns:p14="http://schemas.microsoft.com/office/powerpoint/2010/main" val="146421574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81000" y="176063"/>
            <a:ext cx="11430000" cy="5986254"/>
          </a:xfrm>
          <a:prstGeom prst="rect">
            <a:avLst/>
          </a:prstGeom>
          <a:noFill/>
        </p:spPr>
        <p:txBody>
          <a:bodyPr wrap="square" rtlCol="0">
            <a:sp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Laptop Trial Officer Feedback</a:t>
            </a:r>
            <a:endParaRPr lang="en-GB" sz="24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a:p>
            <a:pPr marL="457200" indent="-457200">
              <a:buFont typeface="Arial" panose="020B0604020202020204" pitchFamily="34" charset="0"/>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Arial" panose="020B0604020202020204" pitchFamily="34" charset="0"/>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Arial" panose="020B0604020202020204" pitchFamily="34" charset="0"/>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11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32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 </a:t>
            </a:r>
          </a:p>
          <a:p>
            <a:endParaRPr lang="en-GB" sz="3200" b="1"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11" name="Picture 10"/>
          <p:cNvPicPr>
            <a:picLocks noChangeAspect="1"/>
          </p:cNvPicPr>
          <p:nvPr/>
        </p:nvPicPr>
        <p:blipFill rotWithShape="1">
          <a:blip r:embed="rId3"/>
          <a:srcRect l="43871"/>
          <a:stretch/>
        </p:blipFill>
        <p:spPr>
          <a:xfrm>
            <a:off x="360672" y="3806569"/>
            <a:ext cx="1172997" cy="15287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 name="Picture 9"/>
          <p:cNvPicPr>
            <a:picLocks noChangeAspect="1"/>
          </p:cNvPicPr>
          <p:nvPr/>
        </p:nvPicPr>
        <p:blipFill>
          <a:blip r:embed="rId4"/>
          <a:stretch>
            <a:fillRect/>
          </a:stretch>
        </p:blipFill>
        <p:spPr>
          <a:xfrm>
            <a:off x="360672" y="2259001"/>
            <a:ext cx="1172997" cy="146624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p:cNvSpPr txBox="1"/>
          <p:nvPr/>
        </p:nvSpPr>
        <p:spPr>
          <a:xfrm>
            <a:off x="219272" y="898413"/>
            <a:ext cx="1749572" cy="1323439"/>
          </a:xfrm>
          <a:prstGeom prst="rect">
            <a:avLst/>
          </a:prstGeom>
          <a:noFill/>
        </p:spPr>
        <p:txBody>
          <a:bodyPr wrap="square" rtlCol="0">
            <a:spAutoFit/>
          </a:bodyPr>
          <a:lstStyle/>
          <a:p>
            <a:r>
              <a:rPr lang="en-GB" sz="16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Trialled by Response Shifts at Aberdare, Ely and Neath </a:t>
            </a:r>
            <a:endParaRPr lang="en-GB" sz="1600" dirty="0"/>
          </a:p>
        </p:txBody>
      </p:sp>
      <p:sp>
        <p:nvSpPr>
          <p:cNvPr id="13" name="Oval Callout 12"/>
          <p:cNvSpPr/>
          <p:nvPr/>
        </p:nvSpPr>
        <p:spPr>
          <a:xfrm>
            <a:off x="9231918" y="863131"/>
            <a:ext cx="2903123" cy="216791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lvl="0"/>
            <a:r>
              <a:rPr lang="en-GB" sz="1400" dirty="0" smtClean="0"/>
              <a:t>“PPNs </a:t>
            </a:r>
            <a:r>
              <a:rPr lang="en-GB" sz="1400" dirty="0"/>
              <a:t>are much easier and quicker to complete with the </a:t>
            </a:r>
            <a:r>
              <a:rPr lang="en-GB" sz="1400" dirty="0" smtClean="0"/>
              <a:t>laptop touch </a:t>
            </a:r>
            <a:r>
              <a:rPr lang="en-GB" sz="1400" dirty="0"/>
              <a:t>screen features and makes the process again a lot easier for the person being asked these questions</a:t>
            </a:r>
            <a:r>
              <a:rPr lang="en-GB" sz="1400" dirty="0" smtClean="0"/>
              <a:t>.” </a:t>
            </a:r>
            <a:endParaRPr lang="en-GB" sz="1400" dirty="0"/>
          </a:p>
        </p:txBody>
      </p:sp>
      <p:sp>
        <p:nvSpPr>
          <p:cNvPr id="16" name="Oval Callout 15"/>
          <p:cNvSpPr/>
          <p:nvPr/>
        </p:nvSpPr>
        <p:spPr>
          <a:xfrm>
            <a:off x="1629033" y="3477475"/>
            <a:ext cx="2020732" cy="146754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lvl="0"/>
            <a:r>
              <a:rPr lang="en-GB" sz="1400" dirty="0" smtClean="0"/>
              <a:t>“Less </a:t>
            </a:r>
            <a:r>
              <a:rPr lang="en-GB" sz="1400" dirty="0"/>
              <a:t>back and </a:t>
            </a:r>
            <a:r>
              <a:rPr lang="en-GB" sz="1400" dirty="0" smtClean="0"/>
              <a:t>for </a:t>
            </a:r>
            <a:r>
              <a:rPr lang="en-GB" sz="1400" dirty="0"/>
              <a:t>the station doing bits and bobs and updates</a:t>
            </a:r>
            <a:r>
              <a:rPr lang="en-GB" sz="1400" dirty="0" smtClean="0"/>
              <a:t>.”</a:t>
            </a:r>
            <a:endParaRPr lang="en-GB" sz="1400" dirty="0"/>
          </a:p>
        </p:txBody>
      </p:sp>
      <p:sp>
        <p:nvSpPr>
          <p:cNvPr id="17" name="Oval Callout 16"/>
          <p:cNvSpPr/>
          <p:nvPr/>
        </p:nvSpPr>
        <p:spPr>
          <a:xfrm>
            <a:off x="1790561" y="881842"/>
            <a:ext cx="2296923" cy="216517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lvl="0"/>
            <a:r>
              <a:rPr lang="en-GB" sz="1400" dirty="0" smtClean="0"/>
              <a:t>“Occurrences </a:t>
            </a:r>
            <a:r>
              <a:rPr lang="en-GB" sz="1400" dirty="0"/>
              <a:t>are being updated whilst out on patrol therefore time working on </a:t>
            </a:r>
            <a:r>
              <a:rPr lang="en-GB" sz="1400" dirty="0" smtClean="0"/>
              <a:t>them is  </a:t>
            </a:r>
            <a:r>
              <a:rPr lang="en-GB" sz="1400" dirty="0"/>
              <a:t>reduced at the end of our tour of duty</a:t>
            </a:r>
            <a:r>
              <a:rPr lang="en-GB" sz="1400" dirty="0" smtClean="0"/>
              <a:t>.”</a:t>
            </a:r>
            <a:endParaRPr lang="en-GB" sz="1400" dirty="0"/>
          </a:p>
        </p:txBody>
      </p:sp>
      <p:sp>
        <p:nvSpPr>
          <p:cNvPr id="18" name="Oval Callout 17"/>
          <p:cNvSpPr/>
          <p:nvPr/>
        </p:nvSpPr>
        <p:spPr>
          <a:xfrm>
            <a:off x="6228463" y="881842"/>
            <a:ext cx="2903123" cy="2167912"/>
          </a:xfrm>
          <a:prstGeom prst="wedgeEllipseCallout">
            <a:avLst/>
          </a:prstGeom>
          <a:effectLst>
            <a:glow rad="228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lvl="0"/>
            <a:r>
              <a:rPr lang="en-GB" sz="1400" dirty="0" smtClean="0"/>
              <a:t>“Having </a:t>
            </a:r>
            <a:r>
              <a:rPr lang="en-GB" sz="1400" dirty="0"/>
              <a:t>a laptop has meant that calls are much quicker to deal with as statements are easier to take, this in turn means that we can move onto the next calls </a:t>
            </a:r>
            <a:r>
              <a:rPr lang="en-GB" sz="1400" dirty="0" smtClean="0"/>
              <a:t>more quickly.” </a:t>
            </a:r>
            <a:endParaRPr lang="en-GB" sz="1400" dirty="0"/>
          </a:p>
        </p:txBody>
      </p:sp>
      <p:sp>
        <p:nvSpPr>
          <p:cNvPr id="19" name="Oval Callout 18"/>
          <p:cNvSpPr/>
          <p:nvPr/>
        </p:nvSpPr>
        <p:spPr>
          <a:xfrm>
            <a:off x="6886865" y="3320118"/>
            <a:ext cx="2834887" cy="214547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lvl="0"/>
            <a:r>
              <a:rPr lang="en-GB" sz="1400" dirty="0" smtClean="0"/>
              <a:t>“The </a:t>
            </a:r>
            <a:r>
              <a:rPr lang="en-GB" sz="1400" dirty="0"/>
              <a:t>laptops have been handy for hospital watches with non-violent prisoners as it means that our workloads can be looked at as opposed to just being sat there</a:t>
            </a:r>
            <a:r>
              <a:rPr lang="en-GB" sz="1400" dirty="0" smtClean="0"/>
              <a:t>.”</a:t>
            </a:r>
            <a:endParaRPr lang="en-GB" sz="1400" dirty="0"/>
          </a:p>
        </p:txBody>
      </p:sp>
      <p:sp>
        <p:nvSpPr>
          <p:cNvPr id="20" name="Oval Callout 19"/>
          <p:cNvSpPr/>
          <p:nvPr/>
        </p:nvSpPr>
        <p:spPr>
          <a:xfrm>
            <a:off x="3752567" y="3364084"/>
            <a:ext cx="3031495" cy="1944070"/>
          </a:xfrm>
          <a:prstGeom prst="wedgeEllipseCallout">
            <a:avLst/>
          </a:prstGeom>
          <a:ln w="28575"/>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lvl="0"/>
            <a:r>
              <a:rPr lang="en-GB" sz="1400" dirty="0" smtClean="0"/>
              <a:t>“The </a:t>
            </a:r>
            <a:r>
              <a:rPr lang="en-GB" sz="1400" dirty="0"/>
              <a:t>laptop </a:t>
            </a:r>
            <a:r>
              <a:rPr lang="en-GB" sz="1400" dirty="0" smtClean="0"/>
              <a:t>is </a:t>
            </a:r>
            <a:r>
              <a:rPr lang="en-GB" sz="1400" dirty="0"/>
              <a:t>much easier to use when updating occurrences than the </a:t>
            </a:r>
            <a:r>
              <a:rPr lang="en-GB" sz="1400" dirty="0" smtClean="0"/>
              <a:t>phone. I use it for I-patrol</a:t>
            </a:r>
            <a:r>
              <a:rPr lang="en-GB" sz="1400" dirty="0"/>
              <a:t>, NICHE, basically everything we’d use in the station</a:t>
            </a:r>
            <a:r>
              <a:rPr lang="en-GB" sz="1400" dirty="0" smtClean="0"/>
              <a:t>.”</a:t>
            </a:r>
            <a:endParaRPr lang="en-GB" sz="1400" dirty="0"/>
          </a:p>
        </p:txBody>
      </p:sp>
      <p:sp>
        <p:nvSpPr>
          <p:cNvPr id="21" name="Oval Callout 20"/>
          <p:cNvSpPr/>
          <p:nvPr/>
        </p:nvSpPr>
        <p:spPr>
          <a:xfrm>
            <a:off x="9922416" y="3346180"/>
            <a:ext cx="2020732" cy="146754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lvl="0"/>
            <a:r>
              <a:rPr lang="en-GB" sz="1400" dirty="0" smtClean="0"/>
              <a:t>“My </a:t>
            </a:r>
            <a:r>
              <a:rPr lang="en-GB" sz="1400" dirty="0"/>
              <a:t>most used application out of the station is the digital statement found on iPatrol</a:t>
            </a:r>
            <a:r>
              <a:rPr lang="en-GB" sz="1400" dirty="0" smtClean="0"/>
              <a:t>.” </a:t>
            </a:r>
            <a:endParaRPr lang="en-GB" sz="1400" dirty="0"/>
          </a:p>
        </p:txBody>
      </p:sp>
      <p:sp>
        <p:nvSpPr>
          <p:cNvPr id="22" name="Oval Callout 21"/>
          <p:cNvSpPr/>
          <p:nvPr/>
        </p:nvSpPr>
        <p:spPr>
          <a:xfrm>
            <a:off x="4145692" y="861607"/>
            <a:ext cx="2066422" cy="2149201"/>
          </a:xfrm>
          <a:prstGeom prst="wedgeEllipseCallout">
            <a:avLst/>
          </a:prstGeom>
          <a:ln w="28575"/>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lvl="0"/>
            <a:r>
              <a:rPr lang="en-GB" sz="1400" dirty="0" smtClean="0"/>
              <a:t>“The </a:t>
            </a:r>
            <a:r>
              <a:rPr lang="en-GB" sz="1400" dirty="0"/>
              <a:t>car Wi-Fi and in car charger work </a:t>
            </a:r>
            <a:r>
              <a:rPr lang="en-GB" sz="1400" dirty="0" smtClean="0"/>
              <a:t>well, connectivity is reliable. It’s as easy to use the laptop on calls as it is in the station ”</a:t>
            </a:r>
            <a:endParaRPr lang="en-GB" sz="1400" dirty="0"/>
          </a:p>
        </p:txBody>
      </p:sp>
      <p:pic>
        <p:nvPicPr>
          <p:cNvPr id="5" name="Picture 4"/>
          <p:cNvPicPr>
            <a:picLocks noChangeAspect="1"/>
          </p:cNvPicPr>
          <p:nvPr/>
        </p:nvPicPr>
        <p:blipFill>
          <a:blip r:embed="rId5"/>
          <a:stretch>
            <a:fillRect/>
          </a:stretch>
        </p:blipFill>
        <p:spPr>
          <a:xfrm>
            <a:off x="0" y="5946930"/>
            <a:ext cx="2840982" cy="859611"/>
          </a:xfrm>
          <a:prstGeom prst="rect">
            <a:avLst/>
          </a:prstGeom>
        </p:spPr>
      </p:pic>
    </p:spTree>
    <p:extLst>
      <p:ext uri="{BB962C8B-B14F-4D97-AF65-F5344CB8AC3E}">
        <p14:creationId xmlns:p14="http://schemas.microsoft.com/office/powerpoint/2010/main" val="40008704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8200" y="203457"/>
            <a:ext cx="10515600" cy="1325563"/>
          </a:xfrm>
        </p:spPr>
        <p:txBody>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Policy</a:t>
            </a:r>
            <a:r>
              <a:rPr lang="en-GB"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 of Use</a:t>
            </a:r>
            <a:endParaRPr lang="en-GB"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0" name="Picture 9"/>
          <p:cNvPicPr>
            <a:picLocks noChangeAspect="1"/>
          </p:cNvPicPr>
          <p:nvPr/>
        </p:nvPicPr>
        <p:blipFill>
          <a:blip r:embed="rId3"/>
          <a:stretch>
            <a:fillRect/>
          </a:stretch>
        </p:blipFill>
        <p:spPr>
          <a:xfrm>
            <a:off x="0" y="5939229"/>
            <a:ext cx="2840982" cy="859611"/>
          </a:xfrm>
          <a:prstGeom prst="rect">
            <a:avLst/>
          </a:prstGeom>
        </p:spPr>
      </p:pic>
      <p:sp>
        <p:nvSpPr>
          <p:cNvPr id="9" name="TextBox 8"/>
          <p:cNvSpPr txBox="1"/>
          <p:nvPr/>
        </p:nvSpPr>
        <p:spPr>
          <a:xfrm>
            <a:off x="865291" y="1294198"/>
            <a:ext cx="10625221" cy="4308872"/>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solidFill>
                  <a:srgbClr val="002060"/>
                </a:solidFill>
              </a:rPr>
              <a:t>Adherence to Gwent Police Code of Ethics at all times</a:t>
            </a:r>
          </a:p>
          <a:p>
            <a:pPr marL="285750" indent="-285750">
              <a:buFont typeface="Arial" panose="020B0604020202020204" pitchFamily="34" charset="0"/>
              <a:buChar char="•"/>
            </a:pPr>
            <a:r>
              <a:rPr lang="en-GB" sz="2000" dirty="0" smtClean="0">
                <a:solidFill>
                  <a:srgbClr val="002060"/>
                </a:solidFill>
              </a:rPr>
              <a:t>Your personal responsibility for your laptop;</a:t>
            </a:r>
          </a:p>
          <a:p>
            <a:pPr marL="742950" lvl="1" indent="-285750">
              <a:buFont typeface="Arial" panose="020B0604020202020204" pitchFamily="34" charset="0"/>
              <a:buChar char="•"/>
            </a:pPr>
            <a:r>
              <a:rPr lang="en-GB" sz="2000" dirty="0" smtClean="0">
                <a:solidFill>
                  <a:srgbClr val="002060"/>
                </a:solidFill>
              </a:rPr>
              <a:t>Keep it safe, store it securely, switch it off and charge it</a:t>
            </a:r>
          </a:p>
          <a:p>
            <a:pPr marL="742950" lvl="1" indent="-285750">
              <a:buFont typeface="Arial" panose="020B0604020202020204" pitchFamily="34" charset="0"/>
              <a:buChar char="•"/>
            </a:pPr>
            <a:r>
              <a:rPr lang="en-GB" sz="2000" dirty="0" smtClean="0">
                <a:solidFill>
                  <a:srgbClr val="002060"/>
                </a:solidFill>
              </a:rPr>
              <a:t>DO NOT customise your laptop with stickers </a:t>
            </a:r>
            <a:r>
              <a:rPr lang="en-GB" sz="2000" dirty="0" err="1" smtClean="0">
                <a:solidFill>
                  <a:srgbClr val="002060"/>
                </a:solidFill>
              </a:rPr>
              <a:t>etc</a:t>
            </a:r>
            <a:endParaRPr lang="en-GB" sz="2000" dirty="0" smtClean="0">
              <a:solidFill>
                <a:srgbClr val="002060"/>
              </a:solidFill>
            </a:endParaRPr>
          </a:p>
          <a:p>
            <a:pPr marL="742950" lvl="1" indent="-285750">
              <a:buFont typeface="Arial" panose="020B0604020202020204" pitchFamily="34" charset="0"/>
              <a:buChar char="•"/>
            </a:pPr>
            <a:r>
              <a:rPr lang="en-GB" sz="2000" dirty="0" smtClean="0">
                <a:solidFill>
                  <a:srgbClr val="002060"/>
                </a:solidFill>
              </a:rPr>
              <a:t>Your laptop can be taken home,  you must ensure its security is not compromised</a:t>
            </a:r>
          </a:p>
          <a:p>
            <a:pPr marL="742950" lvl="1" indent="-285750">
              <a:buFont typeface="Arial" panose="020B0604020202020204" pitchFamily="34" charset="0"/>
              <a:buChar char="•"/>
            </a:pPr>
            <a:r>
              <a:rPr lang="en-GB" sz="2000" dirty="0" smtClean="0">
                <a:solidFill>
                  <a:srgbClr val="002060"/>
                </a:solidFill>
              </a:rPr>
              <a:t>When a vehicle is in motion the laptop must not be used, powered of and stored securely, unless you are a passenger</a:t>
            </a:r>
          </a:p>
          <a:p>
            <a:pPr marL="285750" indent="-285750">
              <a:buFont typeface="Arial" panose="020B0604020202020204" pitchFamily="34" charset="0"/>
              <a:buChar char="•"/>
            </a:pPr>
            <a:r>
              <a:rPr lang="en-GB" sz="2000" dirty="0" smtClean="0">
                <a:solidFill>
                  <a:srgbClr val="002060"/>
                </a:solidFill>
              </a:rPr>
              <a:t>Use outside of the UK</a:t>
            </a:r>
          </a:p>
          <a:p>
            <a:pPr marL="742950" lvl="1" indent="-285750">
              <a:buFont typeface="Arial" panose="020B0604020202020204" pitchFamily="34" charset="0"/>
              <a:buChar char="•"/>
            </a:pPr>
            <a:r>
              <a:rPr lang="en-GB" sz="2000" dirty="0" smtClean="0">
                <a:solidFill>
                  <a:srgbClr val="002060"/>
                </a:solidFill>
              </a:rPr>
              <a:t>Inform force information security, or IT help desk if you need to go outside of the UK</a:t>
            </a:r>
          </a:p>
          <a:p>
            <a:pPr marL="285750" indent="-285750">
              <a:buFont typeface="Arial" panose="020B0604020202020204" pitchFamily="34" charset="0"/>
              <a:buChar char="•"/>
            </a:pPr>
            <a:r>
              <a:rPr lang="en-GB" sz="2000" dirty="0" smtClean="0">
                <a:solidFill>
                  <a:srgbClr val="002060"/>
                </a:solidFill>
              </a:rPr>
              <a:t>All repairs and disposal are only to be carried out by authorised Force IT personnel</a:t>
            </a:r>
          </a:p>
          <a:p>
            <a:pPr marL="285750" indent="-285750">
              <a:buFont typeface="Arial" panose="020B0604020202020204" pitchFamily="34" charset="0"/>
              <a:buChar char="•"/>
            </a:pPr>
            <a:r>
              <a:rPr lang="en-GB" sz="2000" dirty="0" smtClean="0">
                <a:solidFill>
                  <a:srgbClr val="002060"/>
                </a:solidFill>
              </a:rPr>
              <a:t>DO NOT carry your laptop by the screen</a:t>
            </a:r>
          </a:p>
          <a:p>
            <a:pPr marL="285750" indent="-285750">
              <a:buFont typeface="Arial" panose="020B0604020202020204" pitchFamily="34" charset="0"/>
              <a:buChar char="•"/>
            </a:pPr>
            <a:endParaRPr lang="en-GB" dirty="0" smtClean="0">
              <a:solidFill>
                <a:schemeClr val="tx1">
                  <a:lumMod val="95000"/>
                  <a:lumOff val="5000"/>
                </a:schemeClr>
              </a:solidFill>
            </a:endParaRPr>
          </a:p>
          <a:p>
            <a:pPr algn="r"/>
            <a:r>
              <a:rPr lang="en-GB" i="1" dirty="0" smtClean="0">
                <a:solidFill>
                  <a:schemeClr val="accent1">
                    <a:lumMod val="50000"/>
                  </a:schemeClr>
                </a:solidFill>
              </a:rPr>
              <a:t>Full details of usage policy is available on the force intranet</a:t>
            </a:r>
          </a:p>
          <a:p>
            <a:endParaRPr lang="en-GB" dirty="0">
              <a:solidFill>
                <a:schemeClr val="tx1">
                  <a:lumMod val="95000"/>
                  <a:lumOff val="5000"/>
                </a:schemeClr>
              </a:solidFill>
            </a:endParaRPr>
          </a:p>
        </p:txBody>
      </p:sp>
    </p:spTree>
    <p:extLst>
      <p:ext uri="{BB962C8B-B14F-4D97-AF65-F5344CB8AC3E}">
        <p14:creationId xmlns:p14="http://schemas.microsoft.com/office/powerpoint/2010/main" val="334286128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741288" y="123421"/>
            <a:ext cx="10515600" cy="1325563"/>
          </a:xfrm>
        </p:spPr>
        <p:txBody>
          <a:bodyPr>
            <a:normAutofit/>
          </a:bodyPr>
          <a:lstStyle/>
          <a:p>
            <a:pPr algn="ctr"/>
            <a:r>
              <a:rPr lang="en-GB" sz="3600"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Security and GDPR</a:t>
            </a:r>
            <a:endParaRPr lang="en-GB" sz="3600"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8" name="Picture 7"/>
          <p:cNvPicPr>
            <a:picLocks noChangeAspect="1"/>
          </p:cNvPicPr>
          <p:nvPr/>
        </p:nvPicPr>
        <p:blipFill>
          <a:blip r:embed="rId3"/>
          <a:stretch>
            <a:fillRect/>
          </a:stretch>
        </p:blipFill>
        <p:spPr>
          <a:xfrm>
            <a:off x="0" y="5939229"/>
            <a:ext cx="2840982" cy="859611"/>
          </a:xfrm>
          <a:prstGeom prst="rect">
            <a:avLst/>
          </a:prstGeom>
        </p:spPr>
      </p:pic>
      <p:pic>
        <p:nvPicPr>
          <p:cNvPr id="9" name="Picture 8"/>
          <p:cNvPicPr>
            <a:picLocks noChangeAspect="1"/>
          </p:cNvPicPr>
          <p:nvPr/>
        </p:nvPicPr>
        <p:blipFill>
          <a:blip r:embed="rId4"/>
          <a:stretch>
            <a:fillRect/>
          </a:stretch>
        </p:blipFill>
        <p:spPr>
          <a:xfrm>
            <a:off x="1013457" y="1383762"/>
            <a:ext cx="3360313" cy="4717000"/>
          </a:xfrm>
          <a:prstGeom prst="rect">
            <a:avLst/>
          </a:prstGeom>
        </p:spPr>
      </p:pic>
      <p:sp>
        <p:nvSpPr>
          <p:cNvPr id="15" name="TextBox 14"/>
          <p:cNvSpPr txBox="1"/>
          <p:nvPr/>
        </p:nvSpPr>
        <p:spPr>
          <a:xfrm>
            <a:off x="4693025" y="1299448"/>
            <a:ext cx="6814947" cy="4524315"/>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Only use your force SIM (provided) in your laptop</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Do </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not connect your device to any other hardware, computer or communication </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equipment including Bluetooth, </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other </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than force approved.</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Always lock your laptop (CTRL/ALT/DEL or Windows and L) </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When </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left unattended in </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a Police </a:t>
            </a: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vehicle it must be locked, alarmed, out of view, and turned </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off. Never leave your PIN or Passwords near your device</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GDPR</a:t>
            </a:r>
          </a:p>
          <a:p>
            <a:pPr marL="285750" indent="-285750">
              <a:buFont typeface="Arial" panose="020B0604020202020204" pitchFamily="34" charset="0"/>
              <a:buChar char="•"/>
            </a:pP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Environment</a:t>
            </a:r>
          </a:p>
          <a:p>
            <a:pPr marL="285750" indent="-285750">
              <a:buFont typeface="Arial" panose="020B0604020202020204" pitchFamily="34" charset="0"/>
              <a:buChar char="•"/>
            </a:pP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Confidentiality- Signatures</a:t>
            </a:r>
          </a:p>
          <a:p>
            <a:pPr marL="285750" indent="-285750">
              <a:buFont typeface="Arial" panose="020B0604020202020204" pitchFamily="34" charset="0"/>
              <a:buChar char="•"/>
            </a:pP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Disclosing information</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pPr marL="742950" lvl="1" indent="-285750">
              <a:buFont typeface="Arial" panose="020B0604020202020204" pitchFamily="34" charset="0"/>
              <a:buChar char="•"/>
            </a:pPr>
            <a:endParaRPr lang="en-GB" dirty="0"/>
          </a:p>
        </p:txBody>
      </p:sp>
      <p:pic>
        <p:nvPicPr>
          <p:cNvPr id="10" name="Picture 9"/>
          <p:cNvPicPr>
            <a:picLocks noChangeAspect="1"/>
          </p:cNvPicPr>
          <p:nvPr/>
        </p:nvPicPr>
        <p:blipFill>
          <a:blip r:embed="rId5"/>
          <a:stretch>
            <a:fillRect/>
          </a:stretch>
        </p:blipFill>
        <p:spPr>
          <a:xfrm>
            <a:off x="8059570" y="3579874"/>
            <a:ext cx="3767655" cy="1859441"/>
          </a:xfrm>
          <a:prstGeom prst="rect">
            <a:avLst/>
          </a:prstGeom>
        </p:spPr>
      </p:pic>
      <p:pic>
        <p:nvPicPr>
          <p:cNvPr id="16" name="Picture 15"/>
          <p:cNvPicPr>
            <a:picLocks noChangeAspect="1"/>
          </p:cNvPicPr>
          <p:nvPr/>
        </p:nvPicPr>
        <p:blipFill>
          <a:blip r:embed="rId6"/>
          <a:stretch>
            <a:fillRect/>
          </a:stretch>
        </p:blipFill>
        <p:spPr>
          <a:xfrm>
            <a:off x="1264541" y="4038917"/>
            <a:ext cx="3109229" cy="1877731"/>
          </a:xfrm>
          <a:prstGeom prst="rect">
            <a:avLst/>
          </a:prstGeom>
        </p:spPr>
      </p:pic>
    </p:spTree>
    <p:extLst>
      <p:ext uri="{BB962C8B-B14F-4D97-AF65-F5344CB8AC3E}">
        <p14:creationId xmlns:p14="http://schemas.microsoft.com/office/powerpoint/2010/main" val="64573608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4086996" y="464740"/>
            <a:ext cx="3191770" cy="767342"/>
          </a:xfrm>
        </p:spPr>
        <p:txBody>
          <a:bodyPr>
            <a:normAutofit/>
          </a:bodyPr>
          <a:lstStyle/>
          <a:p>
            <a:pPr algn="ctr"/>
            <a:r>
              <a:rPr lang="en-GB" sz="3200"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Lost Devices</a:t>
            </a:r>
            <a:endParaRPr lang="en-GB" sz="3200"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0" y="5998389"/>
            <a:ext cx="2840982" cy="859611"/>
          </a:xfrm>
          <a:prstGeom prst="rect">
            <a:avLst/>
          </a:prstGeom>
        </p:spPr>
      </p:pic>
      <p:sp>
        <p:nvSpPr>
          <p:cNvPr id="16" name="TextBox 15"/>
          <p:cNvSpPr txBox="1"/>
          <p:nvPr/>
        </p:nvSpPr>
        <p:spPr>
          <a:xfrm>
            <a:off x="6096000" y="4216217"/>
            <a:ext cx="3554569" cy="923330"/>
          </a:xfrm>
          <a:prstGeom prst="rect">
            <a:avLst/>
          </a:prstGeom>
          <a:noFill/>
        </p:spPr>
        <p:txBody>
          <a:bodyPr wrap="square" rtlCol="0">
            <a:spAutoFit/>
          </a:bodyPr>
          <a:lstStyle/>
          <a:p>
            <a:r>
              <a:rPr lang="en-GB" i="1" dirty="0" smtClean="0">
                <a:solidFill>
                  <a:schemeClr val="accent1">
                    <a:lumMod val="75000"/>
                  </a:schemeClr>
                </a:solidFill>
              </a:rPr>
              <a:t>If you believe your device has been tampered with, </a:t>
            </a:r>
            <a:r>
              <a:rPr lang="en-GB" b="1" i="1" dirty="0" smtClean="0">
                <a:solidFill>
                  <a:schemeClr val="accent1">
                    <a:lumMod val="75000"/>
                  </a:schemeClr>
                </a:solidFill>
              </a:rPr>
              <a:t>switch it off </a:t>
            </a:r>
            <a:r>
              <a:rPr lang="en-GB" i="1" dirty="0" smtClean="0">
                <a:solidFill>
                  <a:schemeClr val="accent1">
                    <a:lumMod val="75000"/>
                  </a:schemeClr>
                </a:solidFill>
              </a:rPr>
              <a:t>and contact IT </a:t>
            </a:r>
            <a:r>
              <a:rPr lang="en-GB" b="1" i="1" dirty="0" smtClean="0">
                <a:solidFill>
                  <a:schemeClr val="accent1">
                    <a:lumMod val="75000"/>
                  </a:schemeClr>
                </a:solidFill>
              </a:rPr>
              <a:t>immediately.</a:t>
            </a:r>
            <a:endParaRPr lang="en-GB" b="1" i="1" dirty="0">
              <a:solidFill>
                <a:schemeClr val="accent1">
                  <a:lumMod val="75000"/>
                </a:schemeClr>
              </a:solidFill>
            </a:endParaRPr>
          </a:p>
        </p:txBody>
      </p:sp>
      <p:sp>
        <p:nvSpPr>
          <p:cNvPr id="17" name="TextBox 16"/>
          <p:cNvSpPr txBox="1"/>
          <p:nvPr/>
        </p:nvSpPr>
        <p:spPr>
          <a:xfrm>
            <a:off x="3662790" y="1523305"/>
            <a:ext cx="4593681" cy="923330"/>
          </a:xfrm>
          <a:prstGeom prst="rect">
            <a:avLst/>
          </a:prstGeom>
          <a:noFill/>
        </p:spPr>
        <p:txBody>
          <a:bodyPr wrap="square" rtlCol="0">
            <a:spAutoFit/>
          </a:bodyPr>
          <a:lstStyle/>
          <a:p>
            <a:r>
              <a:rPr lang="en-GB" dirty="0" smtClean="0">
                <a:solidFill>
                  <a:srgbClr val="002060"/>
                </a:solidFill>
              </a:rPr>
              <a:t>Complete a Security Incident Form ASAP!</a:t>
            </a:r>
          </a:p>
          <a:p>
            <a:endParaRPr lang="en-GB" dirty="0">
              <a:solidFill>
                <a:srgbClr val="002060"/>
              </a:solidFill>
            </a:endParaRPr>
          </a:p>
          <a:p>
            <a:r>
              <a:rPr lang="en-GB" dirty="0" smtClean="0">
                <a:solidFill>
                  <a:srgbClr val="002060"/>
                </a:solidFill>
              </a:rPr>
              <a:t>This can be found on The Beat (</a:t>
            </a:r>
            <a:r>
              <a:rPr lang="en-GB" dirty="0" err="1" smtClean="0">
                <a:solidFill>
                  <a:srgbClr val="002060"/>
                </a:solidFill>
              </a:rPr>
              <a:t>Quicklinks</a:t>
            </a:r>
            <a:r>
              <a:rPr lang="en-GB" dirty="0" smtClean="0">
                <a:solidFill>
                  <a:srgbClr val="002060"/>
                </a:solidFill>
              </a:rPr>
              <a:t>)</a:t>
            </a:r>
            <a:endParaRPr lang="en-GB" dirty="0">
              <a:solidFill>
                <a:srgbClr val="002060"/>
              </a:solidFill>
            </a:endParaRPr>
          </a:p>
        </p:txBody>
      </p:sp>
      <p:pic>
        <p:nvPicPr>
          <p:cNvPr id="18" name="Picture 1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24865" y="3743325"/>
            <a:ext cx="1457325" cy="1600200"/>
          </a:xfrm>
          <a:prstGeom prst="rect">
            <a:avLst/>
          </a:prstGeom>
        </p:spPr>
      </p:pic>
      <p:pic>
        <p:nvPicPr>
          <p:cNvPr id="19" name="Content Placeholder 23"/>
          <p:cNvPicPr>
            <a:picLocks noGrp="1" noChangeAspect="1"/>
          </p:cNvPicPr>
          <p:nvPr>
            <p:ph sz="half" idx="1"/>
          </p:nvPr>
        </p:nvPicPr>
        <p:blipFill>
          <a:blip r:embed="rId5"/>
          <a:stretch>
            <a:fillRect/>
          </a:stretch>
        </p:blipFill>
        <p:spPr>
          <a:xfrm>
            <a:off x="1791643" y="2915414"/>
            <a:ext cx="2466975" cy="1847850"/>
          </a:xfrm>
          <a:prstGeom prst="rect">
            <a:avLst/>
          </a:prstGeom>
        </p:spPr>
      </p:pic>
    </p:spTree>
    <p:extLst>
      <p:ext uri="{BB962C8B-B14F-4D97-AF65-F5344CB8AC3E}">
        <p14:creationId xmlns:p14="http://schemas.microsoft.com/office/powerpoint/2010/main" val="4303468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164" y="531821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13" name="Title 12"/>
          <p:cNvSpPr>
            <a:spLocks noGrp="1"/>
          </p:cNvSpPr>
          <p:nvPr>
            <p:ph type="title"/>
          </p:nvPr>
        </p:nvSpPr>
        <p:spPr>
          <a:xfrm>
            <a:off x="838200" y="22216"/>
            <a:ext cx="10515600" cy="1325563"/>
          </a:xfrm>
        </p:spPr>
        <p:txBody>
          <a:bodyPr>
            <a:normAutofit/>
          </a:bodyPr>
          <a:lstStyle/>
          <a:p>
            <a:pPr algn="ctr"/>
            <a:r>
              <a:rPr lang="en-GB" sz="32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HP </a:t>
            </a:r>
            <a:r>
              <a:rPr lang="en-GB" sz="3200" b="1"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Elitebook</a:t>
            </a:r>
            <a:r>
              <a:rPr lang="en-GB" sz="32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 x360</a:t>
            </a:r>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4" name="Content Placeholder 23"/>
          <p:cNvPicPr>
            <a:picLocks noGrp="1" noChangeAspect="1"/>
          </p:cNvPicPr>
          <p:nvPr>
            <p:ph sz="half" idx="1"/>
          </p:nvPr>
        </p:nvPicPr>
        <p:blipFill>
          <a:blip r:embed="rId3"/>
          <a:stretch>
            <a:fillRect/>
          </a:stretch>
        </p:blipFill>
        <p:spPr>
          <a:xfrm>
            <a:off x="7212056" y="3803478"/>
            <a:ext cx="2466975" cy="1847850"/>
          </a:xfrm>
          <a:prstGeom prst="rect">
            <a:avLst/>
          </a:prstGeom>
        </p:spPr>
      </p:pic>
      <p:pic>
        <p:nvPicPr>
          <p:cNvPr id="27" name="Picture 2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88296" y="1322811"/>
            <a:ext cx="3051693" cy="1547869"/>
          </a:xfrm>
          <a:prstGeom prst="rect">
            <a:avLst/>
          </a:prstGeom>
        </p:spPr>
      </p:pic>
      <p:sp>
        <p:nvSpPr>
          <p:cNvPr id="43" name="TextBox 42"/>
          <p:cNvSpPr txBox="1"/>
          <p:nvPr/>
        </p:nvSpPr>
        <p:spPr>
          <a:xfrm>
            <a:off x="4184073" y="2558473"/>
            <a:ext cx="2512291" cy="3046988"/>
          </a:xfrm>
          <a:prstGeom prst="rect">
            <a:avLst/>
          </a:prstGeom>
          <a:noFill/>
        </p:spPr>
        <p:txBody>
          <a:bodyPr wrap="square" rtlCol="0">
            <a:spAutoFit/>
          </a:bodyPr>
          <a:lstStyle/>
          <a:p>
            <a:r>
              <a:rPr lang="en-GB" sz="1600" b="1" u="sng" dirty="0" smtClean="0">
                <a:solidFill>
                  <a:srgbClr val="002060"/>
                </a:solidFill>
                <a:latin typeface="Tahoma" panose="020B0604030504040204" pitchFamily="34" charset="0"/>
                <a:ea typeface="Tahoma" panose="020B0604030504040204" pitchFamily="34" charset="0"/>
                <a:cs typeface="Tahoma" panose="020B0604030504040204" pitchFamily="34" charset="0"/>
              </a:rPr>
              <a:t>Stylus Pen</a:t>
            </a:r>
          </a:p>
          <a:p>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The </a:t>
            </a:r>
            <a:r>
              <a:rPr lang="en-GB" sz="1600" dirty="0">
                <a:solidFill>
                  <a:srgbClr val="002060"/>
                </a:solidFill>
                <a:latin typeface="Tahoma" panose="020B0604030504040204" pitchFamily="34" charset="0"/>
                <a:ea typeface="Tahoma" panose="020B0604030504040204" pitchFamily="34" charset="0"/>
                <a:cs typeface="Tahoma" panose="020B0604030504040204" pitchFamily="34" charset="0"/>
              </a:rPr>
              <a:t>Laptops come with a stylus pen which is Bluetooth</a:t>
            </a: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 This will allow you to annotate directly onto the screen.</a:t>
            </a:r>
          </a:p>
          <a:p>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To </a:t>
            </a:r>
            <a:r>
              <a:rPr lang="en-GB" sz="1600" dirty="0">
                <a:solidFill>
                  <a:srgbClr val="002060"/>
                </a:solidFill>
                <a:latin typeface="Tahoma" panose="020B0604030504040204" pitchFamily="34" charset="0"/>
                <a:ea typeface="Tahoma" panose="020B0604030504040204" pitchFamily="34" charset="0"/>
                <a:cs typeface="Tahoma" panose="020B0604030504040204" pitchFamily="34" charset="0"/>
              </a:rPr>
              <a:t>pair the Stylus hold the top button, open the action centre located in the bottom right of the screen then select the stylus. </a:t>
            </a:r>
          </a:p>
        </p:txBody>
      </p:sp>
      <p:pic>
        <p:nvPicPr>
          <p:cNvPr id="46" name="Picture 45"/>
          <p:cNvPicPr>
            <a:picLocks noChangeAspect="1"/>
          </p:cNvPicPr>
          <p:nvPr/>
        </p:nvPicPr>
        <p:blipFill>
          <a:blip r:embed="rId5"/>
          <a:stretch>
            <a:fillRect/>
          </a:stretch>
        </p:blipFill>
        <p:spPr>
          <a:xfrm>
            <a:off x="327652" y="3669354"/>
            <a:ext cx="182896" cy="134124"/>
          </a:xfrm>
          <a:prstGeom prst="rect">
            <a:avLst/>
          </a:prstGeom>
        </p:spPr>
      </p:pic>
      <p:sp>
        <p:nvSpPr>
          <p:cNvPr id="47" name="TextBox 46"/>
          <p:cNvSpPr txBox="1"/>
          <p:nvPr/>
        </p:nvSpPr>
        <p:spPr>
          <a:xfrm>
            <a:off x="327652" y="1781046"/>
            <a:ext cx="2090203" cy="2708434"/>
          </a:xfrm>
          <a:prstGeom prst="rect">
            <a:avLst/>
          </a:prstGeom>
          <a:noFill/>
        </p:spPr>
        <p:txBody>
          <a:bodyPr wrap="square" rtlCol="0">
            <a:spAutoFit/>
          </a:bodyPr>
          <a:lstStyle/>
          <a:p>
            <a:r>
              <a:rPr lang="en-GB" b="1" u="sng" dirty="0" smtClean="0">
                <a:solidFill>
                  <a:srgbClr val="002060"/>
                </a:solidFill>
                <a:latin typeface="Tahoma" panose="020B0604030504040204" pitchFamily="34" charset="0"/>
                <a:ea typeface="Tahoma" panose="020B0604030504040204" pitchFamily="34" charset="0"/>
                <a:cs typeface="Tahoma" panose="020B0604030504040204" pitchFamily="34" charset="0"/>
              </a:rPr>
              <a:t>Versatile</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Tent Mode</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Media</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Conference </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Tablet</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Laptop</a:t>
            </a:r>
            <a:endParaRPr lang="en-GB" sz="16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b="1" u="sng" dirty="0" smtClean="0"/>
          </a:p>
          <a:p>
            <a:endParaRPr lang="en-GB" b="1" u="sng" dirty="0" smtClean="0"/>
          </a:p>
          <a:p>
            <a:endParaRPr lang="en-GB" b="1" u="sng" dirty="0"/>
          </a:p>
          <a:p>
            <a:endParaRPr lang="en-GB" b="1" u="sng" dirty="0"/>
          </a:p>
        </p:txBody>
      </p:sp>
      <p:pic>
        <p:nvPicPr>
          <p:cNvPr id="49" name="Picture 48"/>
          <p:cNvPicPr>
            <a:picLocks noChangeAspect="1"/>
          </p:cNvPicPr>
          <p:nvPr/>
        </p:nvPicPr>
        <p:blipFill>
          <a:blip r:embed="rId6"/>
          <a:stretch>
            <a:fillRect/>
          </a:stretch>
        </p:blipFill>
        <p:spPr>
          <a:xfrm>
            <a:off x="0" y="3466214"/>
            <a:ext cx="3962730" cy="1988375"/>
          </a:xfrm>
          <a:prstGeom prst="rect">
            <a:avLst/>
          </a:prstGeom>
        </p:spPr>
      </p:pic>
      <p:sp>
        <p:nvSpPr>
          <p:cNvPr id="57" name="TextBox 56"/>
          <p:cNvSpPr txBox="1"/>
          <p:nvPr/>
        </p:nvSpPr>
        <p:spPr>
          <a:xfrm>
            <a:off x="9033680" y="935616"/>
            <a:ext cx="2254102" cy="3416320"/>
          </a:xfrm>
          <a:prstGeom prst="rect">
            <a:avLst/>
          </a:prstGeom>
          <a:noFill/>
        </p:spPr>
        <p:txBody>
          <a:bodyPr wrap="square" rtlCol="0">
            <a:spAutoFit/>
          </a:bodyPr>
          <a:lstStyle/>
          <a:p>
            <a:r>
              <a:rPr lang="en-GB" b="1" u="sng" dirty="0" smtClean="0">
                <a:solidFill>
                  <a:srgbClr val="002060"/>
                </a:solidFill>
                <a:latin typeface="Tahoma" panose="020B0604030504040204" pitchFamily="34" charset="0"/>
                <a:ea typeface="Tahoma" panose="020B0604030504040204" pitchFamily="34" charset="0"/>
                <a:cs typeface="Tahoma" panose="020B0604030504040204" pitchFamily="34" charset="0"/>
              </a:rPr>
              <a:t>Features</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Long life battery – up to 16 hours and 30 minutes </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Touch Screen</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4g connection</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Facial recognition sign in</a:t>
            </a:r>
          </a:p>
          <a:p>
            <a:pPr marL="285750" indent="-285750">
              <a:buFont typeface="Arial" panose="020B0604020202020204" pitchFamily="34" charset="0"/>
              <a:buChar char="•"/>
            </a:pPr>
            <a:r>
              <a:rPr lang="en-GB" sz="1600" dirty="0" smtClean="0">
                <a:solidFill>
                  <a:srgbClr val="002060"/>
                </a:solidFill>
                <a:latin typeface="Tahoma" panose="020B0604030504040204" pitchFamily="34" charset="0"/>
                <a:ea typeface="Tahoma" panose="020B0604030504040204" pitchFamily="34" charset="0"/>
                <a:cs typeface="Tahoma" panose="020B0604030504040204" pitchFamily="34" charset="0"/>
              </a:rPr>
              <a:t>Some default apps will not be available</a:t>
            </a:r>
          </a:p>
          <a:p>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9" name="Picture 8"/>
          <p:cNvPicPr>
            <a:picLocks noChangeAspect="1"/>
          </p:cNvPicPr>
          <p:nvPr/>
        </p:nvPicPr>
        <p:blipFill>
          <a:blip r:embed="rId7"/>
          <a:stretch>
            <a:fillRect/>
          </a:stretch>
        </p:blipFill>
        <p:spPr>
          <a:xfrm>
            <a:off x="9418266" y="3507361"/>
            <a:ext cx="360683" cy="360000"/>
          </a:xfrm>
          <a:prstGeom prst="rect">
            <a:avLst/>
          </a:prstGeom>
        </p:spPr>
      </p:pic>
      <p:pic>
        <p:nvPicPr>
          <p:cNvPr id="10" name="Picture 9"/>
          <p:cNvPicPr>
            <a:picLocks noChangeAspect="1"/>
          </p:cNvPicPr>
          <p:nvPr/>
        </p:nvPicPr>
        <p:blipFill>
          <a:blip r:embed="rId8"/>
          <a:stretch>
            <a:fillRect/>
          </a:stretch>
        </p:blipFill>
        <p:spPr>
          <a:xfrm>
            <a:off x="9865720" y="3508224"/>
            <a:ext cx="360683" cy="360000"/>
          </a:xfrm>
          <a:prstGeom prst="rect">
            <a:avLst/>
          </a:prstGeom>
        </p:spPr>
      </p:pic>
      <p:pic>
        <p:nvPicPr>
          <p:cNvPr id="11" name="Picture 10"/>
          <p:cNvPicPr>
            <a:picLocks noChangeAspect="1"/>
          </p:cNvPicPr>
          <p:nvPr/>
        </p:nvPicPr>
        <p:blipFill>
          <a:blip r:embed="rId9"/>
          <a:stretch>
            <a:fillRect/>
          </a:stretch>
        </p:blipFill>
        <p:spPr>
          <a:xfrm>
            <a:off x="10300465" y="3507361"/>
            <a:ext cx="310524" cy="360000"/>
          </a:xfrm>
          <a:prstGeom prst="rect">
            <a:avLst/>
          </a:prstGeom>
        </p:spPr>
      </p:pic>
      <p:pic>
        <p:nvPicPr>
          <p:cNvPr id="12" name="Picture 11"/>
          <p:cNvPicPr>
            <a:picLocks noChangeAspect="1"/>
          </p:cNvPicPr>
          <p:nvPr/>
        </p:nvPicPr>
        <p:blipFill>
          <a:blip r:embed="rId10"/>
          <a:stretch>
            <a:fillRect/>
          </a:stretch>
        </p:blipFill>
        <p:spPr>
          <a:xfrm>
            <a:off x="10691839" y="3489354"/>
            <a:ext cx="426219" cy="360000"/>
          </a:xfrm>
          <a:prstGeom prst="rect">
            <a:avLst/>
          </a:prstGeom>
        </p:spPr>
      </p:pic>
      <p:pic>
        <p:nvPicPr>
          <p:cNvPr id="14" name="Picture 13"/>
          <p:cNvPicPr>
            <a:picLocks noChangeAspect="1"/>
          </p:cNvPicPr>
          <p:nvPr/>
        </p:nvPicPr>
        <p:blipFill>
          <a:blip r:embed="rId11"/>
          <a:stretch>
            <a:fillRect/>
          </a:stretch>
        </p:blipFill>
        <p:spPr>
          <a:xfrm>
            <a:off x="9597998" y="3929217"/>
            <a:ext cx="377773" cy="360000"/>
          </a:xfrm>
          <a:prstGeom prst="rect">
            <a:avLst/>
          </a:prstGeom>
        </p:spPr>
      </p:pic>
      <p:pic>
        <p:nvPicPr>
          <p:cNvPr id="15" name="Picture 14"/>
          <p:cNvPicPr>
            <a:picLocks noChangeAspect="1"/>
          </p:cNvPicPr>
          <p:nvPr/>
        </p:nvPicPr>
        <p:blipFill>
          <a:blip r:embed="rId12"/>
          <a:stretch>
            <a:fillRect/>
          </a:stretch>
        </p:blipFill>
        <p:spPr>
          <a:xfrm>
            <a:off x="10113785" y="3929217"/>
            <a:ext cx="361099" cy="360000"/>
          </a:xfrm>
          <a:prstGeom prst="rect">
            <a:avLst/>
          </a:prstGeom>
        </p:spPr>
      </p:pic>
      <p:pic>
        <p:nvPicPr>
          <p:cNvPr id="16" name="Picture 15"/>
          <p:cNvPicPr>
            <a:picLocks noChangeAspect="1"/>
          </p:cNvPicPr>
          <p:nvPr/>
        </p:nvPicPr>
        <p:blipFill>
          <a:blip r:embed="rId13"/>
          <a:stretch>
            <a:fillRect/>
          </a:stretch>
        </p:blipFill>
        <p:spPr>
          <a:xfrm>
            <a:off x="10590055" y="3929217"/>
            <a:ext cx="355759" cy="360000"/>
          </a:xfrm>
          <a:prstGeom prst="rect">
            <a:avLst/>
          </a:prstGeom>
        </p:spPr>
      </p:pic>
      <p:pic>
        <p:nvPicPr>
          <p:cNvPr id="2" name="Picture 1"/>
          <p:cNvPicPr>
            <a:picLocks noChangeAspect="1"/>
          </p:cNvPicPr>
          <p:nvPr/>
        </p:nvPicPr>
        <p:blipFill>
          <a:blip r:embed="rId14"/>
          <a:stretch>
            <a:fillRect/>
          </a:stretch>
        </p:blipFill>
        <p:spPr>
          <a:xfrm>
            <a:off x="103509" y="5973079"/>
            <a:ext cx="2840982" cy="859611"/>
          </a:xfrm>
          <a:prstGeom prst="rect">
            <a:avLst/>
          </a:prstGeom>
        </p:spPr>
      </p:pic>
    </p:spTree>
    <p:extLst>
      <p:ext uri="{BB962C8B-B14F-4D97-AF65-F5344CB8AC3E}">
        <p14:creationId xmlns:p14="http://schemas.microsoft.com/office/powerpoint/2010/main" val="35954694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542925" y="222817"/>
            <a:ext cx="11430000" cy="1015663"/>
          </a:xfrm>
          <a:prstGeom prst="rect">
            <a:avLst/>
          </a:prstGeom>
          <a:noFill/>
        </p:spPr>
        <p:txBody>
          <a:bodyPr wrap="square" rtlCol="0">
            <a:spAutoFit/>
          </a:bodyPr>
          <a:lstStyle/>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2" name="Title 1"/>
          <p:cNvSpPr>
            <a:spLocks noGrp="1"/>
          </p:cNvSpPr>
          <p:nvPr>
            <p:ph type="title"/>
          </p:nvPr>
        </p:nvSpPr>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Signing in to Windows</a:t>
            </a:r>
            <a:r>
              <a:rPr lang="en-GB" dirty="0"/>
              <a:t/>
            </a:r>
            <a:br>
              <a:rPr lang="en-GB" dirty="0"/>
            </a:br>
            <a:endParaRPr lang="en-GB" dirty="0"/>
          </a:p>
        </p:txBody>
      </p:sp>
      <p:sp>
        <p:nvSpPr>
          <p:cNvPr id="10" name="Content Placeholder 9"/>
          <p:cNvSpPr>
            <a:spLocks noGrp="1"/>
          </p:cNvSpPr>
          <p:nvPr>
            <p:ph sz="half" idx="2"/>
          </p:nvPr>
        </p:nvSpPr>
        <p:spPr>
          <a:xfrm>
            <a:off x="6481763" y="1528731"/>
            <a:ext cx="5181600" cy="4351338"/>
          </a:xfrm>
        </p:spPr>
        <p:txBody>
          <a:bodyPr>
            <a:normAutofit fontScale="25000" lnSpcReduction="20000"/>
          </a:bodyPr>
          <a:lstStyle/>
          <a:p>
            <a:r>
              <a:rPr lang="en-GB" sz="8000" dirty="0">
                <a:solidFill>
                  <a:srgbClr val="002060"/>
                </a:solidFill>
                <a:latin typeface="Tahoma" panose="020B0604030504040204" pitchFamily="34" charset="0"/>
                <a:ea typeface="Tahoma" panose="020B0604030504040204" pitchFamily="34" charset="0"/>
                <a:cs typeface="Tahoma" panose="020B0604030504040204" pitchFamily="34" charset="0"/>
              </a:rPr>
              <a:t>The Lock screen covers the sign-in screen and displays the date and time</a:t>
            </a:r>
            <a:r>
              <a:rPr lang="en-GB" sz="8000" dirty="0" smtClean="0">
                <a:solidFill>
                  <a:srgbClr val="002060"/>
                </a:solidFill>
                <a:latin typeface="Tahoma" panose="020B0604030504040204" pitchFamily="34" charset="0"/>
                <a:ea typeface="Tahoma" panose="020B0604030504040204" pitchFamily="34" charset="0"/>
                <a:cs typeface="Tahoma" panose="020B0604030504040204" pitchFamily="34" charset="0"/>
              </a:rPr>
              <a:t>.</a:t>
            </a:r>
          </a:p>
          <a:p>
            <a:pPr marL="0" indent="0">
              <a:buNone/>
            </a:pPr>
            <a:endParaRPr lang="en-GB" sz="8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8000" dirty="0" smtClean="0">
                <a:solidFill>
                  <a:srgbClr val="002060"/>
                </a:solidFill>
                <a:latin typeface="Tahoma" panose="020B0604030504040204" pitchFamily="34" charset="0"/>
                <a:ea typeface="Tahoma" panose="020B0604030504040204" pitchFamily="34" charset="0"/>
                <a:cs typeface="Tahoma" panose="020B0604030504040204" pitchFamily="34" charset="0"/>
              </a:rPr>
              <a:t>To </a:t>
            </a:r>
            <a:r>
              <a:rPr lang="en-GB" sz="8000" dirty="0">
                <a:solidFill>
                  <a:srgbClr val="002060"/>
                </a:solidFill>
                <a:latin typeface="Tahoma" panose="020B0604030504040204" pitchFamily="34" charset="0"/>
                <a:ea typeface="Tahoma" panose="020B0604030504040204" pitchFamily="34" charset="0"/>
                <a:cs typeface="Tahoma" panose="020B0604030504040204" pitchFamily="34" charset="0"/>
              </a:rPr>
              <a:t>close the Lock screen and sign in to the </a:t>
            </a:r>
            <a:r>
              <a:rPr lang="en-GB" sz="8000" dirty="0" smtClean="0">
                <a:solidFill>
                  <a:srgbClr val="002060"/>
                </a:solidFill>
                <a:latin typeface="Tahoma" panose="020B0604030504040204" pitchFamily="34" charset="0"/>
                <a:ea typeface="Tahoma" panose="020B0604030504040204" pitchFamily="34" charset="0"/>
                <a:cs typeface="Tahoma" panose="020B0604030504040204" pitchFamily="34" charset="0"/>
              </a:rPr>
              <a:t>computer, click </a:t>
            </a:r>
            <a:r>
              <a:rPr lang="en-GB" sz="8000" dirty="0">
                <a:solidFill>
                  <a:srgbClr val="002060"/>
                </a:solidFill>
                <a:latin typeface="Tahoma" panose="020B0604030504040204" pitchFamily="34" charset="0"/>
                <a:ea typeface="Tahoma" panose="020B0604030504040204" pitchFamily="34" charset="0"/>
                <a:cs typeface="Tahoma" panose="020B0604030504040204" pitchFamily="34" charset="0"/>
              </a:rPr>
              <a:t>the Enter key or the Space bar.</a:t>
            </a:r>
          </a:p>
          <a:p>
            <a:pPr marL="0" indent="0">
              <a:buNone/>
            </a:pPr>
            <a:endParaRPr lang="en-GB" sz="8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8000" dirty="0">
                <a:solidFill>
                  <a:srgbClr val="002060"/>
                </a:solidFill>
                <a:latin typeface="Tahoma" panose="020B0604030504040204" pitchFamily="34" charset="0"/>
                <a:ea typeface="Tahoma" panose="020B0604030504040204" pitchFamily="34" charset="0"/>
                <a:cs typeface="Tahoma" panose="020B0604030504040204" pitchFamily="34" charset="0"/>
              </a:rPr>
              <a:t>On the sign-in screen, type in your User name and Password. Then click the arrow to open Windows</a:t>
            </a:r>
            <a:r>
              <a:rPr lang="en-GB" sz="8000" dirty="0" smtClean="0">
                <a:solidFill>
                  <a:srgbClr val="002060"/>
                </a:solidFill>
                <a:latin typeface="Tahoma" panose="020B0604030504040204" pitchFamily="34" charset="0"/>
                <a:ea typeface="Tahoma" panose="020B0604030504040204" pitchFamily="34" charset="0"/>
                <a:cs typeface="Tahoma" panose="020B0604030504040204" pitchFamily="34" charset="0"/>
              </a:rPr>
              <a:t>.</a:t>
            </a:r>
          </a:p>
          <a:p>
            <a:pPr marL="0" indent="0">
              <a:buNone/>
            </a:pPr>
            <a:endParaRPr lang="en-GB" sz="8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8000" dirty="0" smtClean="0">
                <a:solidFill>
                  <a:srgbClr val="002060"/>
                </a:solidFill>
                <a:latin typeface="Tahoma" panose="020B0604030504040204" pitchFamily="34" charset="0"/>
                <a:ea typeface="Tahoma" panose="020B0604030504040204" pitchFamily="34" charset="0"/>
                <a:cs typeface="Tahoma" panose="020B0604030504040204" pitchFamily="34" charset="0"/>
              </a:rPr>
              <a:t>The user name will be your usual desktop username and password</a:t>
            </a:r>
          </a:p>
          <a:p>
            <a:pPr marL="0" indent="0">
              <a:buNone/>
            </a:pPr>
            <a:endParaRPr lang="en-GB" dirty="0" smtClean="0"/>
          </a:p>
          <a:p>
            <a:endParaRPr lang="en-GB" dirty="0" smtClean="0"/>
          </a:p>
          <a:p>
            <a:endParaRPr lang="en-GB" dirty="0"/>
          </a:p>
          <a:p>
            <a:endParaRPr lang="en-GB" dirty="0"/>
          </a:p>
        </p:txBody>
      </p:sp>
      <p:pic>
        <p:nvPicPr>
          <p:cNvPr id="15" name="Picture 14"/>
          <p:cNvPicPr>
            <a:picLocks noChangeAspect="1"/>
          </p:cNvPicPr>
          <p:nvPr/>
        </p:nvPicPr>
        <p:blipFill>
          <a:blip r:embed="rId3"/>
          <a:stretch>
            <a:fillRect/>
          </a:stretch>
        </p:blipFill>
        <p:spPr>
          <a:xfrm>
            <a:off x="1891029" y="3289696"/>
            <a:ext cx="4204971" cy="2349627"/>
          </a:xfrm>
          <a:prstGeom prst="rect">
            <a:avLst/>
          </a:prstGeom>
        </p:spPr>
      </p:pic>
      <p:pic>
        <p:nvPicPr>
          <p:cNvPr id="14" name="Picture 13"/>
          <p:cNvPicPr>
            <a:picLocks noChangeAspect="1"/>
          </p:cNvPicPr>
          <p:nvPr/>
        </p:nvPicPr>
        <p:blipFill>
          <a:blip r:embed="rId4"/>
          <a:stretch>
            <a:fillRect/>
          </a:stretch>
        </p:blipFill>
        <p:spPr>
          <a:xfrm>
            <a:off x="248525" y="1238480"/>
            <a:ext cx="4236691" cy="2357335"/>
          </a:xfrm>
          <a:prstGeom prst="rect">
            <a:avLst/>
          </a:prstGeom>
        </p:spPr>
      </p:pic>
      <p:pic>
        <p:nvPicPr>
          <p:cNvPr id="5" name="Picture 4"/>
          <p:cNvPicPr>
            <a:picLocks noChangeAspect="1"/>
          </p:cNvPicPr>
          <p:nvPr/>
        </p:nvPicPr>
        <p:blipFill>
          <a:blip r:embed="rId5"/>
          <a:stretch>
            <a:fillRect/>
          </a:stretch>
        </p:blipFill>
        <p:spPr>
          <a:xfrm>
            <a:off x="0" y="5939229"/>
            <a:ext cx="2840982" cy="859611"/>
          </a:xfrm>
          <a:prstGeom prst="rect">
            <a:avLst/>
          </a:prstGeom>
        </p:spPr>
      </p:pic>
    </p:spTree>
    <p:extLst>
      <p:ext uri="{BB962C8B-B14F-4D97-AF65-F5344CB8AC3E}">
        <p14:creationId xmlns:p14="http://schemas.microsoft.com/office/powerpoint/2010/main" val="41117504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542925" y="222817"/>
            <a:ext cx="11430000" cy="1015663"/>
          </a:xfrm>
          <a:prstGeom prst="rect">
            <a:avLst/>
          </a:prstGeom>
          <a:noFill/>
        </p:spPr>
        <p:txBody>
          <a:bodyPr wrap="square" rtlCol="0">
            <a:spAutoFit/>
          </a:bodyPr>
          <a:lstStyle/>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0" y="5939229"/>
            <a:ext cx="2840982" cy="859611"/>
          </a:xfrm>
          <a:prstGeom prst="rect">
            <a:avLst/>
          </a:prstGeom>
        </p:spPr>
      </p:pic>
      <p:sp>
        <p:nvSpPr>
          <p:cNvPr id="13" name="Title 1"/>
          <p:cNvSpPr>
            <a:spLocks noGrp="1"/>
          </p:cNvSpPr>
          <p:nvPr>
            <p:ph type="title"/>
          </p:nvPr>
        </p:nvSpPr>
        <p:spPr>
          <a:xfrm>
            <a:off x="838200" y="323083"/>
            <a:ext cx="10515600" cy="1325563"/>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Downloading your Certificates for VPN</a:t>
            </a:r>
            <a:r>
              <a:rPr lang="en-GB" dirty="0"/>
              <a:t/>
            </a:r>
            <a:br>
              <a:rPr lang="en-GB" dirty="0"/>
            </a:br>
            <a:endParaRPr lang="en-GB" dirty="0"/>
          </a:p>
        </p:txBody>
      </p:sp>
      <p:sp>
        <p:nvSpPr>
          <p:cNvPr id="2" name="TextBox 1"/>
          <p:cNvSpPr txBox="1"/>
          <p:nvPr/>
        </p:nvSpPr>
        <p:spPr>
          <a:xfrm>
            <a:off x="542925" y="1592566"/>
            <a:ext cx="9333187" cy="369332"/>
          </a:xfrm>
          <a:prstGeom prst="rect">
            <a:avLst/>
          </a:prstGeom>
          <a:noFill/>
          <a:ln>
            <a:noFill/>
          </a:ln>
        </p:spPr>
        <p:txBody>
          <a:bodyPr wrap="square" rtlCol="0">
            <a:spAutoFit/>
          </a:bodyPr>
          <a:lstStyle/>
          <a:p>
            <a:r>
              <a:rPr lang="en-GB" i="1" dirty="0" smtClean="0">
                <a:solidFill>
                  <a:srgbClr val="0070C0"/>
                </a:solidFill>
              </a:rPr>
              <a:t>This process only needs to be done once, and is instead of your previous pin pad VPN</a:t>
            </a:r>
            <a:endParaRPr lang="en-GB" i="1" dirty="0">
              <a:solidFill>
                <a:srgbClr val="0070C0"/>
              </a:solidFill>
            </a:endParaRPr>
          </a:p>
        </p:txBody>
      </p:sp>
      <p:sp>
        <p:nvSpPr>
          <p:cNvPr id="3" name="TextBox 2"/>
          <p:cNvSpPr txBox="1"/>
          <p:nvPr/>
        </p:nvSpPr>
        <p:spPr>
          <a:xfrm>
            <a:off x="3580416" y="2618922"/>
            <a:ext cx="6295696" cy="1754326"/>
          </a:xfrm>
          <a:prstGeom prst="rect">
            <a:avLst/>
          </a:prstGeom>
          <a:noFill/>
        </p:spPr>
        <p:txBody>
          <a:bodyPr wrap="square" rtlCol="0">
            <a:spAutoFit/>
          </a:bodyPr>
          <a:lstStyle/>
          <a:p>
            <a:pPr marL="342900" indent="-342900">
              <a:buFont typeface="+mj-lt"/>
              <a:buAutoNum type="arabicPeriod"/>
            </a:pPr>
            <a:r>
              <a:rPr lang="en-GB" dirty="0" err="1" smtClean="0">
                <a:solidFill>
                  <a:srgbClr val="002060"/>
                </a:solidFill>
              </a:rPr>
              <a:t>NetMotion</a:t>
            </a:r>
            <a:r>
              <a:rPr lang="en-GB" dirty="0" smtClean="0">
                <a:solidFill>
                  <a:srgbClr val="002060"/>
                </a:solidFill>
              </a:rPr>
              <a:t> / Mobility Pop Up</a:t>
            </a:r>
          </a:p>
          <a:p>
            <a:pPr marL="742950" lvl="1" indent="-285750">
              <a:buFont typeface="Arial" panose="020B0604020202020204" pitchFamily="34" charset="0"/>
              <a:buChar char="•"/>
            </a:pPr>
            <a:r>
              <a:rPr lang="en-GB" dirty="0" smtClean="0">
                <a:solidFill>
                  <a:srgbClr val="002060"/>
                </a:solidFill>
              </a:rPr>
              <a:t>Press disconnect</a:t>
            </a:r>
          </a:p>
          <a:p>
            <a:r>
              <a:rPr lang="en-GB" dirty="0" smtClean="0">
                <a:solidFill>
                  <a:srgbClr val="002060"/>
                </a:solidFill>
              </a:rPr>
              <a:t>2.   Hold </a:t>
            </a:r>
            <a:r>
              <a:rPr lang="en-GB" dirty="0">
                <a:solidFill>
                  <a:srgbClr val="002060"/>
                </a:solidFill>
              </a:rPr>
              <a:t>down the windows key on your keyboard and R</a:t>
            </a:r>
          </a:p>
          <a:p>
            <a:pPr marL="742950" lvl="1" indent="-285750">
              <a:buFont typeface="Arial" panose="020B0604020202020204" pitchFamily="34" charset="0"/>
              <a:buChar char="•"/>
            </a:pPr>
            <a:r>
              <a:rPr lang="en-GB" dirty="0">
                <a:solidFill>
                  <a:srgbClr val="002060"/>
                </a:solidFill>
              </a:rPr>
              <a:t>Type in the box MMC</a:t>
            </a:r>
          </a:p>
          <a:p>
            <a:pPr marL="742950" lvl="1" indent="-285750">
              <a:buFont typeface="Arial" panose="020B0604020202020204" pitchFamily="34" charset="0"/>
              <a:buChar char="•"/>
            </a:pPr>
            <a:r>
              <a:rPr lang="en-GB" dirty="0">
                <a:solidFill>
                  <a:srgbClr val="002060"/>
                </a:solidFill>
              </a:rPr>
              <a:t>Press </a:t>
            </a:r>
            <a:r>
              <a:rPr lang="en-GB" b="1" dirty="0">
                <a:solidFill>
                  <a:srgbClr val="002060"/>
                </a:solidFill>
              </a:rPr>
              <a:t>enter</a:t>
            </a:r>
            <a:r>
              <a:rPr lang="en-GB" dirty="0">
                <a:solidFill>
                  <a:srgbClr val="002060"/>
                </a:solidFill>
              </a:rPr>
              <a:t> then </a:t>
            </a:r>
            <a:r>
              <a:rPr lang="en-GB" b="1" dirty="0">
                <a:solidFill>
                  <a:srgbClr val="002060"/>
                </a:solidFill>
              </a:rPr>
              <a:t>Yes</a:t>
            </a:r>
          </a:p>
          <a:p>
            <a:pPr marL="342900" indent="-342900">
              <a:buFont typeface="+mj-lt"/>
              <a:buAutoNum type="arabicPeriod"/>
            </a:pPr>
            <a:endParaRPr lang="en-GB" dirty="0" smtClean="0"/>
          </a:p>
        </p:txBody>
      </p:sp>
    </p:spTree>
    <p:extLst>
      <p:ext uri="{BB962C8B-B14F-4D97-AF65-F5344CB8AC3E}">
        <p14:creationId xmlns:p14="http://schemas.microsoft.com/office/powerpoint/2010/main" val="160675607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542925" y="222817"/>
            <a:ext cx="11430000" cy="1015663"/>
          </a:xfrm>
          <a:prstGeom prst="rect">
            <a:avLst/>
          </a:prstGeom>
          <a:noFill/>
        </p:spPr>
        <p:txBody>
          <a:bodyPr wrap="square" rtlCol="0">
            <a:spAutoFit/>
          </a:bodyPr>
          <a:lstStyle/>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0" y="5939229"/>
            <a:ext cx="2840982" cy="859611"/>
          </a:xfrm>
          <a:prstGeom prst="rect">
            <a:avLst/>
          </a:prstGeom>
        </p:spPr>
      </p:pic>
      <p:sp>
        <p:nvSpPr>
          <p:cNvPr id="13" name="Title 1"/>
          <p:cNvSpPr>
            <a:spLocks noGrp="1"/>
          </p:cNvSpPr>
          <p:nvPr>
            <p:ph type="title"/>
          </p:nvPr>
        </p:nvSpPr>
        <p:spPr>
          <a:xfrm>
            <a:off x="838200" y="323083"/>
            <a:ext cx="10515600" cy="1325563"/>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Downloading your Certificates for VPN</a:t>
            </a:r>
            <a:r>
              <a:rPr lang="en-GB" dirty="0"/>
              <a:t/>
            </a:r>
            <a:br>
              <a:rPr lang="en-GB" dirty="0"/>
            </a:br>
            <a:endParaRPr lang="en-GB" dirty="0"/>
          </a:p>
        </p:txBody>
      </p:sp>
      <p:sp>
        <p:nvSpPr>
          <p:cNvPr id="2" name="TextBox 1"/>
          <p:cNvSpPr txBox="1"/>
          <p:nvPr/>
        </p:nvSpPr>
        <p:spPr>
          <a:xfrm>
            <a:off x="1145627" y="1407900"/>
            <a:ext cx="4141076" cy="369332"/>
          </a:xfrm>
          <a:prstGeom prst="rect">
            <a:avLst/>
          </a:prstGeom>
          <a:noFill/>
          <a:ln>
            <a:noFill/>
          </a:ln>
        </p:spPr>
        <p:txBody>
          <a:bodyPr wrap="square" rtlCol="0">
            <a:spAutoFit/>
          </a:bodyPr>
          <a:lstStyle/>
          <a:p>
            <a:r>
              <a:rPr lang="en-GB" i="1" dirty="0" smtClean="0">
                <a:solidFill>
                  <a:srgbClr val="0070C0"/>
                </a:solidFill>
              </a:rPr>
              <a:t>Console 1 Box</a:t>
            </a:r>
            <a:endParaRPr lang="en-GB" i="1" dirty="0">
              <a:solidFill>
                <a:srgbClr val="0070C0"/>
              </a:solidFill>
            </a:endParaRPr>
          </a:p>
        </p:txBody>
      </p:sp>
      <p:sp>
        <p:nvSpPr>
          <p:cNvPr id="3" name="TextBox 2"/>
          <p:cNvSpPr txBox="1"/>
          <p:nvPr/>
        </p:nvSpPr>
        <p:spPr>
          <a:xfrm>
            <a:off x="4135820" y="2185189"/>
            <a:ext cx="3920359" cy="2031325"/>
          </a:xfrm>
          <a:prstGeom prst="rect">
            <a:avLst/>
          </a:prstGeom>
          <a:noFill/>
        </p:spPr>
        <p:txBody>
          <a:bodyPr wrap="square" rtlCol="0">
            <a:spAutoFit/>
          </a:bodyPr>
          <a:lstStyle/>
          <a:p>
            <a:pPr marL="342900" indent="-342900">
              <a:buFont typeface="+mj-lt"/>
              <a:buAutoNum type="arabicPeriod"/>
            </a:pPr>
            <a:r>
              <a:rPr lang="en-GB" dirty="0" smtClean="0">
                <a:solidFill>
                  <a:srgbClr val="002060"/>
                </a:solidFill>
              </a:rPr>
              <a:t>File</a:t>
            </a:r>
          </a:p>
          <a:p>
            <a:pPr marL="342900" indent="-342900">
              <a:buFont typeface="+mj-lt"/>
              <a:buAutoNum type="arabicPeriod"/>
            </a:pPr>
            <a:r>
              <a:rPr lang="en-GB" dirty="0" smtClean="0">
                <a:solidFill>
                  <a:srgbClr val="002060"/>
                </a:solidFill>
              </a:rPr>
              <a:t>Add / Remove Snapping</a:t>
            </a:r>
          </a:p>
          <a:p>
            <a:pPr marL="342900" indent="-342900">
              <a:buFont typeface="+mj-lt"/>
              <a:buAutoNum type="arabicPeriod"/>
            </a:pPr>
            <a:r>
              <a:rPr lang="en-GB" dirty="0" smtClean="0">
                <a:solidFill>
                  <a:srgbClr val="002060"/>
                </a:solidFill>
              </a:rPr>
              <a:t>Certificates – Add</a:t>
            </a:r>
          </a:p>
          <a:p>
            <a:pPr marL="342900" indent="-342900">
              <a:buFont typeface="+mj-lt"/>
              <a:buAutoNum type="arabicPeriod"/>
            </a:pPr>
            <a:r>
              <a:rPr lang="en-GB" dirty="0" smtClean="0">
                <a:solidFill>
                  <a:srgbClr val="002060"/>
                </a:solidFill>
              </a:rPr>
              <a:t>OK</a:t>
            </a:r>
          </a:p>
          <a:p>
            <a:pPr marL="342900" indent="-342900">
              <a:buFont typeface="+mj-lt"/>
              <a:buAutoNum type="arabicPeriod"/>
            </a:pPr>
            <a:r>
              <a:rPr lang="en-GB" dirty="0" smtClean="0">
                <a:solidFill>
                  <a:srgbClr val="002060"/>
                </a:solidFill>
              </a:rPr>
              <a:t>My User Account</a:t>
            </a:r>
          </a:p>
          <a:p>
            <a:pPr marL="342900" indent="-342900">
              <a:buFont typeface="+mj-lt"/>
              <a:buAutoNum type="arabicPeriod"/>
            </a:pPr>
            <a:r>
              <a:rPr lang="en-GB" dirty="0" smtClean="0">
                <a:solidFill>
                  <a:srgbClr val="002060"/>
                </a:solidFill>
              </a:rPr>
              <a:t>Finish </a:t>
            </a:r>
          </a:p>
          <a:p>
            <a:pPr marL="342900" indent="-342900">
              <a:buFont typeface="+mj-lt"/>
              <a:buAutoNum type="arabicPeriod"/>
            </a:pPr>
            <a:r>
              <a:rPr lang="en-GB" dirty="0" smtClean="0">
                <a:solidFill>
                  <a:srgbClr val="002060"/>
                </a:solidFill>
              </a:rPr>
              <a:t>OK</a:t>
            </a:r>
          </a:p>
        </p:txBody>
      </p:sp>
    </p:spTree>
    <p:extLst>
      <p:ext uri="{BB962C8B-B14F-4D97-AF65-F5344CB8AC3E}">
        <p14:creationId xmlns:p14="http://schemas.microsoft.com/office/powerpoint/2010/main" val="7224095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85567"/>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542925" y="180775"/>
            <a:ext cx="11430000" cy="1015663"/>
          </a:xfrm>
          <a:prstGeom prst="rect">
            <a:avLst/>
          </a:prstGeom>
          <a:noFill/>
        </p:spPr>
        <p:txBody>
          <a:bodyPr wrap="square" rtlCol="0">
            <a:spAutoFit/>
          </a:bodyPr>
          <a:lstStyle/>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0" y="5939229"/>
            <a:ext cx="2840982" cy="859611"/>
          </a:xfrm>
          <a:prstGeom prst="rect">
            <a:avLst/>
          </a:prstGeom>
        </p:spPr>
      </p:pic>
      <p:sp>
        <p:nvSpPr>
          <p:cNvPr id="13" name="Title 1"/>
          <p:cNvSpPr>
            <a:spLocks noGrp="1"/>
          </p:cNvSpPr>
          <p:nvPr>
            <p:ph type="title"/>
          </p:nvPr>
        </p:nvSpPr>
        <p:spPr>
          <a:xfrm>
            <a:off x="838200" y="323083"/>
            <a:ext cx="10515600" cy="1325563"/>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Downloading your Certificates for VPN</a:t>
            </a:r>
            <a:r>
              <a:rPr lang="en-GB" dirty="0"/>
              <a:t/>
            </a:r>
            <a:br>
              <a:rPr lang="en-GB" dirty="0"/>
            </a:br>
            <a:endParaRPr lang="en-GB" dirty="0"/>
          </a:p>
        </p:txBody>
      </p:sp>
      <p:sp>
        <p:nvSpPr>
          <p:cNvPr id="2" name="TextBox 1"/>
          <p:cNvSpPr txBox="1"/>
          <p:nvPr/>
        </p:nvSpPr>
        <p:spPr>
          <a:xfrm>
            <a:off x="1145627" y="1407900"/>
            <a:ext cx="4141076" cy="369332"/>
          </a:xfrm>
          <a:prstGeom prst="rect">
            <a:avLst/>
          </a:prstGeom>
          <a:noFill/>
          <a:ln>
            <a:noFill/>
          </a:ln>
        </p:spPr>
        <p:txBody>
          <a:bodyPr wrap="square" rtlCol="0">
            <a:spAutoFit/>
          </a:bodyPr>
          <a:lstStyle/>
          <a:p>
            <a:r>
              <a:rPr lang="en-GB" i="1" dirty="0" smtClean="0">
                <a:solidFill>
                  <a:srgbClr val="0070C0"/>
                </a:solidFill>
              </a:rPr>
              <a:t>Console 1 Box Continued </a:t>
            </a:r>
            <a:endParaRPr lang="en-GB" i="1" dirty="0">
              <a:solidFill>
                <a:srgbClr val="0070C0"/>
              </a:solidFill>
            </a:endParaRPr>
          </a:p>
        </p:txBody>
      </p:sp>
      <p:sp>
        <p:nvSpPr>
          <p:cNvPr id="3" name="TextBox 2"/>
          <p:cNvSpPr txBox="1"/>
          <p:nvPr/>
        </p:nvSpPr>
        <p:spPr>
          <a:xfrm>
            <a:off x="6426091" y="1705776"/>
            <a:ext cx="5086486" cy="3139321"/>
          </a:xfrm>
          <a:prstGeom prst="rect">
            <a:avLst/>
          </a:prstGeom>
          <a:noFill/>
        </p:spPr>
        <p:txBody>
          <a:bodyPr wrap="square" rtlCol="0">
            <a:spAutoFit/>
          </a:bodyPr>
          <a:lstStyle/>
          <a:p>
            <a:r>
              <a:rPr lang="en-GB" dirty="0" smtClean="0">
                <a:solidFill>
                  <a:srgbClr val="002060"/>
                </a:solidFill>
              </a:rPr>
              <a:t>On the left hand side</a:t>
            </a:r>
          </a:p>
          <a:p>
            <a:pPr marL="342900" indent="-342900">
              <a:buFont typeface="+mj-lt"/>
              <a:buAutoNum type="arabicPeriod"/>
            </a:pPr>
            <a:r>
              <a:rPr lang="en-GB" dirty="0" smtClean="0">
                <a:solidFill>
                  <a:srgbClr val="002060"/>
                </a:solidFill>
              </a:rPr>
              <a:t>Certificates folder click &gt; to expand</a:t>
            </a:r>
          </a:p>
          <a:p>
            <a:pPr marL="342900" indent="-342900">
              <a:buFont typeface="+mj-lt"/>
              <a:buAutoNum type="arabicPeriod"/>
            </a:pPr>
            <a:r>
              <a:rPr lang="en-GB" dirty="0" smtClean="0">
                <a:solidFill>
                  <a:srgbClr val="002060"/>
                </a:solidFill>
              </a:rPr>
              <a:t>RIGHT CLICK Personal Folder</a:t>
            </a:r>
          </a:p>
          <a:p>
            <a:pPr marL="800100" lvl="1" indent="-342900">
              <a:buFont typeface="Arial" panose="020B0604020202020204" pitchFamily="34" charset="0"/>
              <a:buChar char="•"/>
            </a:pPr>
            <a:r>
              <a:rPr lang="en-GB" dirty="0" smtClean="0">
                <a:solidFill>
                  <a:srgbClr val="002060"/>
                </a:solidFill>
              </a:rPr>
              <a:t>All Tasks</a:t>
            </a:r>
          </a:p>
          <a:p>
            <a:pPr marL="800100" lvl="1" indent="-342900">
              <a:buFont typeface="Arial" panose="020B0604020202020204" pitchFamily="34" charset="0"/>
              <a:buChar char="•"/>
            </a:pPr>
            <a:r>
              <a:rPr lang="en-GB" dirty="0" smtClean="0">
                <a:solidFill>
                  <a:srgbClr val="002060"/>
                </a:solidFill>
              </a:rPr>
              <a:t>Request New Certificate</a:t>
            </a:r>
          </a:p>
          <a:p>
            <a:pPr marL="342900" indent="-342900">
              <a:buFont typeface="+mj-lt"/>
              <a:buAutoNum type="arabicPeriod"/>
            </a:pPr>
            <a:r>
              <a:rPr lang="en-GB" dirty="0" smtClean="0">
                <a:solidFill>
                  <a:srgbClr val="002060"/>
                </a:solidFill>
              </a:rPr>
              <a:t>Next / Next</a:t>
            </a:r>
          </a:p>
          <a:p>
            <a:pPr marL="342900" indent="-342900">
              <a:buFont typeface="+mj-lt"/>
              <a:buAutoNum type="arabicPeriod"/>
            </a:pPr>
            <a:r>
              <a:rPr lang="en-GB" dirty="0" smtClean="0">
                <a:solidFill>
                  <a:srgbClr val="002060"/>
                </a:solidFill>
              </a:rPr>
              <a:t>Tick the box </a:t>
            </a:r>
            <a:r>
              <a:rPr lang="en-GB" dirty="0" smtClean="0">
                <a:solidFill>
                  <a:srgbClr val="002060"/>
                </a:solidFill>
                <a:sym typeface="Symbol" panose="05050102010706020507" pitchFamily="18" charset="2"/>
              </a:rPr>
              <a:t> Next to User</a:t>
            </a:r>
          </a:p>
          <a:p>
            <a:pPr marL="342900" indent="-342900">
              <a:buFont typeface="+mj-lt"/>
              <a:buAutoNum type="arabicPeriod"/>
            </a:pPr>
            <a:r>
              <a:rPr lang="en-GB" dirty="0" err="1" smtClean="0">
                <a:solidFill>
                  <a:srgbClr val="002060"/>
                </a:solidFill>
                <a:sym typeface="Symbol" panose="05050102010706020507" pitchFamily="18" charset="2"/>
              </a:rPr>
              <a:t>Enroll</a:t>
            </a:r>
            <a:endParaRPr lang="en-GB" dirty="0" smtClean="0">
              <a:solidFill>
                <a:srgbClr val="002060"/>
              </a:solidFill>
              <a:sym typeface="Symbol" panose="05050102010706020507" pitchFamily="18" charset="2"/>
            </a:endParaRPr>
          </a:p>
          <a:p>
            <a:pPr marL="342900" indent="-342900">
              <a:buFont typeface="+mj-lt"/>
              <a:buAutoNum type="arabicPeriod"/>
            </a:pPr>
            <a:r>
              <a:rPr lang="en-GB" dirty="0" smtClean="0">
                <a:solidFill>
                  <a:srgbClr val="002060"/>
                </a:solidFill>
                <a:sym typeface="Symbol" panose="05050102010706020507" pitchFamily="18" charset="2"/>
              </a:rPr>
              <a:t>Finish</a:t>
            </a:r>
          </a:p>
          <a:p>
            <a:pPr marL="342900" indent="-342900">
              <a:buFont typeface="+mj-lt"/>
              <a:buAutoNum type="arabicPeriod"/>
            </a:pPr>
            <a:endParaRPr lang="en-GB" dirty="0">
              <a:sym typeface="Symbol" panose="05050102010706020507" pitchFamily="18" charset="2"/>
            </a:endParaRPr>
          </a:p>
          <a:p>
            <a:pPr algn="r"/>
            <a:r>
              <a:rPr lang="en-GB" i="1" dirty="0" smtClean="0">
                <a:solidFill>
                  <a:schemeClr val="accent1">
                    <a:lumMod val="75000"/>
                  </a:schemeClr>
                </a:solidFill>
              </a:rPr>
              <a:t>X out of the box and press no to save</a:t>
            </a:r>
          </a:p>
        </p:txBody>
      </p:sp>
      <p:pic>
        <p:nvPicPr>
          <p:cNvPr id="9" name="Picture 8"/>
          <p:cNvPicPr>
            <a:picLocks noChangeAspect="1"/>
          </p:cNvPicPr>
          <p:nvPr/>
        </p:nvPicPr>
        <p:blipFill>
          <a:blip r:embed="rId4"/>
          <a:stretch>
            <a:fillRect/>
          </a:stretch>
        </p:blipFill>
        <p:spPr>
          <a:xfrm>
            <a:off x="1128235" y="1748912"/>
            <a:ext cx="4158468" cy="1870181"/>
          </a:xfrm>
          <a:prstGeom prst="rect">
            <a:avLst/>
          </a:prstGeom>
        </p:spPr>
      </p:pic>
      <p:pic>
        <p:nvPicPr>
          <p:cNvPr id="10" name="Picture 9"/>
          <p:cNvPicPr>
            <a:picLocks noChangeAspect="1"/>
          </p:cNvPicPr>
          <p:nvPr/>
        </p:nvPicPr>
        <p:blipFill>
          <a:blip r:embed="rId5"/>
          <a:stretch>
            <a:fillRect/>
          </a:stretch>
        </p:blipFill>
        <p:spPr>
          <a:xfrm>
            <a:off x="1945459" y="3606222"/>
            <a:ext cx="4266156" cy="1925983"/>
          </a:xfrm>
          <a:prstGeom prst="rect">
            <a:avLst/>
          </a:prstGeom>
        </p:spPr>
      </p:pic>
    </p:spTree>
    <p:extLst>
      <p:ext uri="{BB962C8B-B14F-4D97-AF65-F5344CB8AC3E}">
        <p14:creationId xmlns:p14="http://schemas.microsoft.com/office/powerpoint/2010/main" val="402030966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542925" y="222817"/>
            <a:ext cx="11430000" cy="1015663"/>
          </a:xfrm>
          <a:prstGeom prst="rect">
            <a:avLst/>
          </a:prstGeom>
          <a:noFill/>
        </p:spPr>
        <p:txBody>
          <a:bodyPr wrap="square" rtlCol="0">
            <a:spAutoFit/>
          </a:bodyPr>
          <a:lstStyle/>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0" y="5939229"/>
            <a:ext cx="2840982" cy="859611"/>
          </a:xfrm>
          <a:prstGeom prst="rect">
            <a:avLst/>
          </a:prstGeom>
        </p:spPr>
      </p:pic>
      <p:sp>
        <p:nvSpPr>
          <p:cNvPr id="13" name="Title 1"/>
          <p:cNvSpPr>
            <a:spLocks noGrp="1"/>
          </p:cNvSpPr>
          <p:nvPr>
            <p:ph type="title"/>
          </p:nvPr>
        </p:nvSpPr>
        <p:spPr>
          <a:xfrm>
            <a:off x="838200" y="323083"/>
            <a:ext cx="10515600" cy="1325563"/>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Switching on </a:t>
            </a:r>
            <a:r>
              <a:rPr lang="en-GB" sz="3600" b="1" dirty="0" err="1"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Netmotion</a:t>
            </a: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 Mobility</a:t>
            </a:r>
            <a:r>
              <a:rPr lang="en-GB" dirty="0"/>
              <a:t/>
            </a:r>
            <a:br>
              <a:rPr lang="en-GB" dirty="0"/>
            </a:br>
            <a:endParaRPr lang="en-GB" dirty="0"/>
          </a:p>
        </p:txBody>
      </p:sp>
      <p:sp>
        <p:nvSpPr>
          <p:cNvPr id="2" name="TextBox 1"/>
          <p:cNvSpPr txBox="1"/>
          <p:nvPr/>
        </p:nvSpPr>
        <p:spPr>
          <a:xfrm>
            <a:off x="1145627" y="1407900"/>
            <a:ext cx="4141076" cy="369332"/>
          </a:xfrm>
          <a:prstGeom prst="rect">
            <a:avLst/>
          </a:prstGeom>
          <a:noFill/>
          <a:ln>
            <a:noFill/>
          </a:ln>
        </p:spPr>
        <p:txBody>
          <a:bodyPr wrap="square" rtlCol="0">
            <a:spAutoFit/>
          </a:bodyPr>
          <a:lstStyle/>
          <a:p>
            <a:r>
              <a:rPr lang="en-GB" i="1" dirty="0" smtClean="0">
                <a:solidFill>
                  <a:srgbClr val="0070C0"/>
                </a:solidFill>
              </a:rPr>
              <a:t>Mobility</a:t>
            </a:r>
            <a:endParaRPr lang="en-GB" i="1" dirty="0">
              <a:solidFill>
                <a:srgbClr val="0070C0"/>
              </a:solidFill>
            </a:endParaRPr>
          </a:p>
        </p:txBody>
      </p:sp>
      <p:sp>
        <p:nvSpPr>
          <p:cNvPr id="3" name="TextBox 2"/>
          <p:cNvSpPr txBox="1"/>
          <p:nvPr/>
        </p:nvSpPr>
        <p:spPr>
          <a:xfrm>
            <a:off x="5112296" y="2508058"/>
            <a:ext cx="6860629" cy="2862322"/>
          </a:xfrm>
          <a:prstGeom prst="rect">
            <a:avLst/>
          </a:prstGeom>
          <a:noFill/>
        </p:spPr>
        <p:txBody>
          <a:bodyPr wrap="square" rtlCol="0">
            <a:spAutoFit/>
          </a:bodyPr>
          <a:lstStyle/>
          <a:p>
            <a:r>
              <a:rPr lang="en-GB" dirty="0" smtClean="0">
                <a:solidFill>
                  <a:srgbClr val="002060"/>
                </a:solidFill>
              </a:rPr>
              <a:t>Press the windows button and open Mobility</a:t>
            </a:r>
          </a:p>
          <a:p>
            <a:endParaRPr lang="en-GB" dirty="0">
              <a:solidFill>
                <a:srgbClr val="002060"/>
              </a:solidFill>
            </a:endParaRPr>
          </a:p>
          <a:p>
            <a:pPr marL="285750" indent="-285750">
              <a:buFont typeface="Arial" panose="020B0604020202020204" pitchFamily="34" charset="0"/>
              <a:buChar char="•"/>
            </a:pPr>
            <a:r>
              <a:rPr lang="en-GB" dirty="0" smtClean="0">
                <a:solidFill>
                  <a:srgbClr val="002060"/>
                </a:solidFill>
              </a:rPr>
              <a:t>Connect</a:t>
            </a:r>
          </a:p>
          <a:p>
            <a:pPr marL="285750" indent="-285750">
              <a:buFont typeface="Arial" panose="020B0604020202020204" pitchFamily="34" charset="0"/>
              <a:buChar char="•"/>
            </a:pPr>
            <a:r>
              <a:rPr lang="en-GB" dirty="0" smtClean="0">
                <a:solidFill>
                  <a:srgbClr val="002060"/>
                </a:solidFill>
              </a:rPr>
              <a:t>OK on the error message</a:t>
            </a:r>
          </a:p>
          <a:p>
            <a:pPr marL="285750" indent="-285750">
              <a:buFont typeface="Arial" panose="020B0604020202020204" pitchFamily="34" charset="0"/>
              <a:buChar char="•"/>
            </a:pPr>
            <a:r>
              <a:rPr lang="en-GB" dirty="0" smtClean="0">
                <a:solidFill>
                  <a:srgbClr val="002060"/>
                </a:solidFill>
              </a:rPr>
              <a:t>On the drop down, change this to your name (instead of your email)</a:t>
            </a:r>
          </a:p>
          <a:p>
            <a:pPr marL="285750" indent="-285750">
              <a:buFont typeface="Arial" panose="020B0604020202020204" pitchFamily="34" charset="0"/>
              <a:buChar char="•"/>
            </a:pPr>
            <a:r>
              <a:rPr lang="en-GB" dirty="0" smtClean="0">
                <a:solidFill>
                  <a:srgbClr val="002060"/>
                </a:solidFill>
              </a:rPr>
              <a:t>Press Connect</a:t>
            </a:r>
          </a:p>
          <a:p>
            <a:pPr marL="285750" indent="-285750">
              <a:buFont typeface="Arial" panose="020B0604020202020204" pitchFamily="34" charset="0"/>
              <a:buChar char="•"/>
            </a:pPr>
            <a:endParaRPr lang="en-GB" dirty="0">
              <a:solidFill>
                <a:srgbClr val="002060"/>
              </a:solidFill>
            </a:endParaRPr>
          </a:p>
          <a:p>
            <a:pPr marL="285750" indent="-285750">
              <a:buFont typeface="Arial" panose="020B0604020202020204" pitchFamily="34" charset="0"/>
              <a:buChar char="•"/>
            </a:pPr>
            <a:r>
              <a:rPr lang="en-GB" dirty="0" smtClean="0">
                <a:solidFill>
                  <a:srgbClr val="002060"/>
                </a:solidFill>
              </a:rPr>
              <a:t>Configuration</a:t>
            </a:r>
          </a:p>
          <a:p>
            <a:pPr marL="285750" indent="-285750">
              <a:buFont typeface="Arial" panose="020B0604020202020204" pitchFamily="34" charset="0"/>
              <a:buChar char="•"/>
            </a:pPr>
            <a:r>
              <a:rPr lang="en-GB" dirty="0" smtClean="0">
                <a:solidFill>
                  <a:srgbClr val="002060"/>
                </a:solidFill>
              </a:rPr>
              <a:t>Untick the box which says ‘Connection to server at </a:t>
            </a:r>
            <a:r>
              <a:rPr lang="en-GB" dirty="0" err="1" smtClean="0">
                <a:solidFill>
                  <a:srgbClr val="002060"/>
                </a:solidFill>
              </a:rPr>
              <a:t>startup</a:t>
            </a:r>
            <a:r>
              <a:rPr lang="en-GB" dirty="0" smtClean="0">
                <a:solidFill>
                  <a:srgbClr val="002060"/>
                </a:solidFill>
              </a:rPr>
              <a:t>’</a:t>
            </a:r>
          </a:p>
          <a:p>
            <a:pPr marL="285750" indent="-285750">
              <a:buFont typeface="Arial" panose="020B0604020202020204" pitchFamily="34" charset="0"/>
              <a:buChar char="•"/>
            </a:pPr>
            <a:r>
              <a:rPr lang="en-GB" dirty="0" smtClean="0">
                <a:solidFill>
                  <a:srgbClr val="002060"/>
                </a:solidFill>
              </a:rPr>
              <a:t>OK</a:t>
            </a:r>
          </a:p>
        </p:txBody>
      </p:sp>
      <p:pic>
        <p:nvPicPr>
          <p:cNvPr id="9" name="Picture 8"/>
          <p:cNvPicPr>
            <a:picLocks noChangeAspect="1"/>
          </p:cNvPicPr>
          <p:nvPr/>
        </p:nvPicPr>
        <p:blipFill>
          <a:blip r:embed="rId4"/>
          <a:stretch>
            <a:fillRect/>
          </a:stretch>
        </p:blipFill>
        <p:spPr>
          <a:xfrm>
            <a:off x="100784" y="2104632"/>
            <a:ext cx="4867489" cy="3179733"/>
          </a:xfrm>
          <a:prstGeom prst="rect">
            <a:avLst/>
          </a:prstGeom>
        </p:spPr>
      </p:pic>
      <p:cxnSp>
        <p:nvCxnSpPr>
          <p:cNvPr id="11" name="Straight Arrow Connector 10"/>
          <p:cNvCxnSpPr/>
          <p:nvPr/>
        </p:nvCxnSpPr>
        <p:spPr>
          <a:xfrm>
            <a:off x="3972910" y="3279228"/>
            <a:ext cx="1139386" cy="41527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30726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236" y="5352761"/>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Image result for nec"/>
          <p:cNvSpPr>
            <a:spLocks noChangeAspect="1" noChangeArrowheads="1"/>
          </p:cNvSpPr>
          <p:nvPr/>
        </p:nvSpPr>
        <p:spPr bwMode="auto">
          <a:xfrm>
            <a:off x="2105476" y="4389471"/>
            <a:ext cx="3083338" cy="3083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p:cNvSpPr>
            <a:spLocks noGrp="1"/>
          </p:cNvSpPr>
          <p:nvPr>
            <p:ph type="title"/>
          </p:nvPr>
        </p:nvSpPr>
        <p:spPr>
          <a:xfrm>
            <a:off x="741288" y="123421"/>
            <a:ext cx="10515600" cy="1325563"/>
          </a:xfrm>
        </p:spPr>
        <p:txBody>
          <a:bodyPr>
            <a:normAutofit/>
          </a:bodyPr>
          <a:lstStyle/>
          <a:p>
            <a:pPr algn="ctr"/>
            <a:r>
              <a:rPr lang="en-GB" sz="3600" b="1" dirty="0" smtClean="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rPr>
              <a:t>Using Locally installed applications</a:t>
            </a:r>
            <a:endParaRPr lang="en-GB" sz="3600" b="1" dirty="0">
              <a:ln w="10160">
                <a:solidFill>
                  <a:schemeClr val="accent5"/>
                </a:solidFill>
                <a:prstDash val="solid"/>
              </a:ln>
              <a:solidFill>
                <a:srgbClr val="002060"/>
              </a:solidFill>
              <a:effectLst>
                <a:outerShdw blurRad="38100" dist="22860" dir="5400000" algn="tl" rotWithShape="0">
                  <a:srgbClr val="000000">
                    <a:alpha val="30000"/>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4" name="Picture 13"/>
          <p:cNvPicPr>
            <a:picLocks noChangeAspect="1"/>
          </p:cNvPicPr>
          <p:nvPr/>
        </p:nvPicPr>
        <p:blipFill rotWithShape="1">
          <a:blip r:embed="rId3"/>
          <a:srcRect t="38045" r="75684"/>
          <a:stretch/>
        </p:blipFill>
        <p:spPr>
          <a:xfrm>
            <a:off x="363666" y="1455781"/>
            <a:ext cx="5472506" cy="3921639"/>
          </a:xfrm>
          <a:prstGeom prst="rect">
            <a:avLst/>
          </a:prstGeom>
        </p:spPr>
      </p:pic>
      <p:sp>
        <p:nvSpPr>
          <p:cNvPr id="18" name="Freeform 17"/>
          <p:cNvSpPr/>
          <p:nvPr/>
        </p:nvSpPr>
        <p:spPr>
          <a:xfrm>
            <a:off x="2138150" y="3143535"/>
            <a:ext cx="1915235" cy="1323833"/>
          </a:xfrm>
          <a:custGeom>
            <a:avLst/>
            <a:gdLst>
              <a:gd name="connsiteX0" fmla="*/ 9098 w 1915235"/>
              <a:gd name="connsiteY0" fmla="*/ 0 h 1323833"/>
              <a:gd name="connsiteX1" fmla="*/ 1915235 w 1915235"/>
              <a:gd name="connsiteY1" fmla="*/ 0 h 1323833"/>
              <a:gd name="connsiteX2" fmla="*/ 1915235 w 1915235"/>
              <a:gd name="connsiteY2" fmla="*/ 1319284 h 1323833"/>
              <a:gd name="connsiteX3" fmla="*/ 0 w 1915235"/>
              <a:gd name="connsiteY3" fmla="*/ 1323833 h 1323833"/>
              <a:gd name="connsiteX4" fmla="*/ 9098 w 1915235"/>
              <a:gd name="connsiteY4" fmla="*/ 0 h 13238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5235" h="1323833">
                <a:moveTo>
                  <a:pt x="9098" y="0"/>
                </a:moveTo>
                <a:lnTo>
                  <a:pt x="1915235" y="0"/>
                </a:lnTo>
                <a:lnTo>
                  <a:pt x="1915235" y="1319284"/>
                </a:lnTo>
                <a:lnTo>
                  <a:pt x="0" y="1323833"/>
                </a:lnTo>
                <a:cubicBezTo>
                  <a:pt x="1516" y="885588"/>
                  <a:pt x="3033" y="447344"/>
                  <a:pt x="9098" y="0"/>
                </a:cubicBezTo>
                <a:close/>
              </a:path>
            </a:pathLst>
          </a:cu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Arrow Connector 19"/>
          <p:cNvCxnSpPr/>
          <p:nvPr/>
        </p:nvCxnSpPr>
        <p:spPr>
          <a:xfrm flipH="1">
            <a:off x="4053386" y="2907726"/>
            <a:ext cx="2716124" cy="55814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6634002" y="1386040"/>
            <a:ext cx="5091123" cy="2554545"/>
          </a:xfrm>
          <a:prstGeom prst="rect">
            <a:avLst/>
          </a:prstGeom>
          <a:noFill/>
        </p:spPr>
        <p:txBody>
          <a:bodyPr wrap="square" rtlCol="0">
            <a:spAutoFit/>
          </a:bodyPr>
          <a:lstStyle/>
          <a:p>
            <a:pPr algn="ctr"/>
            <a:r>
              <a:rPr lang="en-GB" sz="2000" dirty="0" smtClean="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These applications are much faster than using </a:t>
            </a:r>
            <a:r>
              <a:rPr lang="en-GB" sz="2000" dirty="0" err="1" smtClean="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citrix</a:t>
            </a:r>
            <a:r>
              <a:rPr lang="en-GB" sz="2000" dirty="0" smtClean="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 and can be used offline</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342900" indent="-342900">
              <a:buFont typeface="Arial" panose="020B0604020202020204" pitchFamily="34" charset="0"/>
              <a:buChar char="•"/>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Press the windows button (bottom left)</a:t>
            </a: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342900" indent="-342900">
              <a:buFont typeface="Arial" panose="020B0604020202020204" pitchFamily="34" charset="0"/>
              <a:buChar char="•"/>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Click onto Outlook, your first log on may take a while to sync all of your emails </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4"/>
          <a:stretch>
            <a:fillRect/>
          </a:stretch>
        </p:blipFill>
        <p:spPr>
          <a:xfrm>
            <a:off x="9236" y="5955720"/>
            <a:ext cx="2840982" cy="859611"/>
          </a:xfrm>
          <a:prstGeom prst="rect">
            <a:avLst/>
          </a:prstGeom>
        </p:spPr>
      </p:pic>
    </p:spTree>
    <p:extLst>
      <p:ext uri="{BB962C8B-B14F-4D97-AF65-F5344CB8AC3E}">
        <p14:creationId xmlns:p14="http://schemas.microsoft.com/office/powerpoint/2010/main" val="217814532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64901"/>
            <a:ext cx="2840982" cy="859611"/>
          </a:xfrm>
          <a:prstGeom prst="rect">
            <a:avLst/>
          </a:prstGeom>
        </p:spPr>
      </p:pic>
      <p:sp>
        <p:nvSpPr>
          <p:cNvPr id="12" name="TextBox 11"/>
          <p:cNvSpPr txBox="1"/>
          <p:nvPr/>
        </p:nvSpPr>
        <p:spPr>
          <a:xfrm>
            <a:off x="2840982" y="355600"/>
            <a:ext cx="6520732" cy="646331"/>
          </a:xfrm>
          <a:prstGeom prst="rect">
            <a:avLst/>
          </a:prstGeom>
          <a:noFill/>
        </p:spPr>
        <p:txBody>
          <a:bodyPr wrap="square" rtlCol="0">
            <a:sp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Email Signatures</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2" name="TextBox 1"/>
          <p:cNvSpPr txBox="1"/>
          <p:nvPr/>
        </p:nvSpPr>
        <p:spPr>
          <a:xfrm>
            <a:off x="941812" y="1961291"/>
            <a:ext cx="5992900" cy="2862322"/>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Open an old email with your signature on</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Swipe over your email and right click </a:t>
            </a: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COPY</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Go to </a:t>
            </a: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FILE &gt; OPTIONS &gt; MAIL &gt; SIGNATURES</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Select </a:t>
            </a: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New and type your name </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 Click </a:t>
            </a: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OK</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In the large blank area, </a:t>
            </a: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right click and paste your signature</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Make sure new messages Replies and forwards all have your name next to them</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Press </a:t>
            </a: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OK</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8" name="Picture 7"/>
          <p:cNvPicPr/>
          <p:nvPr/>
        </p:nvPicPr>
        <p:blipFill rotWithShape="1">
          <a:blip r:embed="rId4" cstate="print">
            <a:extLst>
              <a:ext uri="{28A0092B-C50C-407E-A947-70E740481C1C}">
                <a14:useLocalDpi xmlns:a14="http://schemas.microsoft.com/office/drawing/2010/main" val="0"/>
              </a:ext>
            </a:extLst>
          </a:blip>
          <a:srcRect l="14123" t="16756" r="64223" b="20421"/>
          <a:stretch/>
        </p:blipFill>
        <p:spPr bwMode="auto">
          <a:xfrm>
            <a:off x="7194507" y="1571555"/>
            <a:ext cx="4342889" cy="3252058"/>
          </a:xfrm>
          <a:prstGeom prst="rect">
            <a:avLst/>
          </a:prstGeom>
          <a:ln>
            <a:noFill/>
          </a:ln>
          <a:extLst>
            <a:ext uri="{53640926-AAD7-44D8-BBD7-CCE9431645EC}">
              <a14:shadowObscured xmlns:a14="http://schemas.microsoft.com/office/drawing/2010/main"/>
            </a:ext>
          </a:extLst>
        </p:spPr>
      </p:pic>
      <p:pic>
        <p:nvPicPr>
          <p:cNvPr id="4" name="Picture 3"/>
          <p:cNvPicPr>
            <a:picLocks noChangeAspect="1"/>
          </p:cNvPicPr>
          <p:nvPr/>
        </p:nvPicPr>
        <p:blipFill>
          <a:blip r:embed="rId5"/>
          <a:stretch>
            <a:fillRect/>
          </a:stretch>
        </p:blipFill>
        <p:spPr>
          <a:xfrm>
            <a:off x="2548414" y="234287"/>
            <a:ext cx="1097423" cy="1097423"/>
          </a:xfrm>
          <a:prstGeom prst="rect">
            <a:avLst/>
          </a:prstGeom>
        </p:spPr>
      </p:pic>
    </p:spTree>
    <p:extLst>
      <p:ext uri="{BB962C8B-B14F-4D97-AF65-F5344CB8AC3E}">
        <p14:creationId xmlns:p14="http://schemas.microsoft.com/office/powerpoint/2010/main" val="290849846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7023" y="218316"/>
            <a:ext cx="6137953" cy="1111760"/>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Viewing PDFs - Adobe</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11" name="Content Placeholder 10"/>
          <p:cNvSpPr>
            <a:spLocks noGrp="1"/>
          </p:cNvSpPr>
          <p:nvPr>
            <p:ph sz="half" idx="2"/>
          </p:nvPr>
        </p:nvSpPr>
        <p:spPr>
          <a:xfrm>
            <a:off x="3273940" y="1106555"/>
            <a:ext cx="8312550" cy="4670146"/>
          </a:xfrm>
        </p:spPr>
        <p:txBody>
          <a:bodyPr>
            <a:noAutofit/>
          </a:bodyPr>
          <a:lstStyle/>
          <a:p>
            <a:pPr marL="0" indent="0">
              <a:buNone/>
            </a:pP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Windows icon</a:t>
            </a:r>
          </a:p>
          <a:p>
            <a:pPr marL="0" indent="0">
              <a:buNone/>
            </a:pP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Cog</a:t>
            </a:r>
          </a:p>
          <a:p>
            <a:pPr marL="0" indent="0">
              <a:buNone/>
            </a:pPr>
            <a:endPar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Apps</a:t>
            </a:r>
          </a:p>
          <a:p>
            <a:pPr marL="0" indent="0">
              <a:buNone/>
            </a:pPr>
            <a:endPar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Default apps</a:t>
            </a:r>
          </a:p>
          <a:p>
            <a:pPr marL="0" indent="0">
              <a:buNone/>
            </a:pP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Default apps by file type</a:t>
            </a:r>
          </a:p>
          <a:p>
            <a:pPr marL="0" indent="0">
              <a:buNone/>
            </a:pPr>
            <a:endPar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Following the list on the left, scroll down to .pdf</a:t>
            </a:r>
          </a:p>
          <a:p>
            <a:pPr marL="0" indent="0">
              <a:buNone/>
            </a:pP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Press the icon next to it and select </a:t>
            </a:r>
          </a:p>
        </p:txBody>
      </p:sp>
      <p:sp>
        <p:nvSpPr>
          <p:cNvPr id="4" name="Rectangle 3"/>
          <p:cNvSpPr/>
          <p:nvPr/>
        </p:nvSpPr>
        <p:spPr>
          <a:xfrm>
            <a:off x="8164" y="5658234"/>
            <a:ext cx="12192000" cy="1199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98389"/>
            <a:ext cx="2840982" cy="859611"/>
          </a:xfrm>
          <a:prstGeom prst="rect">
            <a:avLst/>
          </a:prstGeom>
        </p:spPr>
      </p:pic>
      <p:pic>
        <p:nvPicPr>
          <p:cNvPr id="9" name="Picture 8"/>
          <p:cNvPicPr>
            <a:picLocks noChangeAspect="1"/>
          </p:cNvPicPr>
          <p:nvPr/>
        </p:nvPicPr>
        <p:blipFill>
          <a:blip r:embed="rId4"/>
          <a:stretch>
            <a:fillRect/>
          </a:stretch>
        </p:blipFill>
        <p:spPr>
          <a:xfrm>
            <a:off x="2389575" y="1217786"/>
            <a:ext cx="428625" cy="342900"/>
          </a:xfrm>
          <a:prstGeom prst="rect">
            <a:avLst/>
          </a:prstGeom>
        </p:spPr>
      </p:pic>
      <p:pic>
        <p:nvPicPr>
          <p:cNvPr id="16" name="Content Placeholder 14"/>
          <p:cNvPicPr>
            <a:picLocks noGrp="1" noChangeAspect="1"/>
          </p:cNvPicPr>
          <p:nvPr>
            <p:ph sz="half" idx="1"/>
          </p:nvPr>
        </p:nvPicPr>
        <p:blipFill rotWithShape="1">
          <a:blip r:embed="rId5"/>
          <a:srcRect l="1" t="79336" r="94506" b="13256"/>
          <a:stretch/>
        </p:blipFill>
        <p:spPr>
          <a:xfrm>
            <a:off x="2373755" y="1689272"/>
            <a:ext cx="460267" cy="416433"/>
          </a:xfrm>
          <a:prstGeom prst="rect">
            <a:avLst/>
          </a:prstGeom>
        </p:spPr>
      </p:pic>
      <p:pic>
        <p:nvPicPr>
          <p:cNvPr id="10" name="Picture 9"/>
          <p:cNvPicPr>
            <a:picLocks noChangeAspect="1"/>
          </p:cNvPicPr>
          <p:nvPr/>
        </p:nvPicPr>
        <p:blipFill>
          <a:blip r:embed="rId6"/>
          <a:stretch>
            <a:fillRect/>
          </a:stretch>
        </p:blipFill>
        <p:spPr>
          <a:xfrm>
            <a:off x="2100217" y="2224024"/>
            <a:ext cx="1008027" cy="931949"/>
          </a:xfrm>
          <a:prstGeom prst="rect">
            <a:avLst/>
          </a:prstGeom>
        </p:spPr>
      </p:pic>
      <p:pic>
        <p:nvPicPr>
          <p:cNvPr id="12" name="Picture 11"/>
          <p:cNvPicPr>
            <a:picLocks noChangeAspect="1"/>
          </p:cNvPicPr>
          <p:nvPr/>
        </p:nvPicPr>
        <p:blipFill>
          <a:blip r:embed="rId7"/>
          <a:stretch>
            <a:fillRect/>
          </a:stretch>
        </p:blipFill>
        <p:spPr>
          <a:xfrm>
            <a:off x="1939848" y="3513993"/>
            <a:ext cx="1238250" cy="400050"/>
          </a:xfrm>
          <a:prstGeom prst="rect">
            <a:avLst/>
          </a:prstGeom>
        </p:spPr>
      </p:pic>
      <p:pic>
        <p:nvPicPr>
          <p:cNvPr id="13" name="Picture 12"/>
          <p:cNvPicPr>
            <a:picLocks noChangeAspect="1"/>
          </p:cNvPicPr>
          <p:nvPr/>
        </p:nvPicPr>
        <p:blipFill>
          <a:blip r:embed="rId8"/>
          <a:stretch>
            <a:fillRect/>
          </a:stretch>
        </p:blipFill>
        <p:spPr>
          <a:xfrm>
            <a:off x="966973" y="3936282"/>
            <a:ext cx="2362200" cy="466725"/>
          </a:xfrm>
          <a:prstGeom prst="rect">
            <a:avLst/>
          </a:prstGeom>
        </p:spPr>
      </p:pic>
      <p:pic>
        <p:nvPicPr>
          <p:cNvPr id="18" name="Picture 17"/>
          <p:cNvPicPr>
            <a:picLocks noChangeAspect="1"/>
          </p:cNvPicPr>
          <p:nvPr/>
        </p:nvPicPr>
        <p:blipFill>
          <a:blip r:embed="rId9"/>
          <a:stretch>
            <a:fillRect/>
          </a:stretch>
        </p:blipFill>
        <p:spPr>
          <a:xfrm>
            <a:off x="8251271" y="5144264"/>
            <a:ext cx="2305050" cy="542925"/>
          </a:xfrm>
          <a:prstGeom prst="rect">
            <a:avLst/>
          </a:prstGeom>
        </p:spPr>
      </p:pic>
      <p:pic>
        <p:nvPicPr>
          <p:cNvPr id="19" name="Picture 18"/>
          <p:cNvPicPr>
            <a:picLocks noChangeAspect="1"/>
          </p:cNvPicPr>
          <p:nvPr/>
        </p:nvPicPr>
        <p:blipFill>
          <a:blip r:embed="rId10"/>
          <a:stretch>
            <a:fillRect/>
          </a:stretch>
        </p:blipFill>
        <p:spPr>
          <a:xfrm>
            <a:off x="1283215" y="4906842"/>
            <a:ext cx="1990725" cy="571500"/>
          </a:xfrm>
          <a:prstGeom prst="rect">
            <a:avLst/>
          </a:prstGeom>
        </p:spPr>
      </p:pic>
      <p:pic>
        <p:nvPicPr>
          <p:cNvPr id="20" name="Picture 19"/>
          <p:cNvPicPr>
            <a:picLocks noChangeAspect="1"/>
          </p:cNvPicPr>
          <p:nvPr/>
        </p:nvPicPr>
        <p:blipFill rotWithShape="1">
          <a:blip r:embed="rId9"/>
          <a:srcRect r="76091" b="5382"/>
          <a:stretch/>
        </p:blipFill>
        <p:spPr>
          <a:xfrm>
            <a:off x="2461675" y="268557"/>
            <a:ext cx="921874" cy="859283"/>
          </a:xfrm>
          <a:prstGeom prst="rect">
            <a:avLst/>
          </a:prstGeom>
          <a:ln>
            <a:noFill/>
          </a:ln>
          <a:effectLst>
            <a:softEdge rad="112500"/>
          </a:effectLst>
        </p:spPr>
      </p:pic>
    </p:spTree>
    <p:extLst>
      <p:ext uri="{BB962C8B-B14F-4D97-AF65-F5344CB8AC3E}">
        <p14:creationId xmlns:p14="http://schemas.microsoft.com/office/powerpoint/2010/main" val="25758445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Image result for nec"/>
          <p:cNvSpPr>
            <a:spLocks noChangeAspect="1" noChangeArrowheads="1"/>
          </p:cNvSpPr>
          <p:nvPr/>
        </p:nvSpPr>
        <p:spPr bwMode="auto">
          <a:xfrm>
            <a:off x="2105476" y="4389471"/>
            <a:ext cx="3083338" cy="3083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TextBox 7"/>
          <p:cNvSpPr txBox="1"/>
          <p:nvPr/>
        </p:nvSpPr>
        <p:spPr>
          <a:xfrm>
            <a:off x="3019359" y="368982"/>
            <a:ext cx="7192463" cy="646331"/>
          </a:xfrm>
          <a:prstGeom prst="rect">
            <a:avLst/>
          </a:prstGeom>
          <a:noFill/>
        </p:spPr>
        <p:txBody>
          <a:bodyPr wrap="square" rtlCol="0">
            <a:spAutoFit/>
          </a:bodyPr>
          <a:lstStyle/>
          <a:p>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Accessing Documents Offline</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3"/>
          <a:stretch>
            <a:fillRect/>
          </a:stretch>
        </p:blipFill>
        <p:spPr>
          <a:xfrm>
            <a:off x="0" y="5931140"/>
            <a:ext cx="2840982" cy="859611"/>
          </a:xfrm>
          <a:prstGeom prst="rect">
            <a:avLst/>
          </a:prstGeom>
        </p:spPr>
      </p:pic>
      <p:sp>
        <p:nvSpPr>
          <p:cNvPr id="17" name="Content Placeholder 10"/>
          <p:cNvSpPr>
            <a:spLocks noGrp="1"/>
          </p:cNvSpPr>
          <p:nvPr>
            <p:ph sz="half" idx="4294967295"/>
          </p:nvPr>
        </p:nvSpPr>
        <p:spPr>
          <a:xfrm>
            <a:off x="2154605" y="1423270"/>
            <a:ext cx="7882789" cy="3101562"/>
          </a:xfrm>
          <a:prstGeom prst="rect">
            <a:avLst/>
          </a:prstGeom>
        </p:spPr>
        <p:txBody>
          <a:bodyPr>
            <a:noAutofit/>
          </a:bodyPr>
          <a:lstStyle/>
          <a:p>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To access your documents, click on the folder icon on your task bar at the bottom  of your screen</a:t>
            </a:r>
          </a:p>
          <a:p>
            <a:endPar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To access documents offline you need to save them into the ‘Documents’ folder of ‘This PC’</a:t>
            </a:r>
          </a:p>
          <a:p>
            <a:pPr lvl="1"/>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 The ones with 	       logo next to them</a:t>
            </a:r>
          </a:p>
          <a:p>
            <a:pPr marL="0" indent="0">
              <a:buNone/>
            </a:pPr>
            <a:endPar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Documents in U: Drive cannot be accessed without internet connection</a:t>
            </a:r>
          </a:p>
        </p:txBody>
      </p:sp>
      <p:pic>
        <p:nvPicPr>
          <p:cNvPr id="9" name="Picture 8"/>
          <p:cNvPicPr>
            <a:picLocks noChangeAspect="1"/>
          </p:cNvPicPr>
          <p:nvPr/>
        </p:nvPicPr>
        <p:blipFill>
          <a:blip r:embed="rId4"/>
          <a:stretch>
            <a:fillRect/>
          </a:stretch>
        </p:blipFill>
        <p:spPr>
          <a:xfrm>
            <a:off x="1931053" y="419440"/>
            <a:ext cx="789418" cy="545416"/>
          </a:xfrm>
          <a:prstGeom prst="rect">
            <a:avLst/>
          </a:prstGeom>
        </p:spPr>
      </p:pic>
      <p:pic>
        <p:nvPicPr>
          <p:cNvPr id="3" name="Picture 2"/>
          <p:cNvPicPr>
            <a:picLocks noChangeAspect="1"/>
          </p:cNvPicPr>
          <p:nvPr/>
        </p:nvPicPr>
        <p:blipFill rotWithShape="1">
          <a:blip r:embed="rId5"/>
          <a:srcRect l="29534" t="25139" r="50386" b="26910"/>
          <a:stretch/>
        </p:blipFill>
        <p:spPr>
          <a:xfrm>
            <a:off x="4946351" y="3392794"/>
            <a:ext cx="288435" cy="355992"/>
          </a:xfrm>
          <a:prstGeom prst="rect">
            <a:avLst/>
          </a:prstGeom>
        </p:spPr>
      </p:pic>
    </p:spTree>
    <p:extLst>
      <p:ext uri="{BB962C8B-B14F-4D97-AF65-F5344CB8AC3E}">
        <p14:creationId xmlns:p14="http://schemas.microsoft.com/office/powerpoint/2010/main" val="29843965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64901"/>
            <a:ext cx="2840982" cy="859611"/>
          </a:xfrm>
          <a:prstGeom prst="rect">
            <a:avLst/>
          </a:prstGeom>
        </p:spPr>
      </p:pic>
      <p:sp>
        <p:nvSpPr>
          <p:cNvPr id="12" name="TextBox 11"/>
          <p:cNvSpPr txBox="1"/>
          <p:nvPr/>
        </p:nvSpPr>
        <p:spPr>
          <a:xfrm>
            <a:off x="2840982" y="355600"/>
            <a:ext cx="6520732" cy="646331"/>
          </a:xfrm>
          <a:prstGeom prst="rect">
            <a:avLst/>
          </a:prstGeom>
          <a:noFill/>
        </p:spPr>
        <p:txBody>
          <a:bodyPr wrap="square" rtlCol="0">
            <a:sp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One Note</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3" name="Picture 12"/>
          <p:cNvPicPr>
            <a:picLocks noChangeAspect="1"/>
          </p:cNvPicPr>
          <p:nvPr/>
        </p:nvPicPr>
        <p:blipFill>
          <a:blip r:embed="rId4"/>
          <a:stretch>
            <a:fillRect/>
          </a:stretch>
        </p:blipFill>
        <p:spPr>
          <a:xfrm>
            <a:off x="559265" y="1338375"/>
            <a:ext cx="6573884" cy="3417732"/>
          </a:xfrm>
          <a:prstGeom prst="rect">
            <a:avLst/>
          </a:prstGeom>
        </p:spPr>
      </p:pic>
      <p:pic>
        <p:nvPicPr>
          <p:cNvPr id="2" name="Picture 1"/>
          <p:cNvPicPr>
            <a:picLocks noChangeAspect="1"/>
          </p:cNvPicPr>
          <p:nvPr/>
        </p:nvPicPr>
        <p:blipFill rotWithShape="1">
          <a:blip r:embed="rId5"/>
          <a:srcRect l="15997" t="10320" r="13420" b="12139"/>
          <a:stretch/>
        </p:blipFill>
        <p:spPr>
          <a:xfrm>
            <a:off x="3424396" y="270538"/>
            <a:ext cx="1024865" cy="846895"/>
          </a:xfrm>
          <a:prstGeom prst="rect">
            <a:avLst/>
          </a:prstGeom>
        </p:spPr>
      </p:pic>
      <p:sp>
        <p:nvSpPr>
          <p:cNvPr id="3" name="TextBox 2"/>
          <p:cNvSpPr txBox="1"/>
          <p:nvPr/>
        </p:nvSpPr>
        <p:spPr>
          <a:xfrm>
            <a:off x="7542265" y="1589988"/>
            <a:ext cx="4326525" cy="1200329"/>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rgbClr val="002060"/>
                </a:solidFill>
              </a:rPr>
              <a:t>Right Click My Notebook</a:t>
            </a:r>
          </a:p>
          <a:p>
            <a:pPr marL="285750" indent="-285750">
              <a:buFont typeface="Arial" panose="020B0604020202020204" pitchFamily="34" charset="0"/>
              <a:buChar char="•"/>
            </a:pPr>
            <a:r>
              <a:rPr lang="en-GB" dirty="0" smtClean="0">
                <a:solidFill>
                  <a:srgbClr val="002060"/>
                </a:solidFill>
              </a:rPr>
              <a:t>Click Properties</a:t>
            </a:r>
          </a:p>
          <a:p>
            <a:pPr marL="285750" indent="-285750">
              <a:buFont typeface="Arial" panose="020B0604020202020204" pitchFamily="34" charset="0"/>
              <a:buChar char="•"/>
            </a:pPr>
            <a:r>
              <a:rPr lang="en-GB" dirty="0" smtClean="0">
                <a:solidFill>
                  <a:srgbClr val="002060"/>
                </a:solidFill>
              </a:rPr>
              <a:t>Click change location</a:t>
            </a:r>
          </a:p>
          <a:p>
            <a:pPr marL="285750" indent="-285750">
              <a:buFont typeface="Arial" panose="020B0604020202020204" pitchFamily="34" charset="0"/>
              <a:buChar char="•"/>
            </a:pPr>
            <a:r>
              <a:rPr lang="en-GB" dirty="0" smtClean="0">
                <a:solidFill>
                  <a:srgbClr val="002060"/>
                </a:solidFill>
              </a:rPr>
              <a:t>Type in i:\ and </a:t>
            </a:r>
            <a:r>
              <a:rPr lang="en-GB" dirty="0" smtClean="0">
                <a:solidFill>
                  <a:srgbClr val="002060"/>
                </a:solidFill>
              </a:rPr>
              <a:t>press select</a:t>
            </a:r>
            <a:endParaRPr lang="en-GB" dirty="0">
              <a:solidFill>
                <a:srgbClr val="002060"/>
              </a:solidFill>
            </a:endParaRPr>
          </a:p>
        </p:txBody>
      </p:sp>
    </p:spTree>
    <p:extLst>
      <p:ext uri="{BB962C8B-B14F-4D97-AF65-F5344CB8AC3E}">
        <p14:creationId xmlns:p14="http://schemas.microsoft.com/office/powerpoint/2010/main" val="365721827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64901"/>
            <a:ext cx="2840982" cy="859611"/>
          </a:xfrm>
          <a:prstGeom prst="rect">
            <a:avLst/>
          </a:prstGeom>
        </p:spPr>
      </p:pic>
      <p:sp>
        <p:nvSpPr>
          <p:cNvPr id="12" name="TextBox 11"/>
          <p:cNvSpPr txBox="1"/>
          <p:nvPr/>
        </p:nvSpPr>
        <p:spPr>
          <a:xfrm>
            <a:off x="3004017" y="404696"/>
            <a:ext cx="6520732" cy="646331"/>
          </a:xfrm>
          <a:prstGeom prst="rect">
            <a:avLst/>
          </a:prstGeom>
          <a:noFill/>
        </p:spPr>
        <p:txBody>
          <a:bodyPr wrap="square" rtlCol="0">
            <a:sp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Using your Stylus Pen</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4" name="TextBox 3"/>
          <p:cNvSpPr txBox="1"/>
          <p:nvPr/>
        </p:nvSpPr>
        <p:spPr>
          <a:xfrm>
            <a:off x="624942" y="1093442"/>
            <a:ext cx="10942115" cy="1200329"/>
          </a:xfrm>
          <a:prstGeom prst="rect">
            <a:avLst/>
          </a:prstGeom>
          <a:noFill/>
        </p:spPr>
        <p:txBody>
          <a:bodyPr wrap="square" rtlCol="0">
            <a:spAutoFit/>
          </a:bodyPr>
          <a:lstStyle/>
          <a:p>
            <a:pPr algn="ctr"/>
            <a:r>
              <a:rPr lang="en-GB" dirty="0" smtClean="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Use the Windows icon</a:t>
            </a:r>
            <a:endParaRPr lang="en-GB" dirty="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endParaRPr>
          </a:p>
          <a:p>
            <a:pPr algn="ctr"/>
            <a:r>
              <a:rPr lang="en-GB" dirty="0" smtClean="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Open Microsoft Word</a:t>
            </a:r>
          </a:p>
          <a:p>
            <a:pPr algn="ct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Hold your pen against the screen, and click Ink Tools. </a:t>
            </a: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8" name="Picture 7"/>
          <p:cNvPicPr>
            <a:picLocks noChangeAspect="1"/>
          </p:cNvPicPr>
          <p:nvPr/>
        </p:nvPicPr>
        <p:blipFill>
          <a:blip r:embed="rId4"/>
          <a:stretch>
            <a:fillRect/>
          </a:stretch>
        </p:blipFill>
        <p:spPr>
          <a:xfrm>
            <a:off x="624942" y="2422357"/>
            <a:ext cx="6780852" cy="2791086"/>
          </a:xfrm>
          <a:prstGeom prst="rect">
            <a:avLst/>
          </a:prstGeom>
        </p:spPr>
      </p:pic>
      <p:sp>
        <p:nvSpPr>
          <p:cNvPr id="9" name="TextBox 8"/>
          <p:cNvSpPr txBox="1"/>
          <p:nvPr/>
        </p:nvSpPr>
        <p:spPr>
          <a:xfrm>
            <a:off x="8246988" y="2251356"/>
            <a:ext cx="3320069" cy="2031325"/>
          </a:xfrm>
          <a:prstGeom prst="rect">
            <a:avLst/>
          </a:prstGeom>
          <a:noFill/>
        </p:spPr>
        <p:txBody>
          <a:bodyPr wrap="square" rtlCol="0">
            <a:spAutoFit/>
          </a:bodyPr>
          <a:lstStyle/>
          <a:p>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Press ‘Stop inking’ to stop using your </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pen</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Use this icon on tool bar</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Sticky Notes can be added to your screen for reminders</a:t>
            </a: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10" name="Picture 9"/>
          <p:cNvPicPr>
            <a:picLocks noChangeAspect="1"/>
          </p:cNvPicPr>
          <p:nvPr/>
        </p:nvPicPr>
        <p:blipFill>
          <a:blip r:embed="rId5"/>
          <a:stretch>
            <a:fillRect/>
          </a:stretch>
        </p:blipFill>
        <p:spPr>
          <a:xfrm>
            <a:off x="7761213" y="3089735"/>
            <a:ext cx="485775" cy="361950"/>
          </a:xfrm>
          <a:prstGeom prst="rect">
            <a:avLst/>
          </a:prstGeom>
        </p:spPr>
      </p:pic>
    </p:spTree>
    <p:extLst>
      <p:ext uri="{BB962C8B-B14F-4D97-AF65-F5344CB8AC3E}">
        <p14:creationId xmlns:p14="http://schemas.microsoft.com/office/powerpoint/2010/main" val="21749314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64901"/>
            <a:ext cx="2840982" cy="859611"/>
          </a:xfrm>
          <a:prstGeom prst="rect">
            <a:avLst/>
          </a:prstGeom>
        </p:spPr>
      </p:pic>
      <p:sp>
        <p:nvSpPr>
          <p:cNvPr id="12" name="TextBox 11"/>
          <p:cNvSpPr txBox="1"/>
          <p:nvPr/>
        </p:nvSpPr>
        <p:spPr>
          <a:xfrm>
            <a:off x="3004017" y="404696"/>
            <a:ext cx="6520732" cy="646331"/>
          </a:xfrm>
          <a:prstGeom prst="rect">
            <a:avLst/>
          </a:prstGeom>
          <a:noFill/>
        </p:spPr>
        <p:txBody>
          <a:bodyPr wrap="square" rtlCol="0">
            <a:sp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Pairing your Stylus Pen</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9" name="TextBox 8"/>
          <p:cNvSpPr txBox="1"/>
          <p:nvPr/>
        </p:nvSpPr>
        <p:spPr>
          <a:xfrm>
            <a:off x="6264383" y="1487785"/>
            <a:ext cx="3577201" cy="1477328"/>
          </a:xfrm>
          <a:prstGeom prst="rect">
            <a:avLst/>
          </a:prstGeom>
          <a:noFill/>
        </p:spPr>
        <p:txBody>
          <a:bodyPr wrap="square" rtlCol="0">
            <a:spAutoFit/>
          </a:bodyPr>
          <a:lstStyle/>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Only do this when no other users are syncing their pens</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Windows Button</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Scroll down to </a:t>
            </a:r>
            <a:r>
              <a:rPr lang="en-GB"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Wamcom</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 Pen</a:t>
            </a: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750094" y="1130527"/>
            <a:ext cx="3874860" cy="4327593"/>
          </a:xfrm>
          <a:prstGeom prst="rect">
            <a:avLst/>
          </a:prstGeom>
        </p:spPr>
      </p:pic>
    </p:spTree>
    <p:extLst>
      <p:ext uri="{BB962C8B-B14F-4D97-AF65-F5344CB8AC3E}">
        <p14:creationId xmlns:p14="http://schemas.microsoft.com/office/powerpoint/2010/main" val="182629311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64901"/>
            <a:ext cx="2840982" cy="859611"/>
          </a:xfrm>
          <a:prstGeom prst="rect">
            <a:avLst/>
          </a:prstGeom>
        </p:spPr>
      </p:pic>
      <p:sp>
        <p:nvSpPr>
          <p:cNvPr id="12" name="TextBox 11"/>
          <p:cNvSpPr txBox="1"/>
          <p:nvPr/>
        </p:nvSpPr>
        <p:spPr>
          <a:xfrm>
            <a:off x="3004017" y="404696"/>
            <a:ext cx="6520732" cy="646331"/>
          </a:xfrm>
          <a:prstGeom prst="rect">
            <a:avLst/>
          </a:prstGeom>
          <a:noFill/>
        </p:spPr>
        <p:txBody>
          <a:bodyPr wrap="square" rtlCol="0">
            <a:sp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Snipping Tool</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9" name="TextBox 8"/>
          <p:cNvSpPr txBox="1"/>
          <p:nvPr/>
        </p:nvSpPr>
        <p:spPr>
          <a:xfrm>
            <a:off x="4056615" y="2062820"/>
            <a:ext cx="4415536" cy="2862322"/>
          </a:xfrm>
          <a:prstGeom prst="rect">
            <a:avLst/>
          </a:prstGeom>
          <a:noFill/>
        </p:spPr>
        <p:txBody>
          <a:bodyPr wrap="square" rtlCol="0">
            <a:spAutoFit/>
          </a:bodyPr>
          <a:lstStyle/>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Search in to tool bar for Snipping tool</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You can use this to copy items from your screen and paste where needed</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Press New</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Press down and drag on your mouse mat pad to select the area</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3" name="Picture 2"/>
          <p:cNvPicPr>
            <a:picLocks noChangeAspect="1"/>
          </p:cNvPicPr>
          <p:nvPr/>
        </p:nvPicPr>
        <p:blipFill rotWithShape="1">
          <a:blip r:embed="rId4" cstate="print">
            <a:extLst>
              <a:ext uri="{28A0092B-C50C-407E-A947-70E740481C1C}">
                <a14:useLocalDpi xmlns:a14="http://schemas.microsoft.com/office/drawing/2010/main" val="0"/>
              </a:ext>
            </a:extLst>
          </a:blip>
          <a:srcRect r="3733" b="7809"/>
          <a:stretch/>
        </p:blipFill>
        <p:spPr>
          <a:xfrm>
            <a:off x="2444282" y="253217"/>
            <a:ext cx="2052304" cy="1096271"/>
          </a:xfrm>
          <a:prstGeom prst="rect">
            <a:avLst/>
          </a:prstGeom>
        </p:spPr>
      </p:pic>
    </p:spTree>
    <p:extLst>
      <p:ext uri="{BB962C8B-B14F-4D97-AF65-F5344CB8AC3E}">
        <p14:creationId xmlns:p14="http://schemas.microsoft.com/office/powerpoint/2010/main" val="339246768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164" y="5750873"/>
            <a:ext cx="12192000" cy="111529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37530" y="1174038"/>
            <a:ext cx="10941924" cy="4262705"/>
          </a:xfrm>
          <a:prstGeom prst="rect">
            <a:avLst/>
          </a:prstGeom>
          <a:noFill/>
        </p:spPr>
        <p:txBody>
          <a:bodyPr wrap="square" rtlCol="0">
            <a:spAutoFit/>
          </a:bodyPr>
          <a:lstStyle/>
          <a:p>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11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2" name="Title 1"/>
          <p:cNvSpPr>
            <a:spLocks noGrp="1"/>
          </p:cNvSpPr>
          <p:nvPr>
            <p:ph type="title"/>
          </p:nvPr>
        </p:nvSpPr>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Skype</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0" name="Picture 9"/>
          <p:cNvPicPr>
            <a:picLocks noChangeAspect="1"/>
          </p:cNvPicPr>
          <p:nvPr/>
        </p:nvPicPr>
        <p:blipFill>
          <a:blip r:embed="rId3"/>
          <a:stretch>
            <a:fillRect/>
          </a:stretch>
        </p:blipFill>
        <p:spPr>
          <a:xfrm>
            <a:off x="4029559" y="409520"/>
            <a:ext cx="926672" cy="920576"/>
          </a:xfrm>
          <a:prstGeom prst="rect">
            <a:avLst/>
          </a:prstGeom>
        </p:spPr>
      </p:pic>
      <p:sp>
        <p:nvSpPr>
          <p:cNvPr id="13" name="Content Placeholder 12"/>
          <p:cNvSpPr>
            <a:spLocks noGrp="1"/>
          </p:cNvSpPr>
          <p:nvPr>
            <p:ph sz="half" idx="1"/>
          </p:nvPr>
        </p:nvSpPr>
        <p:spPr>
          <a:xfrm>
            <a:off x="522932" y="1488168"/>
            <a:ext cx="11024937" cy="4199021"/>
          </a:xfrm>
        </p:spPr>
        <p:txBody>
          <a:bodyPr/>
          <a:lstStyle/>
          <a:p>
            <a:pPr marL="0" indent="0" algn="ctr">
              <a:buNone/>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After your first log in, your Skype will automatically sign in</a:t>
            </a:r>
          </a:p>
          <a:p>
            <a:pPr marL="0" indent="0">
              <a:buNone/>
            </a:pPr>
            <a:endPar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You can</a:t>
            </a:r>
          </a:p>
          <a:p>
            <a:pPr marL="0" indent="0">
              <a:buNone/>
            </a:pP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Click on Windows icon</a:t>
            </a:r>
          </a:p>
          <a:p>
            <a:pPr marL="0" indent="0">
              <a:buNone/>
            </a:pPr>
            <a:endPar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Select ‘Skype for Business 2016’ and sign in</a:t>
            </a:r>
            <a:endParaRPr lang="en-GB" dirty="0">
              <a:solidFill>
                <a:srgbClr val="002060"/>
              </a:solidFill>
            </a:endParaRPr>
          </a:p>
        </p:txBody>
      </p:sp>
      <p:pic>
        <p:nvPicPr>
          <p:cNvPr id="14" name="Picture 13"/>
          <p:cNvPicPr>
            <a:picLocks noChangeAspect="1"/>
          </p:cNvPicPr>
          <p:nvPr/>
        </p:nvPicPr>
        <p:blipFill>
          <a:blip r:embed="rId4"/>
          <a:stretch>
            <a:fillRect/>
          </a:stretch>
        </p:blipFill>
        <p:spPr>
          <a:xfrm>
            <a:off x="2272583" y="2536784"/>
            <a:ext cx="2440885" cy="553893"/>
          </a:xfrm>
          <a:prstGeom prst="rect">
            <a:avLst/>
          </a:prstGeom>
        </p:spPr>
      </p:pic>
      <p:pic>
        <p:nvPicPr>
          <p:cNvPr id="15" name="Picture 14"/>
          <p:cNvPicPr>
            <a:picLocks noChangeAspect="1"/>
          </p:cNvPicPr>
          <p:nvPr/>
        </p:nvPicPr>
        <p:blipFill>
          <a:blip r:embed="rId5"/>
          <a:stretch>
            <a:fillRect/>
          </a:stretch>
        </p:blipFill>
        <p:spPr>
          <a:xfrm>
            <a:off x="6973288" y="2455206"/>
            <a:ext cx="2455489" cy="635432"/>
          </a:xfrm>
          <a:prstGeom prst="rect">
            <a:avLst/>
          </a:prstGeom>
        </p:spPr>
      </p:pic>
      <p:pic>
        <p:nvPicPr>
          <p:cNvPr id="16" name="Picture 15"/>
          <p:cNvPicPr>
            <a:picLocks noChangeAspect="1"/>
          </p:cNvPicPr>
          <p:nvPr/>
        </p:nvPicPr>
        <p:blipFill>
          <a:blip r:embed="rId6"/>
          <a:stretch>
            <a:fillRect/>
          </a:stretch>
        </p:blipFill>
        <p:spPr>
          <a:xfrm>
            <a:off x="5050207" y="2489375"/>
            <a:ext cx="2477348" cy="538347"/>
          </a:xfrm>
          <a:prstGeom prst="rect">
            <a:avLst/>
          </a:prstGeom>
        </p:spPr>
      </p:pic>
      <p:pic>
        <p:nvPicPr>
          <p:cNvPr id="5" name="Picture 4"/>
          <p:cNvPicPr>
            <a:picLocks noChangeAspect="1"/>
          </p:cNvPicPr>
          <p:nvPr/>
        </p:nvPicPr>
        <p:blipFill>
          <a:blip r:embed="rId7"/>
          <a:stretch>
            <a:fillRect/>
          </a:stretch>
        </p:blipFill>
        <p:spPr>
          <a:xfrm>
            <a:off x="0" y="5950621"/>
            <a:ext cx="2840982" cy="859611"/>
          </a:xfrm>
          <a:prstGeom prst="rect">
            <a:avLst/>
          </a:prstGeom>
        </p:spPr>
      </p:pic>
    </p:spTree>
    <p:extLst>
      <p:ext uri="{BB962C8B-B14F-4D97-AF65-F5344CB8AC3E}">
        <p14:creationId xmlns:p14="http://schemas.microsoft.com/office/powerpoint/2010/main" val="97397952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r="87272" b="49493"/>
          <a:stretch/>
        </p:blipFill>
        <p:spPr>
          <a:xfrm>
            <a:off x="3933979" y="265773"/>
            <a:ext cx="2980743" cy="4577805"/>
          </a:xfrm>
          <a:prstGeom prst="rect">
            <a:avLst/>
          </a:prstGeom>
        </p:spPr>
      </p:pic>
      <p:sp>
        <p:nvSpPr>
          <p:cNvPr id="4" name="Rectangle 3"/>
          <p:cNvSpPr/>
          <p:nvPr/>
        </p:nvSpPr>
        <p:spPr>
          <a:xfrm>
            <a:off x="0" y="5500277"/>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p:nvPicPr>
        <p:blipFill>
          <a:blip r:embed="rId4"/>
          <a:stretch>
            <a:fillRect/>
          </a:stretch>
        </p:blipFill>
        <p:spPr>
          <a:xfrm>
            <a:off x="0" y="5973200"/>
            <a:ext cx="2840982" cy="859611"/>
          </a:xfrm>
          <a:prstGeom prst="rect">
            <a:avLst/>
          </a:prstGeom>
        </p:spPr>
      </p:pic>
      <p:pic>
        <p:nvPicPr>
          <p:cNvPr id="8" name="Picture 7"/>
          <p:cNvPicPr>
            <a:picLocks noChangeAspect="1"/>
          </p:cNvPicPr>
          <p:nvPr/>
        </p:nvPicPr>
        <p:blipFill>
          <a:blip r:embed="rId5"/>
          <a:stretch>
            <a:fillRect/>
          </a:stretch>
        </p:blipFill>
        <p:spPr>
          <a:xfrm>
            <a:off x="1298996" y="119438"/>
            <a:ext cx="1219263" cy="1409772"/>
          </a:xfrm>
          <a:prstGeom prst="rect">
            <a:avLst/>
          </a:prstGeom>
        </p:spPr>
      </p:pic>
      <p:sp>
        <p:nvSpPr>
          <p:cNvPr id="29" name="Text Box 24"/>
          <p:cNvSpPr txBox="1"/>
          <p:nvPr/>
        </p:nvSpPr>
        <p:spPr>
          <a:xfrm>
            <a:off x="1497692" y="3977771"/>
            <a:ext cx="2041134" cy="1680581"/>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400" b="1">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Your contacts: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-Photo</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-Availability status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-Name and Location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-Free Text (if entered)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0" name="Text Box 17"/>
          <p:cNvSpPr txBox="1"/>
          <p:nvPr/>
        </p:nvSpPr>
        <p:spPr>
          <a:xfrm>
            <a:off x="1076777" y="1833899"/>
            <a:ext cx="1663700" cy="193675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4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Icons: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t>
            </a:r>
            <a:r>
              <a:rPr lang="en-GB" sz="1400" dirty="0" smtClean="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Contacts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Previous Conversations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Mini outlook      calendar.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3" name="Picture 12"/>
          <p:cNvPicPr>
            <a:picLocks noChangeAspect="1"/>
          </p:cNvPicPr>
          <p:nvPr/>
        </p:nvPicPr>
        <p:blipFill>
          <a:blip r:embed="rId6"/>
          <a:stretch>
            <a:fillRect/>
          </a:stretch>
        </p:blipFill>
        <p:spPr>
          <a:xfrm>
            <a:off x="1172892" y="2167567"/>
            <a:ext cx="286537" cy="249958"/>
          </a:xfrm>
          <a:prstGeom prst="rect">
            <a:avLst/>
          </a:prstGeom>
        </p:spPr>
      </p:pic>
      <p:pic>
        <p:nvPicPr>
          <p:cNvPr id="14" name="Picture 13"/>
          <p:cNvPicPr>
            <a:picLocks noChangeAspect="1"/>
          </p:cNvPicPr>
          <p:nvPr/>
        </p:nvPicPr>
        <p:blipFill>
          <a:blip r:embed="rId7"/>
          <a:stretch>
            <a:fillRect/>
          </a:stretch>
        </p:blipFill>
        <p:spPr>
          <a:xfrm>
            <a:off x="1115584" y="2466671"/>
            <a:ext cx="280440" cy="298730"/>
          </a:xfrm>
          <a:prstGeom prst="rect">
            <a:avLst/>
          </a:prstGeom>
        </p:spPr>
      </p:pic>
      <p:pic>
        <p:nvPicPr>
          <p:cNvPr id="15" name="Picture 14"/>
          <p:cNvPicPr>
            <a:picLocks noChangeAspect="1"/>
          </p:cNvPicPr>
          <p:nvPr/>
        </p:nvPicPr>
        <p:blipFill>
          <a:blip r:embed="rId8"/>
          <a:stretch>
            <a:fillRect/>
          </a:stretch>
        </p:blipFill>
        <p:spPr>
          <a:xfrm>
            <a:off x="1106955" y="2983948"/>
            <a:ext cx="384081" cy="359695"/>
          </a:xfrm>
          <a:prstGeom prst="rect">
            <a:avLst/>
          </a:prstGeom>
        </p:spPr>
      </p:pic>
      <p:sp>
        <p:nvSpPr>
          <p:cNvPr id="40" name="Text Box 10"/>
          <p:cNvSpPr txBox="1"/>
          <p:nvPr/>
        </p:nvSpPr>
        <p:spPr>
          <a:xfrm>
            <a:off x="7675336" y="167836"/>
            <a:ext cx="1918607" cy="55245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eaLnBrk="0" fontAlgn="base" hangingPunct="0">
              <a:spcAft>
                <a:spcPts val="0"/>
              </a:spcAft>
            </a:pPr>
            <a:r>
              <a:rPr lang="en-GB" sz="1400" b="1" kern="1200">
                <a:solidFill>
                  <a:srgbClr val="002060"/>
                </a:solidFill>
                <a:effectLst/>
                <a:latin typeface="Calibri" panose="020F0502020204030204" pitchFamily="34" charset="0"/>
                <a:ea typeface="MS PGothic" panose="020B0600070205080204" pitchFamily="34" charset="-128"/>
              </a:rPr>
              <a:t>Free text bar</a:t>
            </a:r>
            <a:r>
              <a:rPr lang="en-GB" sz="1400" kern="1200">
                <a:solidFill>
                  <a:srgbClr val="002060"/>
                </a:solidFill>
                <a:effectLst/>
                <a:latin typeface="Calibri" panose="020F0502020204030204" pitchFamily="34" charset="0"/>
                <a:ea typeface="MS PGothic" panose="020B0600070205080204" pitchFamily="34" charset="-128"/>
              </a:rPr>
              <a:t> (visible to others)!!</a:t>
            </a:r>
            <a:endParaRPr lang="en-GB" sz="120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44" name="Text Box 13"/>
          <p:cNvSpPr txBox="1"/>
          <p:nvPr/>
        </p:nvSpPr>
        <p:spPr>
          <a:xfrm>
            <a:off x="8209216" y="1071386"/>
            <a:ext cx="1149350" cy="163830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eaLnBrk="0" fontAlgn="base" hangingPunct="0">
              <a:spcAft>
                <a:spcPts val="0"/>
              </a:spcAft>
            </a:pPr>
            <a:r>
              <a:rPr lang="en-GB" sz="1400" b="1" kern="1200">
                <a:solidFill>
                  <a:srgbClr val="002060"/>
                </a:solidFill>
                <a:effectLst/>
                <a:latin typeface="Calibri" panose="020F0502020204030204" pitchFamily="34" charset="0"/>
                <a:ea typeface="MS PGothic" panose="020B0600070205080204" pitchFamily="34" charset="-128"/>
              </a:rPr>
              <a:t>Location</a:t>
            </a:r>
            <a:r>
              <a:rPr lang="en-GB" sz="1400" kern="1200">
                <a:solidFill>
                  <a:srgbClr val="002060"/>
                </a:solidFill>
                <a:effectLst/>
                <a:latin typeface="Calibri" panose="020F0502020204030204" pitchFamily="34" charset="0"/>
                <a:ea typeface="MS PGothic" panose="020B0600070205080204" pitchFamily="34" charset="-128"/>
              </a:rPr>
              <a:t>- You can update this to show others where you are working.  </a:t>
            </a:r>
            <a:endParaRPr lang="en-GB" sz="120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45" name="Text Box 15"/>
          <p:cNvSpPr txBox="1"/>
          <p:nvPr/>
        </p:nvSpPr>
        <p:spPr>
          <a:xfrm>
            <a:off x="8124385" y="3305314"/>
            <a:ext cx="1803853" cy="1977588"/>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400" b="1">
                <a:solidFill>
                  <a:srgbClr val="002060"/>
                </a:solidFill>
                <a:effectLst/>
                <a:latin typeface="Calibri" panose="020F0502020204030204" pitchFamily="34" charset="0"/>
                <a:ea typeface="Calibri" panose="020F0502020204030204" pitchFamily="34" charset="0"/>
                <a:cs typeface="Calibri" panose="020F0502020204030204" pitchFamily="34" charset="0"/>
              </a:rPr>
              <a:t>Search for a person</a:t>
            </a:r>
            <a:r>
              <a:rPr lang="en-GB" sz="1400">
                <a:solidFill>
                  <a:srgbClr val="002060"/>
                </a:solidFill>
                <a:effectLst/>
                <a:latin typeface="Calibri" panose="020F0502020204030204" pitchFamily="34" charset="0"/>
                <a:ea typeface="Calibri" panose="020F0502020204030204" pitchFamily="34" charset="0"/>
                <a:cs typeface="Calibri" panose="020F0502020204030204" pitchFamily="34" charset="0"/>
              </a:rPr>
              <a:t>- You are able to search for anyone within the organisation. Type in their second name first as you would when searching on Outlook.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17" name="Straight Arrow Connector 16"/>
          <p:cNvCxnSpPr/>
          <p:nvPr/>
        </p:nvCxnSpPr>
        <p:spPr>
          <a:xfrm flipH="1">
            <a:off x="2468417" y="896233"/>
            <a:ext cx="1850822"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a:off x="2740477" y="1458686"/>
            <a:ext cx="1294494" cy="544285"/>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H="1">
            <a:off x="3592286" y="3875314"/>
            <a:ext cx="384628" cy="283029"/>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a:endCxn id="40" idx="1"/>
          </p:cNvCxnSpPr>
          <p:nvPr/>
        </p:nvCxnSpPr>
        <p:spPr>
          <a:xfrm flipV="1">
            <a:off x="7264400" y="444061"/>
            <a:ext cx="410936" cy="20396"/>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a:off x="4995746" y="1087985"/>
            <a:ext cx="3192878" cy="139539"/>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p:nvPr/>
        </p:nvCxnSpPr>
        <p:spPr>
          <a:xfrm>
            <a:off x="7187271" y="1855438"/>
            <a:ext cx="937114" cy="1424193"/>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006451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41149" y="44542"/>
            <a:ext cx="11789009" cy="4401205"/>
          </a:xfrm>
          <a:prstGeom prst="rect">
            <a:avLst/>
          </a:prstGeom>
          <a:noFill/>
        </p:spPr>
        <p:txBody>
          <a:bodyPr wrap="square" rtlCol="0">
            <a:spAutoFit/>
          </a:bodyPr>
          <a:lstStyle/>
          <a:p>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How to start an Instant </a:t>
            </a:r>
          </a:p>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Message, Audio or Video Conversation</a:t>
            </a: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17" name="Content Placeholder 16"/>
          <p:cNvSpPr>
            <a:spLocks noGrp="1"/>
          </p:cNvSpPr>
          <p:nvPr>
            <p:ph sz="half" idx="1"/>
          </p:nvPr>
        </p:nvSpPr>
        <p:spPr>
          <a:xfrm>
            <a:off x="833368" y="2041866"/>
            <a:ext cx="5181600" cy="3389314"/>
          </a:xfrm>
        </p:spPr>
        <p:txBody>
          <a:bodyPr>
            <a:noAutofit/>
          </a:bodyPr>
          <a:lstStyle/>
          <a:p>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Hover your cursor over a contacts name until the quick menu appears. This will bring up an icon bar of options. </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Double click on the highlighted area to start an instant message conversation.</a:t>
            </a:r>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3"/>
          <a:stretch>
            <a:fillRect/>
          </a:stretch>
        </p:blipFill>
        <p:spPr>
          <a:xfrm>
            <a:off x="0" y="5939229"/>
            <a:ext cx="2840982" cy="859611"/>
          </a:xfrm>
          <a:prstGeom prst="rect">
            <a:avLst/>
          </a:prstGeom>
        </p:spPr>
      </p:pic>
      <p:pic>
        <p:nvPicPr>
          <p:cNvPr id="10" name="Picture 9"/>
          <p:cNvPicPr>
            <a:picLocks noChangeAspect="1"/>
          </p:cNvPicPr>
          <p:nvPr/>
        </p:nvPicPr>
        <p:blipFill rotWithShape="1">
          <a:blip r:embed="rId4"/>
          <a:srcRect r="89617" b="66445"/>
          <a:stretch/>
        </p:blipFill>
        <p:spPr>
          <a:xfrm>
            <a:off x="6096000" y="1868037"/>
            <a:ext cx="3797808" cy="3451860"/>
          </a:xfrm>
          <a:prstGeom prst="rect">
            <a:avLst/>
          </a:prstGeom>
        </p:spPr>
      </p:pic>
      <p:pic>
        <p:nvPicPr>
          <p:cNvPr id="3" name="Picture 2"/>
          <p:cNvPicPr>
            <a:picLocks noChangeAspect="1"/>
          </p:cNvPicPr>
          <p:nvPr/>
        </p:nvPicPr>
        <p:blipFill>
          <a:blip r:embed="rId5"/>
          <a:stretch>
            <a:fillRect/>
          </a:stretch>
        </p:blipFill>
        <p:spPr>
          <a:xfrm>
            <a:off x="9188954" y="3914647"/>
            <a:ext cx="2584928" cy="2810500"/>
          </a:xfrm>
          <a:prstGeom prst="rect">
            <a:avLst/>
          </a:prstGeom>
        </p:spPr>
      </p:pic>
    </p:spTree>
    <p:extLst>
      <p:ext uri="{BB962C8B-B14F-4D97-AF65-F5344CB8AC3E}">
        <p14:creationId xmlns:p14="http://schemas.microsoft.com/office/powerpoint/2010/main" val="90862932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205287" y="1215390"/>
            <a:ext cx="2318501" cy="2756506"/>
          </a:xfrm>
          <a:prstGeom prst="rect">
            <a:avLst/>
          </a:prstGeom>
        </p:spPr>
      </p:pic>
      <p:pic>
        <p:nvPicPr>
          <p:cNvPr id="9" name="Picture 8"/>
          <p:cNvPicPr>
            <a:picLocks noChangeAspect="1"/>
          </p:cNvPicPr>
          <p:nvPr/>
        </p:nvPicPr>
        <p:blipFill rotWithShape="1">
          <a:blip r:embed="rId4" cstate="print">
            <a:lum bright="70000" contrast="-70000"/>
            <a:extLst>
              <a:ext uri="{28A0092B-C50C-407E-A947-70E740481C1C}">
                <a14:useLocalDpi xmlns:a14="http://schemas.microsoft.com/office/drawing/2010/main" val="0"/>
              </a:ext>
            </a:extLst>
          </a:blip>
          <a:srcRect l="47120" t="14073" r="6945" b="10387"/>
          <a:stretch/>
        </p:blipFill>
        <p:spPr>
          <a:xfrm>
            <a:off x="7248770" y="1585100"/>
            <a:ext cx="4933707" cy="2386796"/>
          </a:xfrm>
          <a:prstGeom prst="rect">
            <a:avLst/>
          </a:prstGeom>
        </p:spPr>
      </p:pic>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381376" y="-518489"/>
            <a:ext cx="11430000" cy="3293209"/>
          </a:xfrm>
          <a:prstGeom prst="rect">
            <a:avLst/>
          </a:prstGeom>
          <a:noFill/>
        </p:spPr>
        <p:txBody>
          <a:bodyPr wrap="square" rtlCol="0">
            <a:spAutoFit/>
          </a:bodyPr>
          <a:lstStyle/>
          <a:p>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11" name="Content Placeholder 10"/>
          <p:cNvSpPr>
            <a:spLocks noGrp="1"/>
          </p:cNvSpPr>
          <p:nvPr>
            <p:ph sz="half" idx="2"/>
          </p:nvPr>
        </p:nvSpPr>
        <p:spPr>
          <a:xfrm>
            <a:off x="834572" y="422214"/>
            <a:ext cx="10316334" cy="5114986"/>
          </a:xfrm>
        </p:spPr>
        <p:txBody>
          <a:bodyPr>
            <a:normAutofit/>
          </a:bodyPr>
          <a:lstStyle/>
          <a:p>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If someone video calls you, </a:t>
            </a: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an icon will appear on </a:t>
            </a: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your </a:t>
            </a: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screen</a:t>
            </a: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a:t>
            </a:r>
          </a:p>
          <a:p>
            <a:endPar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If you are free to chat click on the message to open </a:t>
            </a:r>
            <a:r>
              <a:rPr lang="en-GB" sz="2400" dirty="0" smtClean="0">
                <a:solidFill>
                  <a:srgbClr val="002060"/>
                </a:solidFill>
                <a:latin typeface="Tahoma" panose="020B0604030504040204" pitchFamily="34" charset="0"/>
                <a:ea typeface="Tahoma" panose="020B0604030504040204" pitchFamily="34" charset="0"/>
                <a:cs typeface="Tahoma" panose="020B0604030504040204" pitchFamily="34" charset="0"/>
              </a:rPr>
              <a:t>it</a:t>
            </a:r>
            <a:endPar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If you are busy, click ‘Ignore’, this will let the person know you are not available and will also close the icon</a:t>
            </a:r>
          </a:p>
          <a:p>
            <a:endParaRPr lang="en-GB" dirty="0"/>
          </a:p>
        </p:txBody>
      </p:sp>
      <p:pic>
        <p:nvPicPr>
          <p:cNvPr id="10" name="Picture 9"/>
          <p:cNvPicPr>
            <a:picLocks noChangeAspect="1"/>
          </p:cNvPicPr>
          <p:nvPr/>
        </p:nvPicPr>
        <p:blipFill>
          <a:blip r:embed="rId5"/>
          <a:stretch>
            <a:fillRect/>
          </a:stretch>
        </p:blipFill>
        <p:spPr>
          <a:xfrm>
            <a:off x="0" y="5939229"/>
            <a:ext cx="2840982" cy="859611"/>
          </a:xfrm>
          <a:prstGeom prst="rect">
            <a:avLst/>
          </a:prstGeom>
        </p:spPr>
      </p:pic>
    </p:spTree>
    <p:extLst>
      <p:ext uri="{BB962C8B-B14F-4D97-AF65-F5344CB8AC3E}">
        <p14:creationId xmlns:p14="http://schemas.microsoft.com/office/powerpoint/2010/main" val="301121786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01566" y="179020"/>
            <a:ext cx="11430000" cy="3354765"/>
          </a:xfrm>
          <a:prstGeom prst="rect">
            <a:avLst/>
          </a:prstGeom>
          <a:noFill/>
        </p:spPr>
        <p:txBody>
          <a:bodyPr wrap="square" rtlCol="0">
            <a:spAutoFit/>
          </a:bodyPr>
          <a:lstStyle/>
          <a:p>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Starting a Conference call</a:t>
            </a:r>
          </a:p>
          <a:p>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12" name="Content Placeholder 11"/>
          <p:cNvPicPr>
            <a:picLocks noGrp="1" noChangeAspect="1"/>
          </p:cNvPicPr>
          <p:nvPr>
            <p:ph sz="half" idx="2"/>
          </p:nvPr>
        </p:nvPicPr>
        <p:blipFill>
          <a:blip r:embed="rId3"/>
          <a:stretch>
            <a:fillRect/>
          </a:stretch>
        </p:blipFill>
        <p:spPr>
          <a:xfrm>
            <a:off x="634966" y="3513198"/>
            <a:ext cx="3509119" cy="1388941"/>
          </a:xfrm>
          <a:prstGeom prst="rect">
            <a:avLst/>
          </a:prstGeom>
        </p:spPr>
      </p:pic>
      <p:pic>
        <p:nvPicPr>
          <p:cNvPr id="2" name="Picture 1"/>
          <p:cNvPicPr>
            <a:picLocks noChangeAspect="1"/>
          </p:cNvPicPr>
          <p:nvPr/>
        </p:nvPicPr>
        <p:blipFill>
          <a:blip r:embed="rId4"/>
          <a:stretch>
            <a:fillRect/>
          </a:stretch>
        </p:blipFill>
        <p:spPr>
          <a:xfrm>
            <a:off x="0" y="5939229"/>
            <a:ext cx="2840982" cy="859611"/>
          </a:xfrm>
          <a:prstGeom prst="rect">
            <a:avLst/>
          </a:prstGeom>
        </p:spPr>
      </p:pic>
      <p:sp>
        <p:nvSpPr>
          <p:cNvPr id="5" name="Content Placeholder 4"/>
          <p:cNvSpPr>
            <a:spLocks noGrp="1"/>
          </p:cNvSpPr>
          <p:nvPr>
            <p:ph sz="half" idx="1"/>
          </p:nvPr>
        </p:nvSpPr>
        <p:spPr>
          <a:xfrm>
            <a:off x="535365" y="1785842"/>
            <a:ext cx="4658804" cy="3370323"/>
          </a:xfrm>
        </p:spPr>
        <p:txBody>
          <a:bodyPr>
            <a:normAutofit/>
          </a:bodyPr>
          <a:lstStyle/>
          <a:p>
            <a:pPr marL="0" indent="0">
              <a:buNone/>
            </a:pPr>
            <a:r>
              <a:rPr lang="en-GB" sz="2400" dirty="0">
                <a:solidFill>
                  <a:srgbClr val="002060"/>
                </a:solidFill>
              </a:rPr>
              <a:t>In your contacts list, select multiple contacts by holding down the Ctrl key, and clicking the names so that they are highlighted.</a:t>
            </a:r>
          </a:p>
        </p:txBody>
      </p:sp>
      <p:pic>
        <p:nvPicPr>
          <p:cNvPr id="15" name="Picture 14"/>
          <p:cNvPicPr>
            <a:picLocks noChangeAspect="1"/>
          </p:cNvPicPr>
          <p:nvPr/>
        </p:nvPicPr>
        <p:blipFill>
          <a:blip r:embed="rId5"/>
          <a:stretch>
            <a:fillRect/>
          </a:stretch>
        </p:blipFill>
        <p:spPr>
          <a:xfrm>
            <a:off x="482586" y="4488689"/>
            <a:ext cx="536494" cy="445047"/>
          </a:xfrm>
          <a:prstGeom prst="rect">
            <a:avLst/>
          </a:prstGeom>
        </p:spPr>
      </p:pic>
      <p:sp>
        <p:nvSpPr>
          <p:cNvPr id="17" name="Right Arrow 16"/>
          <p:cNvSpPr/>
          <p:nvPr/>
        </p:nvSpPr>
        <p:spPr>
          <a:xfrm>
            <a:off x="4337897" y="3469524"/>
            <a:ext cx="1418436" cy="25907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6"/>
          <a:stretch>
            <a:fillRect/>
          </a:stretch>
        </p:blipFill>
        <p:spPr>
          <a:xfrm>
            <a:off x="5943588" y="1755057"/>
            <a:ext cx="2914141" cy="3383573"/>
          </a:xfrm>
          <a:prstGeom prst="rect">
            <a:avLst/>
          </a:prstGeom>
        </p:spPr>
      </p:pic>
      <p:sp>
        <p:nvSpPr>
          <p:cNvPr id="14" name="Right Brace 13"/>
          <p:cNvSpPr/>
          <p:nvPr/>
        </p:nvSpPr>
        <p:spPr>
          <a:xfrm>
            <a:off x="8803792" y="3702806"/>
            <a:ext cx="217805" cy="558800"/>
          </a:xfrm>
          <a:prstGeom prst="rightBrace">
            <a:avLst/>
          </a:prstGeom>
          <a:ln>
            <a:solidFill>
              <a:srgbClr val="FF0000"/>
            </a:solidFill>
          </a:ln>
          <a:effectLst>
            <a:glow rad="101600">
              <a:srgbClr val="FF0000">
                <a:alpha val="60000"/>
              </a:srgbClr>
            </a:glow>
          </a:effectLst>
        </p:spPr>
        <p:style>
          <a:lnRef idx="1">
            <a:schemeClr val="accent1"/>
          </a:lnRef>
          <a:fillRef idx="0">
            <a:schemeClr val="accent1"/>
          </a:fillRef>
          <a:effectRef idx="0">
            <a:schemeClr val="accent1"/>
          </a:effectRef>
          <a:fontRef idx="minor">
            <a:schemeClr val="tx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3" name="Content Placeholder 4"/>
          <p:cNvSpPr txBox="1">
            <a:spLocks/>
          </p:cNvSpPr>
          <p:nvPr/>
        </p:nvSpPr>
        <p:spPr>
          <a:xfrm>
            <a:off x="9296359" y="2827612"/>
            <a:ext cx="2531806" cy="2228260"/>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smtClean="0">
                <a:solidFill>
                  <a:srgbClr val="002060"/>
                </a:solidFill>
              </a:rPr>
              <a:t>Right click any of the selected names.</a:t>
            </a:r>
          </a:p>
          <a:p>
            <a:pPr marL="0" indent="0">
              <a:buFont typeface="Arial" panose="020B0604020202020204" pitchFamily="34" charset="0"/>
              <a:buNone/>
            </a:pPr>
            <a:endParaRPr lang="en-GB" sz="2400" dirty="0" smtClean="0">
              <a:solidFill>
                <a:srgbClr val="002060"/>
              </a:solidFill>
            </a:endParaRPr>
          </a:p>
          <a:p>
            <a:r>
              <a:rPr lang="en-GB" sz="2400" dirty="0" smtClean="0">
                <a:solidFill>
                  <a:srgbClr val="002060"/>
                </a:solidFill>
              </a:rPr>
              <a:t>Click on Start a Conference/Video Call and then select Skype Call. </a:t>
            </a:r>
          </a:p>
        </p:txBody>
      </p:sp>
    </p:spTree>
    <p:extLst>
      <p:ext uri="{BB962C8B-B14F-4D97-AF65-F5344CB8AC3E}">
        <p14:creationId xmlns:p14="http://schemas.microsoft.com/office/powerpoint/2010/main" val="140338839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cstate="print">
            <a:lum bright="70000" contrast="-70000"/>
            <a:extLst>
              <a:ext uri="{28A0092B-C50C-407E-A947-70E740481C1C}">
                <a14:useLocalDpi xmlns:a14="http://schemas.microsoft.com/office/drawing/2010/main" val="0"/>
              </a:ext>
            </a:extLst>
          </a:blip>
          <a:srcRect l="47120" t="14073" r="6945" b="10387"/>
          <a:stretch/>
        </p:blipFill>
        <p:spPr>
          <a:xfrm>
            <a:off x="6186488" y="1585100"/>
            <a:ext cx="5995989" cy="2900700"/>
          </a:xfrm>
          <a:prstGeom prst="rect">
            <a:avLst/>
          </a:prstGeom>
        </p:spPr>
      </p:pic>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52477" y="-156260"/>
            <a:ext cx="11430000" cy="3354765"/>
          </a:xfrm>
          <a:prstGeom prst="rect">
            <a:avLst/>
          </a:prstGeom>
          <a:noFill/>
        </p:spPr>
        <p:txBody>
          <a:bodyPr wrap="square" rtlCol="0">
            <a:spAutoFit/>
          </a:bodyPr>
          <a:lstStyle/>
          <a:p>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How to split your screen on the laptop</a:t>
            </a:r>
          </a:p>
          <a:p>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2" name="Content Placeholder 1"/>
          <p:cNvSpPr>
            <a:spLocks noGrp="1"/>
          </p:cNvSpPr>
          <p:nvPr>
            <p:ph sz="half" idx="1"/>
          </p:nvPr>
        </p:nvSpPr>
        <p:spPr>
          <a:xfrm>
            <a:off x="127480" y="1503041"/>
            <a:ext cx="5181600" cy="3550978"/>
          </a:xfrm>
        </p:spPr>
        <p:txBody>
          <a:bodyPr>
            <a:noAutofit/>
          </a:bodyPr>
          <a:lstStyle/>
          <a:p>
            <a:pPr marL="514350" indent="-514350">
              <a:buFont typeface="+mj-lt"/>
              <a:buAutoNum type="arabicPeriod"/>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Open the programmes that you want to split across the screen, making sure one of them is full screen.</a:t>
            </a:r>
          </a:p>
          <a:p>
            <a:pPr marL="514350" indent="-514350">
              <a:buFont typeface="+mj-lt"/>
              <a:buAutoNum type="arabicPeriod"/>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Drag one of the programmes to the side of the screen ensuring that the cursor hits the side and not the top of the screen. It will then snap into place.</a:t>
            </a:r>
          </a:p>
          <a:p>
            <a:pPr marL="514350" indent="-514350">
              <a:buFont typeface="+mj-lt"/>
              <a:buAutoNum type="arabicPeriod"/>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Choose your next programme and follow the same process on the opposite side of the screen until it snaps into place.</a:t>
            </a:r>
          </a:p>
          <a:p>
            <a:pPr marL="514350" indent="-514350">
              <a:buFont typeface="+mj-lt"/>
              <a:buAutoNum type="arabicPeriod"/>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You can have up to 4 screens open</a:t>
            </a:r>
          </a:p>
        </p:txBody>
      </p:sp>
      <p:pic>
        <p:nvPicPr>
          <p:cNvPr id="15" name="Picture 14"/>
          <p:cNvPicPr>
            <a:picLocks noChangeAspect="1"/>
          </p:cNvPicPr>
          <p:nvPr/>
        </p:nvPicPr>
        <p:blipFill rotWithShape="1">
          <a:blip r:embed="rId4"/>
          <a:srcRect l="32" t="761" r="66969" b="-761"/>
          <a:stretch/>
        </p:blipFill>
        <p:spPr>
          <a:xfrm>
            <a:off x="5365117" y="1326758"/>
            <a:ext cx="6511923" cy="3699957"/>
          </a:xfrm>
          <a:prstGeom prst="rect">
            <a:avLst/>
          </a:prstGeom>
        </p:spPr>
      </p:pic>
      <p:sp>
        <p:nvSpPr>
          <p:cNvPr id="10" name="TextBox 9"/>
          <p:cNvSpPr txBox="1"/>
          <p:nvPr/>
        </p:nvSpPr>
        <p:spPr>
          <a:xfrm>
            <a:off x="8137148" y="5121499"/>
            <a:ext cx="3631882" cy="400110"/>
          </a:xfrm>
          <a:prstGeom prst="rect">
            <a:avLst/>
          </a:prstGeom>
          <a:noFill/>
        </p:spPr>
        <p:txBody>
          <a:bodyPr wrap="square" rtlCol="0">
            <a:spAutoFit/>
          </a:bodyPr>
          <a:lstStyle/>
          <a:p>
            <a:r>
              <a:rPr lang="en-GB" sz="2000" i="1" dirty="0" smtClean="0">
                <a:solidFill>
                  <a:schemeClr val="accent1">
                    <a:lumMod val="50000"/>
                  </a:schemeClr>
                </a:solidFill>
              </a:rPr>
              <a:t>Your screen will look like this</a:t>
            </a:r>
            <a:endParaRPr lang="en-GB" sz="2000" i="1" dirty="0">
              <a:solidFill>
                <a:schemeClr val="accent1">
                  <a:lumMod val="50000"/>
                </a:schemeClr>
              </a:solidFill>
            </a:endParaRPr>
          </a:p>
        </p:txBody>
      </p:sp>
      <p:pic>
        <p:nvPicPr>
          <p:cNvPr id="5" name="Picture 4"/>
          <p:cNvPicPr>
            <a:picLocks noChangeAspect="1"/>
          </p:cNvPicPr>
          <p:nvPr/>
        </p:nvPicPr>
        <p:blipFill>
          <a:blip r:embed="rId5"/>
          <a:stretch>
            <a:fillRect/>
          </a:stretch>
        </p:blipFill>
        <p:spPr>
          <a:xfrm>
            <a:off x="0" y="5964901"/>
            <a:ext cx="2840982" cy="859611"/>
          </a:xfrm>
          <a:prstGeom prst="rect">
            <a:avLst/>
          </a:prstGeom>
        </p:spPr>
      </p:pic>
    </p:spTree>
    <p:extLst>
      <p:ext uri="{BB962C8B-B14F-4D97-AF65-F5344CB8AC3E}">
        <p14:creationId xmlns:p14="http://schemas.microsoft.com/office/powerpoint/2010/main" val="67816556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64901"/>
            <a:ext cx="2840982" cy="859611"/>
          </a:xfrm>
          <a:prstGeom prst="rect">
            <a:avLst/>
          </a:prstGeom>
        </p:spPr>
      </p:pic>
      <p:sp>
        <p:nvSpPr>
          <p:cNvPr id="11" name="TextBox 10"/>
          <p:cNvSpPr txBox="1"/>
          <p:nvPr/>
        </p:nvSpPr>
        <p:spPr>
          <a:xfrm>
            <a:off x="926674" y="429584"/>
            <a:ext cx="9579721" cy="646331"/>
          </a:xfrm>
          <a:prstGeom prst="rect">
            <a:avLst/>
          </a:prstGeom>
          <a:noFill/>
        </p:spPr>
        <p:txBody>
          <a:bodyPr wrap="square" rtlCol="0">
            <a:sp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Desktop </a:t>
            </a:r>
            <a:r>
              <a:rPr lang="en-GB" sz="3600" b="1" dirty="0" err="1"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iPatrol</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12" name="TextBox 11"/>
          <p:cNvSpPr txBox="1"/>
          <p:nvPr/>
        </p:nvSpPr>
        <p:spPr>
          <a:xfrm>
            <a:off x="1343984" y="1491270"/>
            <a:ext cx="8990577" cy="1477328"/>
          </a:xfrm>
          <a:prstGeom prst="rect">
            <a:avLst/>
          </a:prstGeom>
          <a:noFill/>
        </p:spPr>
        <p:txBody>
          <a:bodyPr wrap="square" rtlCol="0">
            <a:spAutoFit/>
          </a:bodyPr>
          <a:lstStyle/>
          <a:p>
            <a:r>
              <a:rPr lang="en-GB" dirty="0" smtClean="0">
                <a:solidFill>
                  <a:schemeClr val="accent5">
                    <a:lumMod val="50000"/>
                  </a:schemeClr>
                </a:solidFill>
              </a:rPr>
              <a:t>There is a desktop version of </a:t>
            </a:r>
            <a:r>
              <a:rPr lang="en-GB" dirty="0" err="1" smtClean="0">
                <a:solidFill>
                  <a:schemeClr val="accent5">
                    <a:lumMod val="50000"/>
                  </a:schemeClr>
                </a:solidFill>
              </a:rPr>
              <a:t>iPatrol</a:t>
            </a:r>
            <a:r>
              <a:rPr lang="en-GB" dirty="0" smtClean="0">
                <a:solidFill>
                  <a:schemeClr val="accent5">
                    <a:lumMod val="50000"/>
                  </a:schemeClr>
                </a:solidFill>
              </a:rPr>
              <a:t>, where you can take your laptop with you to take Digital Witness Statements and PPN’s. </a:t>
            </a:r>
          </a:p>
          <a:p>
            <a:endParaRPr lang="en-GB" dirty="0" smtClean="0">
              <a:solidFill>
                <a:schemeClr val="accent5">
                  <a:lumMod val="50000"/>
                </a:schemeClr>
              </a:solidFill>
            </a:endParaRPr>
          </a:p>
          <a:p>
            <a:r>
              <a:rPr lang="en-GB" dirty="0" smtClean="0">
                <a:solidFill>
                  <a:schemeClr val="accent5">
                    <a:lumMod val="50000"/>
                  </a:schemeClr>
                </a:solidFill>
              </a:rPr>
              <a:t>Windows Button / </a:t>
            </a:r>
            <a:r>
              <a:rPr lang="en-GB" dirty="0" err="1" smtClean="0">
                <a:solidFill>
                  <a:schemeClr val="accent5">
                    <a:lumMod val="50000"/>
                  </a:schemeClr>
                </a:solidFill>
              </a:rPr>
              <a:t>iPatrol</a:t>
            </a:r>
            <a:r>
              <a:rPr lang="en-GB" dirty="0" smtClean="0">
                <a:solidFill>
                  <a:schemeClr val="accent5">
                    <a:lumMod val="50000"/>
                  </a:schemeClr>
                </a:solidFill>
              </a:rPr>
              <a:t> / Login is Collar no</a:t>
            </a:r>
            <a:r>
              <a:rPr lang="en-GB" dirty="0" smtClean="0">
                <a:solidFill>
                  <a:schemeClr val="accent5">
                    <a:lumMod val="50000"/>
                  </a:schemeClr>
                </a:solidFill>
              </a:rPr>
              <a:t>. </a:t>
            </a:r>
            <a:r>
              <a:rPr lang="en-GB" dirty="0" smtClean="0">
                <a:solidFill>
                  <a:schemeClr val="accent5">
                    <a:lumMod val="50000"/>
                  </a:schemeClr>
                </a:solidFill>
              </a:rPr>
              <a:t>and desktop password</a:t>
            </a:r>
          </a:p>
          <a:p>
            <a:endParaRPr lang="en-GB" dirty="0"/>
          </a:p>
        </p:txBody>
      </p:sp>
      <p:pic>
        <p:nvPicPr>
          <p:cNvPr id="2" name="Picture 1"/>
          <p:cNvPicPr>
            <a:picLocks noChangeAspect="1"/>
          </p:cNvPicPr>
          <p:nvPr/>
        </p:nvPicPr>
        <p:blipFill rotWithShape="1">
          <a:blip r:embed="rId4" cstate="print">
            <a:extLst>
              <a:ext uri="{28A0092B-C50C-407E-A947-70E740481C1C}">
                <a14:useLocalDpi xmlns:a14="http://schemas.microsoft.com/office/drawing/2010/main" val="0"/>
              </a:ext>
            </a:extLst>
          </a:blip>
          <a:srcRect b="11329"/>
          <a:stretch/>
        </p:blipFill>
        <p:spPr>
          <a:xfrm>
            <a:off x="3042138" y="2708267"/>
            <a:ext cx="5594268" cy="2635258"/>
          </a:xfrm>
          <a:prstGeom prst="rect">
            <a:avLst/>
          </a:prstGeom>
        </p:spPr>
      </p:pic>
    </p:spTree>
    <p:extLst>
      <p:ext uri="{BB962C8B-B14F-4D97-AF65-F5344CB8AC3E}">
        <p14:creationId xmlns:p14="http://schemas.microsoft.com/office/powerpoint/2010/main" val="168809311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527175" y="1534051"/>
            <a:ext cx="5137650" cy="2831544"/>
          </a:xfrm>
          <a:prstGeom prst="rect">
            <a:avLst/>
          </a:prstGeom>
          <a:noFill/>
        </p:spPr>
        <p:txBody>
          <a:bodyPr wrap="square" rtlCol="0">
            <a:spAutoFit/>
          </a:bodyPr>
          <a:lstStyle/>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We will be connecting </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via:</a:t>
            </a: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pPr>
            <a:r>
              <a:rPr lang="en-GB" dirty="0">
                <a:solidFill>
                  <a:srgbClr val="002060"/>
                </a:solidFill>
                <a:latin typeface="Tahoma" panose="020B0604030504040204" pitchFamily="34" charset="0"/>
                <a:ea typeface="Tahoma" panose="020B0604030504040204" pitchFamily="34" charset="0"/>
                <a:cs typeface="Tahoma" panose="020B0604030504040204" pitchFamily="34" charset="0"/>
              </a:rPr>
              <a:t>Via Network cable</a:t>
            </a:r>
          </a:p>
          <a:p>
            <a:pPr marL="457200" indent="-457200">
              <a:buFont typeface="+mj-lt"/>
              <a:buAutoNum type="arabicPeriod"/>
            </a:pPr>
            <a:r>
              <a:rPr lang="en-GB"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WiFi</a:t>
            </a:r>
            <a:endPar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EE SIM* (Officers Only)</a:t>
            </a:r>
          </a:p>
          <a:p>
            <a:pPr marL="457200" indent="-457200">
              <a:buFont typeface="+mj-lt"/>
              <a:buAutoNum type="arabicPeriod"/>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Tethering* (Those WITHOUT </a:t>
            </a:r>
            <a:r>
              <a:rPr lang="en-GB"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iPatrol</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 Only)</a:t>
            </a: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Always connect to </a:t>
            </a:r>
            <a:r>
              <a:rPr lang="en-GB"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Wifi</a:t>
            </a: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 where possible</a:t>
            </a: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2" name="Title 1"/>
          <p:cNvSpPr>
            <a:spLocks noGrp="1"/>
          </p:cNvSpPr>
          <p:nvPr>
            <p:ph type="title"/>
          </p:nvPr>
        </p:nvSpPr>
        <p:spPr/>
        <p:txBody>
          <a:bodyPr/>
          <a:lstStyle/>
          <a:p>
            <a:pPr algn="ctr"/>
            <a:r>
              <a:rPr lang="en-GB" b="1" dirty="0" smtClean="0">
                <a:solidFill>
                  <a:srgbClr val="002060"/>
                </a:solidFill>
                <a:latin typeface="Tahoma" panose="020B0604030504040204" pitchFamily="34" charset="0"/>
                <a:ea typeface="Tahoma" panose="020B0604030504040204" pitchFamily="34" charset="0"/>
                <a:cs typeface="Tahoma" panose="020B0604030504040204" pitchFamily="34" charset="0"/>
              </a:rPr>
              <a:t>How to connect to the internet</a:t>
            </a:r>
            <a:endParaRPr lang="en-GB" b="1"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0" y="5998389"/>
            <a:ext cx="2840982" cy="859611"/>
          </a:xfrm>
          <a:prstGeom prst="rect">
            <a:avLst/>
          </a:prstGeom>
        </p:spPr>
      </p:pic>
    </p:spTree>
    <p:extLst>
      <p:ext uri="{BB962C8B-B14F-4D97-AF65-F5344CB8AC3E}">
        <p14:creationId xmlns:p14="http://schemas.microsoft.com/office/powerpoint/2010/main" val="305751727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98389"/>
            <a:ext cx="2840982" cy="859611"/>
          </a:xfrm>
          <a:prstGeom prst="rect">
            <a:avLst/>
          </a:prstGeom>
        </p:spPr>
      </p:pic>
      <p:sp>
        <p:nvSpPr>
          <p:cNvPr id="14" name="Title 1"/>
          <p:cNvSpPr>
            <a:spLocks noGrp="1"/>
          </p:cNvSpPr>
          <p:nvPr>
            <p:ph type="title"/>
          </p:nvPr>
        </p:nvSpPr>
        <p:spPr>
          <a:xfrm>
            <a:off x="838200" y="365125"/>
            <a:ext cx="10515600" cy="1325563"/>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Connect Via Network Cable</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16" name="TextBox 15"/>
          <p:cNvSpPr txBox="1"/>
          <p:nvPr/>
        </p:nvSpPr>
        <p:spPr>
          <a:xfrm>
            <a:off x="730103" y="1819274"/>
            <a:ext cx="5365897" cy="3139321"/>
          </a:xfrm>
          <a:prstGeom prst="rect">
            <a:avLst/>
          </a:prstGeom>
          <a:noFill/>
        </p:spPr>
        <p:txBody>
          <a:bodyPr wrap="square" rtlCol="0">
            <a:spAutoFit/>
          </a:bodyPr>
          <a:lstStyle/>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Wired Network</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In a station or office connect the cable to the lightening bolt power input on the side of the laptop.</a:t>
            </a:r>
          </a:p>
          <a:p>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This will then bring your screen up onto the 2 screens, you can close the lid</a:t>
            </a:r>
          </a:p>
          <a:p>
            <a:endParaRPr lang="en-GB" i="1" dirty="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endParaRPr>
          </a:p>
          <a:p>
            <a:pPr algn="ctr"/>
            <a:r>
              <a:rPr lang="en-GB" i="1" dirty="0" smtClean="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*You need to connect your laptop to an internet source at least once every 30 days*</a:t>
            </a:r>
            <a:endParaRPr lang="en-GB" i="1" dirty="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endParaRPr>
          </a:p>
        </p:txBody>
      </p:sp>
      <p:pic>
        <p:nvPicPr>
          <p:cNvPr id="18" name="Picture 17"/>
          <p:cNvPicPr>
            <a:picLocks noChangeAspect="1"/>
          </p:cNvPicPr>
          <p:nvPr/>
        </p:nvPicPr>
        <p:blipFill>
          <a:blip r:embed="rId4"/>
          <a:stretch>
            <a:fillRect/>
          </a:stretch>
        </p:blipFill>
        <p:spPr>
          <a:xfrm rot="5400000">
            <a:off x="6185764" y="1958403"/>
            <a:ext cx="4100915" cy="307728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405756463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1" name="AutoShape 2" descr="Image result for nec"/>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AutoShape 4" descr="Image result for nec"/>
          <p:cNvSpPr>
            <a:spLocks noChangeAspect="1" noChangeArrowheads="1"/>
          </p:cNvSpPr>
          <p:nvPr/>
        </p:nvSpPr>
        <p:spPr bwMode="auto">
          <a:xfrm>
            <a:off x="2105476" y="4389471"/>
            <a:ext cx="3083338" cy="30833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AutoShape 6" descr="Image result for nec"/>
          <p:cNvSpPr>
            <a:spLocks noChangeAspect="1" noChangeArrowheads="1"/>
          </p:cNvSpPr>
          <p:nvPr/>
        </p:nvSpPr>
        <p:spPr bwMode="auto">
          <a:xfrm>
            <a:off x="273050"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p:cNvPicPr>
            <a:picLocks noChangeAspect="1"/>
          </p:cNvPicPr>
          <p:nvPr/>
        </p:nvPicPr>
        <p:blipFill>
          <a:blip r:embed="rId3"/>
          <a:stretch>
            <a:fillRect/>
          </a:stretch>
        </p:blipFill>
        <p:spPr>
          <a:xfrm>
            <a:off x="0" y="5931140"/>
            <a:ext cx="2840982" cy="859611"/>
          </a:xfrm>
          <a:prstGeom prst="rect">
            <a:avLst/>
          </a:prstGeom>
        </p:spPr>
      </p:pic>
      <p:sp>
        <p:nvSpPr>
          <p:cNvPr id="12" name="Title 1"/>
          <p:cNvSpPr>
            <a:spLocks noGrp="1"/>
          </p:cNvSpPr>
          <p:nvPr>
            <p:ph type="title"/>
          </p:nvPr>
        </p:nvSpPr>
        <p:spPr>
          <a:xfrm>
            <a:off x="327302" y="136773"/>
            <a:ext cx="11537395" cy="1325563"/>
          </a:xfrm>
        </p:spPr>
        <p:txBody>
          <a:bodyPr>
            <a:normAutofit/>
          </a:bodyPr>
          <a:lstStyle/>
          <a:p>
            <a:pPr algn="ctr"/>
            <a:r>
              <a:rPr lang="en-GB" sz="40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Adjust Display Settings for Dual Screens</a:t>
            </a:r>
            <a:endParaRPr lang="en-GB" sz="40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13" name="Content Placeholder 9"/>
          <p:cNvSpPr>
            <a:spLocks noGrp="1"/>
          </p:cNvSpPr>
          <p:nvPr>
            <p:ph sz="half" idx="4294967295"/>
          </p:nvPr>
        </p:nvSpPr>
        <p:spPr>
          <a:xfrm>
            <a:off x="5937888" y="1777485"/>
            <a:ext cx="5181600" cy="3133403"/>
          </a:xfrm>
          <a:prstGeom prst="rect">
            <a:avLst/>
          </a:prstGeom>
        </p:spPr>
        <p:txBody>
          <a:bodyPr>
            <a:normAutofit/>
          </a:bodyPr>
          <a:lstStyle/>
          <a:p>
            <a:r>
              <a:rPr lang="en-GB" sz="2400" dirty="0" smtClean="0">
                <a:solidFill>
                  <a:srgbClr val="002060"/>
                </a:solidFill>
              </a:rPr>
              <a:t>Type </a:t>
            </a:r>
            <a:r>
              <a:rPr lang="en-GB" sz="2400" b="1" dirty="0" smtClean="0">
                <a:solidFill>
                  <a:srgbClr val="002060"/>
                </a:solidFill>
              </a:rPr>
              <a:t>Display</a:t>
            </a:r>
            <a:r>
              <a:rPr lang="en-GB" sz="2400" dirty="0" smtClean="0">
                <a:solidFill>
                  <a:srgbClr val="002060"/>
                </a:solidFill>
              </a:rPr>
              <a:t> in the search bar.</a:t>
            </a:r>
          </a:p>
          <a:p>
            <a:r>
              <a:rPr lang="en-GB" sz="2400" dirty="0" smtClean="0">
                <a:solidFill>
                  <a:srgbClr val="002060"/>
                </a:solidFill>
              </a:rPr>
              <a:t>Select </a:t>
            </a:r>
            <a:r>
              <a:rPr lang="en-GB" sz="2400" b="1" dirty="0" smtClean="0">
                <a:solidFill>
                  <a:srgbClr val="002060"/>
                </a:solidFill>
              </a:rPr>
              <a:t>Change display settings</a:t>
            </a:r>
          </a:p>
          <a:p>
            <a:r>
              <a:rPr lang="en-GB" sz="2400" dirty="0" smtClean="0">
                <a:solidFill>
                  <a:srgbClr val="002060"/>
                </a:solidFill>
              </a:rPr>
              <a:t>Scroll down to </a:t>
            </a:r>
            <a:r>
              <a:rPr lang="en-GB" sz="2400" b="1" dirty="0" smtClean="0">
                <a:solidFill>
                  <a:srgbClr val="002060"/>
                </a:solidFill>
              </a:rPr>
              <a:t>Multiple Displays</a:t>
            </a:r>
          </a:p>
          <a:p>
            <a:r>
              <a:rPr lang="en-GB" sz="2400" dirty="0" smtClean="0">
                <a:solidFill>
                  <a:srgbClr val="002060"/>
                </a:solidFill>
              </a:rPr>
              <a:t>Select </a:t>
            </a:r>
            <a:r>
              <a:rPr lang="en-GB" sz="2400" b="1" dirty="0" smtClean="0">
                <a:solidFill>
                  <a:srgbClr val="002060"/>
                </a:solidFill>
              </a:rPr>
              <a:t>Extend these displays </a:t>
            </a:r>
            <a:r>
              <a:rPr lang="en-GB" sz="2400" dirty="0" smtClean="0">
                <a:solidFill>
                  <a:srgbClr val="002060"/>
                </a:solidFill>
              </a:rPr>
              <a:t>from the drop down menu</a:t>
            </a:r>
          </a:p>
          <a:p>
            <a:r>
              <a:rPr lang="en-GB" sz="2400" dirty="0" smtClean="0">
                <a:solidFill>
                  <a:srgbClr val="002060"/>
                </a:solidFill>
              </a:rPr>
              <a:t>Select </a:t>
            </a:r>
            <a:r>
              <a:rPr lang="en-GB" sz="2400" b="1" dirty="0" smtClean="0">
                <a:solidFill>
                  <a:srgbClr val="002060"/>
                </a:solidFill>
              </a:rPr>
              <a:t>Apply</a:t>
            </a:r>
          </a:p>
          <a:p>
            <a:r>
              <a:rPr lang="en-GB" sz="2400" dirty="0" smtClean="0">
                <a:solidFill>
                  <a:srgbClr val="002060"/>
                </a:solidFill>
              </a:rPr>
              <a:t>Close the Window</a:t>
            </a:r>
          </a:p>
          <a:p>
            <a:pPr marL="0" indent="0">
              <a:buNone/>
            </a:pPr>
            <a:endParaRPr lang="en-GB" sz="2400" dirty="0"/>
          </a:p>
        </p:txBody>
      </p:sp>
      <p:pic>
        <p:nvPicPr>
          <p:cNvPr id="15" name="Content Placeholder 12"/>
          <p:cNvPicPr>
            <a:picLocks noGrp="1" noChangeAspect="1"/>
          </p:cNvPicPr>
          <p:nvPr>
            <p:ph sz="half" idx="1"/>
          </p:nvPr>
        </p:nvPicPr>
        <p:blipFill rotWithShape="1">
          <a:blip r:embed="rId4"/>
          <a:srcRect r="69476"/>
          <a:stretch/>
        </p:blipFill>
        <p:spPr>
          <a:xfrm>
            <a:off x="930836" y="1457008"/>
            <a:ext cx="4096259" cy="3774358"/>
          </a:xfrm>
          <a:prstGeom prst="rect">
            <a:avLst/>
          </a:prstGeom>
          <a:ln>
            <a:solidFill>
              <a:schemeClr val="accent1"/>
            </a:solidFill>
          </a:ln>
        </p:spPr>
      </p:pic>
    </p:spTree>
    <p:extLst>
      <p:ext uri="{BB962C8B-B14F-4D97-AF65-F5344CB8AC3E}">
        <p14:creationId xmlns:p14="http://schemas.microsoft.com/office/powerpoint/2010/main" val="2056187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8200" y="203457"/>
            <a:ext cx="10515600" cy="1325563"/>
          </a:xfrm>
        </p:spPr>
        <p:txBody>
          <a:bodyPr>
            <a:normAutofit/>
          </a:bodyPr>
          <a:lstStyle/>
          <a:p>
            <a:pPr algn="ctr"/>
            <a:r>
              <a:rPr lang="en-GB" sz="3600" b="1" dirty="0" err="1"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WiFi</a:t>
            </a: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 / EE SIMs / Tethering</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0" name="Picture 9"/>
          <p:cNvPicPr>
            <a:picLocks noChangeAspect="1"/>
          </p:cNvPicPr>
          <p:nvPr/>
        </p:nvPicPr>
        <p:blipFill>
          <a:blip r:embed="rId3"/>
          <a:stretch>
            <a:fillRect/>
          </a:stretch>
        </p:blipFill>
        <p:spPr>
          <a:xfrm>
            <a:off x="0" y="5939229"/>
            <a:ext cx="2840982" cy="859611"/>
          </a:xfrm>
          <a:prstGeom prst="rect">
            <a:avLst/>
          </a:prstGeom>
        </p:spPr>
      </p:pic>
      <p:sp>
        <p:nvSpPr>
          <p:cNvPr id="9" name="TextBox 8"/>
          <p:cNvSpPr txBox="1"/>
          <p:nvPr/>
        </p:nvSpPr>
        <p:spPr>
          <a:xfrm>
            <a:off x="5552387" y="1445006"/>
            <a:ext cx="5910606" cy="4247317"/>
          </a:xfrm>
          <a:prstGeom prst="rect">
            <a:avLst/>
          </a:prstGeom>
          <a:noFill/>
        </p:spPr>
        <p:txBody>
          <a:bodyPr wrap="square" rtlCol="0">
            <a:spAutoFit/>
          </a:bodyPr>
          <a:lstStyle/>
          <a:p>
            <a:r>
              <a:rPr lang="en-GB" b="1"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Officers – EE SIM</a:t>
            </a:r>
          </a:p>
          <a:p>
            <a:r>
              <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On the dropdown select EE</a:t>
            </a:r>
          </a:p>
          <a:p>
            <a:endParaRPr lang="en-GB" b="1"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endParaRPr>
          </a:p>
          <a:p>
            <a:r>
              <a:rPr lang="en-GB" b="1"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Staff - Tethering</a:t>
            </a:r>
          </a:p>
          <a:p>
            <a:endParaRPr lang="en-GB"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endParaRPr>
          </a:p>
          <a:p>
            <a:r>
              <a:rPr lang="en-GB"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On your phone:</a:t>
            </a:r>
            <a:endPar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r>
              <a:rPr lang="en-GB"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Mobility OFF</a:t>
            </a:r>
          </a:p>
          <a:p>
            <a:pPr marL="285750" indent="-285750">
              <a:buFont typeface="Arial" panose="020B0604020202020204" pitchFamily="34" charset="0"/>
              <a:buChar char="•"/>
            </a:pPr>
            <a:r>
              <a:rPr lang="en-GB"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Settings</a:t>
            </a:r>
          </a:p>
          <a:p>
            <a:pPr marL="285750" indent="-285750">
              <a:buFont typeface="Arial" panose="020B0604020202020204" pitchFamily="34" charset="0"/>
              <a:buChar char="•"/>
            </a:pPr>
            <a:r>
              <a:rPr lang="en-GB"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Connections</a:t>
            </a:r>
          </a:p>
          <a:p>
            <a:pPr marL="285750" indent="-285750">
              <a:buFont typeface="Arial" panose="020B0604020202020204" pitchFamily="34" charset="0"/>
              <a:buChar char="•"/>
            </a:pPr>
            <a:r>
              <a:rPr lang="en-GB"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Mobile Hotspot and Tethering </a:t>
            </a:r>
          </a:p>
          <a:p>
            <a:r>
              <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	</a:t>
            </a:r>
            <a:r>
              <a:rPr lang="en-GB"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Slide to switch it on</a:t>
            </a:r>
          </a:p>
          <a:p>
            <a:r>
              <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	</a:t>
            </a:r>
            <a:r>
              <a:rPr lang="en-GB"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Look for your phone name and enter password</a:t>
            </a:r>
          </a:p>
          <a:p>
            <a:pPr marL="285750" indent="-285750">
              <a:buFont typeface="Arial" panose="020B0604020202020204" pitchFamily="34" charset="0"/>
              <a:buChar char="•"/>
            </a:pPr>
            <a:r>
              <a:rPr lang="en-GB" dirty="0" smtClean="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Look for your phone on the drop down and enter the password in ‘Key’</a:t>
            </a:r>
          </a:p>
          <a:p>
            <a:endPar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64597855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64901"/>
            <a:ext cx="2840982" cy="859611"/>
          </a:xfrm>
          <a:prstGeom prst="rect">
            <a:avLst/>
          </a:prstGeom>
        </p:spPr>
      </p:pic>
      <p:pic>
        <p:nvPicPr>
          <p:cNvPr id="9" name="Picture 8"/>
          <p:cNvPicPr>
            <a:picLocks noChangeAspect="1"/>
          </p:cNvPicPr>
          <p:nvPr/>
        </p:nvPicPr>
        <p:blipFill>
          <a:blip r:embed="rId4"/>
          <a:stretch>
            <a:fillRect/>
          </a:stretch>
        </p:blipFill>
        <p:spPr>
          <a:xfrm>
            <a:off x="1356768" y="1130517"/>
            <a:ext cx="4845145" cy="4221873"/>
          </a:xfrm>
          <a:prstGeom prst="rect">
            <a:avLst/>
          </a:prstGeom>
          <a:ln>
            <a:solidFill>
              <a:srgbClr val="002060"/>
            </a:solidFill>
          </a:ln>
        </p:spPr>
      </p:pic>
      <p:sp>
        <p:nvSpPr>
          <p:cNvPr id="10" name="TextBox 9"/>
          <p:cNvSpPr txBox="1"/>
          <p:nvPr/>
        </p:nvSpPr>
        <p:spPr>
          <a:xfrm>
            <a:off x="6793562" y="1979849"/>
            <a:ext cx="4320387" cy="2031325"/>
          </a:xfrm>
          <a:prstGeom prst="rect">
            <a:avLst/>
          </a:prstGeom>
          <a:noFill/>
        </p:spPr>
        <p:txBody>
          <a:bodyPr wrap="square" rtlCol="0">
            <a:spAutoFit/>
          </a:bodyPr>
          <a:lstStyle/>
          <a:p>
            <a:pPr algn="ctr"/>
            <a:r>
              <a:rPr lang="en-GB" i="1" dirty="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When disconnected from wired, change these settings to allow </a:t>
            </a:r>
            <a:r>
              <a:rPr lang="en-GB" i="1" dirty="0" err="1">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citrix</a:t>
            </a:r>
            <a:r>
              <a:rPr lang="en-GB" i="1" dirty="0">
                <a:solidFill>
                  <a:schemeClr val="accent1">
                    <a:lumMod val="75000"/>
                  </a:schemeClr>
                </a:solidFill>
                <a:latin typeface="Tahoma" panose="020B0604030504040204" pitchFamily="34" charset="0"/>
                <a:ea typeface="Tahoma" panose="020B0604030504040204" pitchFamily="34" charset="0"/>
                <a:cs typeface="Tahoma" panose="020B0604030504040204" pitchFamily="34" charset="0"/>
              </a:rPr>
              <a:t> apps to display correctly</a:t>
            </a:r>
          </a:p>
          <a:p>
            <a:pPr marL="285750" indent="-285750">
              <a:buFont typeface="Arial" panose="020B0604020202020204" pitchFamily="34" charset="0"/>
              <a:buChar char="•"/>
            </a:pPr>
            <a:endPar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Search display in the search bar</a:t>
            </a:r>
          </a:p>
          <a:p>
            <a:pPr marL="285750" indent="-285750">
              <a:buFont typeface="Arial" panose="020B0604020202020204" pitchFamily="34" charset="0"/>
              <a:buChar char="•"/>
            </a:pPr>
            <a:r>
              <a:rPr lang="en-GB" dirty="0" smtClean="0">
                <a:solidFill>
                  <a:srgbClr val="002060"/>
                </a:solidFill>
                <a:latin typeface="Tahoma" panose="020B0604030504040204" pitchFamily="34" charset="0"/>
                <a:ea typeface="Tahoma" panose="020B0604030504040204" pitchFamily="34" charset="0"/>
                <a:cs typeface="Tahoma" panose="020B0604030504040204" pitchFamily="34" charset="0"/>
              </a:rPr>
              <a:t>Change Scale and Layout to 125%</a:t>
            </a:r>
            <a:endParaRPr lang="en-GB"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cxnSp>
        <p:nvCxnSpPr>
          <p:cNvPr id="11" name="Straight Arrow Connector 10"/>
          <p:cNvCxnSpPr/>
          <p:nvPr/>
        </p:nvCxnSpPr>
        <p:spPr>
          <a:xfrm flipH="1">
            <a:off x="3602368" y="2921170"/>
            <a:ext cx="2816844" cy="100645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2840982" y="355600"/>
            <a:ext cx="6520732" cy="646331"/>
          </a:xfrm>
          <a:prstGeom prst="rect">
            <a:avLst/>
          </a:prstGeom>
          <a:noFill/>
        </p:spPr>
        <p:txBody>
          <a:bodyPr wrap="square" rtlCol="0">
            <a:sp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Display Settings</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96762287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542925" y="222817"/>
            <a:ext cx="11430000" cy="1015663"/>
          </a:xfrm>
          <a:prstGeom prst="rect">
            <a:avLst/>
          </a:prstGeom>
          <a:noFill/>
        </p:spPr>
        <p:txBody>
          <a:bodyPr wrap="square" rtlCol="0">
            <a:spAutoFit/>
          </a:bodyPr>
          <a:lstStyle/>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5" name="Picture 4"/>
          <p:cNvPicPr>
            <a:picLocks noChangeAspect="1"/>
          </p:cNvPicPr>
          <p:nvPr/>
        </p:nvPicPr>
        <p:blipFill>
          <a:blip r:embed="rId3"/>
          <a:stretch>
            <a:fillRect/>
          </a:stretch>
        </p:blipFill>
        <p:spPr>
          <a:xfrm>
            <a:off x="0" y="5939229"/>
            <a:ext cx="2840982" cy="859611"/>
          </a:xfrm>
          <a:prstGeom prst="rect">
            <a:avLst/>
          </a:prstGeom>
        </p:spPr>
      </p:pic>
      <p:sp>
        <p:nvSpPr>
          <p:cNvPr id="13" name="Title 1"/>
          <p:cNvSpPr>
            <a:spLocks noGrp="1"/>
          </p:cNvSpPr>
          <p:nvPr>
            <p:ph type="title"/>
          </p:nvPr>
        </p:nvSpPr>
        <p:spPr>
          <a:xfrm>
            <a:off x="838200" y="328180"/>
            <a:ext cx="10515600" cy="1325563"/>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Setting your PIN</a:t>
            </a:r>
            <a:r>
              <a:rPr lang="en-GB" dirty="0"/>
              <a:t/>
            </a:r>
            <a:br>
              <a:rPr lang="en-GB" dirty="0"/>
            </a:br>
            <a:endParaRPr lang="en-GB" dirty="0"/>
          </a:p>
        </p:txBody>
      </p:sp>
      <p:sp>
        <p:nvSpPr>
          <p:cNvPr id="16" name="Content Placeholder 9"/>
          <p:cNvSpPr>
            <a:spLocks noGrp="1"/>
          </p:cNvSpPr>
          <p:nvPr>
            <p:ph sz="half" idx="2"/>
          </p:nvPr>
        </p:nvSpPr>
        <p:spPr>
          <a:xfrm>
            <a:off x="3105184" y="1535738"/>
            <a:ext cx="6869956" cy="3355579"/>
          </a:xfrm>
        </p:spPr>
        <p:txBody>
          <a:bodyPr>
            <a:normAutofit/>
          </a:bodyPr>
          <a:lstStyle/>
          <a:p>
            <a:r>
              <a:rPr lang="en-GB" sz="1700" dirty="0" smtClean="0">
                <a:solidFill>
                  <a:srgbClr val="002060"/>
                </a:solidFill>
                <a:latin typeface="Tahoma" panose="020B0604030504040204" pitchFamily="34" charset="0"/>
                <a:ea typeface="Tahoma" panose="020B0604030504040204" pitchFamily="34" charset="0"/>
                <a:cs typeface="Tahoma" panose="020B0604030504040204" pitchFamily="34" charset="0"/>
              </a:rPr>
              <a:t>Type in Manage BitLocker</a:t>
            </a:r>
          </a:p>
          <a:p>
            <a:r>
              <a:rPr lang="en-GB" sz="1700" dirty="0" smtClean="0">
                <a:solidFill>
                  <a:srgbClr val="002060"/>
                </a:solidFill>
                <a:latin typeface="Tahoma" panose="020B0604030504040204" pitchFamily="34" charset="0"/>
                <a:ea typeface="Tahoma" panose="020B0604030504040204" pitchFamily="34" charset="0"/>
                <a:cs typeface="Tahoma" panose="020B0604030504040204" pitchFamily="34" charset="0"/>
              </a:rPr>
              <a:t>A pop up will appear asking you to set a PIN. </a:t>
            </a:r>
          </a:p>
          <a:p>
            <a:r>
              <a:rPr lang="en-GB" sz="1700" dirty="0" smtClean="0">
                <a:solidFill>
                  <a:srgbClr val="002060"/>
                </a:solidFill>
                <a:latin typeface="Tahoma" panose="020B0604030504040204" pitchFamily="34" charset="0"/>
                <a:ea typeface="Tahoma" panose="020B0604030504040204" pitchFamily="34" charset="0"/>
                <a:cs typeface="Tahoma" panose="020B0604030504040204" pitchFamily="34" charset="0"/>
              </a:rPr>
              <a:t>Create a Password containing letters, and numbers at least 8 characters</a:t>
            </a:r>
          </a:p>
          <a:p>
            <a:r>
              <a:rPr lang="en-GB" sz="1700" dirty="0" smtClean="0">
                <a:solidFill>
                  <a:srgbClr val="002060"/>
                </a:solidFill>
                <a:latin typeface="Tahoma" panose="020B0604030504040204" pitchFamily="34" charset="0"/>
                <a:ea typeface="Tahoma" panose="020B0604030504040204" pitchFamily="34" charset="0"/>
                <a:cs typeface="Tahoma" panose="020B0604030504040204" pitchFamily="34" charset="0"/>
              </a:rPr>
              <a:t>This Password</a:t>
            </a:r>
            <a:r>
              <a:rPr lang="en-GB" sz="17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sz="1700" b="1" u="sng" dirty="0" smtClean="0">
                <a:solidFill>
                  <a:srgbClr val="002060"/>
                </a:solidFill>
                <a:latin typeface="Tahoma" panose="020B0604030504040204" pitchFamily="34" charset="0"/>
                <a:ea typeface="Tahoma" panose="020B0604030504040204" pitchFamily="34" charset="0"/>
                <a:cs typeface="Tahoma" panose="020B0604030504040204" pitchFamily="34" charset="0"/>
              </a:rPr>
              <a:t>will not change</a:t>
            </a:r>
            <a:r>
              <a:rPr lang="en-GB" sz="17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 </a:t>
            </a:r>
            <a:r>
              <a:rPr lang="en-GB" sz="1700" dirty="0" smtClean="0">
                <a:solidFill>
                  <a:srgbClr val="002060"/>
                </a:solidFill>
                <a:latin typeface="Tahoma" panose="020B0604030504040204" pitchFamily="34" charset="0"/>
                <a:ea typeface="Tahoma" panose="020B0604030504040204" pitchFamily="34" charset="0"/>
                <a:cs typeface="Tahoma" panose="020B0604030504040204" pitchFamily="34" charset="0"/>
              </a:rPr>
              <a:t>and should be different from your desktop sign on</a:t>
            </a:r>
          </a:p>
          <a:p>
            <a:r>
              <a:rPr lang="en-GB" sz="1700" dirty="0" smtClean="0">
                <a:solidFill>
                  <a:srgbClr val="002060"/>
                </a:solidFill>
                <a:latin typeface="Tahoma" panose="020B0604030504040204" pitchFamily="34" charset="0"/>
                <a:ea typeface="Tahoma" panose="020B0604030504040204" pitchFamily="34" charset="0"/>
                <a:cs typeface="Tahoma" panose="020B0604030504040204" pitchFamily="34" charset="0"/>
              </a:rPr>
              <a:t>This will form your </a:t>
            </a:r>
            <a:r>
              <a:rPr lang="en-GB" sz="1700"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Bitlocker</a:t>
            </a:r>
            <a:r>
              <a:rPr lang="en-GB" sz="1700" dirty="0" smtClean="0">
                <a:solidFill>
                  <a:srgbClr val="002060"/>
                </a:solidFill>
                <a:latin typeface="Tahoma" panose="020B0604030504040204" pitchFamily="34" charset="0"/>
                <a:ea typeface="Tahoma" panose="020B0604030504040204" pitchFamily="34" charset="0"/>
                <a:cs typeface="Tahoma" panose="020B0604030504040204" pitchFamily="34" charset="0"/>
              </a:rPr>
              <a:t> that is your laptop password before you get to your log in screens</a:t>
            </a:r>
          </a:p>
          <a:p>
            <a:pPr lvl="1"/>
            <a:r>
              <a:rPr lang="en-GB" sz="1300" dirty="0" smtClean="0">
                <a:solidFill>
                  <a:srgbClr val="002060"/>
                </a:solidFill>
                <a:latin typeface="Tahoma" panose="020B0604030504040204" pitchFamily="34" charset="0"/>
                <a:ea typeface="Tahoma" panose="020B0604030504040204" pitchFamily="34" charset="0"/>
                <a:cs typeface="Tahoma" panose="020B0604030504040204" pitchFamily="34" charset="0"/>
              </a:rPr>
              <a:t>We will re-start the laptops and show you this later</a:t>
            </a:r>
          </a:p>
          <a:p>
            <a:pPr marL="0" indent="0">
              <a:buNone/>
            </a:pPr>
            <a:endParaRPr lang="en-GB" dirty="0" smtClean="0"/>
          </a:p>
          <a:p>
            <a:endParaRPr lang="en-GB" dirty="0" smtClean="0"/>
          </a:p>
          <a:p>
            <a:pPr marL="0" indent="0">
              <a:buNone/>
            </a:pPr>
            <a:endParaRPr lang="en-GB" dirty="0"/>
          </a:p>
        </p:txBody>
      </p:sp>
    </p:spTree>
    <p:extLst>
      <p:ext uri="{BB962C8B-B14F-4D97-AF65-F5344CB8AC3E}">
        <p14:creationId xmlns:p14="http://schemas.microsoft.com/office/powerpoint/2010/main" val="56388906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2748915" y="109282"/>
            <a:ext cx="11430000" cy="4262705"/>
          </a:xfrm>
          <a:prstGeom prst="rect">
            <a:avLst/>
          </a:prstGeom>
          <a:noFill/>
        </p:spPr>
        <p:txBody>
          <a:bodyPr wrap="square" rtlCol="0">
            <a:spAutoFit/>
          </a:bodyPr>
          <a:lstStyle/>
          <a:p>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11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2" name="Title 1"/>
          <p:cNvSpPr>
            <a:spLocks noGrp="1"/>
          </p:cNvSpPr>
          <p:nvPr>
            <p:ph type="title"/>
          </p:nvPr>
        </p:nvSpPr>
        <p:spPr>
          <a:xfrm>
            <a:off x="838200" y="203457"/>
            <a:ext cx="10515600" cy="1325563"/>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Signing off/Shutting down</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0" name="Picture 9"/>
          <p:cNvPicPr>
            <a:picLocks noChangeAspect="1"/>
          </p:cNvPicPr>
          <p:nvPr/>
        </p:nvPicPr>
        <p:blipFill>
          <a:blip r:embed="rId3"/>
          <a:stretch>
            <a:fillRect/>
          </a:stretch>
        </p:blipFill>
        <p:spPr>
          <a:xfrm>
            <a:off x="0" y="5939229"/>
            <a:ext cx="2840982" cy="859611"/>
          </a:xfrm>
          <a:prstGeom prst="rect">
            <a:avLst/>
          </a:prstGeom>
        </p:spPr>
      </p:pic>
      <p:pic>
        <p:nvPicPr>
          <p:cNvPr id="13" name="Picture 12"/>
          <p:cNvPicPr>
            <a:picLocks noChangeAspect="1"/>
          </p:cNvPicPr>
          <p:nvPr/>
        </p:nvPicPr>
        <p:blipFill rotWithShape="1">
          <a:blip r:embed="rId4"/>
          <a:srcRect t="14642" r="25116"/>
          <a:stretch/>
        </p:blipFill>
        <p:spPr>
          <a:xfrm>
            <a:off x="628648" y="1398438"/>
            <a:ext cx="5952308" cy="3816501"/>
          </a:xfrm>
          <a:prstGeom prst="rect">
            <a:avLst/>
          </a:prstGeom>
        </p:spPr>
      </p:pic>
      <p:cxnSp>
        <p:nvCxnSpPr>
          <p:cNvPr id="15" name="Straight Arrow Connector 14"/>
          <p:cNvCxnSpPr/>
          <p:nvPr/>
        </p:nvCxnSpPr>
        <p:spPr>
          <a:xfrm flipH="1">
            <a:off x="838200" y="2480310"/>
            <a:ext cx="6648450" cy="1657350"/>
          </a:xfrm>
          <a:prstGeom prst="straightConnector1">
            <a:avLst/>
          </a:prstGeom>
          <a:ln w="28575">
            <a:solidFill>
              <a:srgbClr val="CD114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7566660" y="1456514"/>
            <a:ext cx="3920490" cy="2862322"/>
          </a:xfrm>
          <a:prstGeom prst="rect">
            <a:avLst/>
          </a:prstGeom>
          <a:noFill/>
        </p:spPr>
        <p:txBody>
          <a:bodyPr wrap="square" rtlCol="0">
            <a:spAutoFit/>
          </a:bodyPr>
          <a:lstStyle/>
          <a:p>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To sign off press the windows button bottom left and then right click on the image of yourself. You will then have options.</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To shut down click on the power button to view the options.</a:t>
            </a:r>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cxnSp>
        <p:nvCxnSpPr>
          <p:cNvPr id="17" name="Straight Arrow Connector 16"/>
          <p:cNvCxnSpPr/>
          <p:nvPr/>
        </p:nvCxnSpPr>
        <p:spPr>
          <a:xfrm flipH="1">
            <a:off x="838201" y="4077287"/>
            <a:ext cx="6664878" cy="769030"/>
          </a:xfrm>
          <a:prstGeom prst="straightConnector1">
            <a:avLst/>
          </a:prstGeom>
          <a:ln w="28575">
            <a:solidFill>
              <a:srgbClr val="CD114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671615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2748915" y="109282"/>
            <a:ext cx="11430000" cy="4262705"/>
          </a:xfrm>
          <a:prstGeom prst="rect">
            <a:avLst/>
          </a:prstGeom>
          <a:noFill/>
        </p:spPr>
        <p:txBody>
          <a:bodyPr wrap="square" rtlCol="0">
            <a:spAutoFit/>
          </a:bodyPr>
          <a:lstStyle/>
          <a:p>
            <a:endParaRPr lang="en-GB" sz="32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algn="ct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11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Wingdings" panose="05000000000000000000" pitchFamily="2" charset="2"/>
              <a:buChar char="§"/>
            </a:pPr>
            <a:endParaRPr lang="en-GB" sz="32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2" name="Title 1"/>
          <p:cNvSpPr>
            <a:spLocks noGrp="1"/>
          </p:cNvSpPr>
          <p:nvPr>
            <p:ph type="title"/>
          </p:nvPr>
        </p:nvSpPr>
        <p:spPr>
          <a:xfrm>
            <a:off x="838200" y="203457"/>
            <a:ext cx="10515600" cy="1325563"/>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Re-start your laptop</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10" name="Picture 9"/>
          <p:cNvPicPr>
            <a:picLocks noChangeAspect="1"/>
          </p:cNvPicPr>
          <p:nvPr/>
        </p:nvPicPr>
        <p:blipFill>
          <a:blip r:embed="rId3"/>
          <a:stretch>
            <a:fillRect/>
          </a:stretch>
        </p:blipFill>
        <p:spPr>
          <a:xfrm>
            <a:off x="0" y="5939229"/>
            <a:ext cx="2840982" cy="859611"/>
          </a:xfrm>
          <a:prstGeom prst="rect">
            <a:avLst/>
          </a:prstGeom>
        </p:spPr>
      </p:pic>
      <p:pic>
        <p:nvPicPr>
          <p:cNvPr id="13" name="Picture 12"/>
          <p:cNvPicPr>
            <a:picLocks noChangeAspect="1"/>
          </p:cNvPicPr>
          <p:nvPr/>
        </p:nvPicPr>
        <p:blipFill rotWithShape="1">
          <a:blip r:embed="rId4"/>
          <a:srcRect t="14642" r="25116"/>
          <a:stretch/>
        </p:blipFill>
        <p:spPr>
          <a:xfrm>
            <a:off x="474019" y="1222807"/>
            <a:ext cx="3629494" cy="2327159"/>
          </a:xfrm>
          <a:prstGeom prst="rect">
            <a:avLst/>
          </a:prstGeom>
        </p:spPr>
      </p:pic>
      <p:sp>
        <p:nvSpPr>
          <p:cNvPr id="16" name="TextBox 15"/>
          <p:cNvSpPr txBox="1"/>
          <p:nvPr/>
        </p:nvSpPr>
        <p:spPr>
          <a:xfrm>
            <a:off x="4529098" y="1422061"/>
            <a:ext cx="3920490" cy="1938992"/>
          </a:xfrm>
          <a:prstGeom prst="rect">
            <a:avLst/>
          </a:prstGeom>
          <a:noFill/>
        </p:spPr>
        <p:txBody>
          <a:bodyPr wrap="square" rtlCol="0">
            <a:spAutoFit/>
          </a:bodyPr>
          <a:lstStyle/>
          <a:p>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Re-start your laptop</a:t>
            </a:r>
          </a:p>
          <a:p>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The PIN that you created earlier becomes </a:t>
            </a: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this BitLocker password</a:t>
            </a:r>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cxnSp>
        <p:nvCxnSpPr>
          <p:cNvPr id="17" name="Straight Arrow Connector 16"/>
          <p:cNvCxnSpPr/>
          <p:nvPr/>
        </p:nvCxnSpPr>
        <p:spPr>
          <a:xfrm flipH="1">
            <a:off x="659522" y="1708287"/>
            <a:ext cx="3802354" cy="1584542"/>
          </a:xfrm>
          <a:prstGeom prst="straightConnector1">
            <a:avLst/>
          </a:prstGeom>
          <a:ln w="28575">
            <a:solidFill>
              <a:srgbClr val="CD1141"/>
            </a:solidFill>
            <a:tailEnd type="triangle"/>
          </a:ln>
        </p:spPr>
        <p:style>
          <a:lnRef idx="1">
            <a:schemeClr val="accent1"/>
          </a:lnRef>
          <a:fillRef idx="0">
            <a:schemeClr val="accent1"/>
          </a:fillRef>
          <a:effectRef idx="0">
            <a:schemeClr val="accent1"/>
          </a:effectRef>
          <a:fontRef idx="minor">
            <a:schemeClr val="tx1"/>
          </a:fontRef>
        </p:style>
      </p:cxnSp>
      <p:pic>
        <p:nvPicPr>
          <p:cNvPr id="11" name="Picture 10"/>
          <p:cNvPicPr>
            <a:picLocks noChangeAspect="1"/>
          </p:cNvPicPr>
          <p:nvPr/>
        </p:nvPicPr>
        <p:blipFill>
          <a:blip r:embed="rId5"/>
          <a:stretch>
            <a:fillRect/>
          </a:stretch>
        </p:blipFill>
        <p:spPr>
          <a:xfrm>
            <a:off x="7998492" y="3662182"/>
            <a:ext cx="3606871" cy="2669084"/>
          </a:xfrm>
          <a:prstGeom prst="rect">
            <a:avLst/>
          </a:prstGeom>
        </p:spPr>
      </p:pic>
      <p:sp>
        <p:nvSpPr>
          <p:cNvPr id="3" name="TextBox 2"/>
          <p:cNvSpPr txBox="1"/>
          <p:nvPr/>
        </p:nvSpPr>
        <p:spPr>
          <a:xfrm>
            <a:off x="659522" y="4770215"/>
            <a:ext cx="5586608" cy="369332"/>
          </a:xfrm>
          <a:prstGeom prst="rect">
            <a:avLst/>
          </a:prstGeom>
          <a:noFill/>
        </p:spPr>
        <p:txBody>
          <a:bodyPr wrap="square" rtlCol="0">
            <a:spAutoFit/>
          </a:bodyPr>
          <a:lstStyle/>
          <a:p>
            <a:r>
              <a:rPr lang="en-GB" i="1" dirty="0" smtClean="0">
                <a:solidFill>
                  <a:schemeClr val="accent1">
                    <a:lumMod val="75000"/>
                  </a:schemeClr>
                </a:solidFill>
              </a:rPr>
              <a:t>If you ever forget your BitLocker, you need to phone SRS</a:t>
            </a:r>
            <a:endParaRPr lang="en-GB" i="1" dirty="0">
              <a:solidFill>
                <a:schemeClr val="accent1">
                  <a:lumMod val="75000"/>
                </a:schemeClr>
              </a:solidFill>
            </a:endParaRPr>
          </a:p>
        </p:txBody>
      </p:sp>
    </p:spTree>
    <p:extLst>
      <p:ext uri="{BB962C8B-B14F-4D97-AF65-F5344CB8AC3E}">
        <p14:creationId xmlns:p14="http://schemas.microsoft.com/office/powerpoint/2010/main" val="283087036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385566"/>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p:nvPicPr>
        <p:blipFill>
          <a:blip r:embed="rId3"/>
          <a:stretch>
            <a:fillRect/>
          </a:stretch>
        </p:blipFill>
        <p:spPr>
          <a:xfrm>
            <a:off x="0" y="5939229"/>
            <a:ext cx="2840982" cy="859611"/>
          </a:xfrm>
          <a:prstGeom prst="rect">
            <a:avLst/>
          </a:prstGeom>
        </p:spPr>
      </p:pic>
      <p:sp>
        <p:nvSpPr>
          <p:cNvPr id="14" name="Title 1"/>
          <p:cNvSpPr>
            <a:spLocks noGrp="1"/>
          </p:cNvSpPr>
          <p:nvPr>
            <p:ph type="title"/>
          </p:nvPr>
        </p:nvSpPr>
        <p:spPr>
          <a:xfrm>
            <a:off x="838200" y="203457"/>
            <a:ext cx="10515600" cy="1325563"/>
          </a:xfrm>
        </p:spPr>
        <p:txBody>
          <a:bodyPr>
            <a:normAutofit/>
          </a:bodyPr>
          <a:lstStyle/>
          <a:p>
            <a:pPr algn="ctr"/>
            <a:r>
              <a:rPr lang="en-GB" sz="3600"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Quick Tips …</a:t>
            </a:r>
            <a:endParaRPr lang="en-GB" sz="3600"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15" name="TextBox 14"/>
          <p:cNvSpPr txBox="1"/>
          <p:nvPr/>
        </p:nvSpPr>
        <p:spPr>
          <a:xfrm>
            <a:off x="2122873" y="1292138"/>
            <a:ext cx="8273441" cy="4093428"/>
          </a:xfrm>
          <a:prstGeom prst="rect">
            <a:avLst/>
          </a:prstGeom>
          <a:noFill/>
        </p:spPr>
        <p:txBody>
          <a:bodyPr wrap="square" rtlCol="0">
            <a:spAutoFit/>
          </a:bodyPr>
          <a:lstStyle/>
          <a:p>
            <a:pPr marL="342900" indent="-342900">
              <a:buFont typeface="Arial" panose="020B0604020202020204" pitchFamily="34" charset="0"/>
              <a:buChar char="•"/>
            </a:pPr>
            <a:r>
              <a:rPr lang="en-GB" sz="2000" b="1"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iPatrol</a:t>
            </a: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 must ALWAYS be used to take statements, it works offline, signatures can be obtained, and should anything go wrong, it will be saved in your outstanding work</a:t>
            </a:r>
          </a:p>
          <a:p>
            <a:pPr marL="342900" indent="-342900">
              <a:buFont typeface="Arial" panose="020B0604020202020204" pitchFamily="34" charset="0"/>
              <a:buChar char="•"/>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If your I: or U: drives disappear, then type </a:t>
            </a:r>
            <a:r>
              <a:rPr lang="en-GB" sz="2000" b="1" dirty="0" err="1" smtClean="0">
                <a:solidFill>
                  <a:srgbClr val="002060"/>
                </a:solidFill>
                <a:latin typeface="Tahoma" panose="020B0604030504040204" pitchFamily="34" charset="0"/>
                <a:ea typeface="Tahoma" panose="020B0604030504040204" pitchFamily="34" charset="0"/>
                <a:cs typeface="Tahoma" panose="020B0604030504040204" pitchFamily="34" charset="0"/>
              </a:rPr>
              <a:t>GPupdate</a:t>
            </a:r>
            <a:r>
              <a:rPr lang="en-GB" sz="2000" b="1" dirty="0" smtClean="0">
                <a:solidFill>
                  <a:srgbClr val="002060"/>
                </a:solidFill>
                <a:latin typeface="Tahoma" panose="020B0604030504040204" pitchFamily="34" charset="0"/>
                <a:ea typeface="Tahoma" panose="020B0604030504040204" pitchFamily="34" charset="0"/>
                <a:cs typeface="Tahoma" panose="020B0604030504040204" pitchFamily="34" charset="0"/>
              </a:rPr>
              <a:t> /force </a:t>
            </a: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in the search bar, this will load a script and re-apply them</a:t>
            </a:r>
          </a:p>
          <a:p>
            <a:pPr marL="342900" indent="-342900">
              <a:buFont typeface="Arial" panose="020B0604020202020204" pitchFamily="34" charset="0"/>
              <a:buChar char="•"/>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Use windows icon and L to quickly lock your screen</a:t>
            </a:r>
          </a:p>
          <a:p>
            <a:pPr marL="342900" indent="-342900">
              <a:buFont typeface="Arial" panose="020B0604020202020204" pitchFamily="34" charset="0"/>
              <a:buChar char="•"/>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Search Citrix in your taskbar and use the + to add in the Apps you need – remember to use locally installed where available!</a:t>
            </a:r>
          </a:p>
          <a:p>
            <a:pPr marL="342900" indent="-342900">
              <a:buFont typeface="Arial" panose="020B0604020202020204" pitchFamily="34" charset="0"/>
              <a:buChar char="•"/>
            </a:pPr>
            <a:r>
              <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rPr>
              <a:t>PNC opens in Microsoft edge and doesn’t load correctly – copy the link into internet explorer (search for this) instead and it will open. You may wish to save this link to your favourites</a:t>
            </a:r>
          </a:p>
          <a:p>
            <a:pPr marL="342900" indent="-342900">
              <a:buFont typeface="Arial" panose="020B0604020202020204" pitchFamily="34" charset="0"/>
              <a:buChar cha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Niche- Do not use in tablet mode!</a:t>
            </a:r>
          </a:p>
          <a:p>
            <a:pPr marL="342900" indent="-342900">
              <a:buFont typeface="Arial" panose="020B0604020202020204" pitchFamily="34" charset="0"/>
              <a:buChar char="•"/>
            </a:pPr>
            <a:endParaRPr lang="en-GB" sz="2000" dirty="0" smtClean="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58759485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7023" y="218316"/>
            <a:ext cx="6137953" cy="1111760"/>
          </a:xfrm>
        </p:spPr>
        <p:txBody>
          <a:bodyPr>
            <a:normAutofit fontScale="90000"/>
          </a:bodyPr>
          <a:lstStyle/>
          <a:p>
            <a:pPr algn="ctr"/>
            <a:r>
              <a:rPr lang="en-GB" b="1" dirty="0" smtClean="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How to Guides and Videos</a:t>
            </a:r>
            <a:endParaRPr lang="en-GB" b="1" dirty="0">
              <a:solidFill>
                <a:srgbClr val="002060"/>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4" name="Rectangle 3"/>
          <p:cNvSpPr/>
          <p:nvPr/>
        </p:nvSpPr>
        <p:spPr>
          <a:xfrm>
            <a:off x="8164" y="5343525"/>
            <a:ext cx="12192000" cy="15144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0" y="5880069"/>
            <a:ext cx="12192000" cy="0"/>
          </a:xfrm>
          <a:prstGeom prst="line">
            <a:avLst/>
          </a:prstGeom>
          <a:ln w="444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5751482"/>
            <a:ext cx="12192000" cy="0"/>
          </a:xfrm>
          <a:prstGeom prst="line">
            <a:avLst/>
          </a:prstGeom>
          <a:ln w="44450">
            <a:solidFill>
              <a:srgbClr val="00B0F0"/>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3"/>
          <a:stretch>
            <a:fillRect/>
          </a:stretch>
        </p:blipFill>
        <p:spPr>
          <a:xfrm>
            <a:off x="0" y="5998389"/>
            <a:ext cx="2840982" cy="859611"/>
          </a:xfrm>
          <a:prstGeom prst="rect">
            <a:avLst/>
          </a:prstGeom>
        </p:spPr>
      </p:pic>
      <p:pic>
        <p:nvPicPr>
          <p:cNvPr id="13" name="Picture 12"/>
          <p:cNvPicPr>
            <a:picLocks noChangeAspect="1"/>
          </p:cNvPicPr>
          <p:nvPr/>
        </p:nvPicPr>
        <p:blipFill>
          <a:blip r:embed="rId4"/>
          <a:stretch>
            <a:fillRect/>
          </a:stretch>
        </p:blipFill>
        <p:spPr>
          <a:xfrm>
            <a:off x="3863198" y="3767060"/>
            <a:ext cx="2353260" cy="3090940"/>
          </a:xfrm>
          <a:prstGeom prst="rect">
            <a:avLst/>
          </a:prstGeom>
        </p:spPr>
      </p:pic>
      <p:pic>
        <p:nvPicPr>
          <p:cNvPr id="16" name="Picture 15"/>
          <p:cNvPicPr>
            <a:picLocks noChangeAspect="1"/>
          </p:cNvPicPr>
          <p:nvPr/>
        </p:nvPicPr>
        <p:blipFill>
          <a:blip r:embed="rId5"/>
          <a:stretch>
            <a:fillRect/>
          </a:stretch>
        </p:blipFill>
        <p:spPr>
          <a:xfrm>
            <a:off x="5768482" y="3803906"/>
            <a:ext cx="2572735" cy="3115326"/>
          </a:xfrm>
          <a:prstGeom prst="rect">
            <a:avLst/>
          </a:prstGeom>
        </p:spPr>
      </p:pic>
      <p:pic>
        <p:nvPicPr>
          <p:cNvPr id="18" name="Picture 17"/>
          <p:cNvPicPr>
            <a:picLocks noChangeAspect="1"/>
          </p:cNvPicPr>
          <p:nvPr/>
        </p:nvPicPr>
        <p:blipFill>
          <a:blip r:embed="rId6"/>
          <a:stretch>
            <a:fillRect/>
          </a:stretch>
        </p:blipFill>
        <p:spPr>
          <a:xfrm>
            <a:off x="8179778" y="4041533"/>
            <a:ext cx="1999661" cy="2786113"/>
          </a:xfrm>
          <a:prstGeom prst="rect">
            <a:avLst/>
          </a:prstGeom>
        </p:spPr>
      </p:pic>
      <p:pic>
        <p:nvPicPr>
          <p:cNvPr id="19" name="Picture 18"/>
          <p:cNvPicPr>
            <a:picLocks noChangeAspect="1"/>
          </p:cNvPicPr>
          <p:nvPr/>
        </p:nvPicPr>
        <p:blipFill>
          <a:blip r:embed="rId7"/>
          <a:stretch>
            <a:fillRect/>
          </a:stretch>
        </p:blipFill>
        <p:spPr>
          <a:xfrm>
            <a:off x="9858063" y="3647137"/>
            <a:ext cx="2517866" cy="3121423"/>
          </a:xfrm>
          <a:prstGeom prst="rect">
            <a:avLst/>
          </a:prstGeom>
        </p:spPr>
      </p:pic>
      <p:sp>
        <p:nvSpPr>
          <p:cNvPr id="14" name="TextBox 13"/>
          <p:cNvSpPr txBox="1"/>
          <p:nvPr/>
        </p:nvSpPr>
        <p:spPr>
          <a:xfrm>
            <a:off x="826253" y="1515370"/>
            <a:ext cx="6125230" cy="2215991"/>
          </a:xfrm>
          <a:prstGeom prst="rect">
            <a:avLst/>
          </a:prstGeom>
          <a:noFill/>
        </p:spPr>
        <p:txBody>
          <a:bodyPr wrap="square" rtlCol="0">
            <a:spAutoFit/>
          </a:bodyPr>
          <a:lstStyle/>
          <a:p>
            <a:pPr marL="285750" indent="-285750">
              <a:buFont typeface="Arial" panose="020B0604020202020204" pitchFamily="34" charset="0"/>
              <a:buChar char="•"/>
            </a:pPr>
            <a:r>
              <a:rPr lang="en-GB" sz="2000" dirty="0"/>
              <a:t>SRS Contact: 01633 838111 </a:t>
            </a:r>
            <a:r>
              <a:rPr lang="en-GB" sz="2000" dirty="0" err="1"/>
              <a:t>ext</a:t>
            </a:r>
            <a:r>
              <a:rPr lang="en-GB" sz="2000" dirty="0"/>
              <a:t> </a:t>
            </a:r>
            <a:r>
              <a:rPr lang="en-GB" sz="2000" dirty="0" smtClean="0"/>
              <a:t>7103999</a:t>
            </a:r>
          </a:p>
          <a:p>
            <a:pPr marL="285750" indent="-285750">
              <a:buFont typeface="Arial" panose="020B0604020202020204" pitchFamily="34" charset="0"/>
              <a:buChar char="•"/>
            </a:pPr>
            <a:r>
              <a:rPr lang="en-GB" sz="2000" dirty="0" smtClean="0"/>
              <a:t>DSD Trainers</a:t>
            </a:r>
          </a:p>
          <a:p>
            <a:r>
              <a:rPr lang="en-GB" sz="2000" dirty="0" smtClean="0"/>
              <a:t> </a:t>
            </a:r>
            <a:r>
              <a:rPr lang="en-GB" sz="2000" b="1" dirty="0" smtClean="0">
                <a:solidFill>
                  <a:schemeClr val="accent1">
                    <a:lumMod val="50000"/>
                  </a:schemeClr>
                </a:solidFill>
              </a:rPr>
              <a:t>102HELPDESK@south-wales.pnn.police.uk</a:t>
            </a:r>
          </a:p>
          <a:p>
            <a:pPr marL="285750" indent="-285750">
              <a:buFont typeface="Arial" panose="020B0604020202020204" pitchFamily="34" charset="0"/>
              <a:buChar char="•"/>
            </a:pPr>
            <a:r>
              <a:rPr lang="en-GB" sz="2000" dirty="0" smtClean="0"/>
              <a:t>How to guides and videos: </a:t>
            </a:r>
            <a:r>
              <a:rPr lang="en-GB" sz="2000" dirty="0"/>
              <a:t>Force intranet, main page, mobile data, sign in to EPNB, FAQ</a:t>
            </a:r>
            <a:endParaRPr lang="en-GB" sz="2000" dirty="0" smtClean="0"/>
          </a:p>
          <a:p>
            <a:pPr marL="285750" indent="-285750">
              <a:buFont typeface="Arial" panose="020B0604020202020204" pitchFamily="34" charset="0"/>
              <a:buChar char="•"/>
            </a:pPr>
            <a:r>
              <a:rPr lang="en-GB" sz="2000" dirty="0" smtClean="0"/>
              <a:t>Ask your digital </a:t>
            </a:r>
            <a:r>
              <a:rPr lang="en-GB" sz="2000" dirty="0"/>
              <a:t>c</a:t>
            </a:r>
            <a:r>
              <a:rPr lang="en-GB" sz="2000" dirty="0" smtClean="0"/>
              <a:t>hampions</a:t>
            </a:r>
          </a:p>
          <a:p>
            <a:endParaRPr lang="en-GB" dirty="0" smtClean="0"/>
          </a:p>
        </p:txBody>
      </p:sp>
    </p:spTree>
    <p:extLst>
      <p:ext uri="{BB962C8B-B14F-4D97-AF65-F5344CB8AC3E}">
        <p14:creationId xmlns:p14="http://schemas.microsoft.com/office/powerpoint/2010/main" val="121645317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11028</TotalTime>
  <Words>3720</Words>
  <Application>Microsoft Office PowerPoint</Application>
  <PresentationFormat>Widescreen</PresentationFormat>
  <Paragraphs>536</Paragraphs>
  <Slides>42</Slides>
  <Notes>41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42</vt:i4>
      </vt:variant>
    </vt:vector>
  </HeadingPairs>
  <TitlesOfParts>
    <vt:vector size="52" baseType="lpstr">
      <vt:lpstr>MS PGothic</vt:lpstr>
      <vt:lpstr>Arial</vt:lpstr>
      <vt:lpstr>Calibri</vt:lpstr>
      <vt:lpstr>Calibri Light</vt:lpstr>
      <vt:lpstr>Microsoft Sans Serif</vt:lpstr>
      <vt:lpstr>Symbol</vt:lpstr>
      <vt:lpstr>Tahoma</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Benefits of the FFF way of working - Officers</vt:lpstr>
      <vt:lpstr>PowerPoint Presentation</vt:lpstr>
      <vt:lpstr>Policy of Use</vt:lpstr>
      <vt:lpstr>Security and GDPR</vt:lpstr>
      <vt:lpstr>Lost Devices</vt:lpstr>
      <vt:lpstr>HP Elitebook x360</vt:lpstr>
      <vt:lpstr>Signing in to Windows </vt:lpstr>
      <vt:lpstr>Downloading your Certificates for VPN </vt:lpstr>
      <vt:lpstr>Downloading your Certificates for VPN </vt:lpstr>
      <vt:lpstr>Downloading your Certificates for VPN </vt:lpstr>
      <vt:lpstr>Switching on Netmotion Mobility </vt:lpstr>
      <vt:lpstr>Using Locally installed applications</vt:lpstr>
      <vt:lpstr>PowerPoint Presentation</vt:lpstr>
      <vt:lpstr>Viewing PDFs - Adobe</vt:lpstr>
      <vt:lpstr>PowerPoint Presentation</vt:lpstr>
      <vt:lpstr>PowerPoint Presentation</vt:lpstr>
      <vt:lpstr>PowerPoint Presentation</vt:lpstr>
      <vt:lpstr>PowerPoint Presentation</vt:lpstr>
      <vt:lpstr>PowerPoint Presentation</vt:lpstr>
      <vt:lpstr>Skype</vt:lpstr>
      <vt:lpstr>PowerPoint Presentation</vt:lpstr>
      <vt:lpstr>PowerPoint Presentation</vt:lpstr>
      <vt:lpstr>PowerPoint Presentation</vt:lpstr>
      <vt:lpstr>PowerPoint Presentation</vt:lpstr>
      <vt:lpstr>PowerPoint Presentation</vt:lpstr>
      <vt:lpstr>PowerPoint Presentation</vt:lpstr>
      <vt:lpstr>How to connect to the internet</vt:lpstr>
      <vt:lpstr>Connect Via Network Cable</vt:lpstr>
      <vt:lpstr>Adjust Display Settings for Dual Screens</vt:lpstr>
      <vt:lpstr>WiFi / EE SIMs / Tethering</vt:lpstr>
      <vt:lpstr>PowerPoint Presentation</vt:lpstr>
      <vt:lpstr>Setting your PIN </vt:lpstr>
      <vt:lpstr>Signing off/Shutting down</vt:lpstr>
      <vt:lpstr>Re-start your laptop</vt:lpstr>
      <vt:lpstr>Quick Tips …</vt:lpstr>
      <vt:lpstr>How to Guides and Videos</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Harris,Kim swp56737</dc:creator>
  <cp:lastModifiedBy>Dowson,Sarah swp57184</cp:lastModifiedBy>
  <cp:revision>475</cp:revision>
  <cp:lastPrinted>2018-06-28T07:26:43Z</cp:lastPrinted>
  <dcterms:created xsi:type="dcterms:W3CDTF">2018-05-17T09:37:48Z</dcterms:created>
  <dcterms:modified xsi:type="dcterms:W3CDTF">2019-02-12T09:13:21Z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5744d769-2397-415b-a31f-42c6a1431665</vt:lpwstr>
  </property>
  <property fmtid="{D5CDD505-2E9C-101B-9397-08002B2CF9AE}" pid="3" name="Classification">
    <vt:lpwstr>OFFICIAL</vt:lpwstr>
  </property>
  <property fmtid="{D5CDD505-2E9C-101B-9397-08002B2CF9AE}" pid="4" name="Visibility">
    <vt:lpwstr>NOT VISIBLE</vt:lpwstr>
  </property>
</Properties>
</file>