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CABB73-8708-49BA-60C4-5334F11922B5}" v="2617" dt="2022-11-27T23:01:54.704"/>
    <p1510:client id="{7BAC7FCC-4445-4A49-A74C-DB9741F91BC0}" v="329" dt="2022-11-23T13:08:25.8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90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93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275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57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9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145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176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11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7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528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586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08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1203" y="1056711"/>
            <a:ext cx="7464912" cy="735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b="1" kern="1200" cap="none" baseline="0" dirty="0">
                <a:latin typeface="Times New Roman"/>
                <a:cs typeface="Times New Roman"/>
              </a:rPr>
              <a:t>Key Pharmaceutical Limited</a:t>
            </a:r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7280" y="1853591"/>
            <a:ext cx="8260374" cy="44329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Supply of high-quality genetic pharmaceuticals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Research and development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20 years on market 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Parent company is Lexon UK Limited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Lexon UK – wholesale of pharmaceutical goods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Lexon </a:t>
            </a:r>
            <a:r>
              <a:rPr lang="en-US" sz="2800" dirty="0" err="1">
                <a:latin typeface="Times New Roman"/>
                <a:cs typeface="Times New Roman"/>
              </a:rPr>
              <a:t>uk</a:t>
            </a:r>
            <a:r>
              <a:rPr lang="en-US" sz="2800" dirty="0">
                <a:latin typeface="Times New Roman"/>
                <a:cs typeface="Times New Roman"/>
              </a:rPr>
              <a:t> supplies across Europe, Africa, the Caribbean, Middle East</a:t>
            </a: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9519744" y="10"/>
            <a:ext cx="26722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6335" y="884183"/>
            <a:ext cx="7464912" cy="735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United Kingdom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7280" y="1853591"/>
            <a:ext cx="8260374" cy="44329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Brexit; UK exit from the single market Gov.uk</a:t>
            </a:r>
            <a:endParaRPr lang="en-US" dirty="0"/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European Regional Development Found named Horizon is not accessible for UK companies UK government announced 484 million to cover EU shortfall Gov.uk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Northen Irland / Good Friday agreement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Uncertainty</a:t>
            </a:r>
          </a:p>
          <a:p>
            <a:pPr marL="857250" indent="-228600"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9519744" y="10"/>
            <a:ext cx="26722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695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6335" y="884183"/>
            <a:ext cx="7464912" cy="735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Key pharmaceuticals relocation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7280" y="1853591"/>
            <a:ext cx="8260374" cy="44329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Relocation to Gdansk, Poland 840 million £ (Bloomberg)</a:t>
            </a:r>
            <a:endParaRPr lang="en-US" dirty="0"/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Investment on rail 1200km new lines (</a:t>
            </a:r>
            <a:r>
              <a:rPr lang="en-US" sz="2800" dirty="0" err="1">
                <a:latin typeface="Times New Roman"/>
                <a:cs typeface="Times New Roman"/>
              </a:rPr>
              <a:t>Notesfrompoland</a:t>
            </a:r>
            <a:r>
              <a:rPr lang="en-US" sz="2800" dirty="0">
                <a:latin typeface="Times New Roman"/>
                <a:cs typeface="Times New Roman"/>
              </a:rPr>
              <a:t>)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Population 37.78 million (Eurostat)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Investment success rate in Poland is 80% and EU median is 65% Ernst $ (Young Global)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9519744" y="10"/>
            <a:ext cx="26722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325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SWOT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3657" y="1375593"/>
            <a:ext cx="6386325" cy="17926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628650" algn="ctr"/>
            <a:r>
              <a:rPr lang="en-US" sz="2800" b="1" dirty="0">
                <a:latin typeface="Times New Roman"/>
                <a:cs typeface="Times New Roman"/>
              </a:rPr>
              <a:t>Strength</a:t>
            </a:r>
            <a:endParaRPr lang="en-US" b="1"/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Export 100 countries 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9080237" y="42343"/>
            <a:ext cx="3212007" cy="6857990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18CDAD30-4B7C-998F-30E4-35B1B59B2597}"/>
              </a:ext>
            </a:extLst>
          </p:cNvPr>
          <p:cNvSpPr txBox="1">
            <a:spLocks/>
          </p:cNvSpPr>
          <p:nvPr/>
        </p:nvSpPr>
        <p:spPr>
          <a:xfrm>
            <a:off x="1830962" y="3427951"/>
            <a:ext cx="6827632" cy="11692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Customers has no </a:t>
            </a:r>
            <a:r>
              <a:rPr lang="en-US" sz="2800" dirty="0" err="1">
                <a:latin typeface="Times New Roman"/>
                <a:cs typeface="Times New Roman"/>
              </a:rPr>
              <a:t>influance</a:t>
            </a:r>
            <a:r>
              <a:rPr lang="en-US" sz="2800" dirty="0">
                <a:latin typeface="Times New Roman"/>
                <a:cs typeface="Times New Roman"/>
              </a:rPr>
              <a:t> on price</a:t>
            </a:r>
            <a:endParaRPr lang="en-US"/>
          </a:p>
          <a:p>
            <a:pPr marL="628650"/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Sense covid-19 use of antidepressants rising</a:t>
            </a: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B362DDA-9724-740A-1DED-EDCE816B90CD}"/>
              </a:ext>
            </a:extLst>
          </p:cNvPr>
          <p:cNvSpPr txBox="1">
            <a:spLocks/>
          </p:cNvSpPr>
          <p:nvPr/>
        </p:nvSpPr>
        <p:spPr>
          <a:xfrm>
            <a:off x="1694979" y="4855704"/>
            <a:ext cx="6613170" cy="12267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0" indent="-514350">
              <a:buAutoNum type="arabicPeriod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6335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Weaknesses</a:t>
            </a:r>
            <a:br>
              <a:rPr lang="en-US" sz="3600" cap="none" dirty="0">
                <a:latin typeface="Times New Roman"/>
                <a:cs typeface="Times New Roman"/>
              </a:rPr>
            </a:br>
            <a:endParaRPr lang="en-US" sz="3600" cap="none" dirty="0">
              <a:latin typeface="Times New Roman"/>
              <a:cs typeface="Times New Roman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8921486" y="10"/>
            <a:ext cx="3063841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704BA2-4F82-9A42-7045-647C3114C3DA}"/>
              </a:ext>
            </a:extLst>
          </p:cNvPr>
          <p:cNvSpPr txBox="1">
            <a:spLocks/>
          </p:cNvSpPr>
          <p:nvPr/>
        </p:nvSpPr>
        <p:spPr>
          <a:xfrm rot="10800000" flipH="1" flipV="1">
            <a:off x="1846764" y="1801447"/>
            <a:ext cx="6521542" cy="17235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Brussels Poland disagreement </a:t>
            </a:r>
            <a:endParaRPr lang="en-US" sz="2800" b="1" dirty="0">
              <a:latin typeface="Times New Roman"/>
              <a:cs typeface="Times New Roman"/>
            </a:endParaRPr>
          </a:p>
          <a:p>
            <a:pPr marL="628650"/>
            <a:r>
              <a:rPr lang="en-US" sz="2800" dirty="0">
                <a:latin typeface="Times New Roman"/>
                <a:cs typeface="Times New Roman"/>
              </a:rPr>
              <a:t>Holds back covid19 recovery fund 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180FC4E3-B331-DFA4-81CD-842B4399B809}"/>
              </a:ext>
            </a:extLst>
          </p:cNvPr>
          <p:cNvSpPr txBox="1">
            <a:spLocks/>
          </p:cNvSpPr>
          <p:nvPr/>
        </p:nvSpPr>
        <p:spPr>
          <a:xfrm>
            <a:off x="1847377" y="3526438"/>
            <a:ext cx="8031337" cy="12055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Competitors such as GSK, J&amp;J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0B0B290-43A5-FE9C-BDBC-796D4E0152A6}"/>
              </a:ext>
            </a:extLst>
          </p:cNvPr>
          <p:cNvSpPr txBox="1">
            <a:spLocks/>
          </p:cNvSpPr>
          <p:nvPr/>
        </p:nvSpPr>
        <p:spPr>
          <a:xfrm>
            <a:off x="1847379" y="4849354"/>
            <a:ext cx="6602587" cy="12267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Bad public relation image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2006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Opportunities</a:t>
            </a:r>
            <a:br>
              <a:rPr lang="en-US" sz="3600" cap="none" dirty="0">
                <a:latin typeface="Times New Roman"/>
                <a:cs typeface="Times New Roman"/>
              </a:rPr>
            </a:br>
            <a:br>
              <a:rPr lang="en-US" sz="3600" cap="none" dirty="0">
                <a:latin typeface="Times New Roman"/>
                <a:cs typeface="Times New Roman"/>
              </a:rPr>
            </a:br>
            <a:endParaRPr lang="en-US" sz="3600" cap="none" dirty="0">
              <a:latin typeface="Times New Roman"/>
              <a:cs typeface="Times New Roman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8921486" y="10"/>
            <a:ext cx="3063841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704BA2-4F82-9A42-7045-647C3114C3DA}"/>
              </a:ext>
            </a:extLst>
          </p:cNvPr>
          <p:cNvSpPr txBox="1">
            <a:spLocks/>
          </p:cNvSpPr>
          <p:nvPr/>
        </p:nvSpPr>
        <p:spPr>
          <a:xfrm rot="10800000" flipH="1" flipV="1">
            <a:off x="1846764" y="1801447"/>
            <a:ext cx="6521542" cy="17235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New drug development that cures  major disease</a:t>
            </a:r>
            <a:endParaRPr lang="en-US"/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0B0B290-43A5-FE9C-BDBC-796D4E0152A6}"/>
              </a:ext>
            </a:extLst>
          </p:cNvPr>
          <p:cNvSpPr txBox="1">
            <a:spLocks/>
          </p:cNvSpPr>
          <p:nvPr/>
        </p:nvSpPr>
        <p:spPr>
          <a:xfrm>
            <a:off x="1847379" y="4235521"/>
            <a:ext cx="6602587" cy="11209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EU banned 100 generic and hybrid medicines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470A986-6658-2D06-BEE0-27D0518FA662}"/>
              </a:ext>
            </a:extLst>
          </p:cNvPr>
          <p:cNvSpPr txBox="1">
            <a:spLocks/>
          </p:cNvSpPr>
          <p:nvPr/>
        </p:nvSpPr>
        <p:spPr>
          <a:xfrm>
            <a:off x="1851612" y="3276671"/>
            <a:ext cx="6592004" cy="909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Horizon Europe research program</a:t>
            </a:r>
          </a:p>
          <a:p>
            <a:pPr marL="857250" indent="-228600"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558CCBC-581B-EF26-F910-E583E1377E76}"/>
              </a:ext>
            </a:extLst>
          </p:cNvPr>
          <p:cNvSpPr txBox="1">
            <a:spLocks/>
          </p:cNvSpPr>
          <p:nvPr/>
        </p:nvSpPr>
        <p:spPr>
          <a:xfrm>
            <a:off x="2042112" y="5435671"/>
            <a:ext cx="6602587" cy="11209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EU, USA ageing population </a:t>
            </a:r>
          </a:p>
          <a:p>
            <a:pPr marL="628650"/>
            <a:r>
              <a:rPr lang="en-US" sz="2800" dirty="0">
                <a:latin typeface="Times New Roman"/>
                <a:cs typeface="Times New Roman"/>
              </a:rPr>
              <a:t>2050 median age in Europe over 47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4926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cap="none" dirty="0" err="1">
                <a:latin typeface="Times New Roman"/>
                <a:cs typeface="Times New Roman"/>
              </a:rPr>
              <a:t>Theats</a:t>
            </a:r>
            <a:br>
              <a:rPr lang="en-US" sz="3600" cap="none" dirty="0">
                <a:latin typeface="Times New Roman"/>
                <a:cs typeface="Times New Roman"/>
              </a:rPr>
            </a:br>
            <a:br>
              <a:rPr lang="en-US" sz="3600" cap="none" dirty="0">
                <a:latin typeface="Times New Roman"/>
                <a:cs typeface="Times New Roman"/>
              </a:rPr>
            </a:br>
            <a:endParaRPr lang="en-US" sz="3600" cap="none" dirty="0">
              <a:latin typeface="Times New Roman"/>
              <a:cs typeface="Times New Roman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8921486" y="10"/>
            <a:ext cx="3063841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704BA2-4F82-9A42-7045-647C3114C3DA}"/>
              </a:ext>
            </a:extLst>
          </p:cNvPr>
          <p:cNvSpPr txBox="1">
            <a:spLocks/>
          </p:cNvSpPr>
          <p:nvPr/>
        </p:nvSpPr>
        <p:spPr>
          <a:xfrm rot="10800000" flipH="1" flipV="1">
            <a:off x="1778647" y="1674366"/>
            <a:ext cx="6521542" cy="14166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Generic drugs are cheaper then branded drugs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0B0B290-43A5-FE9C-BDBC-796D4E0152A6}"/>
              </a:ext>
            </a:extLst>
          </p:cNvPr>
          <p:cNvSpPr txBox="1">
            <a:spLocks/>
          </p:cNvSpPr>
          <p:nvPr/>
        </p:nvSpPr>
        <p:spPr>
          <a:xfrm>
            <a:off x="1847379" y="4235521"/>
            <a:ext cx="6602587" cy="11209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War in Ukraine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470A986-6658-2D06-BEE0-27D0518FA662}"/>
              </a:ext>
            </a:extLst>
          </p:cNvPr>
          <p:cNvSpPr txBox="1">
            <a:spLocks/>
          </p:cNvSpPr>
          <p:nvPr/>
        </p:nvSpPr>
        <p:spPr>
          <a:xfrm>
            <a:off x="1915112" y="3022671"/>
            <a:ext cx="6592004" cy="909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Drug loses its patents generic drug manufacturers starts selling copycat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558CCBC-581B-EF26-F910-E583E1377E76}"/>
              </a:ext>
            </a:extLst>
          </p:cNvPr>
          <p:cNvSpPr txBox="1">
            <a:spLocks/>
          </p:cNvSpPr>
          <p:nvPr/>
        </p:nvSpPr>
        <p:spPr>
          <a:xfrm>
            <a:off x="2042112" y="5435671"/>
            <a:ext cx="6602587" cy="11209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Stagflation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8330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Ageing population </a:t>
            </a:r>
            <a:br>
              <a:rPr lang="en-US" sz="3600" cap="none" dirty="0">
                <a:latin typeface="Times New Roman"/>
                <a:cs typeface="Times New Roman"/>
              </a:rPr>
            </a:br>
            <a:br>
              <a:rPr lang="en-US" sz="3600" cap="none" dirty="0">
                <a:latin typeface="Times New Roman"/>
                <a:cs typeface="Times New Roman"/>
              </a:rPr>
            </a:br>
            <a:endParaRPr lang="en-US" sz="3600" cap="none" dirty="0">
              <a:latin typeface="Times New Roman"/>
              <a:cs typeface="Times New Roman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8921486" y="10"/>
            <a:ext cx="3063841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704BA2-4F82-9A42-7045-647C3114C3DA}"/>
              </a:ext>
            </a:extLst>
          </p:cNvPr>
          <p:cNvSpPr txBox="1">
            <a:spLocks/>
          </p:cNvSpPr>
          <p:nvPr/>
        </p:nvSpPr>
        <p:spPr>
          <a:xfrm rot="10800000" flipH="1" flipV="1">
            <a:off x="1778647" y="1674366"/>
            <a:ext cx="6521542" cy="14166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In 2022 median age is 30.2 </a:t>
            </a:r>
            <a:endParaRPr lang="en-US" dirty="0"/>
          </a:p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1974 median age was 20.6</a:t>
            </a:r>
            <a:endParaRPr lang="en-US" dirty="0"/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0B0B290-43A5-FE9C-BDBC-796D4E0152A6}"/>
              </a:ext>
            </a:extLst>
          </p:cNvPr>
          <p:cNvSpPr txBox="1">
            <a:spLocks/>
          </p:cNvSpPr>
          <p:nvPr/>
        </p:nvSpPr>
        <p:spPr>
          <a:xfrm>
            <a:off x="1551046" y="4510688"/>
            <a:ext cx="6941254" cy="13431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Older people tend to take more drug than younger people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470A986-6658-2D06-BEE0-27D0518FA662}"/>
              </a:ext>
            </a:extLst>
          </p:cNvPr>
          <p:cNvSpPr txBox="1">
            <a:spLocks/>
          </p:cNvSpPr>
          <p:nvPr/>
        </p:nvSpPr>
        <p:spPr>
          <a:xfrm>
            <a:off x="1724612" y="3054421"/>
            <a:ext cx="6867170" cy="12479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2050 median age will be 36 in Europe 47, Germany 49, Italy 54, China 53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26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7555" y="928114"/>
            <a:ext cx="7464912" cy="7358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cap="none" dirty="0">
                <a:latin typeface="Times New Roman"/>
                <a:cs typeface="Times New Roman"/>
              </a:rPr>
              <a:t>Use of antidepressant </a:t>
            </a:r>
            <a:br>
              <a:rPr lang="en-US" sz="3600" cap="none" dirty="0">
                <a:latin typeface="Times New Roman"/>
                <a:cs typeface="Times New Roman"/>
              </a:rPr>
            </a:br>
            <a:br>
              <a:rPr lang="en-US" sz="3600" cap="none" dirty="0">
                <a:latin typeface="Times New Roman"/>
                <a:cs typeface="Times New Roman"/>
              </a:rPr>
            </a:br>
            <a:endParaRPr lang="en-US" sz="3600" cap="none" dirty="0">
              <a:latin typeface="Times New Roman"/>
              <a:cs typeface="Times New Roman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>
            <a:extLst>
              <a:ext uri="{FF2B5EF4-FFF2-40B4-BE49-F238E27FC236}">
                <a16:creationId xmlns:a16="http://schemas.microsoft.com/office/drawing/2014/main" id="{AF42BE43-D2AE-D325-F74B-1DFB93A77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98" r="2802"/>
          <a:stretch/>
        </p:blipFill>
        <p:spPr>
          <a:xfrm>
            <a:off x="8921486" y="10"/>
            <a:ext cx="3063841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704BA2-4F82-9A42-7045-647C3114C3DA}"/>
              </a:ext>
            </a:extLst>
          </p:cNvPr>
          <p:cNvSpPr txBox="1">
            <a:spLocks/>
          </p:cNvSpPr>
          <p:nvPr/>
        </p:nvSpPr>
        <p:spPr>
          <a:xfrm rot="10800000" flipH="1" flipV="1">
            <a:off x="1778647" y="1674366"/>
            <a:ext cx="6521542" cy="14166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Increased by 2.5 times from 2000 in 18 European countries</a:t>
            </a: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0B0B290-43A5-FE9C-BDBC-796D4E0152A6}"/>
              </a:ext>
            </a:extLst>
          </p:cNvPr>
          <p:cNvSpPr txBox="1">
            <a:spLocks/>
          </p:cNvSpPr>
          <p:nvPr/>
        </p:nvSpPr>
        <p:spPr>
          <a:xfrm>
            <a:off x="1783880" y="4415439"/>
            <a:ext cx="6814254" cy="12690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Studies showed teenagers using antidepressant is doubled between 2005 –2017 in UK</a:t>
            </a:r>
            <a:endParaRPr lang="en-US"/>
          </a:p>
          <a:p>
            <a:pPr marL="1085850" indent="-457200">
              <a:buFont typeface="Arial" panose="020B0504020202020204" pitchFamily="34" charset="0"/>
              <a:buChar char="•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  <a:p>
            <a:pPr marL="857250" indent="-228600">
              <a:buFont typeface="Neue Haas Grotesk Text Pro" panose="020B0504020202020204" pitchFamily="34" charset="0"/>
              <a:buChar char="-"/>
            </a:pP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470A986-6658-2D06-BEE0-27D0518FA662}"/>
              </a:ext>
            </a:extLst>
          </p:cNvPr>
          <p:cNvSpPr txBox="1">
            <a:spLocks/>
          </p:cNvSpPr>
          <p:nvPr/>
        </p:nvSpPr>
        <p:spPr>
          <a:xfrm>
            <a:off x="1714029" y="2916837"/>
            <a:ext cx="6856587" cy="909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0" indent="-457200">
              <a:buFont typeface="Arial" panose="020B0504020202020204" pitchFamily="34" charset="0"/>
              <a:buChar char="•"/>
            </a:pPr>
            <a:r>
              <a:rPr lang="en-US" sz="2800" dirty="0">
                <a:latin typeface="Times New Roman"/>
                <a:cs typeface="Times New Roman"/>
              </a:rPr>
              <a:t>Economic depression in a case long recession</a:t>
            </a:r>
          </a:p>
        </p:txBody>
      </p:sp>
    </p:spTree>
    <p:extLst>
      <p:ext uri="{BB962C8B-B14F-4D97-AF65-F5344CB8AC3E}">
        <p14:creationId xmlns:p14="http://schemas.microsoft.com/office/powerpoint/2010/main" val="108669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5CDB8-5F31-D905-B24E-8DA70804F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053" y="349412"/>
            <a:ext cx="9922764" cy="129422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7C6DB-F698-5543-165D-4EF4CF52B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470" y="1294195"/>
            <a:ext cx="10399014" cy="498172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dirty="0"/>
              <a:t>Keyarma.co.uk</a:t>
            </a:r>
          </a:p>
          <a:p>
            <a:r>
              <a:rPr lang="en-GB" sz="1400" dirty="0"/>
              <a:t>Lexon.com</a:t>
            </a:r>
          </a:p>
          <a:p>
            <a:r>
              <a:rPr lang="en-GB" sz="1400" dirty="0"/>
              <a:t>Gov.com</a:t>
            </a:r>
          </a:p>
          <a:p>
            <a:r>
              <a:rPr lang="en-GB" sz="1400" dirty="0"/>
              <a:t>Bloomberg Eglitis A. 2022</a:t>
            </a:r>
          </a:p>
          <a:p>
            <a:r>
              <a:rPr lang="en-GB" sz="1400" dirty="0"/>
              <a:t>Notes from Poland, Ptak A. 2022</a:t>
            </a:r>
          </a:p>
          <a:p>
            <a:r>
              <a:rPr lang="en-GB" sz="1400" dirty="0"/>
              <a:t>Eurostat 2021</a:t>
            </a:r>
          </a:p>
          <a:p>
            <a:r>
              <a:rPr lang="en-GB" sz="1400" dirty="0"/>
              <a:t>Young Global</a:t>
            </a:r>
          </a:p>
          <a:p>
            <a:r>
              <a:rPr lang="en-GB" sz="1400" dirty="0"/>
              <a:t>Reuters Poland warns of repercussions if Brussels keeps blocking funds </a:t>
            </a:r>
            <a:r>
              <a:rPr lang="en-GB" sz="1400" dirty="0" err="1"/>
              <a:t>Wlodarczak-Semzuk</a:t>
            </a:r>
            <a:r>
              <a:rPr lang="en-GB" sz="1400" dirty="0"/>
              <a:t> A., Koper A. , Florkiewicz P. 2022</a:t>
            </a:r>
          </a:p>
          <a:p>
            <a:r>
              <a:rPr lang="en-GB" sz="1400" dirty="0"/>
              <a:t>Reuters EU recommends suspending hundreds of drugs tested by Indian firm Hirschler B. 2017</a:t>
            </a:r>
          </a:p>
          <a:p>
            <a:r>
              <a:rPr lang="en-GB" sz="1400" dirty="0"/>
              <a:t>World Health Organization Ageing and health 2022</a:t>
            </a:r>
          </a:p>
          <a:p>
            <a:r>
              <a:rPr lang="en-GB" sz="1400" dirty="0"/>
              <a:t>Euronews European mental health crisis, </a:t>
            </a:r>
            <a:r>
              <a:rPr lang="en-GB" sz="1400" dirty="0" err="1"/>
              <a:t>Yanatma</a:t>
            </a:r>
            <a:r>
              <a:rPr lang="en-GB" sz="1400" dirty="0"/>
              <a:t> S. 2022</a:t>
            </a:r>
          </a:p>
          <a:p>
            <a:r>
              <a:rPr lang="en-GB" sz="1400" dirty="0"/>
              <a:t>NIHR Teenagers use of antidepressants is rising with variations across regions and ethnic groups, Jack R.2020.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53289562"/>
      </p:ext>
    </p:extLst>
  </p:cSld>
  <p:clrMapOvr>
    <a:masterClrMapping/>
  </p:clrMapOvr>
</p:sld>
</file>

<file path=ppt/theme/theme1.xml><?xml version="1.0" encoding="utf-8"?>
<a:theme xmlns:a="http://schemas.openxmlformats.org/drawingml/2006/main" name="BjornVTI">
  <a:themeElements>
    <a:clrScheme name="Bjorn">
      <a:dk1>
        <a:sysClr val="windowText" lastClr="000000"/>
      </a:dk1>
      <a:lt1>
        <a:sysClr val="window" lastClr="FFFFFF"/>
      </a:lt1>
      <a:dk2>
        <a:srgbClr val="252747"/>
      </a:dk2>
      <a:lt2>
        <a:srgbClr val="ECE4E9"/>
      </a:lt2>
      <a:accent1>
        <a:srgbClr val="736EB6"/>
      </a:accent1>
      <a:accent2>
        <a:srgbClr val="AB5991"/>
      </a:accent2>
      <a:accent3>
        <a:srgbClr val="AC9F39"/>
      </a:accent3>
      <a:accent4>
        <a:srgbClr val="756029"/>
      </a:accent4>
      <a:accent5>
        <a:srgbClr val="E87850"/>
      </a:accent5>
      <a:accent6>
        <a:srgbClr val="C6922A"/>
      </a:accent6>
      <a:hlink>
        <a:srgbClr val="736EB6"/>
      </a:hlink>
      <a:folHlink>
        <a:srgbClr val="AB5991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BjornVTI</vt:lpstr>
      <vt:lpstr>Key Pharmaceutical Limited</vt:lpstr>
      <vt:lpstr>United Kingdom</vt:lpstr>
      <vt:lpstr>Key pharmaceuticals relocation</vt:lpstr>
      <vt:lpstr>SWOT</vt:lpstr>
      <vt:lpstr>Weaknesses </vt:lpstr>
      <vt:lpstr>Opportunities  </vt:lpstr>
      <vt:lpstr>Theats  </vt:lpstr>
      <vt:lpstr>Ageing population   </vt:lpstr>
      <vt:lpstr>Use of antidepressant 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1054</cp:revision>
  <dcterms:created xsi:type="dcterms:W3CDTF">2022-11-23T10:14:01Z</dcterms:created>
  <dcterms:modified xsi:type="dcterms:W3CDTF">2022-11-27T23:02:10Z</dcterms:modified>
</cp:coreProperties>
</file>