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embeddedFontLst>
    <p:embeddedFont>
      <p:font typeface="Noto Sans Symbols" panose="020B0502040504020204" pitchFamily="34" charset="0"/>
      <p:regular r:id="rId16"/>
      <p:bold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384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iLD9KcjniJR4tH0ITyvkzBrKvMy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21" Type="http://customschemas.google.com/relationships/presentationmetadata" Target="meta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font" Target="fonts/font1.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35f4d0b33a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2" name="Google Shape;122;g335f4d0b33a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0" name="Google Shape;130;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6" name="Google Shape;13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Good morning event planner with a presentation on a feasibility study for "Croeso Cymru: International Culture &amp; Cuisine Expo 2025." It speaks to the Visit Wales theme of Year of Croeso-with particular interest in Sense of Place-as a MICE event. The idea is to open up by showing an internal audience the Welsh culture, heritage, cuisines, and hospitality in a broader picture of inclusion involving Wales. I believe that this venue would be a significant and iconic location that captures both Welsh identity and history: Cardiff Castle Grounds. I am going to critically look into market, operational, internal feasibility, and financial feasibility and justify the strategic decisions for planning this unique and original event through this presentation.</a:t>
            </a:r>
            <a:endParaRPr sz="1800">
              <a:latin typeface="Arial"/>
              <a:ea typeface="Arial"/>
              <a:cs typeface="Arial"/>
              <a:sym typeface="Arial"/>
            </a:endParaRPr>
          </a:p>
          <a:p>
            <a:pPr marL="0" lvl="0" indent="0" algn="l" rtl="0">
              <a:spcBef>
                <a:spcPts val="0"/>
              </a:spcBef>
              <a:spcAft>
                <a:spcPts val="0"/>
              </a:spcAft>
              <a:buNone/>
            </a:pPr>
            <a:endParaRPr/>
          </a:p>
        </p:txBody>
      </p:sp>
      <p:sp>
        <p:nvSpPr>
          <p:cNvPr id="137" name="Google Shape;137;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An international culture and cuisines expo takes place over two days, which will usher in the concept of 'Croeso' or welcome. The target is to make the world appreciate Welsh culture. Exhibit and participate in interactive exhibitions, master classes for live cooking, music, arts, and networking for business (Tung, 2025). The event uses the hybrid format for face-to-face exhibitions so that the venue can reach a global audience. It is pegged in mid-July, which is peak for tourism. The event aims at culture-to-culture as well as business-to-business exchange in the hospitality and tourism sectors in line with the Visit Wales strategy. </a:t>
            </a:r>
            <a:endParaRPr sz="1800">
              <a:latin typeface="Arial"/>
              <a:ea typeface="Arial"/>
              <a:cs typeface="Arial"/>
              <a:sym typeface="Arial"/>
            </a:endParaRPr>
          </a:p>
          <a:p>
            <a:pPr marL="0" lvl="0" indent="0" algn="l" rtl="0">
              <a:spcBef>
                <a:spcPts val="0"/>
              </a:spcBef>
              <a:spcAft>
                <a:spcPts val="0"/>
              </a:spcAft>
              <a:buNone/>
            </a:pPr>
            <a:endParaRPr/>
          </a:p>
        </p:txBody>
      </p:sp>
      <p:sp>
        <p:nvSpPr>
          <p:cNvPr id="146" name="Google Shape;14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4" name="Google Shape;154;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The prime target market involves those international tourists who have an interest in cultural tourism and mainly constitute the heritage, cuisine, and authentic experiences from different cultures. Business delegates from different tourism and hospitality sectors will set the scene for B2B networking (Rosiak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2024). International students and expats from the UK are expected to attend as well. Travel bloggers and influencers will be invited to create buzz and more visibility. According to market research by Visit Wales, there is a growing demand for culture-led experience tourism, making the target market very pertinent and strategically inclined. In addition to the market insight already discussed, it is necessary to highlight Wales as an increasingly attractive cultural and gastronomy destination for overseas visitors. According to research by Visit Wales, 25 percent of international travelers seek unique experience and local involvement, which coincides with what the event aims to achieve. The great travel surge after the pandemic will now experience its meaning for the holidaymaker, most especially immersed travels. It is all about identity through the true and real Welsh experiences to obtain emotional branding that commits cultural attachment to the participants. Social media micro- influencers from a target area like Germany and the USA can create the buzz before the event and increase hype and visibility. Besides, we will create partnerships with tourism boards and embassies to market travel packages for attendees from abroad, thereby enhancing demand. </a:t>
            </a:r>
            <a:endParaRPr sz="1800">
              <a:latin typeface="Arial"/>
              <a:ea typeface="Arial"/>
              <a:cs typeface="Arial"/>
              <a:sym typeface="Arial"/>
            </a:endParaRPr>
          </a:p>
          <a:p>
            <a:pPr marL="0" lvl="0" indent="0" algn="l" rtl="0">
              <a:spcBef>
                <a:spcPts val="0"/>
              </a:spcBef>
              <a:spcAft>
                <a:spcPts val="0"/>
              </a:spcAft>
              <a:buNone/>
            </a:pPr>
            <a:endParaRPr/>
          </a:p>
        </p:txBody>
      </p:sp>
      <p:sp>
        <p:nvSpPr>
          <p:cNvPr id="155" name="Google Shape;155;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The kind of hybrid model the project works with hardly overlaps with the main competitors. It fills a niche gap for immersive, globally focused Welsh experiences. Market activity will promote authenticity, sustainability, and accessibility as differentiators from competitors. In addition to logistics, something else has been added to the operational strategy, which is sustainability and inclusivity, both of which are most important in international events (Groom, 2022). The venue that is chosen for the event, ICC Wales, is already Green Dragon Environmental Standard-certified, which is in keeping with the eco-friendly identity of Wales and the values of our audience. We will also make such arrangements in our resource plan, such as getting local food suppliers, and having Welsh-speaking personnel so that we gain authenticity as well as contributing to the local context economy.</a:t>
            </a:r>
            <a:endParaRPr sz="1800">
              <a:latin typeface="Arial"/>
              <a:ea typeface="Arial"/>
              <a:cs typeface="Arial"/>
              <a:sym typeface="Arial"/>
            </a:endParaRPr>
          </a:p>
          <a:p>
            <a:pPr marL="0" lvl="0" indent="0" algn="l" rtl="0">
              <a:spcBef>
                <a:spcPts val="0"/>
              </a:spcBef>
              <a:spcAft>
                <a:spcPts val="0"/>
              </a:spcAft>
              <a:buNone/>
            </a:pPr>
            <a:endParaRPr/>
          </a:p>
        </p:txBody>
      </p:sp>
      <p:sp>
        <p:nvSpPr>
          <p:cNvPr id="164" name="Google Shape;16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Cardiff Castle Grounds was chosen as the undisputed location mainly due to its central location, local influence, and convenience. The castle can easily accommodate over 5,000 people and still allow for some space for marquees, display kiosks, and stages for performances (Tiến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2024).). The ground has existing pathways, restroom facilities, and electricity, which are beneficial to building activities. Good transport links to the junction, from Cardiff Central Station and Cardiff Airport, help the attendance of an international crowd. This venue nicely fits with-and thereby enhances the sense of place-theme implementation, delivering an enriched experience to the visitor. </a:t>
            </a:r>
            <a:endParaRPr sz="1800">
              <a:latin typeface="Arial"/>
              <a:ea typeface="Arial"/>
              <a:cs typeface="Arial"/>
              <a:sym typeface="Arial"/>
            </a:endParaRPr>
          </a:p>
          <a:p>
            <a:pPr marL="0" lvl="0" indent="0" algn="l" rtl="0">
              <a:spcBef>
                <a:spcPts val="0"/>
              </a:spcBef>
              <a:spcAft>
                <a:spcPts val="0"/>
              </a:spcAft>
              <a:buNone/>
            </a:pPr>
            <a:endParaRPr/>
          </a:p>
        </p:txBody>
      </p:sp>
      <p:sp>
        <p:nvSpPr>
          <p:cNvPr id="173" name="Google Shape;17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A quick-thinking core team would make up for some of the organisational planning, implementation, and marketing. Hospitality students from local schools will make up the approval pool of temp positions, which will give superlative hands-for-life experiences. External suppliers will provide AV equipment, security, and catering services (Herbert, 2023. Resource-wise, allocations would go to sustainable materials, local decors, seating areas, and various aspects of lighting. Abundantly clear staffing and resources would give fair play to resource planning and ensure timely execution.</a:t>
            </a:r>
            <a:endParaRPr sz="1800">
              <a:latin typeface="Arial"/>
              <a:ea typeface="Arial"/>
              <a:cs typeface="Arial"/>
              <a:sym typeface="Arial"/>
            </a:endParaRPr>
          </a:p>
          <a:p>
            <a:pPr marL="0" lvl="0" indent="0" algn="l" rtl="0">
              <a:spcBef>
                <a:spcPts val="0"/>
              </a:spcBef>
              <a:spcAft>
                <a:spcPts val="0"/>
              </a:spcAft>
              <a:buNone/>
            </a:pPr>
            <a:endParaRPr/>
          </a:p>
        </p:txBody>
      </p:sp>
      <p:sp>
        <p:nvSpPr>
          <p:cNvPr id="182" name="Google Shape;18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The income will arise from various sources including a tiered ticket pricing structure, public and business delegate ticket sales, vendors' fees for exhibitions and food stalls, and sponsorship from Visit Wales and local councils (Irimiás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2024). Revenues are also expected from branded merchandise and access passes for virtual attendees. A diversified income stream minimises overall financial risk. Strategic pricing will ensure attendees can afford tickets while still making the event commercially viable. </a:t>
            </a:r>
            <a:endParaRPr sz="1800">
              <a:latin typeface="Arial"/>
              <a:ea typeface="Arial"/>
              <a:cs typeface="Arial"/>
              <a:sym typeface="Arial"/>
            </a:endParaRPr>
          </a:p>
          <a:p>
            <a:pPr marL="0" lvl="0" indent="0" algn="l" rtl="0">
              <a:spcBef>
                <a:spcPts val="0"/>
              </a:spcBef>
              <a:spcAft>
                <a:spcPts val="0"/>
              </a:spcAft>
              <a:buNone/>
            </a:pPr>
            <a:endParaRPr/>
          </a:p>
        </p:txBody>
      </p:sp>
      <p:sp>
        <p:nvSpPr>
          <p:cNvPr id="191" name="Google Shape;19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Some of the major costs are venue hire and licenses, staffing and security, marketing, kitchen logistics like marquees, staging, transportation, and a lot more. A budget is drawn up so that the detailed analysis leaves no loose ends (Getz, 2025). The total expenditure envisaged comes close to about 70,000 pounds. It would be fair enough to cut even somewhere close to 3,000 ticket sales, after which profits will be gained through sponsorships and vendor contributions. Financial planning is beyond feasibility; it is also in the longer term, successful duration of any institution.</a:t>
            </a:r>
            <a:endParaRPr sz="1800">
              <a:latin typeface="Arial"/>
              <a:ea typeface="Arial"/>
              <a:cs typeface="Arial"/>
              <a:sym typeface="Arial"/>
            </a:endParaRPr>
          </a:p>
          <a:p>
            <a:pPr marL="0" lvl="0" indent="0" algn="l" rtl="0">
              <a:spcBef>
                <a:spcPts val="0"/>
              </a:spcBef>
              <a:spcAft>
                <a:spcPts val="0"/>
              </a:spcAft>
              <a:buNone/>
            </a:pPr>
            <a:endParaRPr/>
          </a:p>
        </p:txBody>
      </p:sp>
      <p:sp>
        <p:nvSpPr>
          <p:cNvPr id="200" name="Google Shape;200;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The risk of poor weather or low attendance is managed by contingency plans, including indoor marquees and online delivery; risks from technology are determined with backup power and technical support. Sustainability without single-use plastics, food waste management, and local sourcing are very much priorities (Day, 2022). Ranged comprehensive insurance policies will take care of all stakeholders against any calamity. This proactive approach increases the confidence level of partners and attendees in the event.</a:t>
            </a:r>
            <a:endParaRPr sz="1800">
              <a:latin typeface="Arial"/>
              <a:ea typeface="Arial"/>
              <a:cs typeface="Arial"/>
              <a:sym typeface="Arial"/>
            </a:endParaRPr>
          </a:p>
          <a:p>
            <a:pPr marL="0" lvl="0" indent="0" algn="l" rtl="0">
              <a:spcBef>
                <a:spcPts val="0"/>
              </a:spcBef>
              <a:spcAft>
                <a:spcPts val="0"/>
              </a:spcAft>
              <a:buNone/>
            </a:pPr>
            <a:endParaRPr/>
          </a:p>
        </p:txBody>
      </p:sp>
      <p:sp>
        <p:nvSpPr>
          <p:cNvPr id="216" name="Google Shape;21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This particular 'Croeso Cymru: International Culture &amp; Cuisine Expo 2025' fits into the strategic international global approach to Wales and incorporates cultural assets. It is tailored for Visit Wales' 'Year of Croeso' objective underlining hospitality, heritage, and identity (Groom, 2022). All this is underpinned with proper financial planning, operational feasibility, and clear market fit and therefore constitutes a scalable model for cultural engagement involving local economy sustainability. Thank you for listening. I welcome questions and comments.</a:t>
            </a:r>
            <a:endParaRPr sz="1800">
              <a:latin typeface="Arial"/>
              <a:ea typeface="Arial"/>
              <a:cs typeface="Arial"/>
              <a:sym typeface="Arial"/>
            </a:endParaRPr>
          </a:p>
          <a:p>
            <a:pPr marL="0" lvl="0" indent="0" algn="l" rtl="0">
              <a:spcBef>
                <a:spcPts val="0"/>
              </a:spcBef>
              <a:spcAft>
                <a:spcPts val="0"/>
              </a:spcAft>
              <a:buNone/>
            </a:pPr>
            <a:endParaRPr/>
          </a:p>
        </p:txBody>
      </p:sp>
      <p:sp>
        <p:nvSpPr>
          <p:cNvPr id="225" name="Google Shape;22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Causin, G.F.G. and Scamacca, L.G., 2021. Technology in the meetings and events industry. </a:t>
            </a:r>
            <a:r>
              <a:rPr lang="en-GB" sz="1800" i="1">
                <a:latin typeface="Times New Roman"/>
                <a:ea typeface="Times New Roman"/>
                <a:cs typeface="Times New Roman"/>
                <a:sym typeface="Times New Roman"/>
              </a:rPr>
              <a:t>University of South Florida (USF) M3 Publishing</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17</a:t>
            </a:r>
            <a:r>
              <a:rPr lang="en-GB" sz="1800">
                <a:latin typeface="Times New Roman"/>
                <a:ea typeface="Times New Roman"/>
                <a:cs typeface="Times New Roman"/>
                <a:sym typeface="Times New Roman"/>
              </a:rPr>
              <a:t>(9781732127593), p.1.</a:t>
            </a:r>
            <a:endParaRPr sz="1800">
              <a:latin typeface="Arial"/>
              <a:ea typeface="Arial"/>
              <a:cs typeface="Arial"/>
              <a:sym typeface="Arial"/>
            </a:endParaRPr>
          </a:p>
          <a:p>
            <a:pPr marL="0" lvl="0" indent="0" algn="just" rtl="0">
              <a:lnSpc>
                <a:spcPct val="150000"/>
              </a:lnSpc>
              <a:spcBef>
                <a:spcPts val="240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Day, M.W., 2022. </a:t>
            </a:r>
            <a:r>
              <a:rPr lang="en-GB" sz="1800" i="1">
                <a:latin typeface="Times New Roman"/>
                <a:ea typeface="Times New Roman"/>
                <a:cs typeface="Times New Roman"/>
                <a:sym typeface="Times New Roman"/>
              </a:rPr>
              <a:t>Wyn Roberts: The Blue Dragon?: Conservatism, Welsh Patriotism and North Wales c. 1970s-1990s</a:t>
            </a:r>
            <a:r>
              <a:rPr lang="en-GB" sz="1800">
                <a:latin typeface="Times New Roman"/>
                <a:ea typeface="Times New Roman"/>
                <a:cs typeface="Times New Roman"/>
                <a:sym typeface="Times New Roman"/>
              </a:rPr>
              <a:t>. Bangor University (United Kingdom).</a:t>
            </a:r>
            <a:endParaRPr sz="1800">
              <a:latin typeface="Arial"/>
              <a:ea typeface="Arial"/>
              <a:cs typeface="Arial"/>
              <a:sym typeface="Arial"/>
            </a:endParaRPr>
          </a:p>
          <a:p>
            <a:pPr marL="0" lvl="0" indent="0" algn="just" rtl="0">
              <a:lnSpc>
                <a:spcPct val="150000"/>
              </a:lnSpc>
              <a:spcBef>
                <a:spcPts val="240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Fennell, K., 2023. Participatory rights of older adults at risk in adult protection case conferences. </a:t>
            </a:r>
            <a:r>
              <a:rPr lang="en-GB" sz="1800" i="1">
                <a:latin typeface="Times New Roman"/>
                <a:ea typeface="Times New Roman"/>
                <a:cs typeface="Times New Roman"/>
                <a:sym typeface="Times New Roman"/>
              </a:rPr>
              <a:t>The Journal of Adult Protection</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25</a:t>
            </a:r>
            <a:r>
              <a:rPr lang="en-GB" sz="1800">
                <a:latin typeface="Times New Roman"/>
                <a:ea typeface="Times New Roman"/>
                <a:cs typeface="Times New Roman"/>
                <a:sym typeface="Times New Roman"/>
              </a:rPr>
              <a:t>(3), pp.132-142.</a:t>
            </a:r>
            <a:endParaRPr sz="1800">
              <a:latin typeface="Arial"/>
              <a:ea typeface="Arial"/>
              <a:cs typeface="Arial"/>
              <a:sym typeface="Arial"/>
            </a:endParaRPr>
          </a:p>
          <a:p>
            <a:pPr marL="0" lvl="0" indent="0" algn="just" rtl="0">
              <a:lnSpc>
                <a:spcPct val="150000"/>
              </a:lnSpc>
              <a:spcBef>
                <a:spcPts val="240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Getz, D., 2025. Festival and event tourism. In </a:t>
            </a:r>
            <a:r>
              <a:rPr lang="en-GB" sz="1800" i="1">
                <a:latin typeface="Times New Roman"/>
                <a:ea typeface="Times New Roman"/>
                <a:cs typeface="Times New Roman"/>
                <a:sym typeface="Times New Roman"/>
              </a:rPr>
              <a:t>Encyclopedia of tourism</a:t>
            </a:r>
            <a:r>
              <a:rPr lang="en-GB" sz="1800">
                <a:latin typeface="Times New Roman"/>
                <a:ea typeface="Times New Roman"/>
                <a:cs typeface="Times New Roman"/>
                <a:sym typeface="Times New Roman"/>
              </a:rPr>
              <a:t> (pp. 391-395). Cham: Springer Nature Switzerland.</a:t>
            </a:r>
            <a:endParaRPr sz="1800">
              <a:latin typeface="Arial"/>
              <a:ea typeface="Arial"/>
              <a:cs typeface="Arial"/>
              <a:sym typeface="Arial"/>
            </a:endParaRPr>
          </a:p>
          <a:p>
            <a:pPr marL="0" lvl="0" indent="0" algn="just" rtl="0">
              <a:lnSpc>
                <a:spcPct val="150000"/>
              </a:lnSpc>
              <a:spcBef>
                <a:spcPts val="240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Groom, D., 2022. </a:t>
            </a:r>
            <a:r>
              <a:rPr lang="en-GB" sz="1800" i="1">
                <a:latin typeface="Times New Roman"/>
                <a:ea typeface="Times New Roman"/>
                <a:cs typeface="Times New Roman"/>
                <a:sym typeface="Times New Roman"/>
              </a:rPr>
              <a:t>Research Framework for the Archaeology of Wales 2021-2026: Maritime Chapter.</a:t>
            </a:r>
            <a:endParaRPr sz="1800">
              <a:latin typeface="Arial"/>
              <a:ea typeface="Arial"/>
              <a:cs typeface="Arial"/>
              <a:sym typeface="Arial"/>
            </a:endParaRPr>
          </a:p>
          <a:p>
            <a:pPr marL="0" lvl="0" indent="0" algn="just" rtl="0">
              <a:lnSpc>
                <a:spcPct val="150000"/>
              </a:lnSpc>
              <a:spcBef>
                <a:spcPts val="240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Groom, D., 2022. </a:t>
            </a:r>
            <a:r>
              <a:rPr lang="en-GB" sz="1800" i="1">
                <a:latin typeface="Times New Roman"/>
                <a:ea typeface="Times New Roman"/>
                <a:cs typeface="Times New Roman"/>
                <a:sym typeface="Times New Roman"/>
              </a:rPr>
              <a:t>Research Framework for the Archaeology of Wales 2021-2026: Maritime Chapter.</a:t>
            </a:r>
            <a:endParaRPr sz="1800">
              <a:latin typeface="Arial"/>
              <a:ea typeface="Arial"/>
              <a:cs typeface="Arial"/>
              <a:sym typeface="Arial"/>
            </a:endParaRPr>
          </a:p>
          <a:p>
            <a:pPr marL="0" lvl="0" indent="0" algn="just" rtl="0">
              <a:lnSpc>
                <a:spcPct val="150000"/>
              </a:lnSpc>
              <a:spcBef>
                <a:spcPts val="240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Herbert, I., 2023. </a:t>
            </a:r>
            <a:r>
              <a:rPr lang="en-GB" sz="1800" i="1">
                <a:latin typeface="Times New Roman"/>
                <a:ea typeface="Times New Roman"/>
                <a:cs typeface="Times New Roman"/>
                <a:sym typeface="Times New Roman"/>
              </a:rPr>
              <a:t>Tinseltown: Hollywood and the Beautiful Game-a Match Made in Wrexham</a:t>
            </a:r>
            <a:r>
              <a:rPr lang="en-GB" sz="1800">
                <a:latin typeface="Times New Roman"/>
                <a:ea typeface="Times New Roman"/>
                <a:cs typeface="Times New Roman"/>
                <a:sym typeface="Times New Roman"/>
              </a:rPr>
              <a:t>. Hachette UK.</a:t>
            </a:r>
            <a:endParaRPr sz="1800">
              <a:latin typeface="Arial"/>
              <a:ea typeface="Arial"/>
              <a:cs typeface="Arial"/>
              <a:sym typeface="Arial"/>
            </a:endParaRPr>
          </a:p>
          <a:p>
            <a:pPr marL="0" lvl="0" indent="0" algn="just" rtl="0">
              <a:lnSpc>
                <a:spcPct val="150000"/>
              </a:lnSpc>
              <a:spcBef>
                <a:spcPts val="240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Irimiás, A., Csapody, B. and Jászberényi, M., 2024. Social sustainability on European food festival websites: A multimodal discourse analysis. </a:t>
            </a:r>
            <a:r>
              <a:rPr lang="en-GB" sz="1800" i="1">
                <a:latin typeface="Times New Roman"/>
                <a:ea typeface="Times New Roman"/>
                <a:cs typeface="Times New Roman"/>
                <a:sym typeface="Times New Roman"/>
              </a:rPr>
              <a:t>Tourism Management Perspectives</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53</a:t>
            </a:r>
            <a:r>
              <a:rPr lang="en-GB" sz="1800">
                <a:latin typeface="Times New Roman"/>
                <a:ea typeface="Times New Roman"/>
                <a:cs typeface="Times New Roman"/>
                <a:sym typeface="Times New Roman"/>
              </a:rPr>
              <a:t>, p.101280.</a:t>
            </a:r>
            <a:endParaRPr sz="1800">
              <a:latin typeface="Arial"/>
              <a:ea typeface="Arial"/>
              <a:cs typeface="Arial"/>
              <a:sym typeface="Arial"/>
            </a:endParaRPr>
          </a:p>
          <a:p>
            <a:pPr marL="0" lvl="0" indent="0" algn="just" rtl="0">
              <a:lnSpc>
                <a:spcPct val="150000"/>
              </a:lnSpc>
              <a:spcBef>
                <a:spcPts val="240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Jackson, T., 2025. </a:t>
            </a:r>
            <a:r>
              <a:rPr lang="en-GB" sz="1800" i="1">
                <a:latin typeface="Times New Roman"/>
                <a:ea typeface="Times New Roman"/>
                <a:cs typeface="Times New Roman"/>
                <a:sym typeface="Times New Roman"/>
              </a:rPr>
              <a:t>The Care Economy</a:t>
            </a:r>
            <a:r>
              <a:rPr lang="en-GB" sz="1800">
                <a:latin typeface="Times New Roman"/>
                <a:ea typeface="Times New Roman"/>
                <a:cs typeface="Times New Roman"/>
                <a:sym typeface="Times New Roman"/>
              </a:rPr>
              <a:t>. John Wiley &amp; Sons.</a:t>
            </a:r>
            <a:endParaRPr sz="1800">
              <a:latin typeface="Arial"/>
              <a:ea typeface="Arial"/>
              <a:cs typeface="Arial"/>
              <a:sym typeface="Arial"/>
            </a:endParaRPr>
          </a:p>
          <a:p>
            <a:pPr marL="0" lvl="0" indent="0" algn="just" rtl="0">
              <a:lnSpc>
                <a:spcPct val="150000"/>
              </a:lnSpc>
              <a:spcBef>
                <a:spcPts val="240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Rosiak, K., The role of language attitudes and ideologies in minority language learning and language revitalisation: Perspectives of Polish migrants learning Welsh. In </a:t>
            </a:r>
            <a:r>
              <a:rPr lang="en-GB" sz="1800" i="1">
                <a:latin typeface="Times New Roman"/>
                <a:ea typeface="Times New Roman"/>
                <a:cs typeface="Times New Roman"/>
                <a:sym typeface="Times New Roman"/>
              </a:rPr>
              <a:t>The Routledge Handbook of Endangered and Minority Languages</a:t>
            </a:r>
            <a:r>
              <a:rPr lang="en-GB" sz="1800">
                <a:latin typeface="Times New Roman"/>
                <a:ea typeface="Times New Roman"/>
                <a:cs typeface="Times New Roman"/>
                <a:sym typeface="Times New Roman"/>
              </a:rPr>
              <a:t> (pp. 123-139). Routledge.</a:t>
            </a:r>
            <a:endParaRPr sz="1800">
              <a:latin typeface="Arial"/>
              <a:ea typeface="Arial"/>
              <a:cs typeface="Arial"/>
              <a:sym typeface="Arial"/>
            </a:endParaRPr>
          </a:p>
          <a:p>
            <a:pPr marL="0" lvl="0" indent="0" algn="just" rtl="0">
              <a:lnSpc>
                <a:spcPct val="150000"/>
              </a:lnSpc>
              <a:spcBef>
                <a:spcPts val="240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Tiến, P., Burton, S.K., Hearn, L. and Joso, J., 2024. </a:t>
            </a:r>
            <a:r>
              <a:rPr lang="en-GB" sz="1800" i="1">
                <a:latin typeface="Times New Roman"/>
                <a:ea typeface="Times New Roman"/>
                <a:cs typeface="Times New Roman"/>
                <a:sym typeface="Times New Roman"/>
              </a:rPr>
              <a:t>New Welsh Review 136 (winter 2024): East Asia</a:t>
            </a:r>
            <a:r>
              <a:rPr lang="en-GB" sz="1800">
                <a:latin typeface="Times New Roman"/>
                <a:ea typeface="Times New Roman"/>
                <a:cs typeface="Times New Roman"/>
                <a:sym typeface="Times New Roman"/>
              </a:rPr>
              <a:t> (Vol. 136). Parthian Books.</a:t>
            </a:r>
            <a:endParaRPr sz="1800">
              <a:latin typeface="Arial"/>
              <a:ea typeface="Arial"/>
              <a:cs typeface="Arial"/>
              <a:sym typeface="Arial"/>
            </a:endParaRPr>
          </a:p>
          <a:p>
            <a:pPr marL="0" lvl="0" indent="0" algn="just" rtl="0">
              <a:lnSpc>
                <a:spcPct val="150000"/>
              </a:lnSpc>
              <a:spcBef>
                <a:spcPts val="2400"/>
              </a:spcBef>
              <a:spcAft>
                <a:spcPts val="0"/>
              </a:spcAft>
              <a:buNone/>
            </a:pPr>
            <a:r>
              <a:rPr lang="en-GB" sz="1800">
                <a:latin typeface="Times New Roman"/>
                <a:ea typeface="Times New Roman"/>
                <a:cs typeface="Times New Roman"/>
                <a:sym typeface="Times New Roman"/>
              </a:rPr>
              <a:t>Tung, K.L., 2025. Reasons to learn a minoritised language: the case of migrant new speakers of Welsh in Cardiff, Wales. </a:t>
            </a:r>
            <a:r>
              <a:rPr lang="en-GB" sz="1800" i="1">
                <a:latin typeface="Times New Roman"/>
                <a:ea typeface="Times New Roman"/>
                <a:cs typeface="Times New Roman"/>
                <a:sym typeface="Times New Roman"/>
              </a:rPr>
              <a:t>Language, Culture and Curriculum</a:t>
            </a:r>
            <a:r>
              <a:rPr lang="en-GB" sz="1800">
                <a:latin typeface="Times New Roman"/>
                <a:ea typeface="Times New Roman"/>
                <a:cs typeface="Times New Roman"/>
                <a:sym typeface="Times New Roman"/>
              </a:rPr>
              <a:t>, pp.1-19</a:t>
            </a:r>
            <a:endParaRPr sz="1800">
              <a:latin typeface="Arial"/>
              <a:ea typeface="Arial"/>
              <a:cs typeface="Arial"/>
              <a:sym typeface="Arial"/>
            </a:endParaRPr>
          </a:p>
          <a:p>
            <a:pPr marL="0" lvl="0" indent="0" algn="l" rtl="0">
              <a:spcBef>
                <a:spcPts val="1200"/>
              </a:spcBef>
              <a:spcAft>
                <a:spcPts val="0"/>
              </a:spcAft>
              <a:buNone/>
            </a:pPr>
            <a:endParaRPr/>
          </a:p>
        </p:txBody>
      </p:sp>
      <p:sp>
        <p:nvSpPr>
          <p:cNvPr id="240" name="Google Shape;240;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9"/>
        <p:cNvGrpSpPr/>
        <p:nvPr/>
      </p:nvGrpSpPr>
      <p:grpSpPr>
        <a:xfrm>
          <a:off x="0" y="0"/>
          <a:ext cx="0" cy="0"/>
          <a:chOff x="0" y="0"/>
          <a:chExt cx="0" cy="0"/>
        </a:xfrm>
      </p:grpSpPr>
      <p:sp>
        <p:nvSpPr>
          <p:cNvPr id="20" name="Google Shape;20;p14"/>
          <p:cNvSpPr/>
          <p:nvPr/>
        </p:nvSpPr>
        <p:spPr>
          <a:xfrm>
            <a:off x="1004479" y="0"/>
            <a:ext cx="10372316"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4"/>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14"/>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4"/>
          <p:cNvSpPr txBox="1">
            <a:spLocks noGrp="1"/>
          </p:cNvSpPr>
          <p:nvPr>
            <p:ph type="body" idx="1"/>
          </p:nvPr>
        </p:nvSpPr>
        <p:spPr>
          <a:xfrm>
            <a:off x="2773599" y="2052116"/>
            <a:ext cx="7796540" cy="3997828"/>
          </a:xfrm>
          <a:prstGeom prst="rect">
            <a:avLst/>
          </a:prstGeom>
          <a:noFill/>
          <a:ln>
            <a:noFill/>
          </a:ln>
        </p:spPr>
        <p:txBody>
          <a:bodyPr spcFirstLastPara="1" wrap="square" lIns="91425" tIns="45700" rIns="91425" bIns="45700" anchor="ctr"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24" name="Google Shape;24;p14"/>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4"/>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7" name="Google Shape;27;p14"/>
          <p:cNvSpPr txBox="1"/>
          <p:nvPr/>
        </p:nvSpPr>
        <p:spPr>
          <a:xfrm>
            <a:off x="2194943" y="641225"/>
            <a:ext cx="415636" cy="36933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0" b="0" i="0" u="none" strike="noStrike" cap="none">
                <a:solidFill>
                  <a:schemeClr val="accent6"/>
                </a:solidFill>
                <a:latin typeface="Noto Sans Symbols"/>
                <a:ea typeface="Noto Sans Symbols"/>
                <a:cs typeface="Noto Sans Symbols"/>
                <a:sym typeface="Noto Sans Symbols"/>
              </a:rPr>
              <a:t>◤</a:t>
            </a:r>
            <a:endParaRPr sz="1000" b="0" i="0" u="none" strike="noStrike" cap="none">
              <a:solidFill>
                <a:schemeClr val="accent6"/>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8"/>
        <p:cNvGrpSpPr/>
        <p:nvPr/>
      </p:nvGrpSpPr>
      <p:grpSpPr>
        <a:xfrm>
          <a:off x="0" y="0"/>
          <a:ext cx="0" cy="0"/>
          <a:chOff x="0" y="0"/>
          <a:chExt cx="0" cy="0"/>
        </a:xfrm>
      </p:grpSpPr>
      <p:sp>
        <p:nvSpPr>
          <p:cNvPr id="29" name="Google Shape;29;p15"/>
          <p:cNvSpPr/>
          <p:nvPr/>
        </p:nvSpPr>
        <p:spPr>
          <a:xfrm>
            <a:off x="1007533" y="0"/>
            <a:ext cx="7934348"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15"/>
          <p:cNvSpPr/>
          <p:nvPr/>
        </p:nvSpPr>
        <p:spPr>
          <a:xfrm>
            <a:off x="8941881"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15"/>
          <p:cNvSpPr txBox="1">
            <a:spLocks noGrp="1"/>
          </p:cNvSpPr>
          <p:nvPr>
            <p:ph type="ctrTitle"/>
          </p:nvPr>
        </p:nvSpPr>
        <p:spPr>
          <a:xfrm>
            <a:off x="2611808" y="3428998"/>
            <a:ext cx="5518066" cy="226855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15"/>
          <p:cNvSpPr txBox="1">
            <a:spLocks noGrp="1"/>
          </p:cNvSpPr>
          <p:nvPr>
            <p:ph type="subTitle" idx="1"/>
          </p:nvPr>
        </p:nvSpPr>
        <p:spPr>
          <a:xfrm>
            <a:off x="2772274" y="2268786"/>
            <a:ext cx="5357600" cy="1160213"/>
          </a:xfrm>
          <a:prstGeom prst="rect">
            <a:avLst/>
          </a:prstGeom>
          <a:noFill/>
          <a:ln>
            <a:noFill/>
          </a:ln>
        </p:spPr>
        <p:txBody>
          <a:bodyPr spcFirstLastPara="1" wrap="square" lIns="91425" tIns="0" rIns="91425" bIns="45700" anchor="b" anchorCtr="0">
            <a:normAutofit/>
          </a:bodyPr>
          <a:lstStyle>
            <a:lvl1pPr lvl="0" algn="r">
              <a:lnSpc>
                <a:spcPct val="120000"/>
              </a:lnSpc>
              <a:spcBef>
                <a:spcPts val="1000"/>
              </a:spcBef>
              <a:spcAft>
                <a:spcPts val="0"/>
              </a:spcAft>
              <a:buSzPts val="1620"/>
              <a:buNone/>
              <a:defRPr sz="1800" b="0">
                <a:solidFill>
                  <a:schemeClr val="lt1"/>
                </a:solidFill>
              </a:defRPr>
            </a:lvl1pPr>
            <a:lvl2pPr lvl="1" algn="ctr">
              <a:lnSpc>
                <a:spcPct val="120000"/>
              </a:lnSpc>
              <a:spcBef>
                <a:spcPts val="600"/>
              </a:spcBef>
              <a:spcAft>
                <a:spcPts val="0"/>
              </a:spcAft>
              <a:buSzPts val="1620"/>
              <a:buNone/>
              <a:defRPr sz="1800"/>
            </a:lvl2pPr>
            <a:lvl3pPr lvl="2" algn="ctr">
              <a:lnSpc>
                <a:spcPct val="120000"/>
              </a:lnSpc>
              <a:spcBef>
                <a:spcPts val="600"/>
              </a:spcBef>
              <a:spcAft>
                <a:spcPts val="0"/>
              </a:spcAft>
              <a:buSzPts val="1620"/>
              <a:buNone/>
              <a:defRPr sz="1800"/>
            </a:lvl3pPr>
            <a:lvl4pPr lvl="3" algn="ctr">
              <a:lnSpc>
                <a:spcPct val="120000"/>
              </a:lnSpc>
              <a:spcBef>
                <a:spcPts val="600"/>
              </a:spcBef>
              <a:spcAft>
                <a:spcPts val="0"/>
              </a:spcAft>
              <a:buSzPts val="1440"/>
              <a:buNone/>
              <a:defRPr sz="1600"/>
            </a:lvl4pPr>
            <a:lvl5pPr lvl="4" algn="ctr">
              <a:lnSpc>
                <a:spcPct val="120000"/>
              </a:lnSpc>
              <a:spcBef>
                <a:spcPts val="600"/>
              </a:spcBef>
              <a:spcAft>
                <a:spcPts val="0"/>
              </a:spcAft>
              <a:buSzPts val="1440"/>
              <a:buNone/>
              <a:defRPr sz="1600"/>
            </a:lvl5pPr>
            <a:lvl6pPr lvl="5" algn="ctr">
              <a:lnSpc>
                <a:spcPct val="120000"/>
              </a:lnSpc>
              <a:spcBef>
                <a:spcPts val="600"/>
              </a:spcBef>
              <a:spcAft>
                <a:spcPts val="0"/>
              </a:spcAft>
              <a:buSzPts val="1440"/>
              <a:buNone/>
              <a:defRPr sz="1600"/>
            </a:lvl6pPr>
            <a:lvl7pPr lvl="6" algn="ctr">
              <a:lnSpc>
                <a:spcPct val="120000"/>
              </a:lnSpc>
              <a:spcBef>
                <a:spcPts val="600"/>
              </a:spcBef>
              <a:spcAft>
                <a:spcPts val="0"/>
              </a:spcAft>
              <a:buSzPts val="1440"/>
              <a:buNone/>
              <a:defRPr sz="1600"/>
            </a:lvl7pPr>
            <a:lvl8pPr lvl="7" algn="ctr">
              <a:lnSpc>
                <a:spcPct val="120000"/>
              </a:lnSpc>
              <a:spcBef>
                <a:spcPts val="600"/>
              </a:spcBef>
              <a:spcAft>
                <a:spcPts val="0"/>
              </a:spcAft>
              <a:buSzPts val="1440"/>
              <a:buNone/>
              <a:defRPr sz="1600"/>
            </a:lvl8pPr>
            <a:lvl9pPr lvl="8" algn="ctr">
              <a:lnSpc>
                <a:spcPct val="120000"/>
              </a:lnSpc>
              <a:spcBef>
                <a:spcPts val="600"/>
              </a:spcBef>
              <a:spcAft>
                <a:spcPts val="600"/>
              </a:spcAft>
              <a:buSzPts val="1440"/>
              <a:buNone/>
              <a:defRPr sz="1600"/>
            </a:lvl9pPr>
          </a:lstStyle>
          <a:p>
            <a:endParaRPr/>
          </a:p>
        </p:txBody>
      </p:sp>
      <p:sp>
        <p:nvSpPr>
          <p:cNvPr id="33" name="Google Shape;33;p15"/>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5"/>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5"/>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6" name="Google Shape;36;p15"/>
          <p:cNvSpPr txBox="1"/>
          <p:nvPr/>
        </p:nvSpPr>
        <p:spPr>
          <a:xfrm>
            <a:off x="2191282" y="3262852"/>
            <a:ext cx="415636" cy="461665"/>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2400">
                <a:solidFill>
                  <a:schemeClr val="accent6"/>
                </a:solidFill>
                <a:latin typeface="Noto Sans Symbols"/>
                <a:ea typeface="Noto Sans Symbols"/>
                <a:cs typeface="Noto Sans Symbols"/>
                <a:sym typeface="Noto Sans Symbols"/>
              </a:rPr>
              <a:t>◤</a:t>
            </a:r>
            <a:endParaRPr sz="2400">
              <a:solidFill>
                <a:schemeClr val="accent6"/>
              </a:solidFill>
              <a:latin typeface="Arial"/>
              <a:ea typeface="Arial"/>
              <a:cs typeface="Arial"/>
              <a:sym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7"/>
        <p:cNvGrpSpPr/>
        <p:nvPr/>
      </p:nvGrpSpPr>
      <p:grpSpPr>
        <a:xfrm>
          <a:off x="0" y="0"/>
          <a:ext cx="0" cy="0"/>
          <a:chOff x="0" y="0"/>
          <a:chExt cx="0" cy="0"/>
        </a:xfrm>
      </p:grpSpPr>
      <p:sp>
        <p:nvSpPr>
          <p:cNvPr id="38" name="Google Shape;38;p16"/>
          <p:cNvSpPr/>
          <p:nvPr/>
        </p:nvSpPr>
        <p:spPr>
          <a:xfrm>
            <a:off x="1004479" y="0"/>
            <a:ext cx="10372316"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16"/>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16"/>
          <p:cNvSpPr txBox="1"/>
          <p:nvPr/>
        </p:nvSpPr>
        <p:spPr>
          <a:xfrm>
            <a:off x="2191843" y="2962586"/>
            <a:ext cx="415636" cy="36933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0">
                <a:solidFill>
                  <a:schemeClr val="accent6"/>
                </a:solidFill>
                <a:latin typeface="Noto Sans Symbols"/>
                <a:ea typeface="Noto Sans Symbols"/>
                <a:cs typeface="Noto Sans Symbols"/>
                <a:sym typeface="Noto Sans Symbols"/>
              </a:rPr>
              <a:t>◤</a:t>
            </a:r>
            <a:endParaRPr sz="1000">
              <a:solidFill>
                <a:schemeClr val="accent6"/>
              </a:solidFill>
              <a:latin typeface="Arial"/>
              <a:ea typeface="Arial"/>
              <a:cs typeface="Arial"/>
              <a:sym typeface="Arial"/>
            </a:endParaRPr>
          </a:p>
        </p:txBody>
      </p:sp>
      <p:sp>
        <p:nvSpPr>
          <p:cNvPr id="41" name="Google Shape;41;p16"/>
          <p:cNvSpPr txBox="1">
            <a:spLocks noGrp="1"/>
          </p:cNvSpPr>
          <p:nvPr>
            <p:ph type="title"/>
          </p:nvPr>
        </p:nvSpPr>
        <p:spPr>
          <a:xfrm>
            <a:off x="2609873" y="3147254"/>
            <a:ext cx="7956560" cy="1424746"/>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6"/>
          <p:cNvSpPr txBox="1">
            <a:spLocks noGrp="1"/>
          </p:cNvSpPr>
          <p:nvPr>
            <p:ph type="body" idx="1"/>
          </p:nvPr>
        </p:nvSpPr>
        <p:spPr>
          <a:xfrm>
            <a:off x="2773968" y="2268786"/>
            <a:ext cx="7791931" cy="878468"/>
          </a:xfrm>
          <a:prstGeom prst="rect">
            <a:avLst/>
          </a:prstGeom>
          <a:noFill/>
          <a:ln>
            <a:noFill/>
          </a:ln>
        </p:spPr>
        <p:txBody>
          <a:bodyPr spcFirstLastPara="1" wrap="square" lIns="91425" tIns="0" rIns="91425" bIns="45700" anchor="b" anchorCtr="0">
            <a:normAutofit/>
          </a:bodyPr>
          <a:lstStyle>
            <a:lvl1pPr marL="457200" lvl="0" indent="-228600" algn="r">
              <a:lnSpc>
                <a:spcPct val="120000"/>
              </a:lnSpc>
              <a:spcBef>
                <a:spcPts val="1000"/>
              </a:spcBef>
              <a:spcAft>
                <a:spcPts val="0"/>
              </a:spcAft>
              <a:buSzPts val="1620"/>
              <a:buNone/>
              <a:defRPr sz="1800">
                <a:solidFill>
                  <a:schemeClr val="lt1"/>
                </a:solidFill>
              </a:defRPr>
            </a:lvl1pPr>
            <a:lvl2pPr marL="914400" lvl="1" indent="-228600" algn="l">
              <a:lnSpc>
                <a:spcPct val="120000"/>
              </a:lnSpc>
              <a:spcBef>
                <a:spcPts val="600"/>
              </a:spcBef>
              <a:spcAft>
                <a:spcPts val="0"/>
              </a:spcAft>
              <a:buSzPts val="1620"/>
              <a:buNone/>
              <a:defRPr sz="1800">
                <a:solidFill>
                  <a:schemeClr val="lt1"/>
                </a:solidFill>
              </a:defRPr>
            </a:lvl2pPr>
            <a:lvl3pPr marL="1371600" lvl="2" indent="-228600" algn="l">
              <a:lnSpc>
                <a:spcPct val="120000"/>
              </a:lnSpc>
              <a:spcBef>
                <a:spcPts val="600"/>
              </a:spcBef>
              <a:spcAft>
                <a:spcPts val="0"/>
              </a:spcAft>
              <a:buSzPts val="1620"/>
              <a:buNone/>
              <a:defRPr sz="1800">
                <a:solidFill>
                  <a:schemeClr val="lt1"/>
                </a:solidFill>
              </a:defRPr>
            </a:lvl3pPr>
            <a:lvl4pPr marL="1828800" lvl="3" indent="-228600" algn="l">
              <a:lnSpc>
                <a:spcPct val="120000"/>
              </a:lnSpc>
              <a:spcBef>
                <a:spcPts val="600"/>
              </a:spcBef>
              <a:spcAft>
                <a:spcPts val="0"/>
              </a:spcAft>
              <a:buSzPts val="1440"/>
              <a:buNone/>
              <a:defRPr sz="1600">
                <a:solidFill>
                  <a:schemeClr val="lt1"/>
                </a:solidFill>
              </a:defRPr>
            </a:lvl4pPr>
            <a:lvl5pPr marL="2286000" lvl="4" indent="-228600" algn="l">
              <a:lnSpc>
                <a:spcPct val="120000"/>
              </a:lnSpc>
              <a:spcBef>
                <a:spcPts val="600"/>
              </a:spcBef>
              <a:spcAft>
                <a:spcPts val="0"/>
              </a:spcAft>
              <a:buSzPts val="1440"/>
              <a:buNone/>
              <a:defRPr sz="1600">
                <a:solidFill>
                  <a:schemeClr val="lt1"/>
                </a:solidFill>
              </a:defRPr>
            </a:lvl5pPr>
            <a:lvl6pPr marL="2743200" lvl="5" indent="-228600" algn="l">
              <a:lnSpc>
                <a:spcPct val="120000"/>
              </a:lnSpc>
              <a:spcBef>
                <a:spcPts val="600"/>
              </a:spcBef>
              <a:spcAft>
                <a:spcPts val="0"/>
              </a:spcAft>
              <a:buSzPts val="1440"/>
              <a:buNone/>
              <a:defRPr sz="1600">
                <a:solidFill>
                  <a:schemeClr val="lt1"/>
                </a:solidFill>
              </a:defRPr>
            </a:lvl6pPr>
            <a:lvl7pPr marL="3200400" lvl="6" indent="-228600" algn="l">
              <a:lnSpc>
                <a:spcPct val="120000"/>
              </a:lnSpc>
              <a:spcBef>
                <a:spcPts val="600"/>
              </a:spcBef>
              <a:spcAft>
                <a:spcPts val="0"/>
              </a:spcAft>
              <a:buSzPts val="1440"/>
              <a:buNone/>
              <a:defRPr sz="1600">
                <a:solidFill>
                  <a:schemeClr val="lt1"/>
                </a:solidFill>
              </a:defRPr>
            </a:lvl7pPr>
            <a:lvl8pPr marL="3657600" lvl="7" indent="-228600" algn="l">
              <a:lnSpc>
                <a:spcPct val="120000"/>
              </a:lnSpc>
              <a:spcBef>
                <a:spcPts val="600"/>
              </a:spcBef>
              <a:spcAft>
                <a:spcPts val="0"/>
              </a:spcAft>
              <a:buSzPts val="1440"/>
              <a:buNone/>
              <a:defRPr sz="1600">
                <a:solidFill>
                  <a:schemeClr val="lt1"/>
                </a:solidFill>
              </a:defRPr>
            </a:lvl8pPr>
            <a:lvl9pPr marL="4114800" lvl="8" indent="-228600" algn="l">
              <a:lnSpc>
                <a:spcPct val="120000"/>
              </a:lnSpc>
              <a:spcBef>
                <a:spcPts val="600"/>
              </a:spcBef>
              <a:spcAft>
                <a:spcPts val="600"/>
              </a:spcAft>
              <a:buSzPts val="1440"/>
              <a:buNone/>
              <a:defRPr sz="1600">
                <a:solidFill>
                  <a:schemeClr val="lt1"/>
                </a:solidFill>
              </a:defRPr>
            </a:lvl9pPr>
          </a:lstStyle>
          <a:p>
            <a:endParaRPr/>
          </a:p>
        </p:txBody>
      </p:sp>
      <p:sp>
        <p:nvSpPr>
          <p:cNvPr id="43" name="Google Shape;43;p16"/>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6"/>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6"/>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17"/>
          <p:cNvSpPr/>
          <p:nvPr/>
        </p:nvSpPr>
        <p:spPr>
          <a:xfrm>
            <a:off x="1004479" y="0"/>
            <a:ext cx="10372316"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17"/>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17"/>
          <p:cNvSpPr txBox="1">
            <a:spLocks noGrp="1"/>
          </p:cNvSpPr>
          <p:nvPr>
            <p:ph type="title"/>
          </p:nvPr>
        </p:nvSpPr>
        <p:spPr>
          <a:xfrm>
            <a:off x="2609873" y="805817"/>
            <a:ext cx="7950984" cy="1081705"/>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17"/>
          <p:cNvSpPr txBox="1">
            <a:spLocks noGrp="1"/>
          </p:cNvSpPr>
          <p:nvPr>
            <p:ph type="body" idx="1"/>
          </p:nvPr>
        </p:nvSpPr>
        <p:spPr>
          <a:xfrm>
            <a:off x="2605374" y="2052116"/>
            <a:ext cx="3891960" cy="3997828"/>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51" name="Google Shape;51;p17"/>
          <p:cNvSpPr txBox="1">
            <a:spLocks noGrp="1"/>
          </p:cNvSpPr>
          <p:nvPr>
            <p:ph type="body" idx="2"/>
          </p:nvPr>
        </p:nvSpPr>
        <p:spPr>
          <a:xfrm>
            <a:off x="6666636" y="2052114"/>
            <a:ext cx="3894222" cy="3997829"/>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52" name="Google Shape;52;p17"/>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7"/>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7"/>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55" name="Google Shape;55;p17"/>
          <p:cNvSpPr txBox="1"/>
          <p:nvPr/>
        </p:nvSpPr>
        <p:spPr>
          <a:xfrm>
            <a:off x="2196172" y="641223"/>
            <a:ext cx="415636" cy="36933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0">
                <a:solidFill>
                  <a:schemeClr val="accent6"/>
                </a:solidFill>
                <a:latin typeface="Noto Sans Symbols"/>
                <a:ea typeface="Noto Sans Symbols"/>
                <a:cs typeface="Noto Sans Symbols"/>
                <a:sym typeface="Noto Sans Symbols"/>
              </a:rPr>
              <a:t>◤</a:t>
            </a:r>
            <a:endParaRPr sz="1000">
              <a:solidFill>
                <a:schemeClr val="accent6"/>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6"/>
        <p:cNvGrpSpPr/>
        <p:nvPr/>
      </p:nvGrpSpPr>
      <p:grpSpPr>
        <a:xfrm>
          <a:off x="0" y="0"/>
          <a:ext cx="0" cy="0"/>
          <a:chOff x="0" y="0"/>
          <a:chExt cx="0" cy="0"/>
        </a:xfrm>
      </p:grpSpPr>
      <p:sp>
        <p:nvSpPr>
          <p:cNvPr id="57" name="Google Shape;57;p18"/>
          <p:cNvSpPr/>
          <p:nvPr/>
        </p:nvSpPr>
        <p:spPr>
          <a:xfrm>
            <a:off x="1004479" y="0"/>
            <a:ext cx="10372316"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8"/>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8"/>
          <p:cNvSpPr txBox="1"/>
          <p:nvPr/>
        </p:nvSpPr>
        <p:spPr>
          <a:xfrm>
            <a:off x="2193650" y="636424"/>
            <a:ext cx="415636" cy="36933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0">
                <a:solidFill>
                  <a:schemeClr val="accent6"/>
                </a:solidFill>
                <a:latin typeface="Noto Sans Symbols"/>
                <a:ea typeface="Noto Sans Symbols"/>
                <a:cs typeface="Noto Sans Symbols"/>
                <a:sym typeface="Noto Sans Symbols"/>
              </a:rPr>
              <a:t>◤</a:t>
            </a:r>
            <a:endParaRPr sz="1000">
              <a:solidFill>
                <a:schemeClr val="accent6"/>
              </a:solidFill>
              <a:latin typeface="Arial"/>
              <a:ea typeface="Arial"/>
              <a:cs typeface="Arial"/>
              <a:sym typeface="Arial"/>
            </a:endParaRPr>
          </a:p>
        </p:txBody>
      </p:sp>
      <p:sp>
        <p:nvSpPr>
          <p:cNvPr id="60" name="Google Shape;60;p18"/>
          <p:cNvSpPr txBox="1">
            <a:spLocks noGrp="1"/>
          </p:cNvSpPr>
          <p:nvPr>
            <p:ph type="title"/>
          </p:nvPr>
        </p:nvSpPr>
        <p:spPr>
          <a:xfrm>
            <a:off x="2609873" y="805818"/>
            <a:ext cx="7956560" cy="1078348"/>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18"/>
          <p:cNvSpPr txBox="1">
            <a:spLocks noGrp="1"/>
          </p:cNvSpPr>
          <p:nvPr>
            <p:ph type="body" idx="1"/>
          </p:nvPr>
        </p:nvSpPr>
        <p:spPr>
          <a:xfrm>
            <a:off x="2609285" y="2052115"/>
            <a:ext cx="3896467" cy="71381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80"/>
              <a:buNone/>
              <a:defRPr sz="2200" b="0" cap="none">
                <a:solidFill>
                  <a:schemeClr val="accent6"/>
                </a:solidFill>
              </a:defRPr>
            </a:lvl1pPr>
            <a:lvl2pPr marL="914400" lvl="1" indent="-228600" algn="l">
              <a:lnSpc>
                <a:spcPct val="120000"/>
              </a:lnSpc>
              <a:spcBef>
                <a:spcPts val="600"/>
              </a:spcBef>
              <a:spcAft>
                <a:spcPts val="0"/>
              </a:spcAft>
              <a:buSzPts val="1800"/>
              <a:buNone/>
              <a:defRPr sz="2000" b="1"/>
            </a:lvl2pPr>
            <a:lvl3pPr marL="1371600" lvl="2" indent="-228600" algn="l">
              <a:lnSpc>
                <a:spcPct val="120000"/>
              </a:lnSpc>
              <a:spcBef>
                <a:spcPts val="600"/>
              </a:spcBef>
              <a:spcAft>
                <a:spcPts val="0"/>
              </a:spcAft>
              <a:buSzPts val="1620"/>
              <a:buNone/>
              <a:defRPr sz="1800" b="1"/>
            </a:lvl3pPr>
            <a:lvl4pPr marL="1828800" lvl="3" indent="-228600" algn="l">
              <a:lnSpc>
                <a:spcPct val="120000"/>
              </a:lnSpc>
              <a:spcBef>
                <a:spcPts val="600"/>
              </a:spcBef>
              <a:spcAft>
                <a:spcPts val="0"/>
              </a:spcAft>
              <a:buSzPts val="1440"/>
              <a:buNone/>
              <a:defRPr sz="1600" b="1"/>
            </a:lvl4pPr>
            <a:lvl5pPr marL="2286000" lvl="4" indent="-228600" algn="l">
              <a:lnSpc>
                <a:spcPct val="120000"/>
              </a:lnSpc>
              <a:spcBef>
                <a:spcPts val="600"/>
              </a:spcBef>
              <a:spcAft>
                <a:spcPts val="0"/>
              </a:spcAft>
              <a:buSzPts val="1440"/>
              <a:buNone/>
              <a:defRPr sz="1600" b="1"/>
            </a:lvl5pPr>
            <a:lvl6pPr marL="2743200" lvl="5" indent="-228600" algn="l">
              <a:lnSpc>
                <a:spcPct val="120000"/>
              </a:lnSpc>
              <a:spcBef>
                <a:spcPts val="600"/>
              </a:spcBef>
              <a:spcAft>
                <a:spcPts val="0"/>
              </a:spcAft>
              <a:buSzPts val="1440"/>
              <a:buNone/>
              <a:defRPr sz="1600" b="1"/>
            </a:lvl6pPr>
            <a:lvl7pPr marL="3200400" lvl="6" indent="-228600" algn="l">
              <a:lnSpc>
                <a:spcPct val="120000"/>
              </a:lnSpc>
              <a:spcBef>
                <a:spcPts val="600"/>
              </a:spcBef>
              <a:spcAft>
                <a:spcPts val="0"/>
              </a:spcAft>
              <a:buSzPts val="1440"/>
              <a:buNone/>
              <a:defRPr sz="1600" b="1"/>
            </a:lvl7pPr>
            <a:lvl8pPr marL="3657600" lvl="7" indent="-228600" algn="l">
              <a:lnSpc>
                <a:spcPct val="120000"/>
              </a:lnSpc>
              <a:spcBef>
                <a:spcPts val="600"/>
              </a:spcBef>
              <a:spcAft>
                <a:spcPts val="0"/>
              </a:spcAft>
              <a:buSzPts val="1440"/>
              <a:buNone/>
              <a:defRPr sz="1600" b="1"/>
            </a:lvl8pPr>
            <a:lvl9pPr marL="4114800" lvl="8" indent="-228600" algn="l">
              <a:lnSpc>
                <a:spcPct val="120000"/>
              </a:lnSpc>
              <a:spcBef>
                <a:spcPts val="600"/>
              </a:spcBef>
              <a:spcAft>
                <a:spcPts val="600"/>
              </a:spcAft>
              <a:buSzPts val="1440"/>
              <a:buNone/>
              <a:defRPr sz="1600" b="1"/>
            </a:lvl9pPr>
          </a:lstStyle>
          <a:p>
            <a:endParaRPr/>
          </a:p>
        </p:txBody>
      </p:sp>
      <p:sp>
        <p:nvSpPr>
          <p:cNvPr id="62" name="Google Shape;62;p18"/>
          <p:cNvSpPr txBox="1">
            <a:spLocks noGrp="1"/>
          </p:cNvSpPr>
          <p:nvPr>
            <p:ph type="body" idx="2"/>
          </p:nvPr>
        </p:nvSpPr>
        <p:spPr>
          <a:xfrm>
            <a:off x="2609285" y="2851331"/>
            <a:ext cx="3893623" cy="3071434"/>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63" name="Google Shape;63;p18"/>
          <p:cNvSpPr txBox="1">
            <a:spLocks noGrp="1"/>
          </p:cNvSpPr>
          <p:nvPr>
            <p:ph type="body" idx="3"/>
          </p:nvPr>
        </p:nvSpPr>
        <p:spPr>
          <a:xfrm>
            <a:off x="6666634" y="2052115"/>
            <a:ext cx="3899798" cy="71381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80"/>
              <a:buNone/>
              <a:defRPr sz="2200" b="0" cap="none">
                <a:solidFill>
                  <a:schemeClr val="accent6"/>
                </a:solidFill>
              </a:defRPr>
            </a:lvl1pPr>
            <a:lvl2pPr marL="914400" lvl="1" indent="-228600" algn="l">
              <a:lnSpc>
                <a:spcPct val="120000"/>
              </a:lnSpc>
              <a:spcBef>
                <a:spcPts val="600"/>
              </a:spcBef>
              <a:spcAft>
                <a:spcPts val="0"/>
              </a:spcAft>
              <a:buSzPts val="1800"/>
              <a:buNone/>
              <a:defRPr sz="2000" b="1"/>
            </a:lvl2pPr>
            <a:lvl3pPr marL="1371600" lvl="2" indent="-228600" algn="l">
              <a:lnSpc>
                <a:spcPct val="120000"/>
              </a:lnSpc>
              <a:spcBef>
                <a:spcPts val="600"/>
              </a:spcBef>
              <a:spcAft>
                <a:spcPts val="0"/>
              </a:spcAft>
              <a:buSzPts val="1620"/>
              <a:buNone/>
              <a:defRPr sz="1800" b="1"/>
            </a:lvl3pPr>
            <a:lvl4pPr marL="1828800" lvl="3" indent="-228600" algn="l">
              <a:lnSpc>
                <a:spcPct val="120000"/>
              </a:lnSpc>
              <a:spcBef>
                <a:spcPts val="600"/>
              </a:spcBef>
              <a:spcAft>
                <a:spcPts val="0"/>
              </a:spcAft>
              <a:buSzPts val="1440"/>
              <a:buNone/>
              <a:defRPr sz="1600" b="1"/>
            </a:lvl4pPr>
            <a:lvl5pPr marL="2286000" lvl="4" indent="-228600" algn="l">
              <a:lnSpc>
                <a:spcPct val="120000"/>
              </a:lnSpc>
              <a:spcBef>
                <a:spcPts val="600"/>
              </a:spcBef>
              <a:spcAft>
                <a:spcPts val="0"/>
              </a:spcAft>
              <a:buSzPts val="1440"/>
              <a:buNone/>
              <a:defRPr sz="1600" b="1"/>
            </a:lvl5pPr>
            <a:lvl6pPr marL="2743200" lvl="5" indent="-228600" algn="l">
              <a:lnSpc>
                <a:spcPct val="120000"/>
              </a:lnSpc>
              <a:spcBef>
                <a:spcPts val="600"/>
              </a:spcBef>
              <a:spcAft>
                <a:spcPts val="0"/>
              </a:spcAft>
              <a:buSzPts val="1440"/>
              <a:buNone/>
              <a:defRPr sz="1600" b="1"/>
            </a:lvl6pPr>
            <a:lvl7pPr marL="3200400" lvl="6" indent="-228600" algn="l">
              <a:lnSpc>
                <a:spcPct val="120000"/>
              </a:lnSpc>
              <a:spcBef>
                <a:spcPts val="600"/>
              </a:spcBef>
              <a:spcAft>
                <a:spcPts val="0"/>
              </a:spcAft>
              <a:buSzPts val="1440"/>
              <a:buNone/>
              <a:defRPr sz="1600" b="1"/>
            </a:lvl7pPr>
            <a:lvl8pPr marL="3657600" lvl="7" indent="-228600" algn="l">
              <a:lnSpc>
                <a:spcPct val="120000"/>
              </a:lnSpc>
              <a:spcBef>
                <a:spcPts val="600"/>
              </a:spcBef>
              <a:spcAft>
                <a:spcPts val="0"/>
              </a:spcAft>
              <a:buSzPts val="1440"/>
              <a:buNone/>
              <a:defRPr sz="1600" b="1"/>
            </a:lvl8pPr>
            <a:lvl9pPr marL="4114800" lvl="8" indent="-228600" algn="l">
              <a:lnSpc>
                <a:spcPct val="120000"/>
              </a:lnSpc>
              <a:spcBef>
                <a:spcPts val="600"/>
              </a:spcBef>
              <a:spcAft>
                <a:spcPts val="600"/>
              </a:spcAft>
              <a:buSzPts val="1440"/>
              <a:buNone/>
              <a:defRPr sz="1600" b="1"/>
            </a:lvl9pPr>
          </a:lstStyle>
          <a:p>
            <a:endParaRPr/>
          </a:p>
        </p:txBody>
      </p:sp>
      <p:sp>
        <p:nvSpPr>
          <p:cNvPr id="64" name="Google Shape;64;p18"/>
          <p:cNvSpPr txBox="1">
            <a:spLocks noGrp="1"/>
          </p:cNvSpPr>
          <p:nvPr>
            <p:ph type="body" idx="4"/>
          </p:nvPr>
        </p:nvSpPr>
        <p:spPr>
          <a:xfrm>
            <a:off x="6666635" y="2851331"/>
            <a:ext cx="3899798" cy="3071434"/>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65" name="Google Shape;65;p18"/>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8"/>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8"/>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8"/>
        <p:cNvGrpSpPr/>
        <p:nvPr/>
      </p:nvGrpSpPr>
      <p:grpSpPr>
        <a:xfrm>
          <a:off x="0" y="0"/>
          <a:ext cx="0" cy="0"/>
          <a:chOff x="0" y="0"/>
          <a:chExt cx="0" cy="0"/>
        </a:xfrm>
      </p:grpSpPr>
      <p:sp>
        <p:nvSpPr>
          <p:cNvPr id="69" name="Google Shape;69;p19"/>
          <p:cNvSpPr/>
          <p:nvPr/>
        </p:nvSpPr>
        <p:spPr>
          <a:xfrm>
            <a:off x="1004479" y="0"/>
            <a:ext cx="10372316"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9"/>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9"/>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19"/>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9"/>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19"/>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75" name="Google Shape;75;p19"/>
          <p:cNvSpPr txBox="1"/>
          <p:nvPr/>
        </p:nvSpPr>
        <p:spPr>
          <a:xfrm>
            <a:off x="2196172" y="641226"/>
            <a:ext cx="415636" cy="36933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0">
                <a:solidFill>
                  <a:schemeClr val="accent6"/>
                </a:solidFill>
                <a:latin typeface="Noto Sans Symbols"/>
                <a:ea typeface="Noto Sans Symbols"/>
                <a:cs typeface="Noto Sans Symbols"/>
                <a:sym typeface="Noto Sans Symbols"/>
              </a:rPr>
              <a:t>◤</a:t>
            </a:r>
            <a:endParaRPr sz="1000">
              <a:solidFill>
                <a:schemeClr val="accent6"/>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6"/>
        <p:cNvGrpSpPr/>
        <p:nvPr/>
      </p:nvGrpSpPr>
      <p:grpSpPr>
        <a:xfrm>
          <a:off x="0" y="0"/>
          <a:ext cx="0" cy="0"/>
          <a:chOff x="0" y="0"/>
          <a:chExt cx="0" cy="0"/>
        </a:xfrm>
      </p:grpSpPr>
      <p:sp>
        <p:nvSpPr>
          <p:cNvPr id="77" name="Google Shape;77;p20"/>
          <p:cNvSpPr/>
          <p:nvPr/>
        </p:nvSpPr>
        <p:spPr>
          <a:xfrm>
            <a:off x="1004479" y="0"/>
            <a:ext cx="10372316"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0"/>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0"/>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0"/>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0"/>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2"/>
        <p:cNvGrpSpPr/>
        <p:nvPr/>
      </p:nvGrpSpPr>
      <p:grpSpPr>
        <a:xfrm>
          <a:off x="0" y="0"/>
          <a:ext cx="0" cy="0"/>
          <a:chOff x="0" y="0"/>
          <a:chExt cx="0" cy="0"/>
        </a:xfrm>
      </p:grpSpPr>
      <p:sp>
        <p:nvSpPr>
          <p:cNvPr id="83" name="Google Shape;83;p21"/>
          <p:cNvSpPr/>
          <p:nvPr/>
        </p:nvSpPr>
        <p:spPr>
          <a:xfrm>
            <a:off x="1004479" y="0"/>
            <a:ext cx="10372316"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1"/>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1"/>
          <p:cNvSpPr txBox="1"/>
          <p:nvPr/>
        </p:nvSpPr>
        <p:spPr>
          <a:xfrm>
            <a:off x="1554154" y="1127550"/>
            <a:ext cx="415636" cy="36933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0">
                <a:solidFill>
                  <a:schemeClr val="accent6"/>
                </a:solidFill>
                <a:latin typeface="Noto Sans Symbols"/>
                <a:ea typeface="Noto Sans Symbols"/>
                <a:cs typeface="Noto Sans Symbols"/>
                <a:sym typeface="Noto Sans Symbols"/>
              </a:rPr>
              <a:t>◤</a:t>
            </a:r>
            <a:endParaRPr sz="1000">
              <a:solidFill>
                <a:schemeClr val="accent6"/>
              </a:solidFill>
              <a:latin typeface="Arial"/>
              <a:ea typeface="Arial"/>
              <a:cs typeface="Arial"/>
              <a:sym typeface="Arial"/>
            </a:endParaRPr>
          </a:p>
        </p:txBody>
      </p:sp>
      <p:sp>
        <p:nvSpPr>
          <p:cNvPr id="86" name="Google Shape;86;p21"/>
          <p:cNvSpPr txBox="1">
            <a:spLocks noGrp="1"/>
          </p:cNvSpPr>
          <p:nvPr>
            <p:ph type="title"/>
          </p:nvPr>
        </p:nvSpPr>
        <p:spPr>
          <a:xfrm>
            <a:off x="1970323" y="1282451"/>
            <a:ext cx="2664361" cy="190324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2400"/>
              <a:buFont typeface="Arial"/>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21"/>
          <p:cNvSpPr txBox="1">
            <a:spLocks noGrp="1"/>
          </p:cNvSpPr>
          <p:nvPr>
            <p:ph type="body" idx="1"/>
          </p:nvPr>
        </p:nvSpPr>
        <p:spPr>
          <a:xfrm>
            <a:off x="5120154" y="805818"/>
            <a:ext cx="5446278" cy="5244126"/>
          </a:xfrm>
          <a:prstGeom prst="rect">
            <a:avLst/>
          </a:prstGeom>
          <a:noFill/>
          <a:ln>
            <a:noFill/>
          </a:ln>
        </p:spPr>
        <p:txBody>
          <a:bodyPr spcFirstLastPara="1" wrap="square" lIns="91425" tIns="45700" rIns="91425" bIns="45700" anchor="ctr"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88" name="Google Shape;88;p21"/>
          <p:cNvSpPr txBox="1">
            <a:spLocks noGrp="1"/>
          </p:cNvSpPr>
          <p:nvPr>
            <p:ph type="body" idx="2"/>
          </p:nvPr>
        </p:nvSpPr>
        <p:spPr>
          <a:xfrm>
            <a:off x="1970322" y="3186154"/>
            <a:ext cx="2664361" cy="2386397"/>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440"/>
              <a:buNone/>
              <a:defRPr sz="1600"/>
            </a:lvl1pPr>
            <a:lvl2pPr marL="914400" lvl="1" indent="-228600" algn="l">
              <a:lnSpc>
                <a:spcPct val="120000"/>
              </a:lnSpc>
              <a:spcBef>
                <a:spcPts val="600"/>
              </a:spcBef>
              <a:spcAft>
                <a:spcPts val="0"/>
              </a:spcAft>
              <a:buSzPts val="1260"/>
              <a:buNone/>
              <a:defRPr sz="1400"/>
            </a:lvl2pPr>
            <a:lvl3pPr marL="1371600" lvl="2" indent="-228600" algn="l">
              <a:lnSpc>
                <a:spcPct val="120000"/>
              </a:lnSpc>
              <a:spcBef>
                <a:spcPts val="600"/>
              </a:spcBef>
              <a:spcAft>
                <a:spcPts val="0"/>
              </a:spcAft>
              <a:buSzPts val="1080"/>
              <a:buNone/>
              <a:defRPr sz="1200"/>
            </a:lvl3pPr>
            <a:lvl4pPr marL="1828800" lvl="3" indent="-228600" algn="l">
              <a:lnSpc>
                <a:spcPct val="120000"/>
              </a:lnSpc>
              <a:spcBef>
                <a:spcPts val="600"/>
              </a:spcBef>
              <a:spcAft>
                <a:spcPts val="0"/>
              </a:spcAft>
              <a:buSzPts val="900"/>
              <a:buNone/>
              <a:defRPr sz="1000"/>
            </a:lvl4pPr>
            <a:lvl5pPr marL="2286000" lvl="4" indent="-228600" algn="l">
              <a:lnSpc>
                <a:spcPct val="120000"/>
              </a:lnSpc>
              <a:spcBef>
                <a:spcPts val="600"/>
              </a:spcBef>
              <a:spcAft>
                <a:spcPts val="0"/>
              </a:spcAft>
              <a:buSzPts val="900"/>
              <a:buNone/>
              <a:defRPr sz="1000"/>
            </a:lvl5pPr>
            <a:lvl6pPr marL="2743200" lvl="5" indent="-228600" algn="l">
              <a:lnSpc>
                <a:spcPct val="120000"/>
              </a:lnSpc>
              <a:spcBef>
                <a:spcPts val="600"/>
              </a:spcBef>
              <a:spcAft>
                <a:spcPts val="0"/>
              </a:spcAft>
              <a:buSzPts val="900"/>
              <a:buNone/>
              <a:defRPr sz="1000"/>
            </a:lvl6pPr>
            <a:lvl7pPr marL="3200400" lvl="6" indent="-228600" algn="l">
              <a:lnSpc>
                <a:spcPct val="120000"/>
              </a:lnSpc>
              <a:spcBef>
                <a:spcPts val="600"/>
              </a:spcBef>
              <a:spcAft>
                <a:spcPts val="0"/>
              </a:spcAft>
              <a:buSzPts val="900"/>
              <a:buNone/>
              <a:defRPr sz="1000"/>
            </a:lvl7pPr>
            <a:lvl8pPr marL="3657600" lvl="7" indent="-228600" algn="l">
              <a:lnSpc>
                <a:spcPct val="120000"/>
              </a:lnSpc>
              <a:spcBef>
                <a:spcPts val="600"/>
              </a:spcBef>
              <a:spcAft>
                <a:spcPts val="0"/>
              </a:spcAft>
              <a:buSzPts val="900"/>
              <a:buNone/>
              <a:defRPr sz="1000"/>
            </a:lvl8pPr>
            <a:lvl9pPr marL="4114800" lvl="8" indent="-228600" algn="l">
              <a:lnSpc>
                <a:spcPct val="120000"/>
              </a:lnSpc>
              <a:spcBef>
                <a:spcPts val="600"/>
              </a:spcBef>
              <a:spcAft>
                <a:spcPts val="600"/>
              </a:spcAft>
              <a:buSzPts val="900"/>
              <a:buNone/>
              <a:defRPr sz="1000"/>
            </a:lvl9pPr>
          </a:lstStyle>
          <a:p>
            <a:endParaRPr/>
          </a:p>
        </p:txBody>
      </p:sp>
      <p:sp>
        <p:nvSpPr>
          <p:cNvPr id="89" name="Google Shape;89;p21"/>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1"/>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1"/>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2"/>
        <p:cNvGrpSpPr/>
        <p:nvPr/>
      </p:nvGrpSpPr>
      <p:grpSpPr>
        <a:xfrm>
          <a:off x="0" y="0"/>
          <a:ext cx="0" cy="0"/>
          <a:chOff x="0" y="0"/>
          <a:chExt cx="0" cy="0"/>
        </a:xfrm>
      </p:grpSpPr>
      <p:sp>
        <p:nvSpPr>
          <p:cNvPr id="93" name="Google Shape;93;p22"/>
          <p:cNvSpPr/>
          <p:nvPr/>
        </p:nvSpPr>
        <p:spPr>
          <a:xfrm>
            <a:off x="1004479" y="0"/>
            <a:ext cx="10372316"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2"/>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2"/>
          <p:cNvSpPr>
            <a:spLocks noGrp="1"/>
          </p:cNvSpPr>
          <p:nvPr>
            <p:ph type="pic" idx="2"/>
          </p:nvPr>
        </p:nvSpPr>
        <p:spPr>
          <a:xfrm>
            <a:off x="6747062" y="3229"/>
            <a:ext cx="4629734" cy="6858000"/>
          </a:xfrm>
          <a:prstGeom prst="rect">
            <a:avLst/>
          </a:prstGeom>
          <a:solidFill>
            <a:schemeClr val="lt1">
              <a:alpha val="9803"/>
            </a:schemeClr>
          </a:solidFill>
          <a:ln>
            <a:noFill/>
          </a:ln>
        </p:spPr>
      </p:sp>
      <p:sp>
        <p:nvSpPr>
          <p:cNvPr id="96" name="Google Shape;96;p22"/>
          <p:cNvSpPr txBox="1"/>
          <p:nvPr/>
        </p:nvSpPr>
        <p:spPr>
          <a:xfrm>
            <a:off x="1554686" y="1127550"/>
            <a:ext cx="415636" cy="36933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0">
                <a:solidFill>
                  <a:schemeClr val="accent6"/>
                </a:solidFill>
                <a:latin typeface="Noto Sans Symbols"/>
                <a:ea typeface="Noto Sans Symbols"/>
                <a:cs typeface="Noto Sans Symbols"/>
                <a:sym typeface="Noto Sans Symbols"/>
              </a:rPr>
              <a:t>◤</a:t>
            </a:r>
            <a:endParaRPr sz="1000">
              <a:solidFill>
                <a:schemeClr val="accent6"/>
              </a:solidFill>
              <a:latin typeface="Arial"/>
              <a:ea typeface="Arial"/>
              <a:cs typeface="Arial"/>
              <a:sym typeface="Arial"/>
            </a:endParaRPr>
          </a:p>
        </p:txBody>
      </p:sp>
      <p:sp>
        <p:nvSpPr>
          <p:cNvPr id="97" name="Google Shape;97;p22"/>
          <p:cNvSpPr txBox="1">
            <a:spLocks noGrp="1"/>
          </p:cNvSpPr>
          <p:nvPr>
            <p:ph type="title"/>
          </p:nvPr>
        </p:nvSpPr>
        <p:spPr>
          <a:xfrm>
            <a:off x="1971241" y="1282452"/>
            <a:ext cx="3970986" cy="1900473"/>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8" name="Google Shape;98;p22"/>
          <p:cNvSpPr txBox="1">
            <a:spLocks noGrp="1"/>
          </p:cNvSpPr>
          <p:nvPr>
            <p:ph type="body" idx="1"/>
          </p:nvPr>
        </p:nvSpPr>
        <p:spPr>
          <a:xfrm>
            <a:off x="1970322" y="3182928"/>
            <a:ext cx="3971874" cy="2386394"/>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800"/>
              <a:buNone/>
              <a:defRPr sz="2000"/>
            </a:lvl1pPr>
            <a:lvl2pPr marL="914400" lvl="1" indent="-228600" algn="l">
              <a:lnSpc>
                <a:spcPct val="120000"/>
              </a:lnSpc>
              <a:spcBef>
                <a:spcPts val="600"/>
              </a:spcBef>
              <a:spcAft>
                <a:spcPts val="0"/>
              </a:spcAft>
              <a:buSzPts val="1260"/>
              <a:buNone/>
              <a:defRPr sz="1400"/>
            </a:lvl2pPr>
            <a:lvl3pPr marL="1371600" lvl="2" indent="-228600" algn="l">
              <a:lnSpc>
                <a:spcPct val="120000"/>
              </a:lnSpc>
              <a:spcBef>
                <a:spcPts val="600"/>
              </a:spcBef>
              <a:spcAft>
                <a:spcPts val="0"/>
              </a:spcAft>
              <a:buSzPts val="1080"/>
              <a:buNone/>
              <a:defRPr sz="1200"/>
            </a:lvl3pPr>
            <a:lvl4pPr marL="1828800" lvl="3" indent="-228600" algn="l">
              <a:lnSpc>
                <a:spcPct val="120000"/>
              </a:lnSpc>
              <a:spcBef>
                <a:spcPts val="600"/>
              </a:spcBef>
              <a:spcAft>
                <a:spcPts val="0"/>
              </a:spcAft>
              <a:buSzPts val="900"/>
              <a:buNone/>
              <a:defRPr sz="1000"/>
            </a:lvl4pPr>
            <a:lvl5pPr marL="2286000" lvl="4" indent="-228600" algn="l">
              <a:lnSpc>
                <a:spcPct val="120000"/>
              </a:lnSpc>
              <a:spcBef>
                <a:spcPts val="600"/>
              </a:spcBef>
              <a:spcAft>
                <a:spcPts val="0"/>
              </a:spcAft>
              <a:buSzPts val="900"/>
              <a:buNone/>
              <a:defRPr sz="1000"/>
            </a:lvl5pPr>
            <a:lvl6pPr marL="2743200" lvl="5" indent="-228600" algn="l">
              <a:lnSpc>
                <a:spcPct val="120000"/>
              </a:lnSpc>
              <a:spcBef>
                <a:spcPts val="600"/>
              </a:spcBef>
              <a:spcAft>
                <a:spcPts val="0"/>
              </a:spcAft>
              <a:buSzPts val="900"/>
              <a:buNone/>
              <a:defRPr sz="1000"/>
            </a:lvl6pPr>
            <a:lvl7pPr marL="3200400" lvl="6" indent="-228600" algn="l">
              <a:lnSpc>
                <a:spcPct val="120000"/>
              </a:lnSpc>
              <a:spcBef>
                <a:spcPts val="600"/>
              </a:spcBef>
              <a:spcAft>
                <a:spcPts val="0"/>
              </a:spcAft>
              <a:buSzPts val="900"/>
              <a:buNone/>
              <a:defRPr sz="1000"/>
            </a:lvl7pPr>
            <a:lvl8pPr marL="3657600" lvl="7" indent="-228600" algn="l">
              <a:lnSpc>
                <a:spcPct val="120000"/>
              </a:lnSpc>
              <a:spcBef>
                <a:spcPts val="600"/>
              </a:spcBef>
              <a:spcAft>
                <a:spcPts val="0"/>
              </a:spcAft>
              <a:buSzPts val="900"/>
              <a:buNone/>
              <a:defRPr sz="1000"/>
            </a:lvl8pPr>
            <a:lvl9pPr marL="4114800" lvl="8" indent="-228600" algn="l">
              <a:lnSpc>
                <a:spcPct val="120000"/>
              </a:lnSpc>
              <a:spcBef>
                <a:spcPts val="600"/>
              </a:spcBef>
              <a:spcAft>
                <a:spcPts val="600"/>
              </a:spcAft>
              <a:buSzPts val="900"/>
              <a:buNone/>
              <a:defRPr sz="1000"/>
            </a:lvl9pPr>
          </a:lstStyle>
          <a:p>
            <a:endParaRPr/>
          </a:p>
        </p:txBody>
      </p:sp>
      <p:sp>
        <p:nvSpPr>
          <p:cNvPr id="99" name="Google Shape;99;p22"/>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2"/>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2"/>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02"/>
        <p:cNvGrpSpPr/>
        <p:nvPr/>
      </p:nvGrpSpPr>
      <p:grpSpPr>
        <a:xfrm>
          <a:off x="0" y="0"/>
          <a:ext cx="0" cy="0"/>
          <a:chOff x="0" y="0"/>
          <a:chExt cx="0" cy="0"/>
        </a:xfrm>
      </p:grpSpPr>
      <p:sp>
        <p:nvSpPr>
          <p:cNvPr id="103" name="Google Shape;103;p23"/>
          <p:cNvSpPr/>
          <p:nvPr/>
        </p:nvSpPr>
        <p:spPr>
          <a:xfrm>
            <a:off x="1004479" y="0"/>
            <a:ext cx="10372316"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3"/>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3"/>
          <p:cNvSpPr txBox="1"/>
          <p:nvPr/>
        </p:nvSpPr>
        <p:spPr>
          <a:xfrm>
            <a:off x="2194236" y="641225"/>
            <a:ext cx="415636" cy="36933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0">
                <a:solidFill>
                  <a:schemeClr val="accent6"/>
                </a:solidFill>
                <a:latin typeface="Noto Sans Symbols"/>
                <a:ea typeface="Noto Sans Symbols"/>
                <a:cs typeface="Noto Sans Symbols"/>
                <a:sym typeface="Noto Sans Symbols"/>
              </a:rPr>
              <a:t>◤</a:t>
            </a:r>
            <a:endParaRPr sz="1000">
              <a:solidFill>
                <a:schemeClr val="accent6"/>
              </a:solidFill>
              <a:latin typeface="Arial"/>
              <a:ea typeface="Arial"/>
              <a:cs typeface="Arial"/>
              <a:sym typeface="Arial"/>
            </a:endParaRPr>
          </a:p>
        </p:txBody>
      </p:sp>
      <p:sp>
        <p:nvSpPr>
          <p:cNvPr id="106" name="Google Shape;106;p23"/>
          <p:cNvSpPr txBox="1">
            <a:spLocks noGrp="1"/>
          </p:cNvSpPr>
          <p:nvPr>
            <p:ph type="title"/>
          </p:nvPr>
        </p:nvSpPr>
        <p:spPr>
          <a:xfrm>
            <a:off x="2611808" y="808056"/>
            <a:ext cx="7954091" cy="1077229"/>
          </a:xfrm>
          <a:prstGeom prst="rect">
            <a:avLst/>
          </a:prstGeom>
          <a:noFill/>
          <a:ln>
            <a:noFill/>
          </a:ln>
        </p:spPr>
        <p:txBody>
          <a:bodyPr spcFirstLastPara="1" wrap="square" lIns="91425" tIns="45700" rIns="91425" bIns="45700" anchor="t"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7" name="Google Shape;107;p23"/>
          <p:cNvSpPr txBox="1">
            <a:spLocks noGrp="1"/>
          </p:cNvSpPr>
          <p:nvPr>
            <p:ph type="body" idx="1"/>
          </p:nvPr>
        </p:nvSpPr>
        <p:spPr>
          <a:xfrm rot="5400000">
            <a:off x="4672955" y="152760"/>
            <a:ext cx="3997828" cy="7796540"/>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108" name="Google Shape;108;p23"/>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23"/>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3"/>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11"/>
        <p:cNvGrpSpPr/>
        <p:nvPr/>
      </p:nvGrpSpPr>
      <p:grpSpPr>
        <a:xfrm>
          <a:off x="0" y="0"/>
          <a:ext cx="0" cy="0"/>
          <a:chOff x="0" y="0"/>
          <a:chExt cx="0" cy="0"/>
        </a:xfrm>
      </p:grpSpPr>
      <p:sp>
        <p:nvSpPr>
          <p:cNvPr id="112" name="Google Shape;112;p24"/>
          <p:cNvSpPr/>
          <p:nvPr/>
        </p:nvSpPr>
        <p:spPr>
          <a:xfrm>
            <a:off x="1004479" y="0"/>
            <a:ext cx="10372316" cy="6858000"/>
          </a:xfrm>
          <a:prstGeom prst="rect">
            <a:avLst/>
          </a:prstGeom>
          <a:solidFill>
            <a:schemeClr val="dk2">
              <a:alpha val="9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4"/>
          <p:cNvSpPr/>
          <p:nvPr/>
        </p:nvSpPr>
        <p:spPr>
          <a:xfrm>
            <a:off x="11377328" y="0"/>
            <a:ext cx="27432"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4"/>
          <p:cNvSpPr txBox="1"/>
          <p:nvPr/>
        </p:nvSpPr>
        <p:spPr>
          <a:xfrm rot="5400000">
            <a:off x="10337141" y="416061"/>
            <a:ext cx="415636" cy="369332"/>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GB" sz="1800">
                <a:solidFill>
                  <a:schemeClr val="accent6"/>
                </a:solidFill>
                <a:latin typeface="Noto Sans Symbols"/>
                <a:ea typeface="Noto Sans Symbols"/>
                <a:cs typeface="Noto Sans Symbols"/>
                <a:sym typeface="Noto Sans Symbols"/>
              </a:rPr>
              <a:t>◤</a:t>
            </a:r>
            <a:endParaRPr sz="1000">
              <a:solidFill>
                <a:schemeClr val="accent6"/>
              </a:solidFill>
              <a:latin typeface="Arial"/>
              <a:ea typeface="Arial"/>
              <a:cs typeface="Arial"/>
              <a:sym typeface="Arial"/>
            </a:endParaRPr>
          </a:p>
        </p:txBody>
      </p:sp>
      <p:sp>
        <p:nvSpPr>
          <p:cNvPr id="115" name="Google Shape;115;p24"/>
          <p:cNvSpPr txBox="1">
            <a:spLocks noGrp="1"/>
          </p:cNvSpPr>
          <p:nvPr>
            <p:ph type="title"/>
          </p:nvPr>
        </p:nvSpPr>
        <p:spPr>
          <a:xfrm rot="5400000">
            <a:off x="7280577" y="2764621"/>
            <a:ext cx="5244126" cy="1326519"/>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lt1"/>
              </a:buClr>
              <a:buSzPts val="3400"/>
              <a:buFont typeface="Arial"/>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6" name="Google Shape;116;p24"/>
          <p:cNvSpPr txBox="1">
            <a:spLocks noGrp="1"/>
          </p:cNvSpPr>
          <p:nvPr>
            <p:ph type="body" idx="1"/>
          </p:nvPr>
        </p:nvSpPr>
        <p:spPr>
          <a:xfrm rot="5400000">
            <a:off x="3302436" y="276725"/>
            <a:ext cx="5079534" cy="6466903"/>
          </a:xfrm>
          <a:prstGeom prst="rect">
            <a:avLst/>
          </a:prstGeom>
          <a:noFill/>
          <a:ln>
            <a:noFill/>
          </a:ln>
        </p:spPr>
        <p:txBody>
          <a:bodyPr spcFirstLastPara="1" wrap="square" lIns="91425" tIns="45700" rIns="91425" bIns="45700" anchor="t" anchorCtr="0">
            <a:normAutofit/>
          </a:bodyPr>
          <a:lstStyle>
            <a:lvl1pPr marL="457200" lvl="0" indent="-331470" algn="l">
              <a:lnSpc>
                <a:spcPct val="120000"/>
              </a:lnSpc>
              <a:spcBef>
                <a:spcPts val="1000"/>
              </a:spcBef>
              <a:spcAft>
                <a:spcPts val="0"/>
              </a:spcAft>
              <a:buSzPts val="1620"/>
              <a:buChar char="▪"/>
              <a:defRPr/>
            </a:lvl1pPr>
            <a:lvl2pPr marL="914400" lvl="1" indent="-331469" algn="l">
              <a:lnSpc>
                <a:spcPct val="120000"/>
              </a:lnSpc>
              <a:spcBef>
                <a:spcPts val="600"/>
              </a:spcBef>
              <a:spcAft>
                <a:spcPts val="0"/>
              </a:spcAft>
              <a:buSzPts val="1620"/>
              <a:buChar char="▪"/>
              <a:defRPr/>
            </a:lvl2pPr>
            <a:lvl3pPr marL="1371600" lvl="2" indent="-331469" algn="l">
              <a:lnSpc>
                <a:spcPct val="120000"/>
              </a:lnSpc>
              <a:spcBef>
                <a:spcPts val="600"/>
              </a:spcBef>
              <a:spcAft>
                <a:spcPts val="0"/>
              </a:spcAft>
              <a:buSzPts val="1620"/>
              <a:buChar char="▪"/>
              <a:defRPr/>
            </a:lvl3pPr>
            <a:lvl4pPr marL="1828800" lvl="3" indent="-331469" algn="l">
              <a:lnSpc>
                <a:spcPct val="120000"/>
              </a:lnSpc>
              <a:spcBef>
                <a:spcPts val="600"/>
              </a:spcBef>
              <a:spcAft>
                <a:spcPts val="0"/>
              </a:spcAft>
              <a:buSzPts val="1620"/>
              <a:buChar char="▪"/>
              <a:defRPr/>
            </a:lvl4pPr>
            <a:lvl5pPr marL="2286000" lvl="4" indent="-331470" algn="l">
              <a:lnSpc>
                <a:spcPct val="120000"/>
              </a:lnSpc>
              <a:spcBef>
                <a:spcPts val="600"/>
              </a:spcBef>
              <a:spcAft>
                <a:spcPts val="0"/>
              </a:spcAft>
              <a:buSzPts val="1620"/>
              <a:buChar char="▪"/>
              <a:defRPr/>
            </a:lvl5pPr>
            <a:lvl6pPr marL="2743200" lvl="5" indent="-331470" algn="l">
              <a:lnSpc>
                <a:spcPct val="120000"/>
              </a:lnSpc>
              <a:spcBef>
                <a:spcPts val="600"/>
              </a:spcBef>
              <a:spcAft>
                <a:spcPts val="0"/>
              </a:spcAft>
              <a:buSzPts val="1620"/>
              <a:buChar char="▪"/>
              <a:defRPr/>
            </a:lvl6pPr>
            <a:lvl7pPr marL="3200400" lvl="6" indent="-331470" algn="l">
              <a:lnSpc>
                <a:spcPct val="120000"/>
              </a:lnSpc>
              <a:spcBef>
                <a:spcPts val="600"/>
              </a:spcBef>
              <a:spcAft>
                <a:spcPts val="0"/>
              </a:spcAft>
              <a:buSzPts val="1620"/>
              <a:buChar char="▪"/>
              <a:defRPr/>
            </a:lvl7pPr>
            <a:lvl8pPr marL="3657600" lvl="7" indent="-331470" algn="l">
              <a:lnSpc>
                <a:spcPct val="120000"/>
              </a:lnSpc>
              <a:spcBef>
                <a:spcPts val="600"/>
              </a:spcBef>
              <a:spcAft>
                <a:spcPts val="0"/>
              </a:spcAft>
              <a:buSzPts val="1620"/>
              <a:buChar char="▪"/>
              <a:defRPr/>
            </a:lvl8pPr>
            <a:lvl9pPr marL="4114800" lvl="8" indent="-331470" algn="l">
              <a:lnSpc>
                <a:spcPct val="120000"/>
              </a:lnSpc>
              <a:spcBef>
                <a:spcPts val="600"/>
              </a:spcBef>
              <a:spcAft>
                <a:spcPts val="600"/>
              </a:spcAft>
              <a:buSzPts val="1620"/>
              <a:buChar char="▪"/>
              <a:defRPr/>
            </a:lvl9pPr>
          </a:lstStyle>
          <a:p>
            <a:endParaRPr/>
          </a:p>
        </p:txBody>
      </p:sp>
      <p:sp>
        <p:nvSpPr>
          <p:cNvPr id="117" name="Google Shape;117;p24"/>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24"/>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9" name="Google Shape;119;p24"/>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image" Target="../media/image3.png"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2.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pic>
        <p:nvPicPr>
          <p:cNvPr id="10" name="Google Shape;10;p13"/>
          <p:cNvPicPr preferRelativeResize="0"/>
          <p:nvPr/>
        </p:nvPicPr>
        <p:blipFill rotWithShape="1">
          <a:blip r:embed="rId14">
            <a:alphaModFix/>
          </a:blip>
          <a:srcRect/>
          <a:stretch/>
        </p:blipFill>
        <p:spPr>
          <a:xfrm>
            <a:off x="2831794" y="2105202"/>
            <a:ext cx="9360205" cy="4752798"/>
          </a:xfrm>
          <a:prstGeom prst="rect">
            <a:avLst/>
          </a:prstGeom>
          <a:noFill/>
          <a:ln>
            <a:noFill/>
          </a:ln>
        </p:spPr>
      </p:pic>
      <p:pic>
        <p:nvPicPr>
          <p:cNvPr id="11" name="Google Shape;11;p13"/>
          <p:cNvPicPr preferRelativeResize="0"/>
          <p:nvPr/>
        </p:nvPicPr>
        <p:blipFill rotWithShape="1">
          <a:blip r:embed="rId15">
            <a:alphaModFix/>
          </a:blip>
          <a:srcRect/>
          <a:stretch/>
        </p:blipFill>
        <p:spPr>
          <a:xfrm>
            <a:off x="0" y="0"/>
            <a:ext cx="12189867" cy="6858000"/>
          </a:xfrm>
          <a:prstGeom prst="rect">
            <a:avLst/>
          </a:prstGeom>
          <a:noFill/>
          <a:ln>
            <a:noFill/>
          </a:ln>
        </p:spPr>
      </p:pic>
      <p:sp>
        <p:nvSpPr>
          <p:cNvPr id="12" name="Google Shape;12;p13"/>
          <p:cNvSpPr/>
          <p:nvPr/>
        </p:nvSpPr>
        <p:spPr>
          <a:xfrm>
            <a:off x="0" y="0"/>
            <a:ext cx="964174"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13"/>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lvl1pPr marR="0" lvl="0" algn="r" rtl="0">
              <a:lnSpc>
                <a:spcPct val="90000"/>
              </a:lnSpc>
              <a:spcBef>
                <a:spcPts val="0"/>
              </a:spcBef>
              <a:spcAft>
                <a:spcPts val="0"/>
              </a:spcAft>
              <a:buClr>
                <a:schemeClr val="lt1"/>
              </a:buClr>
              <a:buSzPts val="3400"/>
              <a:buFont typeface="Arial"/>
              <a:buNone/>
              <a:defRPr sz="3400" b="0" i="0" u="none" strike="noStrike" cap="non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4" name="Google Shape;14;p13"/>
          <p:cNvSpPr txBox="1">
            <a:spLocks noGrp="1"/>
          </p:cNvSpPr>
          <p:nvPr>
            <p:ph type="body" idx="1"/>
          </p:nvPr>
        </p:nvSpPr>
        <p:spPr>
          <a:xfrm>
            <a:off x="2773599" y="2052116"/>
            <a:ext cx="7796540" cy="3997828"/>
          </a:xfrm>
          <a:prstGeom prst="rect">
            <a:avLst/>
          </a:prstGeom>
          <a:noFill/>
          <a:ln>
            <a:noFill/>
          </a:ln>
        </p:spPr>
        <p:txBody>
          <a:bodyPr spcFirstLastPara="1" wrap="square" lIns="91425" tIns="45700" rIns="91425" bIns="45700" anchor="t" anchorCtr="0">
            <a:normAutofit/>
          </a:bodyPr>
          <a:lstStyle>
            <a:lvl1pPr marL="457200" marR="0" lvl="0" indent="-342900" algn="l" rtl="0">
              <a:lnSpc>
                <a:spcPct val="120000"/>
              </a:lnSpc>
              <a:spcBef>
                <a:spcPts val="1000"/>
              </a:spcBef>
              <a:spcAft>
                <a:spcPts val="0"/>
              </a:spcAft>
              <a:buClr>
                <a:schemeClr val="accent6"/>
              </a:buClr>
              <a:buSzPts val="1800"/>
              <a:buFont typeface="Noto Sans Symbols"/>
              <a:buChar char="▪"/>
              <a:defRPr sz="2000" b="0" i="0" u="none" strike="noStrike" cap="none">
                <a:solidFill>
                  <a:schemeClr val="lt1"/>
                </a:solidFill>
                <a:latin typeface="Arial"/>
                <a:ea typeface="Arial"/>
                <a:cs typeface="Arial"/>
                <a:sym typeface="Arial"/>
              </a:defRPr>
            </a:lvl1pPr>
            <a:lvl2pPr marL="914400" marR="0" lvl="1" indent="-331469" algn="l" rtl="0">
              <a:lnSpc>
                <a:spcPct val="120000"/>
              </a:lnSpc>
              <a:spcBef>
                <a:spcPts val="600"/>
              </a:spcBef>
              <a:spcAft>
                <a:spcPts val="0"/>
              </a:spcAft>
              <a:buClr>
                <a:schemeClr val="accent6"/>
              </a:buClr>
              <a:buSzPts val="1620"/>
              <a:buFont typeface="Noto Sans Symbols"/>
              <a:buChar char="▪"/>
              <a:defRPr sz="1800" b="0" i="0" u="none" strike="noStrike" cap="none">
                <a:solidFill>
                  <a:schemeClr val="lt1"/>
                </a:solidFill>
                <a:latin typeface="Arial"/>
                <a:ea typeface="Arial"/>
                <a:cs typeface="Arial"/>
                <a:sym typeface="Arial"/>
              </a:defRPr>
            </a:lvl2pPr>
            <a:lvl3pPr marL="1371600" marR="0" lvl="2" indent="-320039" algn="l" rtl="0">
              <a:lnSpc>
                <a:spcPct val="120000"/>
              </a:lnSpc>
              <a:spcBef>
                <a:spcPts val="600"/>
              </a:spcBef>
              <a:spcAft>
                <a:spcPts val="0"/>
              </a:spcAft>
              <a:buClr>
                <a:schemeClr val="accent6"/>
              </a:buClr>
              <a:buSzPts val="1440"/>
              <a:buFont typeface="Noto Sans Symbols"/>
              <a:buChar char="▪"/>
              <a:defRPr sz="1600" b="0" i="0" u="none" strike="noStrike" cap="none">
                <a:solidFill>
                  <a:schemeClr val="lt1"/>
                </a:solidFill>
                <a:latin typeface="Arial"/>
                <a:ea typeface="Arial"/>
                <a:cs typeface="Arial"/>
                <a:sym typeface="Arial"/>
              </a:defRPr>
            </a:lvl3pPr>
            <a:lvl4pPr marL="1828800" marR="0" lvl="3" indent="-308610" algn="l" rtl="0">
              <a:lnSpc>
                <a:spcPct val="120000"/>
              </a:lnSpc>
              <a:spcBef>
                <a:spcPts val="600"/>
              </a:spcBef>
              <a:spcAft>
                <a:spcPts val="0"/>
              </a:spcAft>
              <a:buClr>
                <a:schemeClr val="accent6"/>
              </a:buClr>
              <a:buSzPts val="1260"/>
              <a:buFont typeface="Noto Sans Symbols"/>
              <a:buChar char="▪"/>
              <a:defRPr sz="1400" b="0" i="0" u="none" strike="noStrike" cap="none">
                <a:solidFill>
                  <a:schemeClr val="lt1"/>
                </a:solidFill>
                <a:latin typeface="Arial"/>
                <a:ea typeface="Arial"/>
                <a:cs typeface="Arial"/>
                <a:sym typeface="Arial"/>
              </a:defRPr>
            </a:lvl4pPr>
            <a:lvl5pPr marL="2286000" marR="0" lvl="4"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5pPr>
            <a:lvl6pPr marL="2743200" marR="0" lvl="5"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6pPr>
            <a:lvl7pPr marL="3200400" marR="0" lvl="6"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7pPr>
            <a:lvl8pPr marL="3657600" marR="0" lvl="7" indent="-297179" algn="l" rtl="0">
              <a:lnSpc>
                <a:spcPct val="120000"/>
              </a:lnSpc>
              <a:spcBef>
                <a:spcPts val="600"/>
              </a:spcBef>
              <a:spcAft>
                <a:spcPts val="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8pPr>
            <a:lvl9pPr marL="4114800" marR="0" lvl="8" indent="-297179" algn="l" rtl="0">
              <a:lnSpc>
                <a:spcPct val="120000"/>
              </a:lnSpc>
              <a:spcBef>
                <a:spcPts val="600"/>
              </a:spcBef>
              <a:spcAft>
                <a:spcPts val="600"/>
              </a:spcAft>
              <a:buClr>
                <a:schemeClr val="accent6"/>
              </a:buClr>
              <a:buSzPts val="1080"/>
              <a:buFont typeface="Noto Sans Symbols"/>
              <a:buChar char="▪"/>
              <a:defRPr sz="1200" b="0" i="0" u="none" strike="noStrike" cap="none">
                <a:solidFill>
                  <a:schemeClr val="lt1"/>
                </a:solidFill>
                <a:latin typeface="Arial"/>
                <a:ea typeface="Arial"/>
                <a:cs typeface="Arial"/>
                <a:sym typeface="Arial"/>
              </a:defRPr>
            </a:lvl9pPr>
          </a:lstStyle>
          <a:p>
            <a:endParaRPr/>
          </a:p>
        </p:txBody>
      </p:sp>
      <p:sp>
        <p:nvSpPr>
          <p:cNvPr id="15" name="Google Shape;15;p13"/>
          <p:cNvSpPr txBox="1">
            <a:spLocks noGrp="1"/>
          </p:cNvSpPr>
          <p:nvPr>
            <p:ph type="dt" idx="10"/>
          </p:nvPr>
        </p:nvSpPr>
        <p:spPr>
          <a:xfrm rot="5400000">
            <a:off x="-810065" y="5270604"/>
            <a:ext cx="2662729" cy="182880"/>
          </a:xfrm>
          <a:prstGeom prst="rect">
            <a:avLst/>
          </a:prstGeom>
          <a:noFill/>
          <a:ln>
            <a:noFill/>
          </a:ln>
        </p:spPr>
        <p:txBody>
          <a:bodyPr spcFirstLastPara="1" wrap="square" lIns="91425" tIns="18275" rIns="91425" bIns="45700" anchor="t" anchorCtr="0">
            <a:noAutofit/>
          </a:bodyPr>
          <a:lstStyle>
            <a:lvl1pPr marR="0" lvl="0" algn="r" rtl="0">
              <a:spcBef>
                <a:spcPts val="0"/>
              </a:spcBef>
              <a:spcAft>
                <a:spcPts val="0"/>
              </a:spcAft>
              <a:buSzPts val="1400"/>
              <a:buNone/>
              <a:defRPr sz="800" b="0" i="0" u="none" strike="noStrike" cap="none">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6" name="Google Shape;16;p13"/>
          <p:cNvSpPr txBox="1">
            <a:spLocks noGrp="1"/>
          </p:cNvSpPr>
          <p:nvPr>
            <p:ph type="ftr" idx="11"/>
          </p:nvPr>
        </p:nvSpPr>
        <p:spPr>
          <a:xfrm rot="5400000">
            <a:off x="-2237130" y="3661144"/>
            <a:ext cx="5885352" cy="179176"/>
          </a:xfrm>
          <a:prstGeom prst="rect">
            <a:avLst/>
          </a:prstGeom>
          <a:noFill/>
          <a:ln>
            <a:noFill/>
          </a:ln>
        </p:spPr>
        <p:txBody>
          <a:bodyPr spcFirstLastPara="1" wrap="square" lIns="91425" tIns="45700" rIns="91425" bIns="18275" anchor="b" anchorCtr="0">
            <a:noAutofit/>
          </a:bodyPr>
          <a:lstStyle>
            <a:lvl1pPr marR="0" lvl="0" algn="r" rtl="0">
              <a:spcBef>
                <a:spcPts val="0"/>
              </a:spcBef>
              <a:spcAft>
                <a:spcPts val="0"/>
              </a:spcAft>
              <a:buSzPts val="1400"/>
              <a:buNone/>
              <a:defRPr sz="800" b="0" i="0" u="none" strike="noStrike" cap="none">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7" name="Google Shape;17;p13"/>
          <p:cNvSpPr txBox="1">
            <a:spLocks noGrp="1"/>
          </p:cNvSpPr>
          <p:nvPr>
            <p:ph type="sldNum" idx="12"/>
          </p:nvPr>
        </p:nvSpPr>
        <p:spPr>
          <a:xfrm>
            <a:off x="158407" y="164592"/>
            <a:ext cx="636727" cy="322851"/>
          </a:xfrm>
          <a:prstGeom prst="rect">
            <a:avLst/>
          </a:prstGeom>
          <a:noFill/>
          <a:ln>
            <a:noFill/>
          </a:ln>
        </p:spPr>
        <p:txBody>
          <a:bodyPr spcFirstLastPara="1" wrap="square" lIns="91425" tIns="45700" rIns="45700" bIns="45700" anchor="ctr" anchorCtr="0">
            <a:noAutofit/>
          </a:bodyPr>
          <a:lstStyle>
            <a:lvl1pPr marL="0" marR="0" lvl="0" indent="0" algn="r" rtl="0">
              <a:spcBef>
                <a:spcPts val="0"/>
              </a:spcBef>
              <a:buNone/>
              <a:defRPr sz="1800" b="0" i="0" u="none" strike="noStrike" cap="none">
                <a:solidFill>
                  <a:schemeClr val="lt1"/>
                </a:solidFill>
                <a:latin typeface="Arial"/>
                <a:ea typeface="Arial"/>
                <a:cs typeface="Arial"/>
                <a:sym typeface="Arial"/>
              </a:defRPr>
            </a:lvl1pPr>
            <a:lvl2pPr marL="0" marR="0" lvl="1" indent="0" algn="r" rtl="0">
              <a:spcBef>
                <a:spcPts val="0"/>
              </a:spcBef>
              <a:buNone/>
              <a:defRPr sz="1800" b="0" i="0" u="none" strike="noStrike" cap="none">
                <a:solidFill>
                  <a:schemeClr val="lt1"/>
                </a:solidFill>
                <a:latin typeface="Arial"/>
                <a:ea typeface="Arial"/>
                <a:cs typeface="Arial"/>
                <a:sym typeface="Arial"/>
              </a:defRPr>
            </a:lvl2pPr>
            <a:lvl3pPr marL="0" marR="0" lvl="2" indent="0" algn="r" rtl="0">
              <a:spcBef>
                <a:spcPts val="0"/>
              </a:spcBef>
              <a:buNone/>
              <a:defRPr sz="1800" b="0" i="0" u="none" strike="noStrike" cap="none">
                <a:solidFill>
                  <a:schemeClr val="lt1"/>
                </a:solidFill>
                <a:latin typeface="Arial"/>
                <a:ea typeface="Arial"/>
                <a:cs typeface="Arial"/>
                <a:sym typeface="Arial"/>
              </a:defRPr>
            </a:lvl3pPr>
            <a:lvl4pPr marL="0" marR="0" lvl="3" indent="0" algn="r" rtl="0">
              <a:spcBef>
                <a:spcPts val="0"/>
              </a:spcBef>
              <a:buNone/>
              <a:defRPr sz="1800" b="0" i="0" u="none" strike="noStrike" cap="none">
                <a:solidFill>
                  <a:schemeClr val="lt1"/>
                </a:solidFill>
                <a:latin typeface="Arial"/>
                <a:ea typeface="Arial"/>
                <a:cs typeface="Arial"/>
                <a:sym typeface="Arial"/>
              </a:defRPr>
            </a:lvl4pPr>
            <a:lvl5pPr marL="0" marR="0" lvl="4" indent="0" algn="r" rtl="0">
              <a:spcBef>
                <a:spcPts val="0"/>
              </a:spcBef>
              <a:buNone/>
              <a:defRPr sz="1800" b="0" i="0" u="none" strike="noStrike" cap="none">
                <a:solidFill>
                  <a:schemeClr val="lt1"/>
                </a:solidFill>
                <a:latin typeface="Arial"/>
                <a:ea typeface="Arial"/>
                <a:cs typeface="Arial"/>
                <a:sym typeface="Arial"/>
              </a:defRPr>
            </a:lvl5pPr>
            <a:lvl6pPr marL="0" marR="0" lvl="5" indent="0" algn="r" rtl="0">
              <a:spcBef>
                <a:spcPts val="0"/>
              </a:spcBef>
              <a:buNone/>
              <a:defRPr sz="1800" b="0" i="0" u="none" strike="noStrike" cap="none">
                <a:solidFill>
                  <a:schemeClr val="lt1"/>
                </a:solidFill>
                <a:latin typeface="Arial"/>
                <a:ea typeface="Arial"/>
                <a:cs typeface="Arial"/>
                <a:sym typeface="Arial"/>
              </a:defRPr>
            </a:lvl6pPr>
            <a:lvl7pPr marL="0" marR="0" lvl="6" indent="0" algn="r" rtl="0">
              <a:spcBef>
                <a:spcPts val="0"/>
              </a:spcBef>
              <a:buNone/>
              <a:defRPr sz="1800" b="0" i="0" u="none" strike="noStrike" cap="none">
                <a:solidFill>
                  <a:schemeClr val="lt1"/>
                </a:solidFill>
                <a:latin typeface="Arial"/>
                <a:ea typeface="Arial"/>
                <a:cs typeface="Arial"/>
                <a:sym typeface="Arial"/>
              </a:defRPr>
            </a:lvl7pPr>
            <a:lvl8pPr marL="0" marR="0" lvl="7" indent="0" algn="r" rtl="0">
              <a:spcBef>
                <a:spcPts val="0"/>
              </a:spcBef>
              <a:buNone/>
              <a:defRPr sz="1800" b="0" i="0" u="none" strike="noStrike" cap="none">
                <a:solidFill>
                  <a:schemeClr val="lt1"/>
                </a:solidFill>
                <a:latin typeface="Arial"/>
                <a:ea typeface="Arial"/>
                <a:cs typeface="Arial"/>
                <a:sym typeface="Arial"/>
              </a:defRPr>
            </a:lvl8pPr>
            <a:lvl9pPr marL="0" marR="0" lvl="8" indent="0" algn="r" rtl="0">
              <a:spcBef>
                <a:spcPts val="0"/>
              </a:spcBef>
              <a:buNone/>
              <a:defRPr sz="18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
        <p:nvSpPr>
          <p:cNvPr id="18" name="Google Shape;18;p13"/>
          <p:cNvSpPr/>
          <p:nvPr/>
        </p:nvSpPr>
        <p:spPr>
          <a:xfrm>
            <a:off x="962042" y="0"/>
            <a:ext cx="45719" cy="68580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1.xml" /><Relationship Id="rId1" Type="http://schemas.openxmlformats.org/officeDocument/2006/relationships/slideLayout" Target="../slideLayouts/slideLayout2.xml" /><Relationship Id="rId5" Type="http://schemas.openxmlformats.org/officeDocument/2006/relationships/image" Target="../media/image6.png" /><Relationship Id="rId4" Type="http://schemas.openxmlformats.org/officeDocument/2006/relationships/image" Target="../media/image5.jpg"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3" Type="http://schemas.openxmlformats.org/officeDocument/2006/relationships/image" Target="../media/image13.jpg" /><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3" Type="http://schemas.openxmlformats.org/officeDocument/2006/relationships/image" Target="../media/image14.jpg" /><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3" Type="http://schemas.openxmlformats.org/officeDocument/2006/relationships/image" Target="../media/image15.jpg" /><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g335f4d0b33a_0_0"/>
          <p:cNvSpPr txBox="1">
            <a:spLocks noGrp="1"/>
          </p:cNvSpPr>
          <p:nvPr>
            <p:ph type="subTitle" idx="1"/>
          </p:nvPr>
        </p:nvSpPr>
        <p:spPr>
          <a:xfrm>
            <a:off x="2772274" y="2565918"/>
            <a:ext cx="5357700" cy="1679510"/>
          </a:xfrm>
          <a:prstGeom prst="rect">
            <a:avLst/>
          </a:prstGeom>
          <a:noFill/>
          <a:ln>
            <a:noFill/>
          </a:ln>
        </p:spPr>
        <p:txBody>
          <a:bodyPr spcFirstLastPara="1" wrap="square" lIns="91425" tIns="0" rIns="91425" bIns="45700" anchor="b" anchorCtr="0">
            <a:normAutofit fontScale="55000" lnSpcReduction="20000"/>
          </a:bodyPr>
          <a:lstStyle/>
          <a:p>
            <a:pPr marL="0" lvl="0" indent="0" algn="ctr" rtl="0">
              <a:lnSpc>
                <a:spcPct val="120000"/>
              </a:lnSpc>
              <a:spcBef>
                <a:spcPts val="0"/>
              </a:spcBef>
              <a:spcAft>
                <a:spcPts val="0"/>
              </a:spcAft>
              <a:buSzPts val="2520"/>
              <a:buNone/>
            </a:pPr>
            <a:r>
              <a:rPr lang="en-GB" sz="2800" b="1" dirty="0" err="1">
                <a:latin typeface="Times New Roman"/>
                <a:ea typeface="Times New Roman"/>
                <a:cs typeface="Times New Roman"/>
                <a:sym typeface="Times New Roman"/>
              </a:rPr>
              <a:t>Croeso</a:t>
            </a:r>
            <a:r>
              <a:rPr lang="en-GB" sz="2800" b="1" dirty="0">
                <a:latin typeface="Times New Roman"/>
                <a:ea typeface="Times New Roman"/>
                <a:cs typeface="Times New Roman"/>
                <a:sym typeface="Times New Roman"/>
              </a:rPr>
              <a:t> </a:t>
            </a:r>
            <a:r>
              <a:rPr lang="en-GB" sz="2800" b="1" dirty="0" err="1">
                <a:latin typeface="Times New Roman"/>
                <a:ea typeface="Times New Roman"/>
                <a:cs typeface="Times New Roman"/>
                <a:sym typeface="Times New Roman"/>
              </a:rPr>
              <a:t>Cymru</a:t>
            </a:r>
            <a:r>
              <a:rPr lang="en-GB" sz="2800" b="1" dirty="0">
                <a:latin typeface="Times New Roman"/>
                <a:ea typeface="Times New Roman"/>
                <a:cs typeface="Times New Roman"/>
                <a:sym typeface="Times New Roman"/>
              </a:rPr>
              <a:t>: International Culture &amp; Cuisine Expo 2025</a:t>
            </a:r>
          </a:p>
          <a:p>
            <a:pPr marL="0" lvl="0" indent="0" algn="ctr" rtl="0">
              <a:lnSpc>
                <a:spcPct val="120000"/>
              </a:lnSpc>
              <a:spcBef>
                <a:spcPts val="0"/>
              </a:spcBef>
              <a:spcAft>
                <a:spcPts val="0"/>
              </a:spcAft>
              <a:buSzPts val="2520"/>
              <a:buNone/>
            </a:pPr>
            <a:r>
              <a:rPr lang="en-GB" sz="2800" b="1" dirty="0">
                <a:latin typeface="Times New Roman"/>
                <a:cs typeface="Times New Roman"/>
                <a:sym typeface="Times New Roman"/>
              </a:rPr>
              <a:t>Student name: Iulia Maria Luca</a:t>
            </a:r>
          </a:p>
          <a:p>
            <a:pPr marL="0" lvl="0" indent="0" algn="ctr" rtl="0">
              <a:lnSpc>
                <a:spcPct val="120000"/>
              </a:lnSpc>
              <a:spcBef>
                <a:spcPts val="0"/>
              </a:spcBef>
              <a:spcAft>
                <a:spcPts val="0"/>
              </a:spcAft>
              <a:buSzPts val="2520"/>
              <a:buNone/>
            </a:pPr>
            <a:r>
              <a:rPr lang="en-GB" sz="2800" b="1" dirty="0">
                <a:latin typeface="Times New Roman"/>
                <a:cs typeface="Times New Roman"/>
                <a:sym typeface="Times New Roman"/>
              </a:rPr>
              <a:t>Student id: 2239007</a:t>
            </a:r>
          </a:p>
          <a:p>
            <a:pPr marL="0" lvl="0" indent="0" algn="ctr" rtl="0">
              <a:lnSpc>
                <a:spcPct val="120000"/>
              </a:lnSpc>
              <a:spcBef>
                <a:spcPts val="0"/>
              </a:spcBef>
              <a:spcAft>
                <a:spcPts val="0"/>
              </a:spcAft>
              <a:buSzPts val="2520"/>
              <a:buNone/>
            </a:pPr>
            <a:r>
              <a:rPr lang="en-GB" sz="3300" b="1" dirty="0">
                <a:latin typeface="Times New Roman"/>
                <a:cs typeface="Times New Roman"/>
                <a:sym typeface="Times New Roman"/>
              </a:rPr>
              <a:t>BMIH6007</a:t>
            </a:r>
          </a:p>
          <a:p>
            <a:pPr marL="0" lvl="0" indent="0" algn="ctr" rtl="0">
              <a:lnSpc>
                <a:spcPct val="120000"/>
              </a:lnSpc>
              <a:spcBef>
                <a:spcPts val="0"/>
              </a:spcBef>
              <a:spcAft>
                <a:spcPts val="0"/>
              </a:spcAft>
              <a:buSzPts val="2520"/>
              <a:buNone/>
            </a:pPr>
            <a:r>
              <a:rPr lang="en-GB" sz="2800" b="1" dirty="0"/>
              <a:t>Tutor name: Kathryn Flynn</a:t>
            </a:r>
            <a:endParaRPr sz="2800" b="1" dirty="0"/>
          </a:p>
        </p:txBody>
      </p:sp>
      <p:pic>
        <p:nvPicPr>
          <p:cNvPr id="125" name="Google Shape;125;g335f4d0b33a_0_0" descr="Croeso 2025 | A warm Welsh welcome ..."/>
          <p:cNvPicPr preferRelativeResize="0"/>
          <p:nvPr/>
        </p:nvPicPr>
        <p:blipFill rotWithShape="1">
          <a:blip r:embed="rId3">
            <a:alphaModFix/>
          </a:blip>
          <a:srcRect/>
          <a:stretch/>
        </p:blipFill>
        <p:spPr>
          <a:xfrm>
            <a:off x="9601003" y="557114"/>
            <a:ext cx="2171700" cy="2105025"/>
          </a:xfrm>
          <a:prstGeom prst="rect">
            <a:avLst/>
          </a:prstGeom>
          <a:noFill/>
          <a:ln>
            <a:noFill/>
          </a:ln>
        </p:spPr>
      </p:pic>
      <p:pic>
        <p:nvPicPr>
          <p:cNvPr id="126" name="Google Shape;126;g335f4d0b33a_0_0" descr="Welcome Wales Uk Croeso Gymru Sign ..."/>
          <p:cNvPicPr preferRelativeResize="0"/>
          <p:nvPr/>
        </p:nvPicPr>
        <p:blipFill rotWithShape="1">
          <a:blip r:embed="rId4">
            <a:alphaModFix/>
          </a:blip>
          <a:srcRect/>
          <a:stretch/>
        </p:blipFill>
        <p:spPr>
          <a:xfrm>
            <a:off x="9472415" y="2778256"/>
            <a:ext cx="2428875" cy="1885950"/>
          </a:xfrm>
          <a:prstGeom prst="rect">
            <a:avLst/>
          </a:prstGeom>
          <a:noFill/>
          <a:ln>
            <a:noFill/>
          </a:ln>
        </p:spPr>
      </p:pic>
      <p:pic>
        <p:nvPicPr>
          <p:cNvPr id="127" name="Google Shape;127;g335f4d0b33a_0_0" descr="Wales Walking Holidays - Mid Wales ..."/>
          <p:cNvPicPr preferRelativeResize="0"/>
          <p:nvPr/>
        </p:nvPicPr>
        <p:blipFill rotWithShape="1">
          <a:blip r:embed="rId5">
            <a:alphaModFix/>
          </a:blip>
          <a:srcRect/>
          <a:stretch/>
        </p:blipFill>
        <p:spPr>
          <a:xfrm>
            <a:off x="9329539" y="4780323"/>
            <a:ext cx="2714625" cy="16859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1"/>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3400"/>
              <a:buFont typeface="Times New Roman"/>
              <a:buNone/>
            </a:pPr>
            <a:r>
              <a:rPr lang="en-GB" b="1">
                <a:latin typeface="Times New Roman"/>
                <a:ea typeface="Times New Roman"/>
                <a:cs typeface="Times New Roman"/>
                <a:sym typeface="Times New Roman"/>
              </a:rPr>
              <a:t>AI DECLARATION</a:t>
            </a:r>
            <a:endParaRPr b="1">
              <a:latin typeface="Times New Roman"/>
              <a:ea typeface="Times New Roman"/>
              <a:cs typeface="Times New Roman"/>
              <a:sym typeface="Times New Roman"/>
            </a:endParaRPr>
          </a:p>
        </p:txBody>
      </p:sp>
      <p:sp>
        <p:nvSpPr>
          <p:cNvPr id="133" name="Google Shape;133;p1"/>
          <p:cNvSpPr txBox="1">
            <a:spLocks noGrp="1"/>
          </p:cNvSpPr>
          <p:nvPr>
            <p:ph type="body" idx="1"/>
          </p:nvPr>
        </p:nvSpPr>
        <p:spPr>
          <a:xfrm>
            <a:off x="2773599" y="2052116"/>
            <a:ext cx="7796540" cy="3997828"/>
          </a:xfrm>
          <a:prstGeom prst="rect">
            <a:avLst/>
          </a:prstGeom>
          <a:noFill/>
          <a:ln>
            <a:noFill/>
          </a:ln>
        </p:spPr>
        <p:txBody>
          <a:bodyPr spcFirstLastPara="1" wrap="square" lIns="91425" tIns="45700" rIns="91425" bIns="45700" anchor="ctr" anchorCtr="0">
            <a:normAutofit/>
          </a:bodyPr>
          <a:lstStyle/>
          <a:p>
            <a:pPr marL="344487" lvl="0" indent="0" algn="just" rtl="0">
              <a:lnSpc>
                <a:spcPct val="150000"/>
              </a:lnSpc>
              <a:spcBef>
                <a:spcPts val="0"/>
              </a:spcBef>
              <a:spcAft>
                <a:spcPts val="0"/>
              </a:spcAft>
              <a:buNone/>
            </a:pPr>
            <a:r>
              <a:rPr lang="en-GB" sz="1200">
                <a:latin typeface="Times New Roman"/>
                <a:ea typeface="Times New Roman"/>
                <a:cs typeface="Times New Roman"/>
                <a:sym typeface="Times New Roman"/>
              </a:rPr>
              <a:t>I assure you that all work is my own. AI tools were sometimes used to help in structuring the report. Any analysis or arguments, along with the conclusions drawn, are the results of the individual have not been AI-generated and is completely my own.</a:t>
            </a:r>
            <a:endParaRPr sz="1200">
              <a:latin typeface="Times New Roman"/>
              <a:ea typeface="Times New Roman"/>
              <a:cs typeface="Times New Roman"/>
              <a:sym typeface="Times New Roman"/>
            </a:endParaRPr>
          </a:p>
          <a:p>
            <a:pPr marL="0" lvl="0" indent="0" algn="just" rtl="0">
              <a:lnSpc>
                <a:spcPct val="120000"/>
              </a:lnSpc>
              <a:spcBef>
                <a:spcPts val="0"/>
              </a:spcBef>
              <a:spcAft>
                <a:spcPts val="0"/>
              </a:spcAft>
              <a:buNone/>
            </a:pPr>
            <a:endParaRPr>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Croeso Cymru: International Culture &amp; Cuisine Expo 2025</a:t>
            </a:r>
            <a:endParaRPr sz="1800" b="1"/>
          </a:p>
        </p:txBody>
      </p:sp>
      <p:sp>
        <p:nvSpPr>
          <p:cNvPr id="140" name="Google Shape;140;p2"/>
          <p:cNvSpPr txBox="1">
            <a:spLocks noGrp="1"/>
          </p:cNvSpPr>
          <p:nvPr>
            <p:ph type="body" idx="1"/>
          </p:nvPr>
        </p:nvSpPr>
        <p:spPr>
          <a:xfrm>
            <a:off x="1133335" y="1505362"/>
            <a:ext cx="5248611" cy="3997828"/>
          </a:xfrm>
          <a:prstGeom prst="rect">
            <a:avLst/>
          </a:prstGeom>
          <a:noFill/>
          <a:ln>
            <a:noFill/>
          </a:ln>
        </p:spPr>
        <p:txBody>
          <a:bodyPr spcFirstLastPara="1" wrap="square" lIns="91425" tIns="45700" rIns="91425" bIns="45700" anchor="ctr" anchorCtr="0">
            <a:normAutofit/>
          </a:bodyPr>
          <a:lstStyle/>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Event Title: "Croeso Cymru: International Culture &amp; Cuisine Expo 2025"</a:t>
            </a:r>
            <a:endParaRPr sz="1800">
              <a:latin typeface="Arial"/>
              <a:ea typeface="Arial"/>
              <a:cs typeface="Arial"/>
              <a:sym typeface="Arial"/>
            </a:endParaRPr>
          </a:p>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Theme: Visit Wales - Year of Croeso 2025</a:t>
            </a:r>
            <a:endParaRPr sz="1800">
              <a:latin typeface="Arial"/>
              <a:ea typeface="Arial"/>
              <a:cs typeface="Arial"/>
              <a:sym typeface="Arial"/>
            </a:endParaRPr>
          </a:p>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Location: Cardiff Castle Grounds, Cardiff, Wales</a:t>
            </a:r>
            <a:endParaRPr sz="1800">
              <a:latin typeface="Arial"/>
              <a:ea typeface="Arial"/>
              <a:cs typeface="Arial"/>
              <a:sym typeface="Arial"/>
            </a:endParaRPr>
          </a:p>
          <a:p>
            <a:pPr marL="344488" lvl="0" indent="-230188" algn="l" rtl="0">
              <a:lnSpc>
                <a:spcPct val="120000"/>
              </a:lnSpc>
              <a:spcBef>
                <a:spcPts val="1600"/>
              </a:spcBef>
              <a:spcAft>
                <a:spcPts val="0"/>
              </a:spcAft>
              <a:buSzPts val="1800"/>
              <a:buNone/>
            </a:pPr>
            <a:endParaRPr/>
          </a:p>
        </p:txBody>
      </p:sp>
      <p:pic>
        <p:nvPicPr>
          <p:cNvPr id="141" name="Google Shape;141;p2" descr="host Worldchefs Congress &amp; Expo 2026 ..."/>
          <p:cNvPicPr preferRelativeResize="0"/>
          <p:nvPr/>
        </p:nvPicPr>
        <p:blipFill rotWithShape="1">
          <a:blip r:embed="rId3">
            <a:alphaModFix/>
          </a:blip>
          <a:srcRect/>
          <a:stretch/>
        </p:blipFill>
        <p:spPr>
          <a:xfrm>
            <a:off x="6612249" y="2308249"/>
            <a:ext cx="4446416" cy="2489993"/>
          </a:xfrm>
          <a:prstGeom prst="rect">
            <a:avLst/>
          </a:prstGeom>
          <a:noFill/>
          <a:ln>
            <a:noFill/>
          </a:ln>
        </p:spPr>
      </p:pic>
      <p:sp>
        <p:nvSpPr>
          <p:cNvPr id="142" name="Google Shape;142;p2"/>
          <p:cNvSpPr/>
          <p:nvPr/>
        </p:nvSpPr>
        <p:spPr>
          <a:xfrm>
            <a:off x="8265394" y="5026481"/>
            <a:ext cx="124091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0" i="0" u="none" strike="noStrike" cap="none">
                <a:solidFill>
                  <a:schemeClr val="lt1"/>
                </a:solidFill>
                <a:latin typeface="Times New Roman"/>
                <a:ea typeface="Times New Roman"/>
                <a:cs typeface="Times New Roman"/>
                <a:sym typeface="Times New Roman"/>
              </a:rPr>
              <a:t>Tung, 2025</a:t>
            </a:r>
            <a:endParaRPr sz="1800">
              <a:solidFill>
                <a:schemeClr val="lt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3"/>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Event Content and Context</a:t>
            </a:r>
            <a:endParaRPr>
              <a:latin typeface="Times New Roman"/>
              <a:ea typeface="Times New Roman"/>
              <a:cs typeface="Times New Roman"/>
              <a:sym typeface="Times New Roman"/>
            </a:endParaRPr>
          </a:p>
        </p:txBody>
      </p:sp>
      <p:sp>
        <p:nvSpPr>
          <p:cNvPr id="149" name="Google Shape;149;p3"/>
          <p:cNvSpPr txBox="1">
            <a:spLocks noGrp="1"/>
          </p:cNvSpPr>
          <p:nvPr>
            <p:ph type="body" idx="1"/>
          </p:nvPr>
        </p:nvSpPr>
        <p:spPr>
          <a:xfrm>
            <a:off x="5703215" y="2052116"/>
            <a:ext cx="4866923" cy="3997828"/>
          </a:xfrm>
          <a:prstGeom prst="rect">
            <a:avLst/>
          </a:prstGeom>
          <a:noFill/>
          <a:ln>
            <a:noFill/>
          </a:ln>
        </p:spPr>
        <p:txBody>
          <a:bodyPr spcFirstLastPara="1" wrap="square" lIns="91425" tIns="45700" rIns="91425" bIns="45700" anchor="ctr" anchorCtr="0">
            <a:normAutofit/>
          </a:bodyPr>
          <a:lstStyle/>
          <a:p>
            <a:pPr marL="344488" lvl="0" indent="-344488" algn="just" rtl="0">
              <a:lnSpc>
                <a:spcPct val="150000"/>
              </a:lnSpc>
              <a:spcBef>
                <a:spcPts val="0"/>
              </a:spcBef>
              <a:spcAft>
                <a:spcPts val="0"/>
              </a:spcAft>
              <a:buSzPts val="1620"/>
              <a:buChar char="▪"/>
            </a:pPr>
            <a:r>
              <a:rPr lang="en-GB" sz="1800">
                <a:latin typeface="Times New Roman"/>
                <a:ea typeface="Times New Roman"/>
                <a:cs typeface="Times New Roman"/>
                <a:sym typeface="Times New Roman"/>
              </a:rPr>
              <a:t>Event Type: MICE Cultural Expo and Networking Event</a:t>
            </a:r>
            <a:endParaRPr sz="1800">
              <a:latin typeface="Arial"/>
              <a:ea typeface="Arial"/>
              <a:cs typeface="Arial"/>
              <a:sym typeface="Arial"/>
            </a:endParaRPr>
          </a:p>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Focus: Welsh heritage, cuisine, arts, and sustainable tourism (Tung, 2025)</a:t>
            </a:r>
            <a:endParaRPr sz="1800">
              <a:latin typeface="Arial"/>
              <a:ea typeface="Arial"/>
              <a:cs typeface="Arial"/>
              <a:sym typeface="Arial"/>
            </a:endParaRPr>
          </a:p>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Nature: Hybrid - In-person exhibition with virtual networking</a:t>
            </a:r>
            <a:endParaRPr sz="1800">
              <a:latin typeface="Arial"/>
              <a:ea typeface="Arial"/>
              <a:cs typeface="Arial"/>
              <a:sym typeface="Arial"/>
            </a:endParaRPr>
          </a:p>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Duration: A two-day event in mid-July 2025.</a:t>
            </a:r>
            <a:endParaRPr sz="1800">
              <a:latin typeface="Arial"/>
              <a:ea typeface="Arial"/>
              <a:cs typeface="Arial"/>
              <a:sym typeface="Arial"/>
            </a:endParaRPr>
          </a:p>
          <a:p>
            <a:pPr marL="344488" lvl="0" indent="-230188" algn="l" rtl="0">
              <a:lnSpc>
                <a:spcPct val="120000"/>
              </a:lnSpc>
              <a:spcBef>
                <a:spcPts val="1600"/>
              </a:spcBef>
              <a:spcAft>
                <a:spcPts val="0"/>
              </a:spcAft>
              <a:buSzPts val="1800"/>
              <a:buNone/>
            </a:pPr>
            <a:endParaRPr/>
          </a:p>
        </p:txBody>
      </p:sp>
      <p:pic>
        <p:nvPicPr>
          <p:cNvPr id="150" name="Google Shape;150;p3" descr="MICE Tourism Flourishes as India Shines at AIME 2024: A Gateway to Global  Business Connections - tourismindiaonline.com"/>
          <p:cNvPicPr preferRelativeResize="0"/>
          <p:nvPr/>
        </p:nvPicPr>
        <p:blipFill rotWithShape="1">
          <a:blip r:embed="rId3">
            <a:alphaModFix/>
          </a:blip>
          <a:srcRect/>
          <a:stretch/>
        </p:blipFill>
        <p:spPr>
          <a:xfrm>
            <a:off x="1420943" y="2378354"/>
            <a:ext cx="4188919" cy="2787535"/>
          </a:xfrm>
          <a:prstGeom prst="rect">
            <a:avLst/>
          </a:prstGeom>
          <a:noFill/>
          <a:ln>
            <a:noFill/>
          </a:ln>
        </p:spPr>
      </p:pic>
      <p:sp>
        <p:nvSpPr>
          <p:cNvPr id="151" name="Google Shape;151;p3"/>
          <p:cNvSpPr/>
          <p:nvPr/>
        </p:nvSpPr>
        <p:spPr>
          <a:xfrm>
            <a:off x="2918953" y="5250416"/>
            <a:ext cx="124091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Times New Roman"/>
                <a:ea typeface="Times New Roman"/>
                <a:cs typeface="Times New Roman"/>
                <a:sym typeface="Times New Roman"/>
              </a:rPr>
              <a:t>Tung, 2025</a:t>
            </a:r>
            <a:endParaRPr sz="1800">
              <a:solidFill>
                <a:schemeClr val="lt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4"/>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Market Factors – Target Market</a:t>
            </a:r>
            <a:endParaRPr>
              <a:latin typeface="Times New Roman"/>
              <a:ea typeface="Times New Roman"/>
              <a:cs typeface="Times New Roman"/>
              <a:sym typeface="Times New Roman"/>
            </a:endParaRPr>
          </a:p>
        </p:txBody>
      </p:sp>
      <p:sp>
        <p:nvSpPr>
          <p:cNvPr id="158" name="Google Shape;158;p4"/>
          <p:cNvSpPr/>
          <p:nvPr/>
        </p:nvSpPr>
        <p:spPr>
          <a:xfrm>
            <a:off x="1370737" y="1551944"/>
            <a:ext cx="5342879" cy="3997828"/>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noFill/>
          <a:ln>
            <a:noFill/>
          </a:ln>
        </p:spPr>
        <p:txBody>
          <a:bodyPr spcFirstLastPara="1" wrap="square" lIns="91425" tIns="45700" rIns="91425" bIns="45700" anchor="ctr" anchorCtr="1">
            <a:noAutofit/>
          </a:bodyPr>
          <a:lstStyle/>
          <a:p>
            <a:pPr marL="114300" marR="0" lvl="1" indent="-114300" algn="l" rtl="0">
              <a:lnSpc>
                <a:spcPct val="75000"/>
              </a:lnSpc>
              <a:spcBef>
                <a:spcPts val="0"/>
              </a:spcBef>
              <a:spcAft>
                <a:spcPts val="0"/>
              </a:spcAft>
              <a:buClr>
                <a:schemeClr val="lt1"/>
              </a:buClr>
              <a:buSzPts val="1800"/>
              <a:buFont typeface="Times New Roman"/>
              <a:buChar char="•"/>
            </a:pPr>
            <a:r>
              <a:rPr lang="en-GB" sz="1800" b="0" i="0" u="none" strike="noStrike" cap="none">
                <a:solidFill>
                  <a:schemeClr val="lt1"/>
                </a:solidFill>
                <a:latin typeface="Times New Roman"/>
                <a:ea typeface="Times New Roman"/>
                <a:cs typeface="Times New Roman"/>
                <a:sym typeface="Times New Roman"/>
              </a:rPr>
              <a:t>International tourists (US, Europe, Asia) interested in culture</a:t>
            </a:r>
            <a:endParaRPr sz="1800" b="0" i="0" u="none" strike="noStrike" cap="none">
              <a:solidFill>
                <a:schemeClr val="lt1"/>
              </a:solidFill>
              <a:latin typeface="Times New Roman"/>
              <a:ea typeface="Times New Roman"/>
              <a:cs typeface="Times New Roman"/>
              <a:sym typeface="Times New Roman"/>
            </a:endParaRPr>
          </a:p>
          <a:p>
            <a:pPr marL="114300" marR="0" lvl="1" indent="0" algn="l" rtl="0">
              <a:lnSpc>
                <a:spcPct val="75000"/>
              </a:lnSpc>
              <a:spcBef>
                <a:spcPts val="180"/>
              </a:spcBef>
              <a:spcAft>
                <a:spcPts val="0"/>
              </a:spcAft>
              <a:buClr>
                <a:schemeClr val="lt1"/>
              </a:buClr>
              <a:buSzPts val="1800"/>
              <a:buFont typeface="Arial"/>
              <a:buNone/>
            </a:pPr>
            <a:endParaRPr sz="1800" b="0" i="0" u="none" strike="noStrike" cap="none">
              <a:solidFill>
                <a:schemeClr val="lt1"/>
              </a:solidFill>
              <a:latin typeface="Arial"/>
              <a:ea typeface="Arial"/>
              <a:cs typeface="Arial"/>
              <a:sym typeface="Arial"/>
            </a:endParaRPr>
          </a:p>
          <a:p>
            <a:pPr marL="114300" marR="0" lvl="1" indent="-114300" algn="l" rtl="0">
              <a:lnSpc>
                <a:spcPct val="75000"/>
              </a:lnSpc>
              <a:spcBef>
                <a:spcPts val="180"/>
              </a:spcBef>
              <a:spcAft>
                <a:spcPts val="0"/>
              </a:spcAft>
              <a:buClr>
                <a:schemeClr val="lt1"/>
              </a:buClr>
              <a:buSzPts val="1800"/>
              <a:buFont typeface="Times New Roman"/>
              <a:buChar char="•"/>
            </a:pPr>
            <a:r>
              <a:rPr lang="en-GB" sz="1800" b="0" i="0" u="none" strike="noStrike" cap="none">
                <a:solidFill>
                  <a:schemeClr val="lt1"/>
                </a:solidFill>
                <a:latin typeface="Times New Roman"/>
                <a:ea typeface="Times New Roman"/>
                <a:cs typeface="Times New Roman"/>
                <a:sym typeface="Times New Roman"/>
              </a:rPr>
              <a:t>Business Delegates from tourism, hospitality, culinary sectors</a:t>
            </a:r>
            <a:endParaRPr sz="1800" b="0" i="0" u="none" strike="noStrike" cap="none">
              <a:solidFill>
                <a:schemeClr val="lt1"/>
              </a:solidFill>
              <a:latin typeface="Times New Roman"/>
              <a:ea typeface="Times New Roman"/>
              <a:cs typeface="Times New Roman"/>
              <a:sym typeface="Times New Roman"/>
            </a:endParaRPr>
          </a:p>
          <a:p>
            <a:pPr marL="114300" marR="0" lvl="1" indent="0" algn="l" rtl="0">
              <a:lnSpc>
                <a:spcPct val="75000"/>
              </a:lnSpc>
              <a:spcBef>
                <a:spcPts val="180"/>
              </a:spcBef>
              <a:spcAft>
                <a:spcPts val="0"/>
              </a:spcAft>
              <a:buClr>
                <a:schemeClr val="lt1"/>
              </a:buClr>
              <a:buSzPts val="1800"/>
              <a:buFont typeface="Arial"/>
              <a:buNone/>
            </a:pPr>
            <a:endParaRPr sz="1800" b="0" i="0" u="none" strike="noStrike" cap="none">
              <a:solidFill>
                <a:schemeClr val="lt1"/>
              </a:solidFill>
              <a:latin typeface="Arial"/>
              <a:ea typeface="Arial"/>
              <a:cs typeface="Arial"/>
              <a:sym typeface="Arial"/>
            </a:endParaRPr>
          </a:p>
          <a:p>
            <a:pPr marL="114300" marR="0" lvl="1" indent="-114300" algn="l" rtl="0">
              <a:lnSpc>
                <a:spcPct val="75000"/>
              </a:lnSpc>
              <a:spcBef>
                <a:spcPts val="180"/>
              </a:spcBef>
              <a:spcAft>
                <a:spcPts val="0"/>
              </a:spcAft>
              <a:buClr>
                <a:schemeClr val="lt1"/>
              </a:buClr>
              <a:buSzPts val="1800"/>
              <a:buFont typeface="Times New Roman"/>
              <a:buChar char="•"/>
            </a:pPr>
            <a:r>
              <a:rPr lang="en-GB" sz="1800" b="0" i="0" u="none" strike="noStrike" cap="none">
                <a:solidFill>
                  <a:schemeClr val="lt1"/>
                </a:solidFill>
                <a:latin typeface="Times New Roman"/>
                <a:ea typeface="Times New Roman"/>
                <a:cs typeface="Times New Roman"/>
                <a:sym typeface="Times New Roman"/>
              </a:rPr>
              <a:t>Expats and international students in the UK (Rosiak </a:t>
            </a:r>
            <a:r>
              <a:rPr lang="en-GB" sz="1800" b="0" i="1" u="none" strike="noStrike" cap="none">
                <a:solidFill>
                  <a:schemeClr val="lt1"/>
                </a:solidFill>
                <a:latin typeface="Times New Roman"/>
                <a:ea typeface="Times New Roman"/>
                <a:cs typeface="Times New Roman"/>
                <a:sym typeface="Times New Roman"/>
              </a:rPr>
              <a:t>et al.,</a:t>
            </a:r>
            <a:r>
              <a:rPr lang="en-GB" sz="1800" b="0" i="0" u="none" strike="noStrike" cap="none">
                <a:solidFill>
                  <a:schemeClr val="lt1"/>
                </a:solidFill>
                <a:latin typeface="Times New Roman"/>
                <a:ea typeface="Times New Roman"/>
                <a:cs typeface="Times New Roman"/>
                <a:sym typeface="Times New Roman"/>
              </a:rPr>
              <a:t> 2024)</a:t>
            </a:r>
            <a:endParaRPr sz="1800" b="0" i="0" u="none" strike="noStrike" cap="none">
              <a:solidFill>
                <a:schemeClr val="lt1"/>
              </a:solidFill>
              <a:latin typeface="Times New Roman"/>
              <a:ea typeface="Times New Roman"/>
              <a:cs typeface="Times New Roman"/>
              <a:sym typeface="Times New Roman"/>
            </a:endParaRPr>
          </a:p>
          <a:p>
            <a:pPr marL="114300" marR="0" lvl="1" indent="0" algn="l" rtl="0">
              <a:lnSpc>
                <a:spcPct val="75000"/>
              </a:lnSpc>
              <a:spcBef>
                <a:spcPts val="180"/>
              </a:spcBef>
              <a:spcAft>
                <a:spcPts val="0"/>
              </a:spcAft>
              <a:buClr>
                <a:schemeClr val="lt1"/>
              </a:buClr>
              <a:buSzPts val="1800"/>
              <a:buFont typeface="Arial"/>
              <a:buNone/>
            </a:pPr>
            <a:endParaRPr sz="1800" b="0" i="0" u="none" strike="noStrike" cap="none">
              <a:solidFill>
                <a:schemeClr val="lt1"/>
              </a:solidFill>
              <a:latin typeface="Arial"/>
              <a:ea typeface="Arial"/>
              <a:cs typeface="Arial"/>
              <a:sym typeface="Arial"/>
            </a:endParaRPr>
          </a:p>
          <a:p>
            <a:pPr marL="114300" marR="0" lvl="1" indent="-114300" algn="l" rtl="0">
              <a:lnSpc>
                <a:spcPct val="75000"/>
              </a:lnSpc>
              <a:spcBef>
                <a:spcPts val="180"/>
              </a:spcBef>
              <a:spcAft>
                <a:spcPts val="0"/>
              </a:spcAft>
              <a:buClr>
                <a:schemeClr val="lt1"/>
              </a:buClr>
              <a:buSzPts val="1800"/>
              <a:buFont typeface="Times New Roman"/>
              <a:buChar char="•"/>
            </a:pPr>
            <a:r>
              <a:rPr lang="en-GB" sz="1800" b="0" i="0" u="none" strike="noStrike" cap="none">
                <a:solidFill>
                  <a:schemeClr val="lt1"/>
                </a:solidFill>
                <a:latin typeface="Times New Roman"/>
                <a:ea typeface="Times New Roman"/>
                <a:cs typeface="Times New Roman"/>
                <a:sym typeface="Times New Roman"/>
              </a:rPr>
              <a:t>Travel bloggers, influencers, and media representatives</a:t>
            </a:r>
            <a:endParaRPr sz="1800" b="0" i="0" u="none" strike="noStrike" cap="none">
              <a:solidFill>
                <a:schemeClr val="lt1"/>
              </a:solidFill>
              <a:latin typeface="Times New Roman"/>
              <a:ea typeface="Times New Roman"/>
              <a:cs typeface="Times New Roman"/>
              <a:sym typeface="Times New Roman"/>
            </a:endParaRPr>
          </a:p>
          <a:p>
            <a:pPr marL="114300" marR="0" lvl="1" indent="0" algn="l" rtl="0">
              <a:lnSpc>
                <a:spcPct val="75000"/>
              </a:lnSpc>
              <a:spcBef>
                <a:spcPts val="180"/>
              </a:spcBef>
              <a:spcAft>
                <a:spcPts val="0"/>
              </a:spcAft>
              <a:buClr>
                <a:schemeClr val="lt1"/>
              </a:buClr>
              <a:buSzPts val="1800"/>
              <a:buFont typeface="Arial"/>
              <a:buNone/>
            </a:pPr>
            <a:endParaRPr sz="1800" b="0" i="0" u="none" strike="noStrike" cap="none">
              <a:solidFill>
                <a:schemeClr val="lt1"/>
              </a:solidFill>
              <a:latin typeface="Arial"/>
              <a:ea typeface="Arial"/>
              <a:cs typeface="Arial"/>
              <a:sym typeface="Arial"/>
            </a:endParaRPr>
          </a:p>
        </p:txBody>
      </p:sp>
      <p:pic>
        <p:nvPicPr>
          <p:cNvPr id="159" name="Google Shape;159;p4" descr="PDF) CITY TOURISM &amp; CULTURE THE EUROPEAN EXPERIENCE"/>
          <p:cNvPicPr preferRelativeResize="0"/>
          <p:nvPr/>
        </p:nvPicPr>
        <p:blipFill rotWithShape="1">
          <a:blip r:embed="rId3">
            <a:alphaModFix/>
          </a:blip>
          <a:srcRect/>
          <a:stretch/>
        </p:blipFill>
        <p:spPr>
          <a:xfrm>
            <a:off x="7273132" y="1989054"/>
            <a:ext cx="4035694" cy="2531097"/>
          </a:xfrm>
          <a:prstGeom prst="rect">
            <a:avLst/>
          </a:prstGeom>
          <a:noFill/>
          <a:ln>
            <a:noFill/>
          </a:ln>
        </p:spPr>
      </p:pic>
      <p:sp>
        <p:nvSpPr>
          <p:cNvPr id="160" name="Google Shape;160;p4"/>
          <p:cNvSpPr/>
          <p:nvPr/>
        </p:nvSpPr>
        <p:spPr>
          <a:xfrm>
            <a:off x="8372562" y="4606604"/>
            <a:ext cx="192232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Times New Roman"/>
                <a:ea typeface="Times New Roman"/>
                <a:cs typeface="Times New Roman"/>
                <a:sym typeface="Times New Roman"/>
              </a:rPr>
              <a:t>Rosiak </a:t>
            </a:r>
            <a:r>
              <a:rPr lang="en-GB" sz="1800" i="1">
                <a:solidFill>
                  <a:schemeClr val="lt1"/>
                </a:solidFill>
                <a:latin typeface="Times New Roman"/>
                <a:ea typeface="Times New Roman"/>
                <a:cs typeface="Times New Roman"/>
                <a:sym typeface="Times New Roman"/>
              </a:rPr>
              <a:t>et al.,</a:t>
            </a:r>
            <a:r>
              <a:rPr lang="en-GB" sz="1800">
                <a:solidFill>
                  <a:schemeClr val="lt1"/>
                </a:solidFill>
                <a:latin typeface="Times New Roman"/>
                <a:ea typeface="Times New Roman"/>
                <a:cs typeface="Times New Roman"/>
                <a:sym typeface="Times New Roman"/>
              </a:rPr>
              <a:t> 2024</a:t>
            </a:r>
            <a:endParaRPr sz="1800">
              <a:solidFill>
                <a:schemeClr val="lt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5"/>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Market Factors – Demand, Supply, Competition</a:t>
            </a:r>
            <a:endParaRPr>
              <a:latin typeface="Times New Roman"/>
              <a:ea typeface="Times New Roman"/>
              <a:cs typeface="Times New Roman"/>
              <a:sym typeface="Times New Roman"/>
            </a:endParaRPr>
          </a:p>
        </p:txBody>
      </p:sp>
      <p:sp>
        <p:nvSpPr>
          <p:cNvPr id="167" name="Google Shape;167;p5"/>
          <p:cNvSpPr txBox="1">
            <a:spLocks noGrp="1"/>
          </p:cNvSpPr>
          <p:nvPr>
            <p:ph type="body" idx="1"/>
          </p:nvPr>
        </p:nvSpPr>
        <p:spPr>
          <a:xfrm>
            <a:off x="5646656" y="2052116"/>
            <a:ext cx="4923483" cy="3997828"/>
          </a:xfrm>
          <a:prstGeom prst="rect">
            <a:avLst/>
          </a:prstGeom>
          <a:noFill/>
          <a:ln>
            <a:noFill/>
          </a:ln>
        </p:spPr>
        <p:txBody>
          <a:bodyPr spcFirstLastPara="1" wrap="square" lIns="91425" tIns="45700" rIns="91425" bIns="45700" anchor="ctr" anchorCtr="0">
            <a:normAutofit fontScale="92500" lnSpcReduction="20000"/>
          </a:bodyPr>
          <a:lstStyle/>
          <a:p>
            <a:pPr marL="344488" lvl="0" indent="-344488" algn="just" rtl="0">
              <a:lnSpc>
                <a:spcPct val="150000"/>
              </a:lnSpc>
              <a:spcBef>
                <a:spcPts val="0"/>
              </a:spcBef>
              <a:spcAft>
                <a:spcPts val="0"/>
              </a:spcAft>
              <a:buSzPct val="90000"/>
              <a:buChar char="▪"/>
            </a:pPr>
            <a:r>
              <a:rPr lang="en-GB" sz="1800">
                <a:latin typeface="Times New Roman"/>
                <a:ea typeface="Times New Roman"/>
                <a:cs typeface="Times New Roman"/>
                <a:sym typeface="Times New Roman"/>
              </a:rPr>
              <a:t>Awareness is in demand for cultural and culinary tourism. </a:t>
            </a:r>
            <a:endParaRPr sz="1800">
              <a:latin typeface="Arial"/>
              <a:ea typeface="Arial"/>
              <a:cs typeface="Arial"/>
              <a:sym typeface="Arial"/>
            </a:endParaRPr>
          </a:p>
          <a:p>
            <a:pPr marL="344488" lvl="0" indent="-344488" algn="just" rtl="0">
              <a:lnSpc>
                <a:spcPct val="150000"/>
              </a:lnSpc>
              <a:spcBef>
                <a:spcPts val="1600"/>
              </a:spcBef>
              <a:spcAft>
                <a:spcPts val="0"/>
              </a:spcAft>
              <a:buSzPct val="90000"/>
              <a:buChar char="▪"/>
            </a:pPr>
            <a:r>
              <a:rPr lang="en-GB" sz="1800">
                <a:latin typeface="Times New Roman"/>
                <a:ea typeface="Times New Roman"/>
                <a:cs typeface="Times New Roman"/>
                <a:sym typeface="Times New Roman"/>
              </a:rPr>
              <a:t>Rising demand for cultural and culinary tourism of the time is seen in the global trends (Groom, 2022). </a:t>
            </a:r>
            <a:endParaRPr sz="1800">
              <a:latin typeface="Arial"/>
              <a:ea typeface="Arial"/>
              <a:cs typeface="Arial"/>
              <a:sym typeface="Arial"/>
            </a:endParaRPr>
          </a:p>
          <a:p>
            <a:pPr marL="344488" lvl="0" indent="-344488" algn="just" rtl="0">
              <a:lnSpc>
                <a:spcPct val="150000"/>
              </a:lnSpc>
              <a:spcBef>
                <a:spcPts val="1600"/>
              </a:spcBef>
              <a:spcAft>
                <a:spcPts val="0"/>
              </a:spcAft>
              <a:buSzPct val="90000"/>
              <a:buChar char="▪"/>
            </a:pPr>
            <a:r>
              <a:rPr lang="en-GB" sz="1800">
                <a:latin typeface="Times New Roman"/>
                <a:ea typeface="Times New Roman"/>
                <a:cs typeface="Times New Roman"/>
                <a:sym typeface="Times New Roman"/>
              </a:rPr>
              <a:t>In Wales, there is a lot to offer yet very little is marketed; thus, they have a supply potential. </a:t>
            </a:r>
            <a:endParaRPr sz="1800">
              <a:latin typeface="Arial"/>
              <a:ea typeface="Arial"/>
              <a:cs typeface="Arial"/>
              <a:sym typeface="Arial"/>
            </a:endParaRPr>
          </a:p>
          <a:p>
            <a:pPr marL="344488" lvl="0" indent="-344488" algn="just" rtl="0">
              <a:lnSpc>
                <a:spcPct val="150000"/>
              </a:lnSpc>
              <a:spcBef>
                <a:spcPts val="1600"/>
              </a:spcBef>
              <a:spcAft>
                <a:spcPts val="0"/>
              </a:spcAft>
              <a:buSzPct val="90000"/>
              <a:buChar char="▪"/>
            </a:pPr>
            <a:r>
              <a:rPr lang="en-GB" sz="1800">
                <a:latin typeface="Times New Roman"/>
                <a:ea typeface="Times New Roman"/>
                <a:cs typeface="Times New Roman"/>
                <a:sym typeface="Times New Roman"/>
              </a:rPr>
              <a:t>The main competitors are events such as the Eisteddfod and the Hay Festival. </a:t>
            </a:r>
            <a:endParaRPr sz="1800">
              <a:latin typeface="Arial"/>
              <a:ea typeface="Arial"/>
              <a:cs typeface="Arial"/>
              <a:sym typeface="Arial"/>
            </a:endParaRPr>
          </a:p>
          <a:p>
            <a:pPr marL="344488" lvl="0" indent="-238760" algn="l" rtl="0">
              <a:lnSpc>
                <a:spcPct val="120000"/>
              </a:lnSpc>
              <a:spcBef>
                <a:spcPts val="1600"/>
              </a:spcBef>
              <a:spcAft>
                <a:spcPts val="0"/>
              </a:spcAft>
              <a:buSzPct val="90000"/>
              <a:buNone/>
            </a:pPr>
            <a:endParaRPr/>
          </a:p>
        </p:txBody>
      </p:sp>
      <p:pic>
        <p:nvPicPr>
          <p:cNvPr id="168" name="Google Shape;168;p5" descr="Culinary Tourism Market Size, Share ..."/>
          <p:cNvPicPr preferRelativeResize="0"/>
          <p:nvPr/>
        </p:nvPicPr>
        <p:blipFill rotWithShape="1">
          <a:blip r:embed="rId3">
            <a:alphaModFix/>
          </a:blip>
          <a:srcRect/>
          <a:stretch/>
        </p:blipFill>
        <p:spPr>
          <a:xfrm>
            <a:off x="1145799" y="2563205"/>
            <a:ext cx="4299915" cy="2239827"/>
          </a:xfrm>
          <a:prstGeom prst="rect">
            <a:avLst/>
          </a:prstGeom>
          <a:noFill/>
          <a:ln>
            <a:noFill/>
          </a:ln>
        </p:spPr>
      </p:pic>
      <p:sp>
        <p:nvSpPr>
          <p:cNvPr id="169" name="Google Shape;169;p5"/>
          <p:cNvSpPr/>
          <p:nvPr/>
        </p:nvSpPr>
        <p:spPr>
          <a:xfrm>
            <a:off x="2512939" y="4884598"/>
            <a:ext cx="1415772"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Times New Roman"/>
                <a:ea typeface="Times New Roman"/>
                <a:cs typeface="Times New Roman"/>
                <a:sym typeface="Times New Roman"/>
              </a:rPr>
              <a:t>Groom, 2022</a:t>
            </a:r>
            <a:endParaRPr sz="1800">
              <a:solidFill>
                <a:schemeClr val="lt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6"/>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Operational Factors: Venue and Suitability</a:t>
            </a:r>
            <a:endParaRPr>
              <a:latin typeface="Times New Roman"/>
              <a:ea typeface="Times New Roman"/>
              <a:cs typeface="Times New Roman"/>
              <a:sym typeface="Times New Roman"/>
            </a:endParaRPr>
          </a:p>
        </p:txBody>
      </p:sp>
      <p:sp>
        <p:nvSpPr>
          <p:cNvPr id="176" name="Google Shape;176;p6"/>
          <p:cNvSpPr/>
          <p:nvPr/>
        </p:nvSpPr>
        <p:spPr>
          <a:xfrm>
            <a:off x="1385741" y="2052116"/>
            <a:ext cx="5128182" cy="3997828"/>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noFill/>
          <a:ln>
            <a:noFill/>
          </a:ln>
        </p:spPr>
        <p:txBody>
          <a:bodyPr spcFirstLastPara="1" wrap="square" lIns="91425" tIns="45700" rIns="91425" bIns="45700" anchor="ctr" anchorCtr="1">
            <a:noAutofit/>
          </a:bodyPr>
          <a:lstStyle/>
          <a:p>
            <a:pPr marL="114300" marR="0" lvl="1" indent="-114300" algn="l" rtl="0">
              <a:lnSpc>
                <a:spcPct val="75000"/>
              </a:lnSpc>
              <a:spcBef>
                <a:spcPts val="0"/>
              </a:spcBef>
              <a:spcAft>
                <a:spcPts val="0"/>
              </a:spcAft>
              <a:buClr>
                <a:schemeClr val="dk1"/>
              </a:buClr>
              <a:buSzPts val="1800"/>
              <a:buFont typeface="Times New Roman"/>
              <a:buChar char="•"/>
            </a:pPr>
            <a:r>
              <a:rPr lang="en-GB" sz="1800" b="0" i="0" u="none" strike="noStrike" cap="none">
                <a:solidFill>
                  <a:schemeClr val="dk1"/>
                </a:solidFill>
                <a:latin typeface="Times New Roman"/>
                <a:ea typeface="Times New Roman"/>
                <a:cs typeface="Times New Roman"/>
                <a:sym typeface="Times New Roman"/>
              </a:rPr>
              <a:t>Location: Cardiff Castle Grounds; historic and central.</a:t>
            </a:r>
            <a:endParaRPr sz="1800" b="0" i="0" u="none" strike="noStrike" cap="none">
              <a:solidFill>
                <a:schemeClr val="dk1"/>
              </a:solidFill>
              <a:latin typeface="Times New Roman"/>
              <a:ea typeface="Times New Roman"/>
              <a:cs typeface="Times New Roman"/>
              <a:sym typeface="Times New Roman"/>
            </a:endParaRPr>
          </a:p>
          <a:p>
            <a:pPr marL="114300" marR="0" lvl="1" indent="0" algn="l" rtl="0">
              <a:lnSpc>
                <a:spcPct val="75000"/>
              </a:lnSpc>
              <a:spcBef>
                <a:spcPts val="180"/>
              </a:spcBef>
              <a:spcAft>
                <a:spcPts val="0"/>
              </a:spcAft>
              <a:buClr>
                <a:schemeClr val="lt1"/>
              </a:buClr>
              <a:buSzPts val="1800"/>
              <a:buFont typeface="Arial"/>
              <a:buNone/>
            </a:pPr>
            <a:endParaRPr sz="1800" b="0" i="0" u="none" strike="noStrike" cap="none">
              <a:solidFill>
                <a:schemeClr val="lt1"/>
              </a:solidFill>
              <a:latin typeface="Arial"/>
              <a:ea typeface="Arial"/>
              <a:cs typeface="Arial"/>
              <a:sym typeface="Arial"/>
            </a:endParaRPr>
          </a:p>
          <a:p>
            <a:pPr marL="114300" marR="0" lvl="1" indent="-114300" algn="l" rtl="0">
              <a:lnSpc>
                <a:spcPct val="75000"/>
              </a:lnSpc>
              <a:spcBef>
                <a:spcPts val="180"/>
              </a:spcBef>
              <a:spcAft>
                <a:spcPts val="0"/>
              </a:spcAft>
              <a:buClr>
                <a:schemeClr val="dk1"/>
              </a:buClr>
              <a:buSzPts val="1800"/>
              <a:buFont typeface="Times New Roman"/>
              <a:buChar char="•"/>
            </a:pPr>
            <a:r>
              <a:rPr lang="en-GB" sz="1800" b="0" i="0" u="none" strike="noStrike" cap="none">
                <a:solidFill>
                  <a:schemeClr val="dk1"/>
                </a:solidFill>
                <a:latin typeface="Times New Roman"/>
                <a:ea typeface="Times New Roman"/>
                <a:cs typeface="Times New Roman"/>
                <a:sym typeface="Times New Roman"/>
              </a:rPr>
              <a:t>Accessible by road, rail, and Cardiff airport (Tiến </a:t>
            </a:r>
            <a:r>
              <a:rPr lang="en-GB" sz="1800" b="0" i="1" u="none" strike="noStrike" cap="none">
                <a:solidFill>
                  <a:schemeClr val="dk1"/>
                </a:solidFill>
                <a:latin typeface="Times New Roman"/>
                <a:ea typeface="Times New Roman"/>
                <a:cs typeface="Times New Roman"/>
                <a:sym typeface="Times New Roman"/>
              </a:rPr>
              <a:t>et al.,</a:t>
            </a:r>
            <a:r>
              <a:rPr lang="en-GB" sz="1800" b="0" i="0" u="none" strike="noStrike" cap="none">
                <a:solidFill>
                  <a:schemeClr val="dk1"/>
                </a:solidFill>
                <a:latin typeface="Times New Roman"/>
                <a:ea typeface="Times New Roman"/>
                <a:cs typeface="Times New Roman"/>
                <a:sym typeface="Times New Roman"/>
              </a:rPr>
              <a:t> 2024).</a:t>
            </a:r>
            <a:endParaRPr sz="1800" b="0" i="0" u="none" strike="noStrike" cap="none">
              <a:solidFill>
                <a:schemeClr val="dk1"/>
              </a:solidFill>
              <a:latin typeface="Times New Roman"/>
              <a:ea typeface="Times New Roman"/>
              <a:cs typeface="Times New Roman"/>
              <a:sym typeface="Times New Roman"/>
            </a:endParaRPr>
          </a:p>
          <a:p>
            <a:pPr marL="114300" marR="0" lvl="1" indent="0" algn="l" rtl="0">
              <a:lnSpc>
                <a:spcPct val="75000"/>
              </a:lnSpc>
              <a:spcBef>
                <a:spcPts val="180"/>
              </a:spcBef>
              <a:spcAft>
                <a:spcPts val="0"/>
              </a:spcAft>
              <a:buClr>
                <a:schemeClr val="lt1"/>
              </a:buClr>
              <a:buSzPts val="1800"/>
              <a:buFont typeface="Arial"/>
              <a:buNone/>
            </a:pPr>
            <a:endParaRPr sz="1800" b="0" i="0" u="none" strike="noStrike" cap="none">
              <a:solidFill>
                <a:schemeClr val="lt1"/>
              </a:solidFill>
              <a:latin typeface="Arial"/>
              <a:ea typeface="Arial"/>
              <a:cs typeface="Arial"/>
              <a:sym typeface="Arial"/>
            </a:endParaRPr>
          </a:p>
          <a:p>
            <a:pPr marL="114300" marR="0" lvl="1" indent="-114300" algn="l" rtl="0">
              <a:lnSpc>
                <a:spcPct val="75000"/>
              </a:lnSpc>
              <a:spcBef>
                <a:spcPts val="180"/>
              </a:spcBef>
              <a:spcAft>
                <a:spcPts val="0"/>
              </a:spcAft>
              <a:buClr>
                <a:schemeClr val="dk1"/>
              </a:buClr>
              <a:buSzPts val="1800"/>
              <a:buFont typeface="Times New Roman"/>
              <a:buChar char="•"/>
            </a:pPr>
            <a:r>
              <a:rPr lang="en-GB" sz="1800" b="0" i="0" u="none" strike="noStrike" cap="none">
                <a:solidFill>
                  <a:schemeClr val="dk1"/>
                </a:solidFill>
                <a:latin typeface="Times New Roman"/>
                <a:ea typeface="Times New Roman"/>
                <a:cs typeface="Times New Roman"/>
                <a:sym typeface="Times New Roman"/>
              </a:rPr>
              <a:t>The venue has a capacity of 5,000+ people, and space for a tent within the hall.</a:t>
            </a:r>
            <a:endParaRPr sz="1800" b="0" i="0" u="none" strike="noStrike" cap="none">
              <a:solidFill>
                <a:schemeClr val="dk1"/>
              </a:solidFill>
              <a:latin typeface="Times New Roman"/>
              <a:ea typeface="Times New Roman"/>
              <a:cs typeface="Times New Roman"/>
              <a:sym typeface="Times New Roman"/>
            </a:endParaRPr>
          </a:p>
          <a:p>
            <a:pPr marL="114300" marR="0" lvl="1" indent="0" algn="l" rtl="0">
              <a:lnSpc>
                <a:spcPct val="75000"/>
              </a:lnSpc>
              <a:spcBef>
                <a:spcPts val="180"/>
              </a:spcBef>
              <a:spcAft>
                <a:spcPts val="0"/>
              </a:spcAft>
              <a:buClr>
                <a:schemeClr val="lt1"/>
              </a:buClr>
              <a:buSzPts val="1800"/>
              <a:buFont typeface="Arial"/>
              <a:buNone/>
            </a:pPr>
            <a:endParaRPr sz="1800" b="0" i="0" u="none" strike="noStrike" cap="none">
              <a:solidFill>
                <a:schemeClr val="lt1"/>
              </a:solidFill>
              <a:latin typeface="Arial"/>
              <a:ea typeface="Arial"/>
              <a:cs typeface="Arial"/>
              <a:sym typeface="Arial"/>
            </a:endParaRPr>
          </a:p>
          <a:p>
            <a:pPr marL="114300" marR="0" lvl="1" indent="-114300" algn="l" rtl="0">
              <a:lnSpc>
                <a:spcPct val="75000"/>
              </a:lnSpc>
              <a:spcBef>
                <a:spcPts val="180"/>
              </a:spcBef>
              <a:spcAft>
                <a:spcPts val="0"/>
              </a:spcAft>
              <a:buClr>
                <a:schemeClr val="dk1"/>
              </a:buClr>
              <a:buSzPts val="1800"/>
              <a:buFont typeface="Times New Roman"/>
              <a:buChar char="•"/>
            </a:pPr>
            <a:r>
              <a:rPr lang="en-GB" sz="1800" b="0" i="0" u="none" strike="noStrike" cap="none">
                <a:solidFill>
                  <a:schemeClr val="dk1"/>
                </a:solidFill>
                <a:latin typeface="Times New Roman"/>
                <a:ea typeface="Times New Roman"/>
                <a:cs typeface="Times New Roman"/>
                <a:sym typeface="Times New Roman"/>
              </a:rPr>
              <a:t>Facilities such as lighting, catering, and toilets have been set up already.</a:t>
            </a:r>
            <a:endParaRPr sz="1800" b="0" i="0" u="none" strike="noStrike" cap="none">
              <a:solidFill>
                <a:schemeClr val="dk1"/>
              </a:solidFill>
              <a:latin typeface="Times New Roman"/>
              <a:ea typeface="Times New Roman"/>
              <a:cs typeface="Times New Roman"/>
              <a:sym typeface="Times New Roman"/>
            </a:endParaRPr>
          </a:p>
        </p:txBody>
      </p:sp>
      <p:pic>
        <p:nvPicPr>
          <p:cNvPr id="177" name="Google Shape;177;p6"/>
          <p:cNvPicPr preferRelativeResize="0"/>
          <p:nvPr/>
        </p:nvPicPr>
        <p:blipFill rotWithShape="1">
          <a:blip r:embed="rId3">
            <a:alphaModFix/>
          </a:blip>
          <a:srcRect/>
          <a:stretch/>
        </p:blipFill>
        <p:spPr>
          <a:xfrm>
            <a:off x="7095629" y="2052116"/>
            <a:ext cx="3607374" cy="3228162"/>
          </a:xfrm>
          <a:prstGeom prst="rect">
            <a:avLst/>
          </a:prstGeom>
          <a:noFill/>
          <a:ln>
            <a:noFill/>
          </a:ln>
        </p:spPr>
      </p:pic>
      <p:sp>
        <p:nvSpPr>
          <p:cNvPr id="178" name="Google Shape;178;p6"/>
          <p:cNvSpPr/>
          <p:nvPr/>
        </p:nvSpPr>
        <p:spPr>
          <a:xfrm>
            <a:off x="8047098" y="5409036"/>
            <a:ext cx="169617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Times New Roman"/>
                <a:ea typeface="Times New Roman"/>
                <a:cs typeface="Times New Roman"/>
                <a:sym typeface="Times New Roman"/>
              </a:rPr>
              <a:t>Tiến </a:t>
            </a:r>
            <a:r>
              <a:rPr lang="en-GB" sz="1800" i="1">
                <a:solidFill>
                  <a:schemeClr val="lt1"/>
                </a:solidFill>
                <a:latin typeface="Times New Roman"/>
                <a:ea typeface="Times New Roman"/>
                <a:cs typeface="Times New Roman"/>
                <a:sym typeface="Times New Roman"/>
              </a:rPr>
              <a:t>et al.,</a:t>
            </a:r>
            <a:r>
              <a:rPr lang="en-GB" sz="1800">
                <a:solidFill>
                  <a:schemeClr val="lt1"/>
                </a:solidFill>
                <a:latin typeface="Times New Roman"/>
                <a:ea typeface="Times New Roman"/>
                <a:cs typeface="Times New Roman"/>
                <a:sym typeface="Times New Roman"/>
              </a:rPr>
              <a:t> 2024</a:t>
            </a:r>
            <a:endParaRPr sz="1800">
              <a:solidFill>
                <a:schemeClr val="lt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7"/>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Operational Factors - Team &amp; Surroundings </a:t>
            </a:r>
            <a:endParaRPr>
              <a:latin typeface="Times New Roman"/>
              <a:ea typeface="Times New Roman"/>
              <a:cs typeface="Times New Roman"/>
              <a:sym typeface="Times New Roman"/>
            </a:endParaRPr>
          </a:p>
        </p:txBody>
      </p:sp>
      <p:sp>
        <p:nvSpPr>
          <p:cNvPr id="185" name="Google Shape;185;p7"/>
          <p:cNvSpPr txBox="1">
            <a:spLocks noGrp="1"/>
          </p:cNvSpPr>
          <p:nvPr>
            <p:ph type="body" idx="1"/>
          </p:nvPr>
        </p:nvSpPr>
        <p:spPr>
          <a:xfrm>
            <a:off x="5929459" y="2052116"/>
            <a:ext cx="4640679" cy="3997828"/>
          </a:xfrm>
          <a:prstGeom prst="rect">
            <a:avLst/>
          </a:prstGeom>
          <a:noFill/>
          <a:ln>
            <a:noFill/>
          </a:ln>
        </p:spPr>
        <p:txBody>
          <a:bodyPr spcFirstLastPara="1" wrap="square" lIns="91425" tIns="45700" rIns="91425" bIns="45700" anchor="ctr" anchorCtr="0">
            <a:normAutofit lnSpcReduction="10000"/>
          </a:bodyPr>
          <a:lstStyle/>
          <a:p>
            <a:pPr marL="344488" lvl="0" indent="-344488" algn="just" rtl="0">
              <a:lnSpc>
                <a:spcPct val="150000"/>
              </a:lnSpc>
              <a:spcBef>
                <a:spcPts val="0"/>
              </a:spcBef>
              <a:spcAft>
                <a:spcPts val="0"/>
              </a:spcAft>
              <a:buSzPts val="1620"/>
              <a:buChar char="▪"/>
            </a:pPr>
            <a:r>
              <a:rPr lang="en-GB" sz="1800">
                <a:latin typeface="Times New Roman"/>
                <a:ea typeface="Times New Roman"/>
                <a:cs typeface="Times New Roman"/>
                <a:sym typeface="Times New Roman"/>
              </a:rPr>
              <a:t>Core team: event planners, marketing, operations staff</a:t>
            </a:r>
            <a:endParaRPr sz="1800">
              <a:latin typeface="Arial"/>
              <a:ea typeface="Arial"/>
              <a:cs typeface="Arial"/>
              <a:sym typeface="Arial"/>
            </a:endParaRPr>
          </a:p>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Volunteers and local hospitality students for support (Herbert, 2023)</a:t>
            </a:r>
            <a:endParaRPr sz="1800">
              <a:latin typeface="Arial"/>
              <a:ea typeface="Arial"/>
              <a:cs typeface="Arial"/>
              <a:sym typeface="Arial"/>
            </a:endParaRPr>
          </a:p>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Resources: catering teams, AV technicians, security</a:t>
            </a:r>
            <a:endParaRPr sz="1800">
              <a:latin typeface="Arial"/>
              <a:ea typeface="Arial"/>
              <a:cs typeface="Arial"/>
              <a:sym typeface="Arial"/>
            </a:endParaRPr>
          </a:p>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Partnerships with local businesses for cuisine and décor</a:t>
            </a:r>
            <a:endParaRPr sz="1800">
              <a:latin typeface="Arial"/>
              <a:ea typeface="Arial"/>
              <a:cs typeface="Arial"/>
              <a:sym typeface="Arial"/>
            </a:endParaRPr>
          </a:p>
          <a:p>
            <a:pPr marL="344488" lvl="0" indent="-230188" algn="l" rtl="0">
              <a:lnSpc>
                <a:spcPct val="120000"/>
              </a:lnSpc>
              <a:spcBef>
                <a:spcPts val="1600"/>
              </a:spcBef>
              <a:spcAft>
                <a:spcPts val="0"/>
              </a:spcAft>
              <a:buSzPts val="1800"/>
              <a:buNone/>
            </a:pPr>
            <a:endParaRPr/>
          </a:p>
        </p:txBody>
      </p:sp>
      <p:pic>
        <p:nvPicPr>
          <p:cNvPr id="186" name="Google Shape;186;p7" descr="Event Planning Made Simple: A Guide on Event Planning Templates + Examples"/>
          <p:cNvPicPr preferRelativeResize="0"/>
          <p:nvPr/>
        </p:nvPicPr>
        <p:blipFill rotWithShape="1">
          <a:blip r:embed="rId3">
            <a:alphaModFix/>
          </a:blip>
          <a:srcRect/>
          <a:stretch/>
        </p:blipFill>
        <p:spPr>
          <a:xfrm>
            <a:off x="1216058" y="2130458"/>
            <a:ext cx="4260130" cy="2842258"/>
          </a:xfrm>
          <a:prstGeom prst="rect">
            <a:avLst/>
          </a:prstGeom>
          <a:noFill/>
          <a:ln>
            <a:noFill/>
          </a:ln>
        </p:spPr>
      </p:pic>
      <p:sp>
        <p:nvSpPr>
          <p:cNvPr id="187" name="Google Shape;187;p7"/>
          <p:cNvSpPr/>
          <p:nvPr/>
        </p:nvSpPr>
        <p:spPr>
          <a:xfrm>
            <a:off x="2619266" y="5148548"/>
            <a:ext cx="146706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Times New Roman"/>
                <a:ea typeface="Times New Roman"/>
                <a:cs typeface="Times New Roman"/>
                <a:sym typeface="Times New Roman"/>
              </a:rPr>
              <a:t>Herbert, 2023</a:t>
            </a:r>
            <a:endParaRPr sz="1800">
              <a:solidFill>
                <a:schemeClr val="lt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8"/>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Financial Factors - Revenue Sources </a:t>
            </a:r>
            <a:endParaRPr>
              <a:latin typeface="Times New Roman"/>
              <a:ea typeface="Times New Roman"/>
              <a:cs typeface="Times New Roman"/>
              <a:sym typeface="Times New Roman"/>
            </a:endParaRPr>
          </a:p>
        </p:txBody>
      </p:sp>
      <p:sp>
        <p:nvSpPr>
          <p:cNvPr id="194" name="Google Shape;194;p8"/>
          <p:cNvSpPr/>
          <p:nvPr/>
        </p:nvSpPr>
        <p:spPr>
          <a:xfrm>
            <a:off x="1102937" y="2052116"/>
            <a:ext cx="5486400" cy="3997828"/>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noFill/>
          <a:ln>
            <a:noFill/>
          </a:ln>
        </p:spPr>
        <p:txBody>
          <a:bodyPr spcFirstLastPara="1" wrap="square" lIns="91425" tIns="45700" rIns="91425" bIns="45700" anchor="ctr" anchorCtr="1">
            <a:noAutofit/>
          </a:bodyPr>
          <a:lstStyle/>
          <a:p>
            <a:pPr marL="114300" marR="0" lvl="1" indent="-114300" algn="l" rtl="0">
              <a:lnSpc>
                <a:spcPct val="75000"/>
              </a:lnSpc>
              <a:spcBef>
                <a:spcPts val="0"/>
              </a:spcBef>
              <a:spcAft>
                <a:spcPts val="0"/>
              </a:spcAft>
              <a:buClr>
                <a:schemeClr val="lt1"/>
              </a:buClr>
              <a:buSzPts val="1800"/>
              <a:buFont typeface="Times New Roman"/>
              <a:buChar char="•"/>
            </a:pPr>
            <a:r>
              <a:rPr lang="en-GB" sz="1800" b="0" i="0" u="none" strike="noStrike" cap="none">
                <a:solidFill>
                  <a:schemeClr val="lt1"/>
                </a:solidFill>
                <a:latin typeface="Times New Roman"/>
                <a:ea typeface="Times New Roman"/>
                <a:cs typeface="Times New Roman"/>
                <a:sym typeface="Times New Roman"/>
              </a:rPr>
              <a:t>Ticket sales: tiered for the general public and business delegates </a:t>
            </a:r>
            <a:endParaRPr sz="1800" b="0" i="0" u="none" strike="noStrike" cap="none">
              <a:solidFill>
                <a:schemeClr val="lt1"/>
              </a:solidFill>
              <a:latin typeface="Times New Roman"/>
              <a:ea typeface="Times New Roman"/>
              <a:cs typeface="Times New Roman"/>
              <a:sym typeface="Times New Roman"/>
            </a:endParaRPr>
          </a:p>
          <a:p>
            <a:pPr marL="114300" marR="0" lvl="1" indent="-114300" algn="l" rtl="0">
              <a:lnSpc>
                <a:spcPct val="75000"/>
              </a:lnSpc>
              <a:spcBef>
                <a:spcPts val="180"/>
              </a:spcBef>
              <a:spcAft>
                <a:spcPts val="0"/>
              </a:spcAft>
              <a:buClr>
                <a:schemeClr val="lt1"/>
              </a:buClr>
              <a:buSzPts val="1800"/>
              <a:buFont typeface="Times New Roman"/>
              <a:buChar char="•"/>
            </a:pPr>
            <a:r>
              <a:rPr lang="en-GB" sz="1800" b="0" i="0" u="none" strike="noStrike" cap="none">
                <a:solidFill>
                  <a:schemeClr val="lt1"/>
                </a:solidFill>
                <a:latin typeface="Times New Roman"/>
                <a:ea typeface="Times New Roman"/>
                <a:cs typeface="Times New Roman"/>
                <a:sym typeface="Times New Roman"/>
              </a:rPr>
              <a:t>Vendor stall fees and food concessions Funding from </a:t>
            </a:r>
            <a:endParaRPr sz="1800" b="0" i="0" u="none" strike="noStrike" cap="none">
              <a:solidFill>
                <a:schemeClr val="lt1"/>
              </a:solidFill>
              <a:latin typeface="Times New Roman"/>
              <a:ea typeface="Times New Roman"/>
              <a:cs typeface="Times New Roman"/>
              <a:sym typeface="Times New Roman"/>
            </a:endParaRPr>
          </a:p>
          <a:p>
            <a:pPr marL="114300" marR="0" lvl="1" indent="-114300" algn="l" rtl="0">
              <a:lnSpc>
                <a:spcPct val="75000"/>
              </a:lnSpc>
              <a:spcBef>
                <a:spcPts val="180"/>
              </a:spcBef>
              <a:spcAft>
                <a:spcPts val="0"/>
              </a:spcAft>
              <a:buClr>
                <a:schemeClr val="lt1"/>
              </a:buClr>
              <a:buSzPts val="1800"/>
              <a:buFont typeface="Times New Roman"/>
              <a:buChar char="•"/>
            </a:pPr>
            <a:r>
              <a:rPr lang="en-GB" sz="1800" b="0" i="0" u="none" strike="noStrike" cap="none">
                <a:solidFill>
                  <a:schemeClr val="lt1"/>
                </a:solidFill>
                <a:latin typeface="Times New Roman"/>
                <a:ea typeface="Times New Roman"/>
                <a:cs typeface="Times New Roman"/>
                <a:sym typeface="Times New Roman"/>
              </a:rPr>
              <a:t>Visit Wales, local councils and tourism boards </a:t>
            </a:r>
            <a:endParaRPr sz="1800" b="0" i="0" u="none" strike="noStrike" cap="none">
              <a:solidFill>
                <a:schemeClr val="lt1"/>
              </a:solidFill>
              <a:latin typeface="Times New Roman"/>
              <a:ea typeface="Times New Roman"/>
              <a:cs typeface="Times New Roman"/>
              <a:sym typeface="Times New Roman"/>
            </a:endParaRPr>
          </a:p>
          <a:p>
            <a:pPr marL="114300" marR="0" lvl="1" indent="-114300" algn="l" rtl="0">
              <a:lnSpc>
                <a:spcPct val="75000"/>
              </a:lnSpc>
              <a:spcBef>
                <a:spcPts val="180"/>
              </a:spcBef>
              <a:spcAft>
                <a:spcPts val="0"/>
              </a:spcAft>
              <a:buClr>
                <a:schemeClr val="lt1"/>
              </a:buClr>
              <a:buSzPts val="1800"/>
              <a:buFont typeface="Times New Roman"/>
              <a:buChar char="•"/>
            </a:pPr>
            <a:r>
              <a:rPr lang="en-GB" sz="1800" b="0" i="0" u="none" strike="noStrike" cap="none">
                <a:solidFill>
                  <a:schemeClr val="lt1"/>
                </a:solidFill>
                <a:latin typeface="Times New Roman"/>
                <a:ea typeface="Times New Roman"/>
                <a:cs typeface="Times New Roman"/>
                <a:sym typeface="Times New Roman"/>
              </a:rPr>
              <a:t>Merchandise and virtual platform access fees (Irimiás </a:t>
            </a:r>
            <a:r>
              <a:rPr lang="en-GB" sz="1800" b="0" i="1" u="none" strike="noStrike" cap="none">
                <a:solidFill>
                  <a:schemeClr val="lt1"/>
                </a:solidFill>
                <a:latin typeface="Times New Roman"/>
                <a:ea typeface="Times New Roman"/>
                <a:cs typeface="Times New Roman"/>
                <a:sym typeface="Times New Roman"/>
              </a:rPr>
              <a:t>et al.,</a:t>
            </a:r>
            <a:r>
              <a:rPr lang="en-GB" sz="1800" b="0" i="0" u="none" strike="noStrike" cap="none">
                <a:solidFill>
                  <a:schemeClr val="lt1"/>
                </a:solidFill>
                <a:latin typeface="Times New Roman"/>
                <a:ea typeface="Times New Roman"/>
                <a:cs typeface="Times New Roman"/>
                <a:sym typeface="Times New Roman"/>
              </a:rPr>
              <a:t> 2024)</a:t>
            </a:r>
            <a:endParaRPr sz="1800" b="0" i="0" u="none" strike="noStrike" cap="none">
              <a:solidFill>
                <a:schemeClr val="lt1"/>
              </a:solidFill>
              <a:latin typeface="Times New Roman"/>
              <a:ea typeface="Times New Roman"/>
              <a:cs typeface="Times New Roman"/>
              <a:sym typeface="Times New Roman"/>
            </a:endParaRPr>
          </a:p>
        </p:txBody>
      </p:sp>
      <p:pic>
        <p:nvPicPr>
          <p:cNvPr id="195" name="Google Shape;195;p8" descr="20 Strategies For Skyrocketing Event Ticket Sales With Eventify"/>
          <p:cNvPicPr preferRelativeResize="0"/>
          <p:nvPr/>
        </p:nvPicPr>
        <p:blipFill rotWithShape="1">
          <a:blip r:embed="rId3">
            <a:alphaModFix/>
          </a:blip>
          <a:srcRect/>
          <a:stretch/>
        </p:blipFill>
        <p:spPr>
          <a:xfrm>
            <a:off x="7088956" y="1975123"/>
            <a:ext cx="3619893" cy="3346308"/>
          </a:xfrm>
          <a:prstGeom prst="rect">
            <a:avLst/>
          </a:prstGeom>
          <a:noFill/>
          <a:ln>
            <a:noFill/>
          </a:ln>
        </p:spPr>
      </p:pic>
      <p:sp>
        <p:nvSpPr>
          <p:cNvPr id="196" name="Google Shape;196;p8"/>
          <p:cNvSpPr/>
          <p:nvPr/>
        </p:nvSpPr>
        <p:spPr>
          <a:xfrm>
            <a:off x="7805639" y="5506767"/>
            <a:ext cx="1935145"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Times New Roman"/>
                <a:ea typeface="Times New Roman"/>
                <a:cs typeface="Times New Roman"/>
                <a:sym typeface="Times New Roman"/>
              </a:rPr>
              <a:t>Irimiás </a:t>
            </a:r>
            <a:r>
              <a:rPr lang="en-GB" sz="1800" i="1">
                <a:solidFill>
                  <a:schemeClr val="lt1"/>
                </a:solidFill>
                <a:latin typeface="Times New Roman"/>
                <a:ea typeface="Times New Roman"/>
                <a:cs typeface="Times New Roman"/>
                <a:sym typeface="Times New Roman"/>
              </a:rPr>
              <a:t>et al.,</a:t>
            </a:r>
            <a:r>
              <a:rPr lang="en-GB" sz="1800">
                <a:solidFill>
                  <a:schemeClr val="lt1"/>
                </a:solidFill>
                <a:latin typeface="Times New Roman"/>
                <a:ea typeface="Times New Roman"/>
                <a:cs typeface="Times New Roman"/>
                <a:sym typeface="Times New Roman"/>
              </a:rPr>
              <a:t> 2024</a:t>
            </a:r>
            <a:endParaRPr sz="1800">
              <a:solidFill>
                <a:schemeClr val="lt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9"/>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Financial Factors </a:t>
            </a:r>
            <a:endParaRPr>
              <a:latin typeface="Times New Roman"/>
              <a:ea typeface="Times New Roman"/>
              <a:cs typeface="Times New Roman"/>
              <a:sym typeface="Times New Roman"/>
            </a:endParaRPr>
          </a:p>
        </p:txBody>
      </p:sp>
      <p:grpSp>
        <p:nvGrpSpPr>
          <p:cNvPr id="203" name="Google Shape;203;p9"/>
          <p:cNvGrpSpPr/>
          <p:nvPr/>
        </p:nvGrpSpPr>
        <p:grpSpPr>
          <a:xfrm>
            <a:off x="2020259" y="2052116"/>
            <a:ext cx="8546956" cy="3997828"/>
            <a:chOff x="2923" y="0"/>
            <a:chExt cx="8546956" cy="3997828"/>
          </a:xfrm>
        </p:grpSpPr>
        <p:sp>
          <p:nvSpPr>
            <p:cNvPr id="204" name="Google Shape;204;p9"/>
            <p:cNvSpPr/>
            <p:nvPr/>
          </p:nvSpPr>
          <p:spPr>
            <a:xfrm>
              <a:off x="641460" y="0"/>
              <a:ext cx="7269882" cy="3997828"/>
            </a:xfrm>
            <a:prstGeom prst="rightArrow">
              <a:avLst>
                <a:gd name="adj1" fmla="val 50000"/>
                <a:gd name="adj2" fmla="val 50000"/>
              </a:avLst>
            </a:prstGeom>
            <a:solidFill>
              <a:srgbClr val="CDD9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9"/>
            <p:cNvSpPr/>
            <p:nvPr/>
          </p:nvSpPr>
          <p:spPr>
            <a:xfrm>
              <a:off x="2923" y="1199348"/>
              <a:ext cx="1899323" cy="1599131"/>
            </a:xfrm>
            <a:prstGeom prst="roundRect">
              <a:avLst>
                <a:gd name="adj" fmla="val 16667"/>
              </a:avLst>
            </a:prstGeom>
            <a:solidFill>
              <a:srgbClr val="3E8AB3"/>
            </a:solidFill>
            <a:ln w="158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9"/>
            <p:cNvSpPr txBox="1"/>
            <p:nvPr/>
          </p:nvSpPr>
          <p:spPr>
            <a:xfrm>
              <a:off x="80986" y="1277411"/>
              <a:ext cx="1743197" cy="1443005"/>
            </a:xfrm>
            <a:prstGeom prst="rect">
              <a:avLst/>
            </a:prstGeom>
            <a:noFill/>
            <a:ln>
              <a:noFill/>
            </a:ln>
          </p:spPr>
          <p:txBody>
            <a:bodyPr spcFirstLastPara="1" wrap="square" lIns="76200" tIns="76200" rIns="76200" bIns="76200" anchor="ctr" anchorCtr="0">
              <a:noAutofit/>
            </a:bodyPr>
            <a:lstStyle/>
            <a:p>
              <a:pPr marL="0" marR="0" lvl="0" indent="0" algn="ctr" rtl="0">
                <a:lnSpc>
                  <a:spcPct val="90000"/>
                </a:lnSpc>
                <a:spcBef>
                  <a:spcPts val="0"/>
                </a:spcBef>
                <a:spcAft>
                  <a:spcPts val="0"/>
                </a:spcAft>
                <a:buClr>
                  <a:schemeClr val="lt1"/>
                </a:buClr>
                <a:buSzPts val="2000"/>
                <a:buFont typeface="Times New Roman"/>
                <a:buNone/>
              </a:pPr>
              <a:r>
                <a:rPr lang="en-GB" sz="2000">
                  <a:solidFill>
                    <a:schemeClr val="lt1"/>
                  </a:solidFill>
                  <a:latin typeface="Times New Roman"/>
                  <a:ea typeface="Times New Roman"/>
                  <a:cs typeface="Times New Roman"/>
                  <a:sym typeface="Times New Roman"/>
                </a:rPr>
                <a:t>Expenditure Breakdown Venue hire and licenses</a:t>
              </a:r>
              <a:endParaRPr sz="2000">
                <a:solidFill>
                  <a:schemeClr val="lt1"/>
                </a:solidFill>
                <a:latin typeface="Times New Roman"/>
                <a:ea typeface="Times New Roman"/>
                <a:cs typeface="Times New Roman"/>
                <a:sym typeface="Times New Roman"/>
              </a:endParaRPr>
            </a:p>
          </p:txBody>
        </p:sp>
        <p:sp>
          <p:nvSpPr>
            <p:cNvPr id="207" name="Google Shape;207;p9"/>
            <p:cNvSpPr/>
            <p:nvPr/>
          </p:nvSpPr>
          <p:spPr>
            <a:xfrm>
              <a:off x="2218800" y="1199348"/>
              <a:ext cx="1899323" cy="1599131"/>
            </a:xfrm>
            <a:prstGeom prst="roundRect">
              <a:avLst>
                <a:gd name="adj" fmla="val 16667"/>
              </a:avLst>
            </a:prstGeom>
            <a:solidFill>
              <a:srgbClr val="3E8AB3"/>
            </a:solidFill>
            <a:ln w="158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9"/>
            <p:cNvSpPr txBox="1"/>
            <p:nvPr/>
          </p:nvSpPr>
          <p:spPr>
            <a:xfrm>
              <a:off x="2296863" y="1277411"/>
              <a:ext cx="1743197" cy="1443005"/>
            </a:xfrm>
            <a:prstGeom prst="rect">
              <a:avLst/>
            </a:prstGeom>
            <a:noFill/>
            <a:ln>
              <a:noFill/>
            </a:ln>
          </p:spPr>
          <p:txBody>
            <a:bodyPr spcFirstLastPara="1" wrap="square" lIns="76200" tIns="76200" rIns="76200" bIns="76200" anchor="ctr" anchorCtr="0">
              <a:noAutofit/>
            </a:bodyPr>
            <a:lstStyle/>
            <a:p>
              <a:pPr marL="0" marR="0" lvl="0" indent="0" algn="ctr" rtl="0">
                <a:lnSpc>
                  <a:spcPct val="90000"/>
                </a:lnSpc>
                <a:spcBef>
                  <a:spcPts val="0"/>
                </a:spcBef>
                <a:spcAft>
                  <a:spcPts val="0"/>
                </a:spcAft>
                <a:buClr>
                  <a:schemeClr val="lt1"/>
                </a:buClr>
                <a:buSzPts val="2000"/>
                <a:buFont typeface="Times New Roman"/>
                <a:buNone/>
              </a:pPr>
              <a:r>
                <a:rPr lang="en-GB" sz="2000">
                  <a:solidFill>
                    <a:schemeClr val="lt1"/>
                  </a:solidFill>
                  <a:latin typeface="Times New Roman"/>
                  <a:ea typeface="Times New Roman"/>
                  <a:cs typeface="Times New Roman"/>
                  <a:sym typeface="Times New Roman"/>
                </a:rPr>
                <a:t>£15,000 Staffing and security</a:t>
              </a:r>
              <a:endParaRPr sz="2000">
                <a:solidFill>
                  <a:schemeClr val="lt1"/>
                </a:solidFill>
                <a:latin typeface="Times New Roman"/>
                <a:ea typeface="Times New Roman"/>
                <a:cs typeface="Times New Roman"/>
                <a:sym typeface="Times New Roman"/>
              </a:endParaRPr>
            </a:p>
          </p:txBody>
        </p:sp>
        <p:sp>
          <p:nvSpPr>
            <p:cNvPr id="209" name="Google Shape;209;p9"/>
            <p:cNvSpPr/>
            <p:nvPr/>
          </p:nvSpPr>
          <p:spPr>
            <a:xfrm>
              <a:off x="4434678" y="1199348"/>
              <a:ext cx="1899323" cy="1599131"/>
            </a:xfrm>
            <a:prstGeom prst="roundRect">
              <a:avLst>
                <a:gd name="adj" fmla="val 16667"/>
              </a:avLst>
            </a:prstGeom>
            <a:solidFill>
              <a:srgbClr val="3E8AB3"/>
            </a:solidFill>
            <a:ln w="158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9"/>
            <p:cNvSpPr txBox="1"/>
            <p:nvPr/>
          </p:nvSpPr>
          <p:spPr>
            <a:xfrm>
              <a:off x="4512741" y="1277411"/>
              <a:ext cx="1743197" cy="1443005"/>
            </a:xfrm>
            <a:prstGeom prst="rect">
              <a:avLst/>
            </a:prstGeom>
            <a:noFill/>
            <a:ln>
              <a:noFill/>
            </a:ln>
          </p:spPr>
          <p:txBody>
            <a:bodyPr spcFirstLastPara="1" wrap="square" lIns="76200" tIns="76200" rIns="76200" bIns="76200" anchor="ctr" anchorCtr="0">
              <a:noAutofit/>
            </a:bodyPr>
            <a:lstStyle/>
            <a:p>
              <a:pPr marL="0" marR="0" lvl="0" indent="0" algn="ctr" rtl="0">
                <a:lnSpc>
                  <a:spcPct val="90000"/>
                </a:lnSpc>
                <a:spcBef>
                  <a:spcPts val="0"/>
                </a:spcBef>
                <a:spcAft>
                  <a:spcPts val="0"/>
                </a:spcAft>
                <a:buClr>
                  <a:schemeClr val="lt1"/>
                </a:buClr>
                <a:buSzPts val="2000"/>
                <a:buFont typeface="Times New Roman"/>
                <a:buNone/>
              </a:pPr>
              <a:r>
                <a:rPr lang="en-GB" sz="2000">
                  <a:solidFill>
                    <a:schemeClr val="lt1"/>
                  </a:solidFill>
                  <a:latin typeface="Times New Roman"/>
                  <a:ea typeface="Times New Roman"/>
                  <a:cs typeface="Times New Roman"/>
                  <a:sym typeface="Times New Roman"/>
                </a:rPr>
                <a:t>£20,000 Marketing and advertising</a:t>
              </a:r>
              <a:endParaRPr sz="2000">
                <a:solidFill>
                  <a:schemeClr val="lt1"/>
                </a:solidFill>
                <a:latin typeface="Times New Roman"/>
                <a:ea typeface="Times New Roman"/>
                <a:cs typeface="Times New Roman"/>
                <a:sym typeface="Times New Roman"/>
              </a:endParaRPr>
            </a:p>
          </p:txBody>
        </p:sp>
        <p:sp>
          <p:nvSpPr>
            <p:cNvPr id="211" name="Google Shape;211;p9"/>
            <p:cNvSpPr/>
            <p:nvPr/>
          </p:nvSpPr>
          <p:spPr>
            <a:xfrm>
              <a:off x="6650556" y="1199348"/>
              <a:ext cx="1899323" cy="1599131"/>
            </a:xfrm>
            <a:prstGeom prst="roundRect">
              <a:avLst>
                <a:gd name="adj" fmla="val 16667"/>
              </a:avLst>
            </a:prstGeom>
            <a:solidFill>
              <a:srgbClr val="3E8AB3"/>
            </a:solidFill>
            <a:ln w="158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9"/>
            <p:cNvSpPr txBox="1"/>
            <p:nvPr/>
          </p:nvSpPr>
          <p:spPr>
            <a:xfrm>
              <a:off x="6728619" y="1277411"/>
              <a:ext cx="1743197" cy="1443005"/>
            </a:xfrm>
            <a:prstGeom prst="rect">
              <a:avLst/>
            </a:prstGeom>
            <a:noFill/>
            <a:ln>
              <a:noFill/>
            </a:ln>
          </p:spPr>
          <p:txBody>
            <a:bodyPr spcFirstLastPara="1" wrap="square" lIns="76200" tIns="76200" rIns="76200" bIns="76200" anchor="ctr" anchorCtr="0">
              <a:noAutofit/>
            </a:bodyPr>
            <a:lstStyle/>
            <a:p>
              <a:pPr marL="0" marR="0" lvl="0" indent="0" algn="ctr" rtl="0">
                <a:lnSpc>
                  <a:spcPct val="90000"/>
                </a:lnSpc>
                <a:spcBef>
                  <a:spcPts val="0"/>
                </a:spcBef>
                <a:spcAft>
                  <a:spcPts val="0"/>
                </a:spcAft>
                <a:buClr>
                  <a:schemeClr val="lt1"/>
                </a:buClr>
                <a:buSzPts val="2000"/>
                <a:buFont typeface="Times New Roman"/>
                <a:buNone/>
              </a:pPr>
              <a:r>
                <a:rPr lang="en-GB" sz="2000">
                  <a:solidFill>
                    <a:schemeClr val="lt1"/>
                  </a:solidFill>
                  <a:latin typeface="Times New Roman"/>
                  <a:ea typeface="Times New Roman"/>
                  <a:cs typeface="Times New Roman"/>
                  <a:sym typeface="Times New Roman"/>
                </a:rPr>
                <a:t>£10,000 Infrastructure and logistics: £25,000 (Getz, 2025).</a:t>
              </a:r>
              <a:endParaRPr sz="2000">
                <a:solidFill>
                  <a:schemeClr val="lt1"/>
                </a:solidFill>
                <a:latin typeface="Times New Roman"/>
                <a:ea typeface="Times New Roman"/>
                <a:cs typeface="Times New Roman"/>
                <a:sym typeface="Times New Roman"/>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10"/>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Risk Management and Sustainability </a:t>
            </a:r>
            <a:endParaRPr>
              <a:latin typeface="Times New Roman"/>
              <a:ea typeface="Times New Roman"/>
              <a:cs typeface="Times New Roman"/>
              <a:sym typeface="Times New Roman"/>
            </a:endParaRPr>
          </a:p>
        </p:txBody>
      </p:sp>
      <p:sp>
        <p:nvSpPr>
          <p:cNvPr id="219" name="Google Shape;219;p10"/>
          <p:cNvSpPr txBox="1">
            <a:spLocks noGrp="1"/>
          </p:cNvSpPr>
          <p:nvPr>
            <p:ph type="body" idx="1"/>
          </p:nvPr>
        </p:nvSpPr>
        <p:spPr>
          <a:xfrm>
            <a:off x="1574277" y="2052116"/>
            <a:ext cx="5081048" cy="3997828"/>
          </a:xfrm>
          <a:prstGeom prst="rect">
            <a:avLst/>
          </a:prstGeom>
          <a:noFill/>
          <a:ln>
            <a:noFill/>
          </a:ln>
        </p:spPr>
        <p:txBody>
          <a:bodyPr spcFirstLastPara="1" wrap="square" lIns="91425" tIns="45700" rIns="91425" bIns="45700" anchor="ctr" anchorCtr="0">
            <a:normAutofit/>
          </a:bodyPr>
          <a:lstStyle/>
          <a:p>
            <a:pPr marL="344488" lvl="0" indent="-344488" algn="just" rtl="0">
              <a:lnSpc>
                <a:spcPct val="150000"/>
              </a:lnSpc>
              <a:spcBef>
                <a:spcPts val="0"/>
              </a:spcBef>
              <a:spcAft>
                <a:spcPts val="0"/>
              </a:spcAft>
              <a:buSzPts val="1620"/>
              <a:buChar char="▪"/>
            </a:pPr>
            <a:r>
              <a:rPr lang="en-GB" sz="1800">
                <a:latin typeface="Times New Roman"/>
                <a:ea typeface="Times New Roman"/>
                <a:cs typeface="Times New Roman"/>
                <a:sym typeface="Times New Roman"/>
              </a:rPr>
              <a:t>Risks: weather, low turnout, technological failures </a:t>
            </a:r>
            <a:endParaRPr sz="1800">
              <a:latin typeface="Arial"/>
              <a:ea typeface="Arial"/>
              <a:cs typeface="Arial"/>
              <a:sym typeface="Arial"/>
            </a:endParaRPr>
          </a:p>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Contingency plans: marquees, feeds online, backup power </a:t>
            </a:r>
            <a:endParaRPr sz="1800">
              <a:latin typeface="Arial"/>
              <a:ea typeface="Arial"/>
              <a:cs typeface="Arial"/>
              <a:sym typeface="Arial"/>
            </a:endParaRPr>
          </a:p>
          <a:p>
            <a:pPr marL="344488" lvl="0" indent="-344488" algn="just" rtl="0">
              <a:lnSpc>
                <a:spcPct val="150000"/>
              </a:lnSpc>
              <a:spcBef>
                <a:spcPts val="1600"/>
              </a:spcBef>
              <a:spcAft>
                <a:spcPts val="0"/>
              </a:spcAft>
              <a:buSzPts val="1620"/>
              <a:buChar char="▪"/>
            </a:pPr>
            <a:r>
              <a:rPr lang="en-GB" sz="1800">
                <a:latin typeface="Times New Roman"/>
                <a:ea typeface="Times New Roman"/>
                <a:cs typeface="Times New Roman"/>
                <a:sym typeface="Times New Roman"/>
              </a:rPr>
              <a:t>Sustainable: zero plastics, recycling stations, sourcing locally (Causin and Scamacca, 2021)</a:t>
            </a:r>
            <a:endParaRPr sz="1800">
              <a:latin typeface="Arial"/>
              <a:ea typeface="Arial"/>
              <a:cs typeface="Arial"/>
              <a:sym typeface="Arial"/>
            </a:endParaRPr>
          </a:p>
          <a:p>
            <a:pPr marL="344488" lvl="0" indent="-344488" algn="l" rtl="0">
              <a:lnSpc>
                <a:spcPct val="120000"/>
              </a:lnSpc>
              <a:spcBef>
                <a:spcPts val="1600"/>
              </a:spcBef>
              <a:spcAft>
                <a:spcPts val="0"/>
              </a:spcAft>
              <a:buSzPts val="1620"/>
              <a:buChar char="▪"/>
            </a:pPr>
            <a:r>
              <a:rPr lang="en-GB" sz="1800">
                <a:latin typeface="Times New Roman"/>
                <a:ea typeface="Times New Roman"/>
                <a:cs typeface="Times New Roman"/>
                <a:sym typeface="Times New Roman"/>
              </a:rPr>
              <a:t>Insurances: public liability, cancellation, and vendor cover </a:t>
            </a:r>
            <a:endParaRPr/>
          </a:p>
        </p:txBody>
      </p:sp>
      <p:pic>
        <p:nvPicPr>
          <p:cNvPr id="220" name="Google Shape;220;p10" descr="Sustainability | Risk management"/>
          <p:cNvPicPr preferRelativeResize="0"/>
          <p:nvPr/>
        </p:nvPicPr>
        <p:blipFill rotWithShape="1">
          <a:blip r:embed="rId3">
            <a:alphaModFix/>
          </a:blip>
          <a:srcRect/>
          <a:stretch/>
        </p:blipFill>
        <p:spPr>
          <a:xfrm>
            <a:off x="6740166" y="2557414"/>
            <a:ext cx="4308048" cy="2667000"/>
          </a:xfrm>
          <a:prstGeom prst="rect">
            <a:avLst/>
          </a:prstGeom>
          <a:noFill/>
          <a:ln>
            <a:noFill/>
          </a:ln>
        </p:spPr>
      </p:pic>
      <p:sp>
        <p:nvSpPr>
          <p:cNvPr id="221" name="Google Shape;221;p10"/>
          <p:cNvSpPr/>
          <p:nvPr/>
        </p:nvSpPr>
        <p:spPr>
          <a:xfrm>
            <a:off x="7526285" y="5418366"/>
            <a:ext cx="2775119"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Times New Roman"/>
                <a:ea typeface="Times New Roman"/>
                <a:cs typeface="Times New Roman"/>
                <a:sym typeface="Times New Roman"/>
              </a:rPr>
              <a:t>Causin and Scamacca, 2021</a:t>
            </a:r>
            <a:endParaRPr sz="1800">
              <a:solidFill>
                <a:schemeClr val="lt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11"/>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Conclusion and Strategic Fit</a:t>
            </a:r>
            <a:endParaRPr>
              <a:latin typeface="Times New Roman"/>
              <a:ea typeface="Times New Roman"/>
              <a:cs typeface="Times New Roman"/>
              <a:sym typeface="Times New Roman"/>
            </a:endParaRPr>
          </a:p>
        </p:txBody>
      </p:sp>
      <p:sp>
        <p:nvSpPr>
          <p:cNvPr id="228" name="Google Shape;228;p11"/>
          <p:cNvSpPr/>
          <p:nvPr/>
        </p:nvSpPr>
        <p:spPr>
          <a:xfrm>
            <a:off x="5317390" y="3300892"/>
            <a:ext cx="1038662" cy="674986"/>
          </a:xfrm>
          <a:prstGeom prst="roundRect">
            <a:avLst>
              <a:gd name="adj" fmla="val 16667"/>
            </a:avLst>
          </a:prstGeom>
          <a:solidFill>
            <a:srgbClr val="B4B4B4"/>
          </a:solidFill>
          <a:ln w="158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r>
              <a:rPr lang="en-GB" sz="1800" dirty="0">
                <a:solidFill>
                  <a:schemeClr val="dk1"/>
                </a:solidFill>
                <a:latin typeface="Times New Roman"/>
                <a:ea typeface="Times New Roman"/>
                <a:cs typeface="Times New Roman"/>
                <a:sym typeface="Times New Roman"/>
              </a:rPr>
              <a:t>Promote 'Year of </a:t>
            </a:r>
            <a:r>
              <a:rPr lang="en-GB" sz="1800" dirty="0" err="1">
                <a:solidFill>
                  <a:schemeClr val="dk1"/>
                </a:solidFill>
                <a:latin typeface="Times New Roman"/>
                <a:ea typeface="Times New Roman"/>
                <a:cs typeface="Times New Roman"/>
                <a:sym typeface="Times New Roman"/>
              </a:rPr>
              <a:t>Croeso</a:t>
            </a:r>
            <a:r>
              <a:rPr lang="en-GB" sz="1800" dirty="0">
                <a:solidFill>
                  <a:schemeClr val="dk1"/>
                </a:solidFill>
                <a:latin typeface="Times New Roman"/>
                <a:ea typeface="Times New Roman"/>
                <a:cs typeface="Times New Roman"/>
                <a:sym typeface="Times New Roman"/>
              </a:rPr>
              <a:t>' to the global audience through unique platform</a:t>
            </a:r>
            <a:endParaRPr sz="1800" dirty="0">
              <a:solidFill>
                <a:schemeClr val="dk1"/>
              </a:solidFill>
              <a:latin typeface="Times New Roman"/>
              <a:ea typeface="Times New Roman"/>
              <a:cs typeface="Times New Roman"/>
              <a:sym typeface="Times New Roman"/>
            </a:endParaRPr>
          </a:p>
        </p:txBody>
      </p:sp>
      <p:sp>
        <p:nvSpPr>
          <p:cNvPr id="229" name="Google Shape;229;p11"/>
          <p:cNvSpPr/>
          <p:nvPr/>
        </p:nvSpPr>
        <p:spPr>
          <a:xfrm>
            <a:off x="6459918" y="3487852"/>
            <a:ext cx="311598" cy="249278"/>
          </a:xfrm>
          <a:prstGeom prst="rightArrow">
            <a:avLst>
              <a:gd name="adj1" fmla="val 50000"/>
              <a:gd name="adj2" fmla="val 50000"/>
            </a:avLst>
          </a:prstGeom>
          <a:solidFill>
            <a:srgbClr val="AEC3D5"/>
          </a:solid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endParaRPr sz="1800">
              <a:solidFill>
                <a:schemeClr val="lt1"/>
              </a:solidFill>
              <a:latin typeface="Arial"/>
              <a:ea typeface="Arial"/>
              <a:cs typeface="Arial"/>
              <a:sym typeface="Arial"/>
            </a:endParaRPr>
          </a:p>
        </p:txBody>
      </p:sp>
      <p:sp>
        <p:nvSpPr>
          <p:cNvPr id="230" name="Google Shape;230;p11"/>
          <p:cNvSpPr/>
          <p:nvPr/>
        </p:nvSpPr>
        <p:spPr>
          <a:xfrm>
            <a:off x="6875382" y="3300892"/>
            <a:ext cx="1038662" cy="623197"/>
          </a:xfrm>
          <a:prstGeom prst="roundRect">
            <a:avLst>
              <a:gd name="adj" fmla="val 16667"/>
            </a:avLst>
          </a:prstGeom>
          <a:solidFill>
            <a:srgbClr val="B4B4B4"/>
          </a:solidFill>
          <a:ln w="158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r>
              <a:rPr lang="en-GB" sz="1800">
                <a:solidFill>
                  <a:schemeClr val="dk1"/>
                </a:solidFill>
                <a:latin typeface="Times New Roman"/>
                <a:ea typeface="Times New Roman"/>
                <a:cs typeface="Times New Roman"/>
                <a:sym typeface="Times New Roman"/>
              </a:rPr>
              <a:t>The tourism strategy and branding objectives of Visit Wales are aligned (Fennell,2023).</a:t>
            </a:r>
            <a:endParaRPr sz="1800">
              <a:solidFill>
                <a:schemeClr val="dk1"/>
              </a:solidFill>
              <a:latin typeface="Times New Roman"/>
              <a:ea typeface="Times New Roman"/>
              <a:cs typeface="Times New Roman"/>
              <a:sym typeface="Times New Roman"/>
            </a:endParaRPr>
          </a:p>
        </p:txBody>
      </p:sp>
      <p:sp>
        <p:nvSpPr>
          <p:cNvPr id="231" name="Google Shape;231;p11"/>
          <p:cNvSpPr/>
          <p:nvPr/>
        </p:nvSpPr>
        <p:spPr>
          <a:xfrm>
            <a:off x="8017910" y="3487852"/>
            <a:ext cx="311598" cy="249278"/>
          </a:xfrm>
          <a:prstGeom prst="rightArrow">
            <a:avLst>
              <a:gd name="adj1" fmla="val 50000"/>
              <a:gd name="adj2" fmla="val 50000"/>
            </a:avLst>
          </a:prstGeom>
          <a:solidFill>
            <a:srgbClr val="AEC3D5"/>
          </a:solid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endParaRPr sz="1800">
              <a:solidFill>
                <a:schemeClr val="lt1"/>
              </a:solidFill>
              <a:latin typeface="Arial"/>
              <a:ea typeface="Arial"/>
              <a:cs typeface="Arial"/>
              <a:sym typeface="Arial"/>
            </a:endParaRPr>
          </a:p>
        </p:txBody>
      </p:sp>
      <p:sp>
        <p:nvSpPr>
          <p:cNvPr id="232" name="Google Shape;232;p11"/>
          <p:cNvSpPr/>
          <p:nvPr/>
        </p:nvSpPr>
        <p:spPr>
          <a:xfrm>
            <a:off x="8433374" y="3300892"/>
            <a:ext cx="1038662" cy="623197"/>
          </a:xfrm>
          <a:prstGeom prst="roundRect">
            <a:avLst>
              <a:gd name="adj" fmla="val 16667"/>
            </a:avLst>
          </a:prstGeom>
          <a:solidFill>
            <a:srgbClr val="B4B4B4"/>
          </a:solidFill>
          <a:ln w="158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r>
              <a:rPr lang="en-GB" sz="1800">
                <a:solidFill>
                  <a:schemeClr val="dk1"/>
                </a:solidFill>
                <a:latin typeface="Times New Roman"/>
                <a:ea typeface="Times New Roman"/>
                <a:cs typeface="Times New Roman"/>
                <a:sym typeface="Times New Roman"/>
              </a:rPr>
              <a:t>The assets of Wales will now be amplified and leveraged: culture, cuisine, community.</a:t>
            </a:r>
            <a:endParaRPr sz="1800">
              <a:solidFill>
                <a:schemeClr val="dk1"/>
              </a:solidFill>
              <a:latin typeface="Times New Roman"/>
              <a:ea typeface="Times New Roman"/>
              <a:cs typeface="Times New Roman"/>
              <a:sym typeface="Times New Roman"/>
            </a:endParaRPr>
          </a:p>
        </p:txBody>
      </p:sp>
      <p:sp>
        <p:nvSpPr>
          <p:cNvPr id="233" name="Google Shape;233;p11"/>
          <p:cNvSpPr/>
          <p:nvPr/>
        </p:nvSpPr>
        <p:spPr>
          <a:xfrm>
            <a:off x="9575902" y="3487852"/>
            <a:ext cx="311598" cy="249278"/>
          </a:xfrm>
          <a:prstGeom prst="rightArrow">
            <a:avLst>
              <a:gd name="adj1" fmla="val 50000"/>
              <a:gd name="adj2" fmla="val 50000"/>
            </a:avLst>
          </a:prstGeom>
          <a:solidFill>
            <a:srgbClr val="AEC3D5"/>
          </a:solid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endParaRPr sz="1800">
              <a:solidFill>
                <a:schemeClr val="lt1"/>
              </a:solidFill>
              <a:latin typeface="Arial"/>
              <a:ea typeface="Arial"/>
              <a:cs typeface="Arial"/>
              <a:sym typeface="Arial"/>
            </a:endParaRPr>
          </a:p>
        </p:txBody>
      </p:sp>
      <p:sp>
        <p:nvSpPr>
          <p:cNvPr id="234" name="Google Shape;234;p11"/>
          <p:cNvSpPr/>
          <p:nvPr/>
        </p:nvSpPr>
        <p:spPr>
          <a:xfrm>
            <a:off x="9991366" y="3300892"/>
            <a:ext cx="1038662" cy="623197"/>
          </a:xfrm>
          <a:prstGeom prst="roundRect">
            <a:avLst>
              <a:gd name="adj" fmla="val 16667"/>
            </a:avLst>
          </a:prstGeom>
          <a:solidFill>
            <a:srgbClr val="B4B4B4"/>
          </a:solidFill>
          <a:ln w="158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r>
              <a:rPr lang="en-GB" sz="1800">
                <a:solidFill>
                  <a:schemeClr val="dk1"/>
                </a:solidFill>
                <a:latin typeface="Times New Roman"/>
                <a:ea typeface="Times New Roman"/>
                <a:cs typeface="Times New Roman"/>
                <a:sym typeface="Times New Roman"/>
              </a:rPr>
              <a:t>Event concepts are minimally viable; scalable; and strategically justified.</a:t>
            </a:r>
            <a:endParaRPr sz="1800">
              <a:solidFill>
                <a:schemeClr val="dk1"/>
              </a:solidFill>
              <a:latin typeface="Times New Roman"/>
              <a:ea typeface="Times New Roman"/>
              <a:cs typeface="Times New Roman"/>
              <a:sym typeface="Times New Roman"/>
            </a:endParaRPr>
          </a:p>
        </p:txBody>
      </p:sp>
      <p:pic>
        <p:nvPicPr>
          <p:cNvPr id="235" name="Google Shape;235;p11" descr="Croeso i Gymru! Wales becomes first UK ..."/>
          <p:cNvPicPr preferRelativeResize="0"/>
          <p:nvPr/>
        </p:nvPicPr>
        <p:blipFill rotWithShape="1">
          <a:blip r:embed="rId3">
            <a:alphaModFix/>
          </a:blip>
          <a:srcRect/>
          <a:stretch/>
        </p:blipFill>
        <p:spPr>
          <a:xfrm>
            <a:off x="1339210" y="2347274"/>
            <a:ext cx="3701529" cy="2079789"/>
          </a:xfrm>
          <a:prstGeom prst="rect">
            <a:avLst/>
          </a:prstGeom>
          <a:noFill/>
          <a:ln>
            <a:noFill/>
          </a:ln>
        </p:spPr>
      </p:pic>
      <p:sp>
        <p:nvSpPr>
          <p:cNvPr id="236" name="Google Shape;236;p11"/>
          <p:cNvSpPr/>
          <p:nvPr/>
        </p:nvSpPr>
        <p:spPr>
          <a:xfrm>
            <a:off x="2421266" y="4587942"/>
            <a:ext cx="139653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Times New Roman"/>
                <a:ea typeface="Times New Roman"/>
                <a:cs typeface="Times New Roman"/>
                <a:sym typeface="Times New Roman"/>
              </a:rPr>
              <a:t>Fennell,2023</a:t>
            </a:r>
            <a:endParaRPr sz="1800">
              <a:solidFill>
                <a:schemeClr val="lt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2"/>
          <p:cNvSpPr txBox="1">
            <a:spLocks noGrp="1"/>
          </p:cNvSpPr>
          <p:nvPr>
            <p:ph type="title"/>
          </p:nvPr>
        </p:nvSpPr>
        <p:spPr>
          <a:xfrm>
            <a:off x="2611808" y="808056"/>
            <a:ext cx="7958331" cy="107722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lt1"/>
              </a:buClr>
              <a:buSzPts val="1800"/>
              <a:buFont typeface="Times New Roman"/>
              <a:buNone/>
            </a:pPr>
            <a:r>
              <a:rPr lang="en-GB" sz="1800" b="1">
                <a:latin typeface="Times New Roman"/>
                <a:ea typeface="Times New Roman"/>
                <a:cs typeface="Times New Roman"/>
                <a:sym typeface="Times New Roman"/>
              </a:rPr>
              <a:t>References </a:t>
            </a:r>
            <a:br>
              <a:rPr lang="en-GB" sz="1800" b="1">
                <a:latin typeface="Times New Roman"/>
                <a:ea typeface="Times New Roman"/>
                <a:cs typeface="Times New Roman"/>
                <a:sym typeface="Times New Roman"/>
              </a:rPr>
            </a:br>
            <a:endParaRPr/>
          </a:p>
        </p:txBody>
      </p:sp>
      <p:sp>
        <p:nvSpPr>
          <p:cNvPr id="243" name="Google Shape;243;p12"/>
          <p:cNvSpPr txBox="1">
            <a:spLocks noGrp="1"/>
          </p:cNvSpPr>
          <p:nvPr>
            <p:ph type="body" idx="1"/>
          </p:nvPr>
        </p:nvSpPr>
        <p:spPr>
          <a:xfrm>
            <a:off x="1230423" y="1178351"/>
            <a:ext cx="9731153" cy="5561813"/>
          </a:xfrm>
          <a:prstGeom prst="rect">
            <a:avLst/>
          </a:prstGeom>
          <a:noFill/>
          <a:ln>
            <a:noFill/>
          </a:ln>
        </p:spPr>
        <p:txBody>
          <a:bodyPr spcFirstLastPara="1" wrap="square" lIns="91425" tIns="45700" rIns="91425" bIns="45700" anchor="ctr" anchorCtr="0">
            <a:normAutofit fontScale="40000" lnSpcReduction="20000"/>
          </a:bodyPr>
          <a:lstStyle/>
          <a:p>
            <a:pPr marL="344488" lvl="0" indent="-344488" algn="just" rtl="0">
              <a:lnSpc>
                <a:spcPct val="150000"/>
              </a:lnSpc>
              <a:spcBef>
                <a:spcPts val="0"/>
              </a:spcBef>
              <a:spcAft>
                <a:spcPts val="0"/>
              </a:spcAft>
              <a:buSzPct val="90000"/>
              <a:buChar char="▪"/>
            </a:pPr>
            <a:r>
              <a:rPr lang="en-GB" sz="1800">
                <a:latin typeface="Times New Roman"/>
                <a:ea typeface="Times New Roman"/>
                <a:cs typeface="Times New Roman"/>
                <a:sym typeface="Times New Roman"/>
              </a:rPr>
              <a:t>Causin, G.F.G. and Scamacca, L.G., 2021. Technology in the meetings and events industry. </a:t>
            </a:r>
            <a:r>
              <a:rPr lang="en-GB" sz="1800" i="1">
                <a:latin typeface="Times New Roman"/>
                <a:ea typeface="Times New Roman"/>
                <a:cs typeface="Times New Roman"/>
                <a:sym typeface="Times New Roman"/>
              </a:rPr>
              <a:t>University of South Florida (USF) M3 Publishing</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17</a:t>
            </a:r>
            <a:r>
              <a:rPr lang="en-GB" sz="1800">
                <a:latin typeface="Times New Roman"/>
                <a:ea typeface="Times New Roman"/>
                <a:cs typeface="Times New Roman"/>
                <a:sym typeface="Times New Roman"/>
              </a:rPr>
              <a:t>(9781732127593), p.1.</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Day, M.W., 2022. </a:t>
            </a:r>
            <a:r>
              <a:rPr lang="en-GB" sz="1800" i="1">
                <a:latin typeface="Times New Roman"/>
                <a:ea typeface="Times New Roman"/>
                <a:cs typeface="Times New Roman"/>
                <a:sym typeface="Times New Roman"/>
              </a:rPr>
              <a:t>Wyn Roberts: The Blue Dragon?: Conservatism, Welsh Patriotism and North Wales c. 1970s-1990s</a:t>
            </a:r>
            <a:r>
              <a:rPr lang="en-GB" sz="1800">
                <a:latin typeface="Times New Roman"/>
                <a:ea typeface="Times New Roman"/>
                <a:cs typeface="Times New Roman"/>
                <a:sym typeface="Times New Roman"/>
              </a:rPr>
              <a:t>. Bangor University (United Kingdom).</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Fennell, K., 2023. Participatory rights of older adults at risk in adult protection case conferences. </a:t>
            </a:r>
            <a:r>
              <a:rPr lang="en-GB" sz="1800" i="1">
                <a:latin typeface="Times New Roman"/>
                <a:ea typeface="Times New Roman"/>
                <a:cs typeface="Times New Roman"/>
                <a:sym typeface="Times New Roman"/>
              </a:rPr>
              <a:t>The Journal of Adult Protection</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25</a:t>
            </a:r>
            <a:r>
              <a:rPr lang="en-GB" sz="1800">
                <a:latin typeface="Times New Roman"/>
                <a:ea typeface="Times New Roman"/>
                <a:cs typeface="Times New Roman"/>
                <a:sym typeface="Times New Roman"/>
              </a:rPr>
              <a:t>(3), pp.132-142.</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Getz, D., 2025. Festival and event tourism. In </a:t>
            </a:r>
            <a:r>
              <a:rPr lang="en-GB" sz="1800" i="1">
                <a:latin typeface="Times New Roman"/>
                <a:ea typeface="Times New Roman"/>
                <a:cs typeface="Times New Roman"/>
                <a:sym typeface="Times New Roman"/>
              </a:rPr>
              <a:t>Encyclopedia of tourism</a:t>
            </a:r>
            <a:r>
              <a:rPr lang="en-GB" sz="1800">
                <a:latin typeface="Times New Roman"/>
                <a:ea typeface="Times New Roman"/>
                <a:cs typeface="Times New Roman"/>
                <a:sym typeface="Times New Roman"/>
              </a:rPr>
              <a:t> (pp. 391-395). Cham: Springer Nature Switzerland.</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Groom, D., 2022. </a:t>
            </a:r>
            <a:r>
              <a:rPr lang="en-GB" sz="1800" i="1">
                <a:latin typeface="Times New Roman"/>
                <a:ea typeface="Times New Roman"/>
                <a:cs typeface="Times New Roman"/>
                <a:sym typeface="Times New Roman"/>
              </a:rPr>
              <a:t>Research Framework for the Archaeology of Wales 2021-2026: Maritime Chapter.</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Groom, D., 2022. </a:t>
            </a:r>
            <a:r>
              <a:rPr lang="en-GB" sz="1800" i="1">
                <a:latin typeface="Times New Roman"/>
                <a:ea typeface="Times New Roman"/>
                <a:cs typeface="Times New Roman"/>
                <a:sym typeface="Times New Roman"/>
              </a:rPr>
              <a:t>Research Framework for the Archaeology of Wales 2021-2026: Maritime Chapter.</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Herbert, I., 2023. </a:t>
            </a:r>
            <a:r>
              <a:rPr lang="en-GB" sz="1800" i="1">
                <a:latin typeface="Times New Roman"/>
                <a:ea typeface="Times New Roman"/>
                <a:cs typeface="Times New Roman"/>
                <a:sym typeface="Times New Roman"/>
              </a:rPr>
              <a:t>Tinseltown: Hollywood and the Beautiful Game-a Match Made in Wrexham</a:t>
            </a:r>
            <a:r>
              <a:rPr lang="en-GB" sz="1800">
                <a:latin typeface="Times New Roman"/>
                <a:ea typeface="Times New Roman"/>
                <a:cs typeface="Times New Roman"/>
                <a:sym typeface="Times New Roman"/>
              </a:rPr>
              <a:t>. Hachette UK.</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Irimiás, A., Csapody, B. and Jászberényi, M., 2024. Social sustainability on European food festival websites: A multimodal discourse analysis. </a:t>
            </a:r>
            <a:r>
              <a:rPr lang="en-GB" sz="1800" i="1">
                <a:latin typeface="Times New Roman"/>
                <a:ea typeface="Times New Roman"/>
                <a:cs typeface="Times New Roman"/>
                <a:sym typeface="Times New Roman"/>
              </a:rPr>
              <a:t>Tourism Management Perspectives</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53</a:t>
            </a:r>
            <a:r>
              <a:rPr lang="en-GB" sz="1800">
                <a:latin typeface="Times New Roman"/>
                <a:ea typeface="Times New Roman"/>
                <a:cs typeface="Times New Roman"/>
                <a:sym typeface="Times New Roman"/>
              </a:rPr>
              <a:t>, p.101280.</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Jackson, T., 2025. </a:t>
            </a:r>
            <a:r>
              <a:rPr lang="en-GB" sz="1800" i="1">
                <a:latin typeface="Times New Roman"/>
                <a:ea typeface="Times New Roman"/>
                <a:cs typeface="Times New Roman"/>
                <a:sym typeface="Times New Roman"/>
              </a:rPr>
              <a:t>The Care Economy</a:t>
            </a:r>
            <a:r>
              <a:rPr lang="en-GB" sz="1800">
                <a:latin typeface="Times New Roman"/>
                <a:ea typeface="Times New Roman"/>
                <a:cs typeface="Times New Roman"/>
                <a:sym typeface="Times New Roman"/>
              </a:rPr>
              <a:t>. John Wiley &amp; Sons.</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Rosiak, K., The role of language attitudes and ideologies in minority language learning and language revitalisation: Perspectives of Polish migrants learning Welsh. In </a:t>
            </a:r>
            <a:r>
              <a:rPr lang="en-GB" sz="1800" i="1">
                <a:latin typeface="Times New Roman"/>
                <a:ea typeface="Times New Roman"/>
                <a:cs typeface="Times New Roman"/>
                <a:sym typeface="Times New Roman"/>
              </a:rPr>
              <a:t>The Routledge Handbook of Endangered and Minority Languages</a:t>
            </a:r>
            <a:r>
              <a:rPr lang="en-GB" sz="1800">
                <a:latin typeface="Times New Roman"/>
                <a:ea typeface="Times New Roman"/>
                <a:cs typeface="Times New Roman"/>
                <a:sym typeface="Times New Roman"/>
              </a:rPr>
              <a:t> (pp. 123-139). Routledge.</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Tiến, P., Burton, S.K., Hearn, L. and Joso, J., 2024. </a:t>
            </a:r>
            <a:r>
              <a:rPr lang="en-GB" sz="1800" i="1">
                <a:latin typeface="Times New Roman"/>
                <a:ea typeface="Times New Roman"/>
                <a:cs typeface="Times New Roman"/>
                <a:sym typeface="Times New Roman"/>
              </a:rPr>
              <a:t>New Welsh Review 136 (winter 2024): East Asia</a:t>
            </a:r>
            <a:r>
              <a:rPr lang="en-GB" sz="1800">
                <a:latin typeface="Times New Roman"/>
                <a:ea typeface="Times New Roman"/>
                <a:cs typeface="Times New Roman"/>
                <a:sym typeface="Times New Roman"/>
              </a:rPr>
              <a:t> (Vol. 136). Parthian Books.</a:t>
            </a:r>
            <a:endParaRPr sz="1800">
              <a:latin typeface="Arial"/>
              <a:ea typeface="Arial"/>
              <a:cs typeface="Arial"/>
              <a:sym typeface="Arial"/>
            </a:endParaRPr>
          </a:p>
          <a:p>
            <a:pPr marL="344488" lvl="0" indent="-344488" algn="just" rtl="0">
              <a:lnSpc>
                <a:spcPct val="150000"/>
              </a:lnSpc>
              <a:spcBef>
                <a:spcPts val="2400"/>
              </a:spcBef>
              <a:spcAft>
                <a:spcPts val="0"/>
              </a:spcAft>
              <a:buSzPct val="90000"/>
              <a:buChar char="▪"/>
            </a:pPr>
            <a:r>
              <a:rPr lang="en-GB" sz="1800">
                <a:latin typeface="Times New Roman"/>
                <a:ea typeface="Times New Roman"/>
                <a:cs typeface="Times New Roman"/>
                <a:sym typeface="Times New Roman"/>
              </a:rPr>
              <a:t>Tung, K.L., 2025. Reasons to learn a minoritised language: the case of migrant new speakers of Welsh in Cardiff, Wales. </a:t>
            </a:r>
            <a:r>
              <a:rPr lang="en-GB" sz="1800" i="1">
                <a:latin typeface="Times New Roman"/>
                <a:ea typeface="Times New Roman"/>
                <a:cs typeface="Times New Roman"/>
                <a:sym typeface="Times New Roman"/>
              </a:rPr>
              <a:t>Language, Culture and Curriculum</a:t>
            </a:r>
            <a:r>
              <a:rPr lang="en-GB" sz="1800">
                <a:latin typeface="Times New Roman"/>
                <a:ea typeface="Times New Roman"/>
                <a:cs typeface="Times New Roman"/>
                <a:sym typeface="Times New Roman"/>
              </a:rPr>
              <a:t>, pp.1-19</a:t>
            </a:r>
            <a:endParaRPr sz="1800">
              <a:latin typeface="Arial"/>
              <a:ea typeface="Arial"/>
              <a:cs typeface="Arial"/>
              <a:sym typeface="Arial"/>
            </a:endParaRPr>
          </a:p>
          <a:p>
            <a:pPr marL="344488" lvl="0" indent="-298768" algn="l" rtl="0">
              <a:lnSpc>
                <a:spcPct val="120000"/>
              </a:lnSpc>
              <a:spcBef>
                <a:spcPts val="2200"/>
              </a:spcBef>
              <a:spcAft>
                <a:spcPts val="0"/>
              </a:spcAft>
              <a:buSzPct val="90000"/>
              <a:buNone/>
            </a:pPr>
            <a:endParaRPr/>
          </a:p>
        </p:txBody>
      </p:sp>
    </p:spTree>
  </p:cSld>
  <p:clrMapOvr>
    <a:masterClrMapping/>
  </p:clrMapOvr>
</p:sld>
</file>

<file path=ppt/theme/theme1.xml><?xml version="1.0" encoding="utf-8"?>
<a:theme xmlns:a="http://schemas.openxmlformats.org/drawingml/2006/main" name="Madison">
  <a:themeElements>
    <a:clrScheme name="Marquee">
      <a:dk1>
        <a:srgbClr val="000000"/>
      </a:dk1>
      <a:lt1>
        <a:srgbClr val="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Madison</vt:lpstr>
      <vt:lpstr>PowerPoint Presentation</vt:lpstr>
      <vt:lpstr>AI DECLARATION</vt:lpstr>
      <vt:lpstr>Croeso Cymru: International Culture &amp; Cuisine Expo 2025</vt:lpstr>
      <vt:lpstr>Event Content and Context</vt:lpstr>
      <vt:lpstr>Market Factors – Target Market</vt:lpstr>
      <vt:lpstr>Market Factors – Demand, Supply, Competition</vt:lpstr>
      <vt:lpstr>Operational Factors: Venue and Suitability</vt:lpstr>
      <vt:lpstr>Operational Factors - Team &amp; Surroundings </vt:lpstr>
      <vt:lpstr>Financial Factors - Revenue Sources </vt:lpstr>
      <vt:lpstr>Financial Factors </vt:lpstr>
      <vt:lpstr>Risk Management and Sustainability </vt:lpstr>
      <vt:lpstr>Conclusion and Strategic Fit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Iulia Maria Luca</cp:lastModifiedBy>
  <cp:revision>1</cp:revision>
  <dcterms:created xsi:type="dcterms:W3CDTF">2025-04-30T13:10:47Z</dcterms:created>
  <dcterms:modified xsi:type="dcterms:W3CDTF">2025-05-19T11:42:49Z</dcterms:modified>
</cp:coreProperties>
</file>