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7" r:id="rId4"/>
    <p:sldId id="268" r:id="rId5"/>
    <p:sldId id="269" r:id="rId6"/>
    <p:sldId id="258" r:id="rId7"/>
    <p:sldId id="262" r:id="rId8"/>
    <p:sldId id="263" r:id="rId9"/>
    <p:sldId id="264" r:id="rId10"/>
    <p:sldId id="265" r:id="rId11"/>
    <p:sldId id="266" r:id="rId12"/>
    <p:sldId id="259" r:id="rId13"/>
    <p:sldId id="260"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85" d="100"/>
          <a:sy n="85" d="100"/>
        </p:scale>
        <p:origin x="76" y="4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BC050-A6B5-4931-BC67-540CC0259B26}" type="datetimeFigureOut">
              <a:rPr lang="en-GB" smtClean="0"/>
              <a:t>08/04/2026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AD9AE9-03F3-42CB-8E6B-A2FD7D0E7290}" type="slidenum">
              <a:rPr lang="en-GB" smtClean="0"/>
              <a:t>‹#›</a:t>
            </a:fld>
            <a:endParaRPr lang="en-GB"/>
          </a:p>
        </p:txBody>
      </p:sp>
    </p:spTree>
    <p:extLst>
      <p:ext uri="{BB962C8B-B14F-4D97-AF65-F5344CB8AC3E}">
        <p14:creationId xmlns:p14="http://schemas.microsoft.com/office/powerpoint/2010/main" val="79897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 2 diabetes is one of the most prevalent chronic conditions in the United Kingdom, with Diabetes UK (2023) reporting over 4.3 million diagnosed cases. The condition develops when the body's cells become resistant to insulin, and the pancreas fails to compensate with sufficient insulin production (</a:t>
            </a:r>
            <a:r>
              <a:rPr lang="en-US" dirty="0" err="1"/>
              <a:t>Pappachan</a:t>
            </a:r>
            <a:r>
              <a:rPr lang="en-US" dirty="0"/>
              <a:t> et al., 2013). Without effective management, patients face serious complications including retinopathy, nephropathy, neuropathy, and cardiovascular disease (NICE, 2022). NHS England (2023) identifies structured care planning as the foundation of effective diabetes management in primary care settings.</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2</a:t>
            </a:fld>
            <a:endParaRPr lang="en-GB"/>
          </a:p>
        </p:txBody>
      </p:sp>
    </p:spTree>
    <p:extLst>
      <p:ext uri="{BB962C8B-B14F-4D97-AF65-F5344CB8AC3E}">
        <p14:creationId xmlns:p14="http://schemas.microsoft.com/office/powerpoint/2010/main" val="1060171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George Andrei is a fictional patient created for this presentation. He represents a demographic group at high risk of poorly controlled Type 2 diabetes. His combination of obesity, smoking, physical inactivity, and social isolation reflects a well-documented risk profile in UK primary care populations (Hex et al., 2012). Low health literacy is associated with poorer self-management outcomes in diabetes, as patients with limited health knowledge engage less effectively with care plans (Schillinger et al., 2002). George's profile provides a realistic and clinically relevant basis for the care plan developed in this presentation.</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3</a:t>
            </a:fld>
            <a:endParaRPr lang="en-GB"/>
          </a:p>
        </p:txBody>
      </p:sp>
    </p:spTree>
    <p:extLst>
      <p:ext uri="{BB962C8B-B14F-4D97-AF65-F5344CB8AC3E}">
        <p14:creationId xmlns:p14="http://schemas.microsoft.com/office/powerpoint/2010/main" val="139846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endocrine function of the pancreas is central to understanding Type 2 diabetes. The islets of Langerhans contain alpha cells, which produce glucagon, and beta cells, which produce insulin (Tortora and Derrickson, 2017). When blood glucose rises after a meal, beta cells release insulin into the bloodstream. Insulin binds to receptors on liver, muscle, and fat cells, </a:t>
            </a:r>
            <a:r>
              <a:rPr lang="en-US" dirty="0" err="1"/>
              <a:t>signalling</a:t>
            </a:r>
            <a:r>
              <a:rPr lang="en-US" dirty="0"/>
              <a:t> them to absorb glucose from the blood (Marieb and Hoehn, 2019). In Type 2 diabetes, this </a:t>
            </a:r>
            <a:r>
              <a:rPr lang="en-US" dirty="0" err="1"/>
              <a:t>signalling</a:t>
            </a:r>
            <a:r>
              <a:rPr lang="en-US" dirty="0"/>
              <a:t> process fails due to receptor insensitivity, and beta cell function declines progressively over time (Martini et al., 2018).</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4</a:t>
            </a:fld>
            <a:endParaRPr lang="en-GB"/>
          </a:p>
        </p:txBody>
      </p:sp>
    </p:spTree>
    <p:extLst>
      <p:ext uri="{BB962C8B-B14F-4D97-AF65-F5344CB8AC3E}">
        <p14:creationId xmlns:p14="http://schemas.microsoft.com/office/powerpoint/2010/main" val="508659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Type 2 diabetes, insulin resistance develops gradually, often years before diagnosis. The pancreas responds by increasing insulin output, placing sustained demand on beta cells (DeFronzo et al., 2015). Over time, beta-cell mass decreases and insulin secretion falls, resulting in persistent hyperglycaemia. Brownlee (2001) demonstrated that chronic high blood glucose generates advanced glycation end-products, which damage endothelial cells lining blood vessels throughout the body. This process underlies the microvascular complications of diabetes, including diabetic nephropathy and retinopathy. </a:t>
            </a:r>
            <a:r>
              <a:rPr lang="en-GB" dirty="0" err="1"/>
              <a:t>Pappachan</a:t>
            </a:r>
            <a:r>
              <a:rPr lang="en-GB" dirty="0"/>
              <a:t> et al. (2013) describe this dual mechanism of resistance and secretory failure as the defining pathophysiology of Type 2 diabetes.</a:t>
            </a:r>
          </a:p>
        </p:txBody>
      </p:sp>
      <p:sp>
        <p:nvSpPr>
          <p:cNvPr id="4" name="Slide Number Placeholder 3"/>
          <p:cNvSpPr>
            <a:spLocks noGrp="1"/>
          </p:cNvSpPr>
          <p:nvPr>
            <p:ph type="sldNum" sz="quarter" idx="5"/>
          </p:nvPr>
        </p:nvSpPr>
        <p:spPr/>
        <p:txBody>
          <a:bodyPr/>
          <a:lstStyle/>
          <a:p>
            <a:fld id="{65AD9AE9-03F3-42CB-8E6B-A2FD7D0E7290}" type="slidenum">
              <a:rPr lang="en-GB" smtClean="0"/>
              <a:t>5</a:t>
            </a:fld>
            <a:endParaRPr lang="en-GB"/>
          </a:p>
        </p:txBody>
      </p:sp>
    </p:spTree>
    <p:extLst>
      <p:ext uri="{BB962C8B-B14F-4D97-AF65-F5344CB8AC3E}">
        <p14:creationId xmlns:p14="http://schemas.microsoft.com/office/powerpoint/2010/main" val="1909365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George's risk profile combines several factors that interact to worsen diabetes outcomes. The World Health Organization (2023) identifies obesity as the dominant modifiable risk factor for Type 2 diabetes, with risk rising significantly at a BMI above 30. Willi et al. (2007) conducted a meta-analysis confirming that active smokers have a 44 percent higher risk of developing Type 2 diabetes than non-smokers, and that smoking worsens glycaemic control in those already diagnosed. Colberg et al. (2016) report that sedentary behaviour reduces GLUT4 transporter activity in skeletal muscle, directly impairing glucose disposal. Schillinger et al. (2002) found that low health literacy was independently associated with worse HbA1c levels in diabetic patients.</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6</a:t>
            </a:fld>
            <a:endParaRPr lang="en-GB"/>
          </a:p>
        </p:txBody>
      </p:sp>
    </p:spTree>
    <p:extLst>
      <p:ext uri="{BB962C8B-B14F-4D97-AF65-F5344CB8AC3E}">
        <p14:creationId xmlns:p14="http://schemas.microsoft.com/office/powerpoint/2010/main" val="1138773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Monitoring blood glucose is a central component of Type 2 diabetes management. NICE (2022) recommends HbA1c testing every three to six months until the target is reached, then every six months when stable. For George, regular self-monitoring of blood glucose provides data on how his diet, activity, and medication interact to affect his glucose levels throughout the day. Diabetes UK (2023) highlights that structured self-monitoring helps patients identify triggers for high glucose readings, such as specific foods or inactivity. Bolinder et al. (2016) demonstrated in a randomised controlled trial that flash glucose monitoring reduced time in </a:t>
            </a:r>
            <a:r>
              <a:rPr lang="en-US" dirty="0" err="1"/>
              <a:t>hypoglycaemia</a:t>
            </a:r>
            <a:r>
              <a:rPr lang="en-US" dirty="0"/>
              <a:t> and improved patient satisfaction significantly.</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7</a:t>
            </a:fld>
            <a:endParaRPr lang="en-GB"/>
          </a:p>
        </p:txBody>
      </p:sp>
    </p:spTree>
    <p:extLst>
      <p:ext uri="{BB962C8B-B14F-4D97-AF65-F5344CB8AC3E}">
        <p14:creationId xmlns:p14="http://schemas.microsoft.com/office/powerpoint/2010/main" val="2366921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guideline NG28 sets out a comprehensive framework for managing Type 2 diabetes in adults. Structured education is prioritised at diagnosis, and the DESMOND programme has been shown to improve illness beliefs and reduce depression in people with Type 2 diabetes (Davies et al., 2008). Metformin is recommended as the first pharmacological agent due to its safety profile, efficacy, and low cost (NICE, 2022). Annual reviews ensure that complications are detected early and managed proactively. NHS England (2023) identifies the NHS Diabetes Prevention Programme as a cost-effective intervention that reduces progression to overt diabetes and supports weight loss in high-risk individuals.</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8</a:t>
            </a:fld>
            <a:endParaRPr lang="en-GB"/>
          </a:p>
        </p:txBody>
      </p:sp>
    </p:spTree>
    <p:extLst>
      <p:ext uri="{BB962C8B-B14F-4D97-AF65-F5344CB8AC3E}">
        <p14:creationId xmlns:p14="http://schemas.microsoft.com/office/powerpoint/2010/main" val="4225650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Evidence-based lifestyle modification is the most effective long-term intervention for Type 2 diabetes. Esposito et al. (2015) conducted a systematic review demonstrating that a Mediterranean diet, rich in vegetables, legumes, fish, and healthy fats, produced greater reductions in HbA1c than a low-fat diet. Colberg et al. (2016) provide consensus recommendations from the American Diabetes Association confirming that 150 minutes of moderate exercise per week significantly improves metabolic outcomes. For George, smoking cessation should be a priority. Willi et al. (2007) confirm that cessation improves insulin sensitivity and reduces the risk of diabetic complications. NHS (2023) alcohol guidelines are also relevant given that alcohol impairs glucose regulation.</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9</a:t>
            </a:fld>
            <a:endParaRPr lang="en-GB"/>
          </a:p>
        </p:txBody>
      </p:sp>
    </p:spTree>
    <p:extLst>
      <p:ext uri="{BB962C8B-B14F-4D97-AF65-F5344CB8AC3E}">
        <p14:creationId xmlns:p14="http://schemas.microsoft.com/office/powerpoint/2010/main" val="2431832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Effective communication is fundamental to the success of any care plan. Epstein and Street (2011) describe person-centred communication as a set of skills that includes eliciting patient concerns, providing clear information, and supporting informed decision-making. For George, whose health literacy is limited, standard clinical language creates a barrier to engagement. Schillinger et al. (2002) demonstrated that patients with low health literacy who received physician communication adjusted to their level showed better glycaemic control. The teach-back method, described by Yen and Leasure (2019) as an evidence-based strategy, confirms that the patient has understood instructions before leaving the clinic, reducing the risk of mismanagement at home.</a:t>
            </a:r>
          </a:p>
          <a:p>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10</a:t>
            </a:fld>
            <a:endParaRPr lang="en-GB"/>
          </a:p>
        </p:txBody>
      </p:sp>
    </p:spTree>
    <p:extLst>
      <p:ext uri="{BB962C8B-B14F-4D97-AF65-F5344CB8AC3E}">
        <p14:creationId xmlns:p14="http://schemas.microsoft.com/office/powerpoint/2010/main" val="196515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of George raises important ethical considerations rooted in the four principles of biomedical ethics described by Beauchamp and Childress (2019): autonomy, beneficence, non-maleficence, and justice. Respecting autonomy means presenting George with evidence-based options and supporting his right to make informed decisions about his treatment. Beneficence requires the nurse to act in George's best interest, for example by recommending smoking cessation and dietary change, while non-maleficence requires vigilance for medication side effects. Justice requires that George receives the same quality of care regardless of his level of health literacy or socioeconomic status. The NHS Constitution (2021) enshrines these rights for all patients in England.</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11</a:t>
            </a:fld>
            <a:endParaRPr lang="en-GB"/>
          </a:p>
        </p:txBody>
      </p:sp>
    </p:spTree>
    <p:extLst>
      <p:ext uri="{BB962C8B-B14F-4D97-AF65-F5344CB8AC3E}">
        <p14:creationId xmlns:p14="http://schemas.microsoft.com/office/powerpoint/2010/main" val="358437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George's care plan is structured around three time-bound goals aligned with NICE (2022) standards. The short-term priority is improving HbA1c through consistent metformin use and dietary change. NICE (2022) sets a target of 48 to 53 mmol/mol for most patients on single-agent therapy. The medium-term goal addresses his obesity, which is the primary driver of insulin resistance. Referral to the NHS Diabetes Prevention Programme provides structured, evidence-based support for weight management (NHS England, 2023). The long-term goals focus on sustained behavioural change. Colberg et al. (2016) confirm that consistent physical activity is the most effective non-pharmacological intervention for maintaining insulin sensitivity over time.</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12</a:t>
            </a:fld>
            <a:endParaRPr lang="en-GB"/>
          </a:p>
        </p:txBody>
      </p:sp>
    </p:spTree>
    <p:extLst>
      <p:ext uri="{BB962C8B-B14F-4D97-AF65-F5344CB8AC3E}">
        <p14:creationId xmlns:p14="http://schemas.microsoft.com/office/powerpoint/2010/main" val="865751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demonstrated how a thorough understanding of endocrine anatomy and physiology informs every aspect of George's care plan. From the mechanism of insulin resistance to the rationale for HbA1c monitoring, clinical decisions are grounded in biological knowledge. The care plan addresses George's individual risk factors, including obesity, smoking, inactivity, and low health literacy, through evidence-based interventions drawn from NICE (2022) and NHS England (2023) guidelines. Person-centred communication and ethical practice are woven throughout the plan to ensure that George is treated with dignity, his autonomy is respected, and his care is equitable and effective.</a:t>
            </a:r>
            <a:endParaRPr lang="en-GB" dirty="0"/>
          </a:p>
        </p:txBody>
      </p:sp>
      <p:sp>
        <p:nvSpPr>
          <p:cNvPr id="4" name="Slide Number Placeholder 3"/>
          <p:cNvSpPr>
            <a:spLocks noGrp="1"/>
          </p:cNvSpPr>
          <p:nvPr>
            <p:ph type="sldNum" sz="quarter" idx="5"/>
          </p:nvPr>
        </p:nvSpPr>
        <p:spPr/>
        <p:txBody>
          <a:bodyPr/>
          <a:lstStyle/>
          <a:p>
            <a:fld id="{65AD9AE9-03F3-42CB-8E6B-A2FD7D0E7290}" type="slidenum">
              <a:rPr lang="en-GB" smtClean="0"/>
              <a:t>13</a:t>
            </a:fld>
            <a:endParaRPr lang="en-GB"/>
          </a:p>
        </p:txBody>
      </p:sp>
    </p:spTree>
    <p:extLst>
      <p:ext uri="{BB962C8B-B14F-4D97-AF65-F5344CB8AC3E}">
        <p14:creationId xmlns:p14="http://schemas.microsoft.com/office/powerpoint/2010/main" val="38760565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3857998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759167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1939527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C4DA29-D26A-47D2-BC37-052A5ABDFC55}"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4015783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C4DA29-D26A-47D2-BC37-052A5ABDFC55}" type="datetimeFigureOut">
              <a:rPr lang="en-GB" smtClean="0"/>
              <a:t>08/04/2026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2300696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C4DA29-D26A-47D2-BC37-052A5ABDFC55}" type="datetimeFigureOut">
              <a:rPr lang="en-GB" smtClean="0"/>
              <a:t>08/04/2026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4156619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C4DA29-D26A-47D2-BC37-052A5ABDFC55}" type="datetimeFigureOut">
              <a:rPr lang="en-GB" smtClean="0"/>
              <a:t>08/04/2026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52780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C4DA29-D26A-47D2-BC37-052A5ABDFC55}"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1394005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C4DA29-D26A-47D2-BC37-052A5ABDFC55}"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1063004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C4DA29-D26A-47D2-BC37-052A5ABDFC55}" type="datetimeFigureOut">
              <a:rPr lang="en-GB" smtClean="0"/>
              <a:t>08/04/2026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792685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1415058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3733829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277210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3C4DA29-D26A-47D2-BC37-052A5ABDFC55}" type="datetimeFigureOut">
              <a:rPr lang="en-GB" smtClean="0"/>
              <a:t>08/04/2026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4100619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3C4DA29-D26A-47D2-BC37-052A5ABDFC55}" type="datetimeFigureOut">
              <a:rPr lang="en-GB" smtClean="0"/>
              <a:t>08/04/2026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725682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41483646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3C4DA29-D26A-47D2-BC37-052A5ABDFC55}" type="datetimeFigureOut">
              <a:rPr lang="en-GB" smtClean="0"/>
              <a:t>08/04/2026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506050-394D-4451-B173-19551D685762}" type="slidenum">
              <a:rPr lang="en-GB" smtClean="0"/>
              <a:t>‹#›</a:t>
            </a:fld>
            <a:endParaRPr lang="en-GB"/>
          </a:p>
        </p:txBody>
      </p:sp>
    </p:spTree>
    <p:extLst>
      <p:ext uri="{BB962C8B-B14F-4D97-AF65-F5344CB8AC3E}">
        <p14:creationId xmlns:p14="http://schemas.microsoft.com/office/powerpoint/2010/main" val="3490705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3C4DA29-D26A-47D2-BC37-052A5ABDFC55}" type="datetimeFigureOut">
              <a:rPr lang="en-GB" smtClean="0"/>
              <a:t>08/04/2026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5506050-394D-4451-B173-19551D685762}" type="slidenum">
              <a:rPr lang="en-GB" smtClean="0"/>
              <a:t>‹#›</a:t>
            </a:fld>
            <a:endParaRPr lang="en-GB"/>
          </a:p>
        </p:txBody>
      </p:sp>
    </p:spTree>
    <p:extLst>
      <p:ext uri="{BB962C8B-B14F-4D97-AF65-F5344CB8AC3E}">
        <p14:creationId xmlns:p14="http://schemas.microsoft.com/office/powerpoint/2010/main" val="2724787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news-room/fact-sheets/detail/diabetes" TargetMode="External"/><Relationship Id="rId3" Type="http://schemas.openxmlformats.org/officeDocument/2006/relationships/hyperlink" Target="https://ico.org.uk/for-organisations/guide-to-data-protection" TargetMode="External"/><Relationship Id="rId7" Type="http://schemas.openxmlformats.org/officeDocument/2006/relationships/hyperlink" Target="https://www.nice.org.uk/guidance/ng28" TargetMode="External"/><Relationship Id="rId2" Type="http://schemas.openxmlformats.org/officeDocument/2006/relationships/hyperlink" Target="https://www.diabetes.org.uk/professionals/position-statements-reports/statistics" TargetMode="External"/><Relationship Id="rId1" Type="http://schemas.openxmlformats.org/officeDocument/2006/relationships/slideLayout" Target="../slideLayouts/slideLayout2.xml"/><Relationship Id="rId6" Type="http://schemas.openxmlformats.org/officeDocument/2006/relationships/hyperlink" Target="https://www.england.nhs.uk/diabetes/diabetes-prevention" TargetMode="External"/><Relationship Id="rId5" Type="http://schemas.openxmlformats.org/officeDocument/2006/relationships/hyperlink" Target="https://www.gov.uk/government/publications/the-nhs-constitution-for-england" TargetMode="External"/><Relationship Id="rId4"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7" name="Freeform: Shape 2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62AEF8E8-36A3-23ED-638C-B7F0B7FEBE4B}"/>
              </a:ext>
            </a:extLst>
          </p:cNvPr>
          <p:cNvSpPr>
            <a:spLocks noGrp="1"/>
          </p:cNvSpPr>
          <p:nvPr>
            <p:ph type="ctrTitle"/>
          </p:nvPr>
        </p:nvSpPr>
        <p:spPr>
          <a:xfrm>
            <a:off x="994087" y="1130603"/>
            <a:ext cx="3342442" cy="4596794"/>
          </a:xfrm>
        </p:spPr>
        <p:txBody>
          <a:bodyPr vert="horz" lIns="91440" tIns="45720" rIns="91440" bIns="45720" rtlCol="0" anchor="ctr">
            <a:normAutofit/>
          </a:bodyPr>
          <a:lstStyle/>
          <a:p>
            <a:pPr>
              <a:lnSpc>
                <a:spcPct val="90000"/>
              </a:lnSpc>
            </a:pPr>
            <a:r>
              <a:rPr lang="en-US" sz="2700" dirty="0">
                <a:solidFill>
                  <a:srgbClr val="EBEBEB"/>
                </a:solidFill>
              </a:rPr>
              <a:t>Introduction to Physiology</a:t>
            </a:r>
            <a:br>
              <a:rPr lang="en-US" sz="2700" dirty="0">
                <a:solidFill>
                  <a:srgbClr val="EBEBEB"/>
                </a:solidFill>
              </a:rPr>
            </a:br>
            <a:r>
              <a:rPr lang="en-US" sz="2700" dirty="0">
                <a:solidFill>
                  <a:srgbClr val="EBEBEB"/>
                </a:solidFill>
              </a:rPr>
              <a:t>Module code: BMHP5023 </a:t>
            </a:r>
          </a:p>
        </p:txBody>
      </p:sp>
      <p:sp>
        <p:nvSpPr>
          <p:cNvPr id="3" name="Subtitle 2">
            <a:extLst>
              <a:ext uri="{FF2B5EF4-FFF2-40B4-BE49-F238E27FC236}">
                <a16:creationId xmlns:a16="http://schemas.microsoft.com/office/drawing/2014/main" id="{09CB39F6-63DD-8044-5F1D-72E80A372794}"/>
              </a:ext>
            </a:extLst>
          </p:cNvPr>
          <p:cNvSpPr>
            <a:spLocks noGrp="1"/>
          </p:cNvSpPr>
          <p:nvPr>
            <p:ph type="subTitle" idx="1"/>
          </p:nvPr>
        </p:nvSpPr>
        <p:spPr>
          <a:xfrm>
            <a:off x="5290077" y="437513"/>
            <a:ext cx="5502614" cy="5954325"/>
          </a:xfrm>
        </p:spPr>
        <p:txBody>
          <a:bodyPr vert="horz" lIns="91440" tIns="45720" rIns="91440" bIns="45720" rtlCol="0" anchor="ctr">
            <a:normAutofit/>
          </a:bodyPr>
          <a:lstStyle/>
          <a:p>
            <a:r>
              <a:rPr lang="en-US" sz="4000" dirty="0"/>
              <a:t>Title: Care Plan for a Fictional Patient with Type 2 Diabetes: An Evidence-Based Approach</a:t>
            </a:r>
          </a:p>
          <a:p>
            <a:endParaRPr lang="en-US" sz="2000" dirty="0">
              <a:solidFill>
                <a:schemeClr val="tx1">
                  <a:lumMod val="75000"/>
                  <a:lumOff val="25000"/>
                </a:schemeClr>
              </a:solidFill>
            </a:endParaRPr>
          </a:p>
          <a:p>
            <a:pPr>
              <a:buFont typeface="Wingdings 3" charset="2"/>
              <a:buChar char=""/>
            </a:pPr>
            <a:r>
              <a:rPr lang="en-US" sz="2000" dirty="0">
                <a:solidFill>
                  <a:schemeClr val="tx1">
                    <a:lumMod val="75000"/>
                    <a:lumOff val="25000"/>
                  </a:schemeClr>
                </a:solidFill>
              </a:rPr>
              <a:t>Student Name: CLAUDIU GIRBEA </a:t>
            </a:r>
          </a:p>
          <a:p>
            <a:pPr>
              <a:buFont typeface="Wingdings 3" charset="2"/>
              <a:buChar char=""/>
            </a:pPr>
            <a:r>
              <a:rPr lang="en-US" sz="2000" dirty="0">
                <a:solidFill>
                  <a:schemeClr val="tx1">
                    <a:lumMod val="75000"/>
                    <a:lumOff val="25000"/>
                  </a:schemeClr>
                </a:solidFill>
              </a:rPr>
              <a:t>Student ID Number: 2430595</a:t>
            </a:r>
          </a:p>
          <a:p>
            <a:pPr>
              <a:buFont typeface="Wingdings 3" charset="2"/>
              <a:buChar char=""/>
            </a:pPr>
            <a:endParaRPr lang="en-US" sz="2000" dirty="0">
              <a:solidFill>
                <a:schemeClr val="tx1">
                  <a:lumMod val="75000"/>
                  <a:lumOff val="25000"/>
                </a:schemeClr>
              </a:solidFill>
            </a:endParaRPr>
          </a:p>
        </p:txBody>
      </p:sp>
    </p:spTree>
    <p:extLst>
      <p:ext uri="{BB962C8B-B14F-4D97-AF65-F5344CB8AC3E}">
        <p14:creationId xmlns:p14="http://schemas.microsoft.com/office/powerpoint/2010/main" val="1750083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30DFBC25-308E-9BD4-825C-09252F3DDC35}"/>
              </a:ext>
            </a:extLst>
          </p:cNvPr>
          <p:cNvSpPr>
            <a:spLocks noGrp="1"/>
          </p:cNvSpPr>
          <p:nvPr>
            <p:ph type="title"/>
          </p:nvPr>
        </p:nvSpPr>
        <p:spPr>
          <a:xfrm>
            <a:off x="1000372" y="1209957"/>
            <a:ext cx="3034580" cy="4438087"/>
          </a:xfrm>
        </p:spPr>
        <p:txBody>
          <a:bodyPr anchor="ctr">
            <a:normAutofit/>
          </a:bodyPr>
          <a:lstStyle/>
          <a:p>
            <a:pPr algn="r"/>
            <a:r>
              <a:rPr lang="en-GB" sz="3000">
                <a:solidFill>
                  <a:schemeClr val="tx1"/>
                </a:solidFill>
              </a:rPr>
              <a:t>INTRODUCTION TO THE CONDITION</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DD2F5A-E538-26E2-81B8-07F49F3BC585}"/>
              </a:ext>
            </a:extLst>
          </p:cNvPr>
          <p:cNvSpPr>
            <a:spLocks noGrp="1"/>
          </p:cNvSpPr>
          <p:nvPr>
            <p:ph idx="1"/>
          </p:nvPr>
        </p:nvSpPr>
        <p:spPr>
          <a:xfrm>
            <a:off x="4678424" y="1059025"/>
            <a:ext cx="5302189" cy="4739950"/>
          </a:xfrm>
        </p:spPr>
        <p:txBody>
          <a:bodyPr anchor="ctr">
            <a:normAutofit/>
          </a:bodyPr>
          <a:lstStyle/>
          <a:p>
            <a:r>
              <a:rPr lang="en-US">
                <a:solidFill>
                  <a:schemeClr val="tx1"/>
                </a:solidFill>
              </a:rPr>
              <a:t>In the UK, it is estimated that about 4.3 million individuals have type 2 diabetes (Diabetes UK, 2023).</a:t>
            </a:r>
          </a:p>
          <a:p>
            <a:r>
              <a:rPr lang="en-US">
                <a:solidFill>
                  <a:schemeClr val="tx1"/>
                </a:solidFill>
              </a:rPr>
              <a:t>Insulin resistance and progressive beta-cell failure in the pancreas causes the condition (Pappachan et al., 2013).</a:t>
            </a:r>
          </a:p>
          <a:p>
            <a:r>
              <a:rPr lang="en-US">
                <a:solidFill>
                  <a:schemeClr val="tx1"/>
                </a:solidFill>
              </a:rPr>
              <a:t>Uncontrolled blood glucose results in macrovascular and microvascular problems (NICE, 2022).</a:t>
            </a:r>
          </a:p>
          <a:p>
            <a:r>
              <a:rPr lang="en-US">
                <a:solidFill>
                  <a:schemeClr val="tx1"/>
                </a:solidFill>
              </a:rPr>
              <a:t>When morbidity is identified early and planning of care is structured, the morbidity will be reduced in the long-term (NHS England, 2023).</a:t>
            </a:r>
            <a:endParaRPr lang="en-GB">
              <a:solidFill>
                <a:schemeClr val="tx1"/>
              </a:solidFill>
            </a:endParaRPr>
          </a:p>
        </p:txBody>
      </p:sp>
    </p:spTree>
    <p:extLst>
      <p:ext uri="{BB962C8B-B14F-4D97-AF65-F5344CB8AC3E}">
        <p14:creationId xmlns:p14="http://schemas.microsoft.com/office/powerpoint/2010/main" val="1106591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0" name="Group 19">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5A983E24-B7DE-7B14-D9C9-7EC31C533863}"/>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PATIENT PROFILE (FICTIONAL)</a:t>
            </a:r>
          </a:p>
        </p:txBody>
      </p:sp>
      <p:cxnSp>
        <p:nvCxnSpPr>
          <p:cNvPr id="22" name="Straight Connector 21">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BACA38-B949-7EBB-017E-373087F12588}"/>
              </a:ext>
            </a:extLst>
          </p:cNvPr>
          <p:cNvSpPr>
            <a:spLocks noGrp="1"/>
          </p:cNvSpPr>
          <p:nvPr>
            <p:ph idx="1"/>
          </p:nvPr>
        </p:nvSpPr>
        <p:spPr>
          <a:xfrm>
            <a:off x="4678424" y="1059025"/>
            <a:ext cx="5302189" cy="4739950"/>
          </a:xfrm>
        </p:spPr>
        <p:txBody>
          <a:bodyPr anchor="ctr">
            <a:normAutofit/>
          </a:bodyPr>
          <a:lstStyle/>
          <a:p>
            <a:r>
              <a:rPr lang="en-US">
                <a:solidFill>
                  <a:schemeClr val="tx1"/>
                </a:solidFill>
              </a:rPr>
              <a:t>Patient: George Andrei, a 58-year-old male retired HGV driver, who lives alone in Cardiff (fictional).</a:t>
            </a:r>
          </a:p>
          <a:p>
            <a:r>
              <a:rPr lang="en-US">
                <a:solidFill>
                  <a:schemeClr val="tx1"/>
                </a:solidFill>
              </a:rPr>
              <a:t>George is 31.4 BMI with 10 cigarettes per day, and has a sedentary lifestyle (fictional profile).</a:t>
            </a:r>
          </a:p>
          <a:p>
            <a:r>
              <a:rPr lang="en-US">
                <a:solidFill>
                  <a:schemeClr val="tx1"/>
                </a:solidFill>
              </a:rPr>
              <a:t>His fictional profile has Type 2 diabetes that was diagnosed 18 months ago and is taking metformin 500mg twice a day (fictional profile).</a:t>
            </a:r>
          </a:p>
          <a:p>
            <a:r>
              <a:rPr lang="en-US">
                <a:solidFill>
                  <a:schemeClr val="tx1"/>
                </a:solidFill>
              </a:rPr>
              <a:t>George has a low level of health literacy and unstable blood glucose monitoring at home (fictional profile).</a:t>
            </a:r>
            <a:endParaRPr lang="en-GB">
              <a:solidFill>
                <a:schemeClr val="tx1"/>
              </a:solidFill>
            </a:endParaRPr>
          </a:p>
        </p:txBody>
      </p:sp>
    </p:spTree>
    <p:extLst>
      <p:ext uri="{BB962C8B-B14F-4D97-AF65-F5344CB8AC3E}">
        <p14:creationId xmlns:p14="http://schemas.microsoft.com/office/powerpoint/2010/main" val="34193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51463854-D2B1-CBEB-AD83-1F24A83DA7FF}"/>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ANATOMY AND PHYSIOLOGY OF THE ENDOCRINE SYSTEM</a:t>
            </a:r>
            <a:endParaRPr lang="en-GB"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76ABAD-7858-F15B-A00F-774BE87D3644}"/>
              </a:ext>
            </a:extLst>
          </p:cNvPr>
          <p:cNvSpPr>
            <a:spLocks noGrp="1"/>
          </p:cNvSpPr>
          <p:nvPr>
            <p:ph idx="1"/>
          </p:nvPr>
        </p:nvSpPr>
        <p:spPr>
          <a:xfrm>
            <a:off x="4678424" y="1059025"/>
            <a:ext cx="5302189" cy="4739950"/>
          </a:xfrm>
        </p:spPr>
        <p:txBody>
          <a:bodyPr anchor="ctr">
            <a:normAutofit/>
          </a:bodyPr>
          <a:lstStyle/>
          <a:p>
            <a:r>
              <a:rPr lang="en-US">
                <a:solidFill>
                  <a:schemeClr val="tx1"/>
                </a:solidFill>
              </a:rPr>
              <a:t>The pancreas is a dual-gland organ, and it plays exocrine and endocrine functions in the body (Tortora and Derrickson, 2017).</a:t>
            </a:r>
          </a:p>
          <a:p>
            <a:r>
              <a:rPr lang="en-US">
                <a:solidFill>
                  <a:schemeClr val="tx1"/>
                </a:solidFill>
              </a:rPr>
              <a:t>Insulin secretion is triggered by the increasing blood glucose in beta cells in the islets of Langerhans (Marieb and Hoehn, 2019).</a:t>
            </a:r>
          </a:p>
          <a:p>
            <a:r>
              <a:rPr lang="en-US">
                <a:solidFill>
                  <a:schemeClr val="tx1"/>
                </a:solidFill>
              </a:rPr>
              <a:t>Insulin attaches to the receptors on target cells, which allows glucose to be taken up and stored as glycogen (Tortora and Derrickson, 2017).</a:t>
            </a:r>
          </a:p>
          <a:p>
            <a:r>
              <a:rPr lang="en-US">
                <a:solidFill>
                  <a:schemeClr val="tx1"/>
                </a:solidFill>
              </a:rPr>
              <a:t>The main locations of insulin-mediated glucose uptake are the liver, skeletal muscle, and adipose tissue (Martini et al., 2018).</a:t>
            </a:r>
            <a:endParaRPr lang="en-GB">
              <a:solidFill>
                <a:schemeClr val="tx1"/>
              </a:solidFill>
            </a:endParaRPr>
          </a:p>
        </p:txBody>
      </p:sp>
    </p:spTree>
    <p:extLst>
      <p:ext uri="{BB962C8B-B14F-4D97-AF65-F5344CB8AC3E}">
        <p14:creationId xmlns:p14="http://schemas.microsoft.com/office/powerpoint/2010/main" val="2777859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94E7-D26E-144B-DA0C-3002E28473A5}"/>
              </a:ext>
            </a:extLst>
          </p:cNvPr>
          <p:cNvSpPr>
            <a:spLocks noGrp="1"/>
          </p:cNvSpPr>
          <p:nvPr>
            <p:ph type="title"/>
          </p:nvPr>
        </p:nvSpPr>
        <p:spPr/>
        <p:txBody>
          <a:bodyPr/>
          <a:lstStyle/>
          <a:p>
            <a:r>
              <a:rPr lang="en-US" dirty="0"/>
              <a:t>HOW TYPE 2 DIABETES AFFECTS ENDOCRINE SYSTEM FUNCTION</a:t>
            </a:r>
            <a:endParaRPr lang="en-GB" dirty="0"/>
          </a:p>
        </p:txBody>
      </p:sp>
      <p:sp>
        <p:nvSpPr>
          <p:cNvPr id="3" name="Content Placeholder 2">
            <a:extLst>
              <a:ext uri="{FF2B5EF4-FFF2-40B4-BE49-F238E27FC236}">
                <a16:creationId xmlns:a16="http://schemas.microsoft.com/office/drawing/2014/main" id="{AC133B2F-5FC0-F08F-A4A1-EF8CD31E7132}"/>
              </a:ext>
            </a:extLst>
          </p:cNvPr>
          <p:cNvSpPr>
            <a:spLocks noGrp="1"/>
          </p:cNvSpPr>
          <p:nvPr>
            <p:ph idx="1"/>
          </p:nvPr>
        </p:nvSpPr>
        <p:spPr/>
        <p:txBody>
          <a:bodyPr/>
          <a:lstStyle/>
          <a:p>
            <a:r>
              <a:rPr lang="en-US" dirty="0"/>
              <a:t>Insulin resistance makes the cells not to respond to regular levels of insulin in circulation (</a:t>
            </a:r>
            <a:r>
              <a:rPr lang="en-US" dirty="0" err="1"/>
              <a:t>Pappachan</a:t>
            </a:r>
            <a:r>
              <a:rPr lang="en-US" dirty="0"/>
              <a:t> et al., 2013).</a:t>
            </a:r>
          </a:p>
          <a:p>
            <a:r>
              <a:rPr lang="en-US" dirty="0"/>
              <a:t>The first response is the production of more insulin, which hastens the process of beta-cell depletion in the pancreas (DeFronzo et al., 2015).</a:t>
            </a:r>
          </a:p>
          <a:p>
            <a:r>
              <a:rPr lang="en-US" dirty="0"/>
              <a:t>Chronic </a:t>
            </a:r>
            <a:r>
              <a:rPr lang="en-US" dirty="0" err="1"/>
              <a:t>hyperglycaemia</a:t>
            </a:r>
            <a:r>
              <a:rPr lang="en-US" dirty="0"/>
              <a:t> leads to protein glycation and destruction of the blood vessel walls (Brownlee, 2001).</a:t>
            </a:r>
          </a:p>
          <a:p>
            <a:r>
              <a:rPr lang="en-US" dirty="0"/>
              <a:t>Gradual beta-cell destruction decreases the ability of the body to regulate blood glucose in the long run (DeFronzo et al., 2015).</a:t>
            </a:r>
            <a:endParaRPr lang="en-GB" dirty="0"/>
          </a:p>
        </p:txBody>
      </p:sp>
    </p:spTree>
    <p:extLst>
      <p:ext uri="{BB962C8B-B14F-4D97-AF65-F5344CB8AC3E}">
        <p14:creationId xmlns:p14="http://schemas.microsoft.com/office/powerpoint/2010/main" val="1402004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6B466201-CBD5-4385-14C6-1672364D4969}"/>
              </a:ext>
            </a:extLst>
          </p:cNvPr>
          <p:cNvSpPr>
            <a:spLocks noGrp="1"/>
          </p:cNvSpPr>
          <p:nvPr>
            <p:ph type="title"/>
          </p:nvPr>
        </p:nvSpPr>
        <p:spPr>
          <a:xfrm>
            <a:off x="994087" y="1130603"/>
            <a:ext cx="3342442" cy="4596794"/>
          </a:xfrm>
        </p:spPr>
        <p:txBody>
          <a:bodyPr anchor="ctr">
            <a:normAutofit/>
          </a:bodyPr>
          <a:lstStyle/>
          <a:p>
            <a:r>
              <a:rPr lang="en-US" sz="3200">
                <a:solidFill>
                  <a:srgbClr val="EBEBEB"/>
                </a:solidFill>
              </a:rPr>
              <a:t>RISK FACTORS SPECIFIC TO GEORGE'S PROFILE</a:t>
            </a:r>
            <a:endParaRPr lang="en-GB" sz="3200">
              <a:solidFill>
                <a:srgbClr val="EBEBEB"/>
              </a:solidFill>
            </a:endParaRPr>
          </a:p>
        </p:txBody>
      </p:sp>
      <p:sp>
        <p:nvSpPr>
          <p:cNvPr id="3" name="Content Placeholder 2">
            <a:extLst>
              <a:ext uri="{FF2B5EF4-FFF2-40B4-BE49-F238E27FC236}">
                <a16:creationId xmlns:a16="http://schemas.microsoft.com/office/drawing/2014/main" id="{072E4A1D-9275-5C51-BC1E-F2674500A707}"/>
              </a:ext>
            </a:extLst>
          </p:cNvPr>
          <p:cNvSpPr>
            <a:spLocks noGrp="1"/>
          </p:cNvSpPr>
          <p:nvPr>
            <p:ph idx="1"/>
          </p:nvPr>
        </p:nvSpPr>
        <p:spPr>
          <a:xfrm>
            <a:off x="5290077" y="437513"/>
            <a:ext cx="5502614" cy="5954325"/>
          </a:xfrm>
        </p:spPr>
        <p:txBody>
          <a:bodyPr anchor="ctr">
            <a:normAutofit/>
          </a:bodyPr>
          <a:lstStyle/>
          <a:p>
            <a:r>
              <a:rPr lang="en-US" sz="2000"/>
              <a:t>The most notable risk factor that can be modified to increase Type 2 diabetes is obesity with a BMI over 30 (WHO, 2023).</a:t>
            </a:r>
          </a:p>
          <a:p>
            <a:r>
              <a:rPr lang="en-US" sz="2000"/>
              <a:t>Smoking alone enhances insulin resistance and impairs glycaemic control in diabetic patients (Willi et al., 2007).</a:t>
            </a:r>
          </a:p>
          <a:p>
            <a:r>
              <a:rPr lang="en-US" sz="2000"/>
              <a:t>Skeletal muscle glucose uptake is lower in relation to physical inactivity, and the latter hastens insulin resistance (Colberg et al., 2016).</a:t>
            </a:r>
          </a:p>
          <a:p>
            <a:r>
              <a:rPr lang="en-US" sz="2000"/>
              <a:t>Low health literacy and social isolation minimise the involvement in self-management behaviours (Schillinger et al., 2002).</a:t>
            </a:r>
            <a:endParaRPr lang="en-GB" sz="2000"/>
          </a:p>
        </p:txBody>
      </p:sp>
    </p:spTree>
    <p:extLst>
      <p:ext uri="{BB962C8B-B14F-4D97-AF65-F5344CB8AC3E}">
        <p14:creationId xmlns:p14="http://schemas.microsoft.com/office/powerpoint/2010/main" val="4139648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C31A3-F4F6-5128-472F-007AC4EF3D0D}"/>
              </a:ext>
            </a:extLst>
          </p:cNvPr>
          <p:cNvSpPr>
            <a:spLocks noGrp="1"/>
          </p:cNvSpPr>
          <p:nvPr>
            <p:ph type="title"/>
          </p:nvPr>
        </p:nvSpPr>
        <p:spPr/>
        <p:txBody>
          <a:bodyPr/>
          <a:lstStyle/>
          <a:p>
            <a:r>
              <a:rPr lang="en-US" dirty="0"/>
              <a:t>MONITORING AND BLOOD GLUCOSE TRACKING</a:t>
            </a:r>
            <a:endParaRPr lang="en-GB" dirty="0"/>
          </a:p>
        </p:txBody>
      </p:sp>
      <p:sp>
        <p:nvSpPr>
          <p:cNvPr id="3" name="Content Placeholder 2">
            <a:extLst>
              <a:ext uri="{FF2B5EF4-FFF2-40B4-BE49-F238E27FC236}">
                <a16:creationId xmlns:a16="http://schemas.microsoft.com/office/drawing/2014/main" id="{0E360A93-B7A8-056A-3BB6-E47E19D3A6BA}"/>
              </a:ext>
            </a:extLst>
          </p:cNvPr>
          <p:cNvSpPr>
            <a:spLocks noGrp="1"/>
          </p:cNvSpPr>
          <p:nvPr>
            <p:ph idx="1"/>
          </p:nvPr>
        </p:nvSpPr>
        <p:spPr/>
        <p:txBody>
          <a:bodyPr/>
          <a:lstStyle/>
          <a:p>
            <a:r>
              <a:rPr lang="en-US" dirty="0"/>
              <a:t>The measurement of HbA1c indicates the average blood glucose level in the last 8 to 12 weeks (NICE, 2022).</a:t>
            </a:r>
          </a:p>
          <a:p>
            <a:r>
              <a:rPr lang="en-US" dirty="0"/>
              <a:t>NICE (2022) suggests that most metformin-treated patients should have an HbA1c level of 48 mmol/mol or less.</a:t>
            </a:r>
          </a:p>
          <a:p>
            <a:r>
              <a:rPr lang="en-US" dirty="0"/>
              <a:t>Self-gauging of blood glucose aids in pattern recognition and makes medication modifications (Diabetes UK, 2023).</a:t>
            </a:r>
          </a:p>
          <a:p>
            <a:r>
              <a:rPr lang="en-US" dirty="0"/>
              <a:t>CGMs enhance patient involvement in self-management and glycaemic control (Bolinder et al., 2016).</a:t>
            </a:r>
            <a:endParaRPr lang="en-GB" dirty="0"/>
          </a:p>
        </p:txBody>
      </p:sp>
    </p:spTree>
    <p:extLst>
      <p:ext uri="{BB962C8B-B14F-4D97-AF65-F5344CB8AC3E}">
        <p14:creationId xmlns:p14="http://schemas.microsoft.com/office/powerpoint/2010/main" val="4165805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DC7A-AC4D-D26E-2E16-AE1DA7C461CD}"/>
              </a:ext>
            </a:extLst>
          </p:cNvPr>
          <p:cNvSpPr>
            <a:spLocks noGrp="1"/>
          </p:cNvSpPr>
          <p:nvPr>
            <p:ph type="title"/>
          </p:nvPr>
        </p:nvSpPr>
        <p:spPr/>
        <p:txBody>
          <a:bodyPr/>
          <a:lstStyle/>
          <a:p>
            <a:r>
              <a:rPr lang="en-GB" dirty="0"/>
              <a:t>EVIDENCE-BASED CARE RECOMMENDATIONS</a:t>
            </a:r>
          </a:p>
        </p:txBody>
      </p:sp>
      <p:sp>
        <p:nvSpPr>
          <p:cNvPr id="3" name="Content Placeholder 2">
            <a:extLst>
              <a:ext uri="{FF2B5EF4-FFF2-40B4-BE49-F238E27FC236}">
                <a16:creationId xmlns:a16="http://schemas.microsoft.com/office/drawing/2014/main" id="{A5447657-AD96-6925-542F-882A0E446B39}"/>
              </a:ext>
            </a:extLst>
          </p:cNvPr>
          <p:cNvSpPr>
            <a:spLocks noGrp="1"/>
          </p:cNvSpPr>
          <p:nvPr>
            <p:ph idx="1"/>
          </p:nvPr>
        </p:nvSpPr>
        <p:spPr/>
        <p:txBody>
          <a:bodyPr/>
          <a:lstStyle/>
          <a:p>
            <a:r>
              <a:rPr lang="en-US" dirty="0"/>
              <a:t>In NICE guideline NG28, structured education programmes like DESMOND are advised to all patients who have recently been diagnosed (NICE, 2022).</a:t>
            </a:r>
          </a:p>
          <a:p>
            <a:r>
              <a:rPr lang="en-US" dirty="0"/>
              <a:t>In the absence of contraindications, metformin is still the first-line drug used in the treatment of Type 2 diabetes (NICE, 2022).</a:t>
            </a:r>
          </a:p>
          <a:p>
            <a:r>
              <a:rPr lang="en-US" dirty="0"/>
              <a:t>Foot checking, kidney function tests, retina screening, and blood pressure (NHS England, 2023) should be reviewed every year.</a:t>
            </a:r>
          </a:p>
          <a:p>
            <a:r>
              <a:rPr lang="en-US" dirty="0"/>
              <a:t>Obese patients should receive weight management support, with a referral to NHS Diabetes Prevention Programme (NHS England, 2023).</a:t>
            </a:r>
          </a:p>
          <a:p>
            <a:endParaRPr lang="en-GB" dirty="0"/>
          </a:p>
        </p:txBody>
      </p:sp>
    </p:spTree>
    <p:extLst>
      <p:ext uri="{BB962C8B-B14F-4D97-AF65-F5344CB8AC3E}">
        <p14:creationId xmlns:p14="http://schemas.microsoft.com/office/powerpoint/2010/main" val="1958760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76CC-3E79-8559-29EC-094467A50E9C}"/>
              </a:ext>
            </a:extLst>
          </p:cNvPr>
          <p:cNvSpPr>
            <a:spLocks noGrp="1"/>
          </p:cNvSpPr>
          <p:nvPr>
            <p:ph type="title"/>
          </p:nvPr>
        </p:nvSpPr>
        <p:spPr/>
        <p:txBody>
          <a:bodyPr/>
          <a:lstStyle/>
          <a:p>
            <a:r>
              <a:rPr lang="en-GB" dirty="0"/>
              <a:t>LIFESTYLE RECOMMENDATIONS FOR GEORGE</a:t>
            </a:r>
          </a:p>
        </p:txBody>
      </p:sp>
      <p:sp>
        <p:nvSpPr>
          <p:cNvPr id="3" name="Content Placeholder 2">
            <a:extLst>
              <a:ext uri="{FF2B5EF4-FFF2-40B4-BE49-F238E27FC236}">
                <a16:creationId xmlns:a16="http://schemas.microsoft.com/office/drawing/2014/main" id="{A0065ED6-6C11-A717-D1B9-448D0AE6B177}"/>
              </a:ext>
            </a:extLst>
          </p:cNvPr>
          <p:cNvSpPr>
            <a:spLocks noGrp="1"/>
          </p:cNvSpPr>
          <p:nvPr>
            <p:ph idx="1"/>
          </p:nvPr>
        </p:nvSpPr>
        <p:spPr/>
        <p:txBody>
          <a:bodyPr/>
          <a:lstStyle/>
          <a:p>
            <a:r>
              <a:rPr lang="en-US" dirty="0"/>
              <a:t>A mediterranean diet lowers the level of HbA1c and helps to maintain a healthy weight among diabetics (Esposito et al., 2015).</a:t>
            </a:r>
          </a:p>
          <a:p>
            <a:r>
              <a:rPr lang="en-US" dirty="0"/>
              <a:t>Moderate aerobic exercise 150 minutes a week enhances insulin sensitivity and decreases cardiovascular risk (Colberg et al., 2016).</a:t>
            </a:r>
          </a:p>
          <a:p>
            <a:r>
              <a:rPr lang="en-US" dirty="0"/>
              <a:t>Quitting smoking lowers the risk of cardiovascular and enhances the glycaemic control after several months of quitting (Willi et al., 2007).</a:t>
            </a:r>
          </a:p>
          <a:p>
            <a:r>
              <a:rPr lang="en-US" dirty="0"/>
              <a:t>The quantity of alcohol must not exceed the limits of NHS of 14 units per week, but distributed over the number of days (NHS, 2023).</a:t>
            </a:r>
          </a:p>
          <a:p>
            <a:endParaRPr lang="en-GB" dirty="0"/>
          </a:p>
        </p:txBody>
      </p:sp>
    </p:spTree>
    <p:extLst>
      <p:ext uri="{BB962C8B-B14F-4D97-AF65-F5344CB8AC3E}">
        <p14:creationId xmlns:p14="http://schemas.microsoft.com/office/powerpoint/2010/main" val="2977184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3DEAF-F4D1-C055-04B0-18075D52196B}"/>
              </a:ext>
            </a:extLst>
          </p:cNvPr>
          <p:cNvSpPr>
            <a:spLocks noGrp="1"/>
          </p:cNvSpPr>
          <p:nvPr>
            <p:ph type="title"/>
          </p:nvPr>
        </p:nvSpPr>
        <p:spPr/>
        <p:txBody>
          <a:bodyPr/>
          <a:lstStyle/>
          <a:p>
            <a:r>
              <a:rPr lang="en-GB" dirty="0"/>
              <a:t>COMMUNICATION IN CARE PLANNING</a:t>
            </a:r>
          </a:p>
        </p:txBody>
      </p:sp>
      <p:sp>
        <p:nvSpPr>
          <p:cNvPr id="3" name="Content Placeholder 2">
            <a:extLst>
              <a:ext uri="{FF2B5EF4-FFF2-40B4-BE49-F238E27FC236}">
                <a16:creationId xmlns:a16="http://schemas.microsoft.com/office/drawing/2014/main" id="{0211DA26-F430-FB11-FDB0-19D870770458}"/>
              </a:ext>
            </a:extLst>
          </p:cNvPr>
          <p:cNvSpPr>
            <a:spLocks noGrp="1"/>
          </p:cNvSpPr>
          <p:nvPr>
            <p:ph idx="1"/>
          </p:nvPr>
        </p:nvSpPr>
        <p:spPr/>
        <p:txBody>
          <a:bodyPr/>
          <a:lstStyle/>
          <a:p>
            <a:r>
              <a:rPr lang="en-US" dirty="0"/>
              <a:t>Person-centred communication enhances patient engagement, treatment compliance and health outcomes (Epstein and Street, 2011).</a:t>
            </a:r>
          </a:p>
          <a:p>
            <a:r>
              <a:rPr lang="en-US" dirty="0"/>
              <a:t>First-level health literacy measures enable nurses to provide information in a manner that is understandable to the patient (Schillinger et al., 2002).</a:t>
            </a:r>
          </a:p>
          <a:p>
            <a:r>
              <a:rPr lang="en-US" dirty="0"/>
              <a:t>Teach-back method ensures patient understanding: George is expected to repeat important information using his words (Yen and Leasure, 2019).</a:t>
            </a:r>
          </a:p>
          <a:p>
            <a:r>
              <a:rPr lang="en-US" dirty="0"/>
              <a:t>Written care plans in plain language will facilitate self-management between clinical appointments (NHS England, 2023).</a:t>
            </a:r>
            <a:endParaRPr lang="en-GB" dirty="0"/>
          </a:p>
        </p:txBody>
      </p:sp>
    </p:spTree>
    <p:extLst>
      <p:ext uri="{BB962C8B-B14F-4D97-AF65-F5344CB8AC3E}">
        <p14:creationId xmlns:p14="http://schemas.microsoft.com/office/powerpoint/2010/main" val="402910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A234-0575-406F-BB99-D40EED06D79F}"/>
              </a:ext>
            </a:extLst>
          </p:cNvPr>
          <p:cNvSpPr>
            <a:spLocks noGrp="1"/>
          </p:cNvSpPr>
          <p:nvPr>
            <p:ph type="title"/>
          </p:nvPr>
        </p:nvSpPr>
        <p:spPr/>
        <p:txBody>
          <a:bodyPr/>
          <a:lstStyle/>
          <a:p>
            <a:r>
              <a:rPr lang="en-US" dirty="0"/>
              <a:t>ETHICAL CONSIDERATIONS IN GEORGE'S CARE</a:t>
            </a:r>
            <a:endParaRPr lang="en-GB" dirty="0"/>
          </a:p>
        </p:txBody>
      </p:sp>
      <p:sp>
        <p:nvSpPr>
          <p:cNvPr id="3" name="Content Placeholder 2">
            <a:extLst>
              <a:ext uri="{FF2B5EF4-FFF2-40B4-BE49-F238E27FC236}">
                <a16:creationId xmlns:a16="http://schemas.microsoft.com/office/drawing/2014/main" id="{89D8A792-5E3E-D75D-F270-08FB434C7992}"/>
              </a:ext>
            </a:extLst>
          </p:cNvPr>
          <p:cNvSpPr>
            <a:spLocks noGrp="1"/>
          </p:cNvSpPr>
          <p:nvPr>
            <p:ph idx="1"/>
          </p:nvPr>
        </p:nvSpPr>
        <p:spPr/>
        <p:txBody>
          <a:bodyPr/>
          <a:lstStyle/>
          <a:p>
            <a:r>
              <a:rPr lang="en-US" dirty="0"/>
              <a:t>Autonomy means that all parts of George’s care plan must be informed (Beauchamp and Childress, 2019).</a:t>
            </a:r>
          </a:p>
          <a:p>
            <a:r>
              <a:rPr lang="en-US" dirty="0"/>
              <a:t>Clinicians use beneficence and non-maleficence to find a balance in effective treatment and harm reduction (Beauchamp and Childress, 2019).</a:t>
            </a:r>
          </a:p>
          <a:p>
            <a:r>
              <a:rPr lang="en-US" dirty="0"/>
              <a:t>Justice requires equal access to diabetes education, monitoring equipment, and specialist referral (NHS Constitution, 2021).</a:t>
            </a:r>
          </a:p>
          <a:p>
            <a:r>
              <a:rPr lang="en-US" dirty="0"/>
              <a:t>The health information about George should be kept confidential as per the Data Protection Act 2018 (ICO, 2018).</a:t>
            </a:r>
            <a:endParaRPr lang="en-GB" dirty="0"/>
          </a:p>
        </p:txBody>
      </p:sp>
    </p:spTree>
    <p:extLst>
      <p:ext uri="{BB962C8B-B14F-4D97-AF65-F5344CB8AC3E}">
        <p14:creationId xmlns:p14="http://schemas.microsoft.com/office/powerpoint/2010/main" val="3252779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21072-B2D6-D055-5E01-509AAC26F244}"/>
              </a:ext>
            </a:extLst>
          </p:cNvPr>
          <p:cNvSpPr>
            <a:spLocks noGrp="1"/>
          </p:cNvSpPr>
          <p:nvPr>
            <p:ph type="title"/>
          </p:nvPr>
        </p:nvSpPr>
        <p:spPr/>
        <p:txBody>
          <a:bodyPr/>
          <a:lstStyle/>
          <a:p>
            <a:r>
              <a:rPr lang="en-US" dirty="0"/>
              <a:t>CARE PLAN SUMMARY FOR GEORGE</a:t>
            </a:r>
            <a:endParaRPr lang="en-GB" dirty="0"/>
          </a:p>
        </p:txBody>
      </p:sp>
      <p:sp>
        <p:nvSpPr>
          <p:cNvPr id="3" name="Content Placeholder 2">
            <a:extLst>
              <a:ext uri="{FF2B5EF4-FFF2-40B4-BE49-F238E27FC236}">
                <a16:creationId xmlns:a16="http://schemas.microsoft.com/office/drawing/2014/main" id="{41C7CA2A-9BFA-A781-0EBA-6FE79C7C85AC}"/>
              </a:ext>
            </a:extLst>
          </p:cNvPr>
          <p:cNvSpPr>
            <a:spLocks noGrp="1"/>
          </p:cNvSpPr>
          <p:nvPr>
            <p:ph idx="1"/>
          </p:nvPr>
        </p:nvSpPr>
        <p:spPr/>
        <p:txBody>
          <a:bodyPr/>
          <a:lstStyle/>
          <a:p>
            <a:r>
              <a:rPr lang="en-US" dirty="0"/>
              <a:t>Short-term objective: Within six months, patient has HbA1c below 53 mmol/mol by following a diet and taking medication (NICE, 2022).</a:t>
            </a:r>
          </a:p>
          <a:p>
            <a:r>
              <a:rPr lang="en-US" dirty="0"/>
              <a:t>Medium-term objective: Aim to decrease BMI to less than 30 by participating in NHS Diabetes Prevention Programme in 12 months (NHS England, 2023).</a:t>
            </a:r>
          </a:p>
          <a:p>
            <a:r>
              <a:rPr lang="en-US" dirty="0"/>
              <a:t>Long-term objective: Become a smoking cessation and increase to 150 minutes of exercise a week by 18 months (Colberg et al., 2016).</a:t>
            </a:r>
          </a:p>
          <a:p>
            <a:r>
              <a:rPr lang="en-US" dirty="0"/>
              <a:t>Meetings with the practice nurse after every three months to discuss progress and the need to change the care plan (NICE, 2022).</a:t>
            </a:r>
            <a:endParaRPr lang="en-GB" dirty="0"/>
          </a:p>
        </p:txBody>
      </p:sp>
    </p:spTree>
    <p:extLst>
      <p:ext uri="{BB962C8B-B14F-4D97-AF65-F5344CB8AC3E}">
        <p14:creationId xmlns:p14="http://schemas.microsoft.com/office/powerpoint/2010/main" val="3663819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05E440F-E48D-8782-76BE-025180FDC1B7}"/>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a:t>
            </a:r>
          </a:p>
        </p:txBody>
      </p:sp>
      <p:sp>
        <p:nvSpPr>
          <p:cNvPr id="3" name="Content Placeholder 2">
            <a:extLst>
              <a:ext uri="{FF2B5EF4-FFF2-40B4-BE49-F238E27FC236}">
                <a16:creationId xmlns:a16="http://schemas.microsoft.com/office/drawing/2014/main" id="{6DA6DB29-464D-FF69-1C8C-7A79E1B22476}"/>
              </a:ext>
            </a:extLst>
          </p:cNvPr>
          <p:cNvSpPr>
            <a:spLocks noGrp="1"/>
          </p:cNvSpPr>
          <p:nvPr>
            <p:ph idx="1"/>
          </p:nvPr>
        </p:nvSpPr>
        <p:spPr>
          <a:xfrm>
            <a:off x="5290077" y="437513"/>
            <a:ext cx="5502614" cy="5954325"/>
          </a:xfrm>
        </p:spPr>
        <p:txBody>
          <a:bodyPr anchor="ctr">
            <a:normAutofit/>
          </a:bodyPr>
          <a:lstStyle/>
          <a:p>
            <a:r>
              <a:rPr lang="en-US" sz="2000"/>
              <a:t>The management of type 2 diabetes needs a systematic, evidence-based approach to care planning in various areas of lifestyle (NICE, 2022).</a:t>
            </a:r>
          </a:p>
          <a:p>
            <a:r>
              <a:rPr lang="en-US" sz="2000"/>
              <a:t>The care plan of George explains his risk profile with the help of personalised and goal-oriented interventions (NHS England, 2023).</a:t>
            </a:r>
          </a:p>
          <a:p>
            <a:r>
              <a:rPr lang="en-US" sz="2000"/>
              <a:t>The clinical decision that is made on the basis of this care plan is based on anatomy and physiology (Tortora and Derrickson, 2017).</a:t>
            </a:r>
          </a:p>
          <a:p>
            <a:r>
              <a:rPr lang="en-US" sz="2000"/>
              <a:t>Ethical care communication is person-centred and enhances outcomes and helps George as a patient to be more autonomous (Beauchamp and Childress, 2019).</a:t>
            </a:r>
          </a:p>
          <a:p>
            <a:endParaRPr lang="en-GB" sz="2000"/>
          </a:p>
        </p:txBody>
      </p:sp>
    </p:spTree>
    <p:extLst>
      <p:ext uri="{BB962C8B-B14F-4D97-AF65-F5344CB8AC3E}">
        <p14:creationId xmlns:p14="http://schemas.microsoft.com/office/powerpoint/2010/main" val="2670437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FC453-372C-05B8-E129-07901F4EDA2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4FCAB4E-5E06-4862-6E69-17FD5A94C4AB}"/>
              </a:ext>
            </a:extLst>
          </p:cNvPr>
          <p:cNvSpPr>
            <a:spLocks noGrp="1"/>
          </p:cNvSpPr>
          <p:nvPr>
            <p:ph idx="1"/>
          </p:nvPr>
        </p:nvSpPr>
        <p:spPr>
          <a:xfrm>
            <a:off x="527774" y="2388706"/>
            <a:ext cx="11322604" cy="4067325"/>
          </a:xfrm>
        </p:spPr>
        <p:txBody>
          <a:bodyPr numCol="2">
            <a:normAutofit fontScale="92500"/>
          </a:bodyPr>
          <a:lstStyle/>
          <a:p>
            <a:r>
              <a:rPr lang="en-GB" sz="800" dirty="0"/>
              <a:t>Beauchamp, T.L. and Childress, J.F. (2019) Principles of biomedical ethics. 8th edn. Oxford: Oxford University Press.</a:t>
            </a:r>
          </a:p>
          <a:p>
            <a:r>
              <a:rPr lang="en-GB" sz="800" dirty="0"/>
              <a:t>Bolinder, J., Antuna, R., Geelhoed-</a:t>
            </a:r>
            <a:r>
              <a:rPr lang="en-GB" sz="800" dirty="0" err="1"/>
              <a:t>Duijvestijn</a:t>
            </a:r>
            <a:r>
              <a:rPr lang="en-GB" sz="800" dirty="0"/>
              <a:t>, P., Kroger, J. and </a:t>
            </a:r>
            <a:r>
              <a:rPr lang="en-GB" sz="800" dirty="0" err="1"/>
              <a:t>Weitgasser</a:t>
            </a:r>
            <a:r>
              <a:rPr lang="en-GB" sz="800" dirty="0"/>
              <a:t>, R. (2016) 'Novel glucose-sensing technology and hypoglycaemia in type 1 diabetes: a multicentre, non-masked, randomised controlled trial', The Lancet, 388(10057), pp. 2254-2263.</a:t>
            </a:r>
          </a:p>
          <a:p>
            <a:r>
              <a:rPr lang="en-GB" sz="800" dirty="0"/>
              <a:t>Brownlee, M. (2001) 'Biochemistry and molecular cell biology of diabetic complications', Nature, 414(6865), pp. 813-820.</a:t>
            </a:r>
          </a:p>
          <a:p>
            <a:r>
              <a:rPr lang="en-GB" sz="800" dirty="0"/>
              <a:t>Colberg, S.R., Sigal, R.J., Yardley, J.E., Riddell, M.C., Dunstan, D.W., Dempsey, P.C., Horton, E.S., Castorino, K. and Tate, D.F. (2016) 'Physical activity/exercise and diabetes: a position statement of the American Diabetes Association', Diabetes Care, 39(11), pp. 2065-2079.</a:t>
            </a:r>
          </a:p>
          <a:p>
            <a:r>
              <a:rPr lang="en-GB" sz="800" dirty="0"/>
              <a:t>Davies, M.J., Heller, S., Skinner, T.C., Campbell, M.J., Carey, M.E., Cradock, S., </a:t>
            </a:r>
            <a:r>
              <a:rPr lang="en-GB" sz="800" dirty="0" err="1"/>
              <a:t>Dallosso</a:t>
            </a:r>
            <a:r>
              <a:rPr lang="en-GB" sz="800" dirty="0"/>
              <a:t>, H.M., Daly, H., Doherty, Y., Eaton, S., Fox, C., Oliver, L., </a:t>
            </a:r>
            <a:r>
              <a:rPr lang="en-GB" sz="800" dirty="0" err="1"/>
              <a:t>Rantell</a:t>
            </a:r>
            <a:r>
              <a:rPr lang="en-GB" sz="800" dirty="0"/>
              <a:t>, K., Rayman, G. and </a:t>
            </a:r>
            <a:r>
              <a:rPr lang="en-GB" sz="800" dirty="0" err="1"/>
              <a:t>Khunti</a:t>
            </a:r>
            <a:r>
              <a:rPr lang="en-GB" sz="800" dirty="0"/>
              <a:t>, K. (2008) 'Effectiveness of the diabetes education and self management for ongoing and newly diagnosed (DESMOND) programme for people with newly diagnosed type 2 diabetes: cluster randomised controlled trial', British Medical Journal, 336(7642), pp. 491-495.</a:t>
            </a:r>
          </a:p>
          <a:p>
            <a:r>
              <a:rPr lang="en-GB" sz="800" dirty="0"/>
              <a:t>DeFronzo, R.A., </a:t>
            </a:r>
            <a:r>
              <a:rPr lang="en-GB" sz="800" dirty="0" err="1"/>
              <a:t>Ferrannini</a:t>
            </a:r>
            <a:r>
              <a:rPr lang="en-GB" sz="800" dirty="0"/>
              <a:t>, E., Groop, L., Henry, R.R., Herman, W.H., Holst, J.J., Hu, F.B., Kahn, C.R., Raz, I., Shulman, G.I., Simonson, D.C., Testa, M.A. and Weiss, R. (2015) 'Type 2 diabetes mellitus', Nature Reviews Disease Primers, 1, p. 15019.</a:t>
            </a:r>
          </a:p>
          <a:p>
            <a:r>
              <a:rPr lang="en-GB" sz="800" dirty="0"/>
              <a:t>Diabetes UK (2023) Diabetes statistics. London: Diabetes UK. Available at: </a:t>
            </a:r>
            <a:r>
              <a:rPr lang="en-GB" sz="800" dirty="0">
                <a:hlinkClick r:id="rId2"/>
              </a:rPr>
              <a:t>https://www.diabetes.org.uk/professionals/position-statements-reports/statistics</a:t>
            </a:r>
            <a:r>
              <a:rPr lang="en-GB" sz="800" dirty="0"/>
              <a:t> (Accessed: 5 April 2025).</a:t>
            </a:r>
          </a:p>
          <a:p>
            <a:r>
              <a:rPr lang="en-GB" sz="800" dirty="0"/>
              <a:t>Epstein, R.M. and Street, R.L. (2011) 'The values and value of patient-centered care', Annals of Family Medicine, 9(2), pp. 100-103.</a:t>
            </a:r>
          </a:p>
          <a:p>
            <a:r>
              <a:rPr lang="en-GB" sz="800" dirty="0"/>
              <a:t>Esposito, K., Maiorino, M.I., </a:t>
            </a:r>
            <a:r>
              <a:rPr lang="en-GB" sz="800" dirty="0" err="1"/>
              <a:t>Bellastella</a:t>
            </a:r>
            <a:r>
              <a:rPr lang="en-GB" sz="800" dirty="0"/>
              <a:t>, G., Chiodini, P., </a:t>
            </a:r>
            <a:r>
              <a:rPr lang="en-GB" sz="800" dirty="0" err="1"/>
              <a:t>Panagiotakos</a:t>
            </a:r>
            <a:r>
              <a:rPr lang="en-GB" sz="800" dirty="0"/>
              <a:t>, D. and Giugliano, D. (2015) 'A journey into a Mediterranean diet and type 2 diabetes: a systematic review with meta-analyses', BMJ Open, 5(8), p. e008222.</a:t>
            </a:r>
          </a:p>
          <a:p>
            <a:r>
              <a:rPr lang="en-GB" sz="800" dirty="0"/>
              <a:t>Hex, N., Bartlett, C., Wright, D., Taylor, M. and Varley, D. (2012) 'Estimating the current and future costs of type 1 and type 2 diabetes in the United Kingdom, including direct health costs and indirect societal and productivity costs', Diabetic Medicine, 29(7), pp. 855-862.</a:t>
            </a:r>
          </a:p>
          <a:p>
            <a:r>
              <a:rPr lang="en-GB" sz="800" dirty="0"/>
              <a:t>Information Commissioner's Office (2018) Guide to the General Data Protection Regulation (GDPR). Wilmslow: ICO. Available at: </a:t>
            </a:r>
            <a:r>
              <a:rPr lang="en-GB" sz="800" dirty="0">
                <a:hlinkClick r:id="rId3"/>
              </a:rPr>
              <a:t>https://ico.org.uk/for-organisations/guide-to-data-protection</a:t>
            </a:r>
            <a:r>
              <a:rPr lang="en-GB" sz="800" dirty="0"/>
              <a:t> (Accessed: 5 April 2025).</a:t>
            </a:r>
          </a:p>
          <a:p>
            <a:r>
              <a:rPr lang="en-GB" sz="800" dirty="0"/>
              <a:t>Marieb, E.N. and Hoehn, K. (2019) Human anatomy and physiology. 11th edn. Harlow: Pearson.</a:t>
            </a:r>
          </a:p>
          <a:p>
            <a:r>
              <a:rPr lang="en-GB" sz="800" dirty="0"/>
              <a:t>Martini, F.H., Nath, J.L. and Bartholomew, E.F. (2018) Fundamentals of anatomy and physiology. 11th edn. Harlow: Pearson.</a:t>
            </a:r>
          </a:p>
          <a:p>
            <a:r>
              <a:rPr lang="en-GB" sz="800" dirty="0"/>
              <a:t>NHS (2023) The NHS long term plan. London: NHS England. Available at: </a:t>
            </a:r>
            <a:r>
              <a:rPr lang="en-GB" sz="800" dirty="0">
                <a:hlinkClick r:id="rId4"/>
              </a:rPr>
              <a:t>https://www.longtermplan.nhs.uk</a:t>
            </a:r>
            <a:r>
              <a:rPr lang="en-GB" sz="800" dirty="0"/>
              <a:t> (Accessed: 5 April 2025).</a:t>
            </a:r>
          </a:p>
          <a:p>
            <a:r>
              <a:rPr lang="en-GB" sz="800" dirty="0"/>
              <a:t>NHS Constitution for England (2021) The NHS constitution for England. London: Department of Health and Social Care. Available at: </a:t>
            </a:r>
            <a:r>
              <a:rPr lang="en-GB" sz="800" dirty="0">
                <a:hlinkClick r:id="rId5"/>
              </a:rPr>
              <a:t>https://www.gov.uk/government/publications/the-nhs-constitution-for-england</a:t>
            </a:r>
            <a:r>
              <a:rPr lang="en-GB" sz="800" dirty="0"/>
              <a:t> (Accessed: 5 April 2025).</a:t>
            </a:r>
          </a:p>
          <a:p>
            <a:r>
              <a:rPr lang="en-GB" sz="800" dirty="0"/>
              <a:t>NHS England (2023) NHS diabetes prevention programme. London: NHS England. Available at: </a:t>
            </a:r>
            <a:r>
              <a:rPr lang="en-GB" sz="800" dirty="0">
                <a:hlinkClick r:id="rId6"/>
              </a:rPr>
              <a:t>https://www.england.nhs.uk/diabetes/diabetes-prevention</a:t>
            </a:r>
            <a:r>
              <a:rPr lang="en-GB" sz="800" dirty="0"/>
              <a:t> (Accessed: 5 April 2025).</a:t>
            </a:r>
          </a:p>
          <a:p>
            <a:r>
              <a:rPr lang="en-GB" sz="800" dirty="0"/>
              <a:t>National Institute for Health and Care Excellence (2022) Type 2 diabetes in adults: management. NICE guideline NG28. London: NICE. Available at: </a:t>
            </a:r>
            <a:r>
              <a:rPr lang="en-GB" sz="800" dirty="0">
                <a:hlinkClick r:id="rId7"/>
              </a:rPr>
              <a:t>https://www.nice.org.uk/guidance/ng28</a:t>
            </a:r>
            <a:r>
              <a:rPr lang="en-GB" sz="800" dirty="0"/>
              <a:t> (Accessed: 5 April 2025).</a:t>
            </a:r>
          </a:p>
          <a:p>
            <a:r>
              <a:rPr lang="en-GB" sz="800" dirty="0" err="1"/>
              <a:t>Pappachan</a:t>
            </a:r>
            <a:r>
              <a:rPr lang="en-GB" sz="800" dirty="0"/>
              <a:t>, J.M., Viswanath, A.K. and Bhatt, S.P. (2013) 'Pathophysiology and management of type 2 diabetes mellitus', Journal of Diabetes and Metabolic Disorders, 12(1), p. 28.</a:t>
            </a:r>
          </a:p>
          <a:p>
            <a:r>
              <a:rPr lang="en-GB" sz="800" dirty="0"/>
              <a:t>Schillinger, D., Grumbach, K., Piette, J., Wang, F., Osmond, D., Daher, C., Palacios, J., Sullivan, G.D. and Bindman, A.B. (2002) 'Association of health literacy with diabetes outcomes', JAMA, 288(4), pp. 475-482.</a:t>
            </a:r>
          </a:p>
          <a:p>
            <a:r>
              <a:rPr lang="en-GB" sz="800" dirty="0"/>
              <a:t>Tortora, G.J. and Derrickson, B. (2017) Principles of anatomy and physiology. 15th edn. Hoboken: Wiley.</a:t>
            </a:r>
          </a:p>
          <a:p>
            <a:r>
              <a:rPr lang="en-GB" sz="800" dirty="0"/>
              <a:t>Willi, C., </a:t>
            </a:r>
            <a:r>
              <a:rPr lang="en-GB" sz="800" dirty="0" err="1"/>
              <a:t>Bodenmann</a:t>
            </a:r>
            <a:r>
              <a:rPr lang="en-GB" sz="800" dirty="0"/>
              <a:t>, P., Ghali, W.A., Faris, P.D. and </a:t>
            </a:r>
            <a:r>
              <a:rPr lang="en-GB" sz="800" dirty="0" err="1"/>
              <a:t>Cornuz</a:t>
            </a:r>
            <a:r>
              <a:rPr lang="en-GB" sz="800" dirty="0"/>
              <a:t>, J. (2007) 'Active smoking and the risk of type 2 diabetes: a systematic review and meta-analysis', JAMA, 298(22), pp. 2654-2664.</a:t>
            </a:r>
          </a:p>
          <a:p>
            <a:r>
              <a:rPr lang="en-GB" sz="800" dirty="0"/>
              <a:t>World Health Organization (2023) Diabetes. Geneva: WHO. Available at: </a:t>
            </a:r>
            <a:r>
              <a:rPr lang="en-GB" sz="800" dirty="0">
                <a:hlinkClick r:id="rId8"/>
              </a:rPr>
              <a:t>https://www.who.int/news-room/fact-sheets/detail/diabetes</a:t>
            </a:r>
            <a:r>
              <a:rPr lang="en-GB" sz="800" dirty="0"/>
              <a:t> (Accessed: 5 April 2025).</a:t>
            </a:r>
          </a:p>
          <a:p>
            <a:r>
              <a:rPr lang="en-GB" sz="800" dirty="0"/>
              <a:t>Yen, P.H. and Leasure, A.R. (2019) 'Use and effectiveness of the teach-back method in patient education and health outcomes', Federal Practitioner, 36(6), pp. 284-289.</a:t>
            </a:r>
          </a:p>
          <a:p>
            <a:endParaRPr lang="en-GB" sz="800" dirty="0"/>
          </a:p>
        </p:txBody>
      </p:sp>
    </p:spTree>
    <p:extLst>
      <p:ext uri="{BB962C8B-B14F-4D97-AF65-F5344CB8AC3E}">
        <p14:creationId xmlns:p14="http://schemas.microsoft.com/office/powerpoint/2010/main" val="13874476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6</TotalTime>
  <Words>3708</Words>
  <Application>Microsoft Office PowerPoint</Application>
  <PresentationFormat>Widescreen</PresentationFormat>
  <Paragraphs>113</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Century Gothic</vt:lpstr>
      <vt:lpstr>Wingdings 3</vt:lpstr>
      <vt:lpstr>Ion Boardroom</vt:lpstr>
      <vt:lpstr>Introduction to Physiology Module code: BMHP5023 </vt:lpstr>
      <vt:lpstr>INTRODUCTION TO THE CONDITION</vt:lpstr>
      <vt:lpstr>PATIENT PROFILE (FICTIONAL)</vt:lpstr>
      <vt:lpstr>ANATOMY AND PHYSIOLOGY OF THE ENDOCRINE SYSTEM</vt:lpstr>
      <vt:lpstr>HOW TYPE 2 DIABETES AFFECTS ENDOCRINE SYSTEM FUNCTION</vt:lpstr>
      <vt:lpstr>RISK FACTORS SPECIFIC TO GEORGE'S PROFILE</vt:lpstr>
      <vt:lpstr>MONITORING AND BLOOD GLUCOSE TRACKING</vt:lpstr>
      <vt:lpstr>EVIDENCE-BASED CARE RECOMMENDATIONS</vt:lpstr>
      <vt:lpstr>LIFESTYLE RECOMMENDATIONS FOR GEORGE</vt:lpstr>
      <vt:lpstr>COMMUNICATION IN CARE PLANNING</vt:lpstr>
      <vt:lpstr>ETHICAL CONSIDERATIONS IN GEORGE'S CARE</vt:lpstr>
      <vt:lpstr>CARE PLAN SUMMARY FOR GEORGE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anon</cp:lastModifiedBy>
  <cp:revision>2</cp:revision>
  <dcterms:created xsi:type="dcterms:W3CDTF">2026-04-08T12:26:05Z</dcterms:created>
  <dcterms:modified xsi:type="dcterms:W3CDTF">2026-04-08T12:32:51Z</dcterms:modified>
</cp:coreProperties>
</file>