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98" r:id="rId22"/>
    <p:sldId id="299" r:id="rId23"/>
    <p:sldId id="300" r:id="rId24"/>
    <p:sldId id="301" r:id="rId25"/>
    <p:sldId id="302" r:id="rId26"/>
    <p:sldId id="303" r:id="rId27"/>
    <p:sldId id="304" r:id="rId28"/>
    <p:sldId id="305" r:id="rId29"/>
    <p:sldId id="306" r:id="rId30"/>
    <p:sldId id="307" r:id="rId31"/>
    <p:sldId id="308" r:id="rId32"/>
    <p:sldId id="309" r:id="rId33"/>
    <p:sldId id="310" r:id="rId34"/>
    <p:sldId id="311" r:id="rId35"/>
    <p:sldId id="312" r:id="rId36"/>
    <p:sldId id="313" r:id="rId37"/>
    <p:sldId id="314" r:id="rId38"/>
    <p:sldId id="315" r:id="rId39"/>
    <p:sldId id="316" r:id="rId40"/>
    <p:sldId id="317" r:id="rId41"/>
    <p:sldId id="318" r:id="rId42"/>
    <p:sldId id="319" r:id="rId43"/>
    <p:sldId id="320" r:id="rId44"/>
    <p:sldId id="321" r:id="rId45"/>
    <p:sldId id="278"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576" autoAdjust="0"/>
  </p:normalViewPr>
  <p:slideViewPr>
    <p:cSldViewPr>
      <p:cViewPr varScale="1">
        <p:scale>
          <a:sx n="84" d="100"/>
          <a:sy n="84" d="100"/>
        </p:scale>
        <p:origin x="1382" y="8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79D9DBA8-BA6B-4C72-AA86-7ED8E7FDB437}" type="slidenum">
              <a:rPr lang="en-US" altLang="en-US"/>
              <a:pPr eaLnBrk="1" hangingPunct="1"/>
              <a:t>3</a:t>
            </a:fld>
            <a:endParaRPr lang="en-US" altLang="en-US"/>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090392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C5A366FE-5CB1-44DE-9D66-46A486EED247}" type="slidenum">
              <a:rPr lang="en-US" altLang="en-US"/>
              <a:pPr eaLnBrk="1" hangingPunct="1"/>
              <a:t>4</a:t>
            </a:fld>
            <a:endParaRPr lang="en-US" altLang="en-US"/>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668387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B014EBE4-F58E-4F14-B637-D6CDA7523C5D}" type="slidenum">
              <a:rPr lang="en-US" altLang="en-US"/>
              <a:pPr eaLnBrk="1" hangingPunct="1"/>
              <a:t>5</a:t>
            </a:fld>
            <a:endParaRPr lang="en-US"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1488081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387EC89F-B783-4D72-AE47-7D8B0EFF1CE8}" type="slidenum">
              <a:rPr lang="en-US"/>
              <a:pPr/>
              <a:t>‹#›</a:t>
            </a:fld>
            <a:endParaRPr lang="en-US"/>
          </a:p>
        </p:txBody>
      </p:sp>
    </p:spTree>
    <p:extLst>
      <p:ext uri="{BB962C8B-B14F-4D97-AF65-F5344CB8AC3E}">
        <p14:creationId xmlns:p14="http://schemas.microsoft.com/office/powerpoint/2010/main" val="749696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ACCC 4006</a:t>
            </a:r>
            <a:endParaRPr lang="en-GB" altLang="en-US" dirty="0"/>
          </a:p>
        </p:txBody>
      </p:sp>
      <p:sp>
        <p:nvSpPr>
          <p:cNvPr id="6147" name="Subtitle 4"/>
          <p:cNvSpPr>
            <a:spLocks noGrp="1"/>
          </p:cNvSpPr>
          <p:nvPr>
            <p:ph type="subTitle" idx="1"/>
          </p:nvPr>
        </p:nvSpPr>
        <p:spPr>
          <a:xfrm>
            <a:off x="715767" y="2133600"/>
            <a:ext cx="7740846" cy="3022178"/>
          </a:xfrm>
        </p:spPr>
        <p:txBody>
          <a:bodyPr/>
          <a:lstStyle/>
          <a:p>
            <a:pPr eaLnBrk="1" hangingPunct="1"/>
            <a:r>
              <a:rPr lang="en-GB" altLang="en-US" dirty="0" smtClean="0">
                <a:solidFill>
                  <a:schemeClr val="tx1"/>
                </a:solidFill>
              </a:rPr>
              <a:t>Software Development</a:t>
            </a:r>
          </a:p>
          <a:p>
            <a:pPr eaLnBrk="1" hangingPunct="1"/>
            <a:r>
              <a:rPr lang="en-GB" altLang="en-US" dirty="0" smtClean="0">
                <a:solidFill>
                  <a:schemeClr val="tx1"/>
                </a:solidFill>
              </a:rPr>
              <a:t>Using</a:t>
            </a:r>
          </a:p>
          <a:p>
            <a:pPr eaLnBrk="1" hangingPunct="1"/>
            <a:r>
              <a:rPr lang="en-GB" altLang="en-US" dirty="0" smtClean="0">
                <a:solidFill>
                  <a:schemeClr val="tx1"/>
                </a:solidFill>
              </a:rPr>
              <a:t>C#</a:t>
            </a:r>
            <a:endParaRPr lang="en-GB" altLang="en-US"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 Console Application</a:t>
            </a:r>
            <a:endParaRPr lang="en-GB" dirty="0"/>
          </a:p>
        </p:txBody>
      </p:sp>
      <p:sp>
        <p:nvSpPr>
          <p:cNvPr id="3" name="Subtitle 2"/>
          <p:cNvSpPr>
            <a:spLocks noGrp="1"/>
          </p:cNvSpPr>
          <p:nvPr>
            <p:ph type="subTitle" idx="1"/>
          </p:nvPr>
        </p:nvSpPr>
        <p:spPr/>
        <p:txBody>
          <a:bodyPr/>
          <a:lstStyle/>
          <a:p>
            <a:r>
              <a:rPr lang="en-GB" dirty="0" smtClean="0"/>
              <a:t>First C# program</a:t>
            </a:r>
          </a:p>
          <a:p>
            <a:r>
              <a:rPr lang="en-GB" dirty="0" smtClean="0"/>
              <a:t>Data types</a:t>
            </a:r>
          </a:p>
          <a:p>
            <a:r>
              <a:rPr lang="en-GB" dirty="0" err="1" smtClean="0"/>
              <a:t>Console.Readline</a:t>
            </a:r>
            <a:r>
              <a:rPr lang="en-GB" dirty="0" smtClean="0"/>
              <a:t> and </a:t>
            </a:r>
            <a:r>
              <a:rPr lang="en-GB" smtClean="0"/>
              <a:t>Writeline</a:t>
            </a:r>
            <a:endParaRPr lang="en-GB" dirty="0"/>
          </a:p>
        </p:txBody>
      </p:sp>
    </p:spTree>
    <p:extLst>
      <p:ext uri="{BB962C8B-B14F-4D97-AF65-F5344CB8AC3E}">
        <p14:creationId xmlns:p14="http://schemas.microsoft.com/office/powerpoint/2010/main" val="1167099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en-US" smtClean="0"/>
              <a:t>First C# Program</a:t>
            </a:r>
          </a:p>
        </p:txBody>
      </p:sp>
      <p:sp>
        <p:nvSpPr>
          <p:cNvPr id="35843" name="Rectangle 3"/>
          <p:cNvSpPr>
            <a:spLocks noGrp="1" noChangeArrowheads="1"/>
          </p:cNvSpPr>
          <p:nvPr>
            <p:ph idx="1"/>
          </p:nvPr>
        </p:nvSpPr>
        <p:spPr/>
        <p:txBody>
          <a:bodyPr/>
          <a:lstStyle/>
          <a:p>
            <a:pPr eaLnBrk="1" hangingPunct="1">
              <a:buFont typeface="Courier New" pitchFamily="49" charset="0"/>
              <a:buNone/>
            </a:pPr>
            <a:r>
              <a:rPr lang="en-US" altLang="zh-TW" sz="2000" b="1" smtClean="0">
                <a:latin typeface="Courier New" pitchFamily="49" charset="0"/>
                <a:ea typeface="新細明體" pitchFamily="18" charset="-120"/>
                <a:cs typeface="Courier New" pitchFamily="49" charset="0"/>
              </a:rPr>
              <a:t>using </a:t>
            </a:r>
            <a:r>
              <a:rPr lang="en-US" altLang="zh-TW" sz="2000" smtClean="0">
                <a:solidFill>
                  <a:schemeClr val="folHlink"/>
                </a:solidFill>
                <a:latin typeface="Courier New" pitchFamily="49" charset="0"/>
                <a:ea typeface="新細明體" pitchFamily="18" charset="-120"/>
                <a:cs typeface="Courier New" pitchFamily="49" charset="0"/>
              </a:rPr>
              <a:t>System</a:t>
            </a:r>
            <a:r>
              <a:rPr lang="en-US" altLang="zh-TW" sz="2000" b="1" smtClean="0">
                <a:latin typeface="Courier New" pitchFamily="49" charset="0"/>
                <a:ea typeface="新細明體" pitchFamily="18" charset="-120"/>
                <a:cs typeface="Courier New" pitchFamily="49" charset="0"/>
              </a:rPr>
              <a:t>;</a:t>
            </a:r>
          </a:p>
          <a:p>
            <a:pPr eaLnBrk="1" hangingPunct="1">
              <a:buFont typeface="Courier New" pitchFamily="49" charset="0"/>
              <a:buNone/>
            </a:pPr>
            <a:r>
              <a:rPr lang="en-US" altLang="zh-TW" sz="2000" b="1" smtClean="0">
                <a:latin typeface="Courier New" pitchFamily="49" charset="0"/>
                <a:ea typeface="新細明體" pitchFamily="18" charset="-120"/>
                <a:cs typeface="Courier New" pitchFamily="49" charset="0"/>
              </a:rPr>
              <a:t>namespace </a:t>
            </a:r>
            <a:r>
              <a:rPr lang="en-US" altLang="zh-TW" sz="2000" smtClean="0">
                <a:latin typeface="Courier New" pitchFamily="49" charset="0"/>
                <a:ea typeface="新細明體" pitchFamily="18" charset="-120"/>
                <a:cs typeface="Courier New" pitchFamily="49" charset="0"/>
              </a:rPr>
              <a:t>Test</a:t>
            </a:r>
          </a:p>
          <a:p>
            <a:pPr eaLnBrk="1" hangingPunct="1">
              <a:buFont typeface="Courier New" pitchFamily="49" charset="0"/>
              <a:buNone/>
            </a:pPr>
            <a:r>
              <a:rPr lang="en-US" altLang="zh-TW" sz="1800" smtClean="0">
                <a:latin typeface="Courier New" pitchFamily="49" charset="0"/>
                <a:ea typeface="新細明體" pitchFamily="18" charset="-120"/>
                <a:cs typeface="Courier New" pitchFamily="49" charset="0"/>
              </a:rPr>
              <a:t>{</a:t>
            </a:r>
          </a:p>
          <a:p>
            <a:pPr lvl="1" eaLnBrk="1" hangingPunct="1">
              <a:buFont typeface="Courier New" pitchFamily="49" charset="0"/>
              <a:buNone/>
            </a:pPr>
            <a:r>
              <a:rPr lang="en-US" altLang="zh-TW" sz="2000" b="1" smtClean="0">
                <a:solidFill>
                  <a:srgbClr val="000099"/>
                </a:solidFill>
                <a:latin typeface="Courier New" pitchFamily="49" charset="0"/>
                <a:ea typeface="新細明體" pitchFamily="18" charset="-120"/>
                <a:cs typeface="Courier New" pitchFamily="49" charset="0"/>
              </a:rPr>
              <a:t>class</a:t>
            </a:r>
            <a:r>
              <a:rPr lang="en-US" altLang="zh-TW" sz="2000" smtClean="0">
                <a:solidFill>
                  <a:srgbClr val="000000"/>
                </a:solidFill>
                <a:latin typeface="Courier New" pitchFamily="49" charset="0"/>
                <a:ea typeface="新細明體" pitchFamily="18" charset="-120"/>
                <a:cs typeface="Courier New" pitchFamily="49" charset="0"/>
              </a:rPr>
              <a:t> ExampleClass </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000000"/>
                </a:solidFill>
                <a:latin typeface="Courier New" pitchFamily="49" charset="0"/>
                <a:ea typeface="新細明體" pitchFamily="18" charset="-120"/>
                <a:cs typeface="Courier New" pitchFamily="49" charset="0"/>
              </a:rPr>
              <a:t> </a:t>
            </a: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b="1" smtClean="0">
                <a:solidFill>
                  <a:srgbClr val="000099"/>
                </a:solidFill>
                <a:latin typeface="Courier New" pitchFamily="49" charset="0"/>
                <a:ea typeface="新細明體" pitchFamily="18" charset="-120"/>
                <a:cs typeface="Courier New" pitchFamily="49" charset="0"/>
              </a:rPr>
              <a:t>static</a:t>
            </a: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b="1" smtClean="0">
                <a:solidFill>
                  <a:srgbClr val="000099"/>
                </a:solidFill>
                <a:latin typeface="Courier New" pitchFamily="49" charset="0"/>
                <a:ea typeface="新細明體" pitchFamily="18" charset="-120"/>
                <a:cs typeface="Courier New" pitchFamily="49" charset="0"/>
              </a:rPr>
              <a:t>void</a:t>
            </a:r>
            <a:r>
              <a:rPr lang="en-US" altLang="zh-TW" sz="2000" smtClean="0">
                <a:solidFill>
                  <a:srgbClr val="000000"/>
                </a:solidFill>
                <a:latin typeface="Courier New" pitchFamily="49" charset="0"/>
                <a:ea typeface="新細明體" pitchFamily="18" charset="-120"/>
                <a:cs typeface="Courier New" pitchFamily="49" charset="0"/>
              </a:rPr>
              <a:t> Main</a:t>
            </a:r>
            <a:r>
              <a:rPr lang="en-US" altLang="zh-TW" sz="2000" smtClean="0">
                <a:solidFill>
                  <a:srgbClr val="008000"/>
                </a:solidFill>
                <a:latin typeface="Courier New" pitchFamily="49" charset="0"/>
                <a:ea typeface="新細明體" pitchFamily="18" charset="-120"/>
                <a:cs typeface="Courier New" pitchFamily="49" charset="0"/>
              </a:rPr>
              <a:t>()</a:t>
            </a:r>
            <a:endParaRPr lang="en-US" altLang="zh-TW" sz="2000" smtClean="0">
              <a:solidFill>
                <a:srgbClr val="000000"/>
              </a:solidFill>
              <a:latin typeface="Courier New" pitchFamily="49" charset="0"/>
              <a:ea typeface="新細明體" pitchFamily="18" charset="-120"/>
              <a:cs typeface="Courier New" pitchFamily="49" charset="0"/>
            </a:endParaRP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smtClean="0">
                <a:solidFill>
                  <a:srgbClr val="008000"/>
                </a:solidFill>
                <a:latin typeface="Courier New" pitchFamily="49" charset="0"/>
                <a:ea typeface="新細明體" pitchFamily="18" charset="-120"/>
                <a:cs typeface="Courier New" pitchFamily="49" charset="0"/>
              </a:rPr>
              <a:t>{</a:t>
            </a:r>
            <a:endParaRPr lang="en-US" altLang="zh-TW" sz="2000" smtClean="0">
              <a:solidFill>
                <a:srgbClr val="000000"/>
              </a:solidFill>
              <a:latin typeface="Courier New" pitchFamily="49" charset="0"/>
              <a:ea typeface="新細明體" pitchFamily="18" charset="-120"/>
              <a:cs typeface="Courier New" pitchFamily="49" charset="0"/>
            </a:endParaRP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smtClean="0">
                <a:solidFill>
                  <a:srgbClr val="000099"/>
                </a:solidFill>
                <a:latin typeface="Courier New" pitchFamily="49" charset="0"/>
                <a:ea typeface="新細明體" pitchFamily="18" charset="-120"/>
                <a:cs typeface="Courier New" pitchFamily="49" charset="0"/>
              </a:rPr>
              <a:t>System</a:t>
            </a:r>
            <a:r>
              <a:rPr lang="en-US" altLang="zh-TW" sz="2000" smtClean="0">
                <a:solidFill>
                  <a:srgbClr val="000000"/>
                </a:solidFill>
                <a:latin typeface="Courier New" pitchFamily="49" charset="0"/>
                <a:ea typeface="新細明體" pitchFamily="18" charset="-120"/>
                <a:cs typeface="Courier New" pitchFamily="49" charset="0"/>
              </a:rPr>
              <a:t>.</a:t>
            </a:r>
            <a:r>
              <a:rPr lang="en-US" altLang="zh-TW" sz="2000" smtClean="0">
                <a:solidFill>
                  <a:srgbClr val="0000FF"/>
                </a:solidFill>
                <a:latin typeface="Courier New" pitchFamily="49" charset="0"/>
                <a:ea typeface="新細明體" pitchFamily="18" charset="-120"/>
                <a:cs typeface="Courier New" pitchFamily="49" charset="0"/>
              </a:rPr>
              <a:t>Console</a:t>
            </a:r>
            <a:r>
              <a:rPr lang="en-US" altLang="zh-TW" sz="2000" smtClean="0">
                <a:solidFill>
                  <a:srgbClr val="000000"/>
                </a:solidFill>
                <a:latin typeface="Courier New" pitchFamily="49" charset="0"/>
                <a:ea typeface="新細明體" pitchFamily="18" charset="-120"/>
                <a:cs typeface="Courier New" pitchFamily="49" charset="0"/>
              </a:rPr>
              <a:t>.</a:t>
            </a:r>
            <a:r>
              <a:rPr lang="en-US" altLang="zh-TW" sz="2000" smtClean="0">
                <a:solidFill>
                  <a:srgbClr val="0000FF"/>
                </a:solidFill>
                <a:latin typeface="Courier New" pitchFamily="49" charset="0"/>
                <a:ea typeface="新細明體" pitchFamily="18" charset="-120"/>
                <a:cs typeface="Courier New" pitchFamily="49" charset="0"/>
              </a:rPr>
              <a:t>WriteLine</a:t>
            </a: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990099"/>
                </a:solidFill>
                <a:latin typeface="Courier New" pitchFamily="49" charset="0"/>
                <a:ea typeface="新細明體" pitchFamily="18" charset="-120"/>
                <a:cs typeface="Courier New" pitchFamily="49" charset="0"/>
              </a:rPr>
              <a:t>"Hello, world!"</a:t>
            </a: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000000"/>
                </a:solidFill>
                <a:latin typeface="Courier New" pitchFamily="49" charset="0"/>
                <a:ea typeface="新細明體" pitchFamily="18" charset="-120"/>
                <a:cs typeface="Courier New" pitchFamily="49" charset="0"/>
              </a:rPr>
              <a:t>;</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   }</a:t>
            </a:r>
            <a:r>
              <a:rPr lang="en-US" altLang="zh-TW" sz="2000" smtClean="0">
                <a:solidFill>
                  <a:srgbClr val="000000"/>
                </a:solidFill>
                <a:latin typeface="Courier New" pitchFamily="49" charset="0"/>
                <a:ea typeface="新細明體" pitchFamily="18" charset="-120"/>
                <a:cs typeface="Courier New" pitchFamily="49" charset="0"/>
              </a:rPr>
              <a:t> </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a:t>
            </a:r>
          </a:p>
          <a:p>
            <a:pPr eaLnBrk="1" hangingPunct="1">
              <a:buFont typeface="Courier New" pitchFamily="49" charset="0"/>
              <a:buNone/>
            </a:pPr>
            <a:r>
              <a:rPr lang="en-US" altLang="zh-TW" sz="1800" smtClean="0">
                <a:latin typeface="Courier New" pitchFamily="49" charset="0"/>
                <a:ea typeface="新細明體" pitchFamily="18" charset="-120"/>
                <a:cs typeface="Courier New" pitchFamily="49" charset="0"/>
              </a:rPr>
              <a:t>}</a:t>
            </a:r>
            <a:endParaRPr lang="en-US" altLang="en-US" sz="1800" smtClean="0">
              <a:ea typeface="新細明體" pitchFamily="18" charset="-120"/>
              <a:cs typeface="Courier New" pitchFamily="49" charset="0"/>
            </a:endParaRPr>
          </a:p>
        </p:txBody>
      </p:sp>
    </p:spTree>
    <p:extLst>
      <p:ext uri="{BB962C8B-B14F-4D97-AF65-F5344CB8AC3E}">
        <p14:creationId xmlns:p14="http://schemas.microsoft.com/office/powerpoint/2010/main" val="35613898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mtClean="0"/>
              <a:t>Constructions of Note</a:t>
            </a:r>
          </a:p>
        </p:txBody>
      </p:sp>
      <p:sp>
        <p:nvSpPr>
          <p:cNvPr id="36867" name="Rectangle 3"/>
          <p:cNvSpPr>
            <a:spLocks noGrp="1" noChangeArrowheads="1"/>
          </p:cNvSpPr>
          <p:nvPr>
            <p:ph idx="1"/>
          </p:nvPr>
        </p:nvSpPr>
        <p:spPr>
          <a:xfrm>
            <a:off x="457200" y="1340768"/>
            <a:ext cx="8229600" cy="3917032"/>
          </a:xfrm>
        </p:spPr>
        <p:txBody>
          <a:bodyPr/>
          <a:lstStyle/>
          <a:p>
            <a:pPr eaLnBrk="1" hangingPunct="1">
              <a:lnSpc>
                <a:spcPct val="90000"/>
              </a:lnSpc>
            </a:pPr>
            <a:r>
              <a:rPr lang="en-US" altLang="en-US" dirty="0" smtClean="0">
                <a:latin typeface="Courier New" pitchFamily="49" charset="0"/>
                <a:cs typeface="Courier New" pitchFamily="49" charset="0"/>
              </a:rPr>
              <a:t>using</a:t>
            </a:r>
          </a:p>
          <a:p>
            <a:pPr lvl="1" eaLnBrk="1" hangingPunct="1">
              <a:lnSpc>
                <a:spcPct val="90000"/>
              </a:lnSpc>
            </a:pPr>
            <a:r>
              <a:rPr lang="en-US" altLang="en-US" dirty="0" smtClean="0"/>
              <a:t>like import in Java: bring in namespaces</a:t>
            </a:r>
          </a:p>
          <a:p>
            <a:pPr eaLnBrk="1" hangingPunct="1">
              <a:lnSpc>
                <a:spcPct val="90000"/>
              </a:lnSpc>
            </a:pPr>
            <a:r>
              <a:rPr lang="en-US" altLang="en-US" dirty="0" smtClean="0">
                <a:latin typeface="Courier New" pitchFamily="49" charset="0"/>
                <a:cs typeface="Courier New" pitchFamily="49" charset="0"/>
              </a:rPr>
              <a:t>namespace</a:t>
            </a:r>
          </a:p>
          <a:p>
            <a:pPr lvl="1" eaLnBrk="1" hangingPunct="1">
              <a:lnSpc>
                <a:spcPct val="90000"/>
              </a:lnSpc>
            </a:pPr>
            <a:r>
              <a:rPr lang="en-US" altLang="en-US" dirty="0" smtClean="0"/>
              <a:t>disambiguation of names</a:t>
            </a:r>
          </a:p>
          <a:p>
            <a:pPr lvl="1" eaLnBrk="1" hangingPunct="1">
              <a:lnSpc>
                <a:spcPct val="90000"/>
              </a:lnSpc>
            </a:pPr>
            <a:r>
              <a:rPr lang="en-US" altLang="en-US" dirty="0" smtClean="0"/>
              <a:t>like Internet hierarchical names and C++ naming</a:t>
            </a:r>
          </a:p>
          <a:p>
            <a:pPr eaLnBrk="1" hangingPunct="1">
              <a:lnSpc>
                <a:spcPct val="90000"/>
              </a:lnSpc>
            </a:pPr>
            <a:r>
              <a:rPr lang="en-US" altLang="en-US" dirty="0" smtClean="0">
                <a:latin typeface="Courier New" pitchFamily="49" charset="0"/>
                <a:cs typeface="Courier New" pitchFamily="49" charset="0"/>
              </a:rPr>
              <a:t>class</a:t>
            </a:r>
          </a:p>
          <a:p>
            <a:pPr lvl="1" eaLnBrk="1" hangingPunct="1">
              <a:lnSpc>
                <a:spcPct val="90000"/>
              </a:lnSpc>
            </a:pPr>
            <a:r>
              <a:rPr lang="en-US" altLang="en-US" dirty="0" smtClean="0"/>
              <a:t>like in C++ or Java</a:t>
            </a:r>
          </a:p>
          <a:p>
            <a:pPr lvl="1" eaLnBrk="1" hangingPunct="1">
              <a:lnSpc>
                <a:spcPct val="90000"/>
              </a:lnSpc>
            </a:pPr>
            <a:r>
              <a:rPr lang="en-US" altLang="en-US" dirty="0" smtClean="0"/>
              <a:t>single inheritance up to object</a:t>
            </a:r>
          </a:p>
        </p:txBody>
      </p:sp>
    </p:spTree>
    <p:extLst>
      <p:ext uri="{BB962C8B-B14F-4D97-AF65-F5344CB8AC3E}">
        <p14:creationId xmlns:p14="http://schemas.microsoft.com/office/powerpoint/2010/main" val="2677176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altLang="en-US" smtClean="0"/>
              <a:t>Constructions of Note</a:t>
            </a:r>
          </a:p>
        </p:txBody>
      </p:sp>
      <p:sp>
        <p:nvSpPr>
          <p:cNvPr id="37891" name="Rectangle 3"/>
          <p:cNvSpPr>
            <a:spLocks noGrp="1" noChangeArrowheads="1"/>
          </p:cNvSpPr>
          <p:nvPr>
            <p:ph idx="1"/>
          </p:nvPr>
        </p:nvSpPr>
        <p:spPr/>
        <p:txBody>
          <a:bodyPr/>
          <a:lstStyle/>
          <a:p>
            <a:pPr eaLnBrk="1" hangingPunct="1">
              <a:lnSpc>
                <a:spcPct val="80000"/>
              </a:lnSpc>
            </a:pPr>
            <a:r>
              <a:rPr lang="en-US" altLang="en-US" sz="2800" smtClean="0">
                <a:solidFill>
                  <a:schemeClr val="hlink"/>
                </a:solidFill>
              </a:rPr>
              <a:t>static void</a:t>
            </a:r>
            <a:r>
              <a:rPr lang="en-US" altLang="en-US" sz="2800" smtClean="0"/>
              <a:t> Main()</a:t>
            </a:r>
          </a:p>
          <a:p>
            <a:pPr lvl="1" eaLnBrk="1" hangingPunct="1">
              <a:lnSpc>
                <a:spcPct val="80000"/>
              </a:lnSpc>
            </a:pPr>
            <a:r>
              <a:rPr lang="en-US" altLang="en-US" sz="2400" smtClean="0"/>
              <a:t>Defines the entry point for an assembly.</a:t>
            </a:r>
          </a:p>
          <a:p>
            <a:pPr lvl="1" eaLnBrk="1" hangingPunct="1">
              <a:lnSpc>
                <a:spcPct val="80000"/>
              </a:lnSpc>
            </a:pPr>
            <a:r>
              <a:rPr lang="en-US" altLang="en-US" sz="2400" smtClean="0"/>
              <a:t>Four different overloads – taking </a:t>
            </a:r>
            <a:r>
              <a:rPr lang="en-US" altLang="en-US" sz="2400" smtClean="0">
                <a:solidFill>
                  <a:schemeClr val="hlink"/>
                </a:solidFill>
              </a:rPr>
              <a:t>string</a:t>
            </a:r>
            <a:r>
              <a:rPr lang="en-US" altLang="en-US" sz="2400" smtClean="0"/>
              <a:t> arguments and returning </a:t>
            </a:r>
            <a:r>
              <a:rPr lang="en-US" altLang="en-US" sz="2400" smtClean="0">
                <a:solidFill>
                  <a:schemeClr val="hlink"/>
                </a:solidFill>
              </a:rPr>
              <a:t>int</a:t>
            </a:r>
            <a:r>
              <a:rPr lang="en-US" altLang="en-US" sz="2400" smtClean="0"/>
              <a:t>’s.</a:t>
            </a:r>
          </a:p>
          <a:p>
            <a:pPr eaLnBrk="1" hangingPunct="1">
              <a:lnSpc>
                <a:spcPct val="80000"/>
              </a:lnSpc>
            </a:pPr>
            <a:r>
              <a:rPr lang="en-US" altLang="en-US" sz="2800" smtClean="0"/>
              <a:t>Console.Write(Line)</a:t>
            </a:r>
          </a:p>
          <a:p>
            <a:pPr lvl="1" eaLnBrk="1" hangingPunct="1">
              <a:lnSpc>
                <a:spcPct val="80000"/>
              </a:lnSpc>
            </a:pPr>
            <a:r>
              <a:rPr lang="en-US" altLang="en-US" sz="2400" smtClean="0"/>
              <a:t>Takes a formatted string: “Composite Format”</a:t>
            </a:r>
          </a:p>
          <a:p>
            <a:pPr lvl="1" eaLnBrk="1" hangingPunct="1">
              <a:lnSpc>
                <a:spcPct val="80000"/>
              </a:lnSpc>
            </a:pPr>
            <a:r>
              <a:rPr lang="en-US" altLang="en-US" sz="2400" smtClean="0"/>
              <a:t>Indexed elements: e.g., {0}</a:t>
            </a:r>
          </a:p>
          <a:p>
            <a:pPr lvl="2" eaLnBrk="1" hangingPunct="1">
              <a:lnSpc>
                <a:spcPct val="80000"/>
              </a:lnSpc>
            </a:pPr>
            <a:r>
              <a:rPr lang="en-US" altLang="en-US" sz="2000" smtClean="0"/>
              <a:t>can be used multiple times</a:t>
            </a:r>
          </a:p>
          <a:p>
            <a:pPr lvl="2" eaLnBrk="1" hangingPunct="1">
              <a:lnSpc>
                <a:spcPct val="80000"/>
              </a:lnSpc>
            </a:pPr>
            <a:r>
              <a:rPr lang="en-US" altLang="en-US" sz="2000" smtClean="0"/>
              <a:t>only evaluated once</a:t>
            </a:r>
          </a:p>
          <a:p>
            <a:pPr lvl="1" eaLnBrk="1" hangingPunct="1">
              <a:lnSpc>
                <a:spcPct val="80000"/>
              </a:lnSpc>
            </a:pPr>
            <a:r>
              <a:rPr lang="en-US" altLang="en-US" sz="2400" smtClean="0"/>
              <a:t>{index [,alignment][:formatting]}</a:t>
            </a:r>
          </a:p>
        </p:txBody>
      </p:sp>
    </p:spTree>
    <p:extLst>
      <p:ext uri="{BB962C8B-B14F-4D97-AF65-F5344CB8AC3E}">
        <p14:creationId xmlns:p14="http://schemas.microsoft.com/office/powerpoint/2010/main" val="11240202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74048BD-0972-4BA5-9911-D6DCF84C0CC2}" type="slidenum">
              <a:rPr lang="en-US"/>
              <a:pPr/>
              <a:t>6</a:t>
            </a:fld>
            <a:endParaRPr lang="en-US"/>
          </a:p>
        </p:txBody>
      </p:sp>
      <p:sp>
        <p:nvSpPr>
          <p:cNvPr id="274434" name="Rectangle 2"/>
          <p:cNvSpPr>
            <a:spLocks noGrp="1" noChangeArrowheads="1"/>
          </p:cNvSpPr>
          <p:nvPr>
            <p:ph type="title"/>
          </p:nvPr>
        </p:nvSpPr>
        <p:spPr/>
        <p:txBody>
          <a:bodyPr/>
          <a:lstStyle/>
          <a:p>
            <a:r>
              <a:rPr lang="en-US" sz="3200"/>
              <a:t>Declaring Variables</a:t>
            </a:r>
          </a:p>
        </p:txBody>
      </p:sp>
      <p:sp>
        <p:nvSpPr>
          <p:cNvPr id="274435" name="Rectangle 3"/>
          <p:cNvSpPr>
            <a:spLocks noGrp="1" noChangeArrowheads="1"/>
          </p:cNvSpPr>
          <p:nvPr>
            <p:ph type="body" idx="1"/>
          </p:nvPr>
        </p:nvSpPr>
        <p:spPr/>
        <p:txBody>
          <a:bodyPr/>
          <a:lstStyle/>
          <a:p>
            <a:r>
              <a:rPr lang="en-US" sz="2400"/>
              <a:t>A data item is classified as either </a:t>
            </a:r>
            <a:r>
              <a:rPr lang="en-US" sz="2400" b="1"/>
              <a:t>constant</a:t>
            </a:r>
            <a:r>
              <a:rPr lang="en-US" sz="2400"/>
              <a:t> or </a:t>
            </a:r>
            <a:r>
              <a:rPr lang="en-US" sz="2400" b="1"/>
              <a:t>variable</a:t>
            </a:r>
          </a:p>
          <a:p>
            <a:r>
              <a:rPr lang="en-US" sz="2400"/>
              <a:t>Constant data items cannot vary</a:t>
            </a:r>
          </a:p>
          <a:p>
            <a:r>
              <a:rPr lang="en-US" sz="2400"/>
              <a:t>Variable data items can hold different values at different points of time</a:t>
            </a:r>
          </a:p>
          <a:p>
            <a:r>
              <a:rPr lang="en-US" sz="2400"/>
              <a:t>All data items in a C# program have a </a:t>
            </a:r>
            <a:r>
              <a:rPr lang="en-US" sz="2400" b="1"/>
              <a:t>data type</a:t>
            </a:r>
          </a:p>
          <a:p>
            <a:r>
              <a:rPr lang="en-US" sz="2400"/>
              <a:t>Data type describes the format and size of a piece of data</a:t>
            </a:r>
          </a:p>
          <a:p>
            <a:endParaRPr lang="en-US" sz="2400"/>
          </a:p>
        </p:txBody>
      </p:sp>
    </p:spTree>
    <p:extLst>
      <p:ext uri="{BB962C8B-B14F-4D97-AF65-F5344CB8AC3E}">
        <p14:creationId xmlns:p14="http://schemas.microsoft.com/office/powerpoint/2010/main" val="1231654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147A606-EA92-432E-B50E-E0F07ADF3E4F}" type="slidenum">
              <a:rPr lang="en-US"/>
              <a:pPr/>
              <a:t>7</a:t>
            </a:fld>
            <a:endParaRPr lang="en-US"/>
          </a:p>
        </p:txBody>
      </p:sp>
      <p:sp>
        <p:nvSpPr>
          <p:cNvPr id="275458" name="Rectangle 2"/>
          <p:cNvSpPr>
            <a:spLocks noGrp="1" noChangeArrowheads="1"/>
          </p:cNvSpPr>
          <p:nvPr>
            <p:ph type="title"/>
          </p:nvPr>
        </p:nvSpPr>
        <p:spPr/>
        <p:txBody>
          <a:bodyPr/>
          <a:lstStyle/>
          <a:p>
            <a:r>
              <a:rPr lang="en-US" sz="3200"/>
              <a:t>Declaring Variables</a:t>
            </a:r>
          </a:p>
        </p:txBody>
      </p:sp>
      <p:sp>
        <p:nvSpPr>
          <p:cNvPr id="275459" name="Rectangle 3"/>
          <p:cNvSpPr>
            <a:spLocks noGrp="1" noChangeArrowheads="1"/>
          </p:cNvSpPr>
          <p:nvPr>
            <p:ph type="body" idx="1"/>
          </p:nvPr>
        </p:nvSpPr>
        <p:spPr/>
        <p:txBody>
          <a:bodyPr/>
          <a:lstStyle/>
          <a:p>
            <a:r>
              <a:rPr lang="en-US" sz="2800"/>
              <a:t>C# provides 14 basic or </a:t>
            </a:r>
            <a:r>
              <a:rPr lang="en-US" sz="2800" b="1"/>
              <a:t>intrinsic types</a:t>
            </a:r>
            <a:r>
              <a:rPr lang="en-US" sz="2800"/>
              <a:t> </a:t>
            </a:r>
          </a:p>
          <a:p>
            <a:r>
              <a:rPr lang="en-US" sz="2800"/>
              <a:t>The most commonly used data types are: int, double, char, string, and bool</a:t>
            </a:r>
          </a:p>
          <a:p>
            <a:r>
              <a:rPr lang="en-US" sz="2800"/>
              <a:t>Each C# intrinsic type is an </a:t>
            </a:r>
            <a:r>
              <a:rPr lang="en-US" sz="2800" b="1"/>
              <a:t>alias</a:t>
            </a:r>
            <a:r>
              <a:rPr lang="en-US" sz="2800"/>
              <a:t>, or other name for, a class in the System namespace</a:t>
            </a:r>
            <a:endParaRPr lang="en-US" sz="2800" b="1"/>
          </a:p>
        </p:txBody>
      </p:sp>
    </p:spTree>
    <p:extLst>
      <p:ext uri="{BB962C8B-B14F-4D97-AF65-F5344CB8AC3E}">
        <p14:creationId xmlns:p14="http://schemas.microsoft.com/office/powerpoint/2010/main" val="3649775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14CAF5A4-F4DF-4755-9524-C3CAB200EBF9}" type="slidenum">
              <a:rPr lang="en-US"/>
              <a:pPr/>
              <a:t>8</a:t>
            </a:fld>
            <a:endParaRPr lang="en-US"/>
          </a:p>
        </p:txBody>
      </p:sp>
      <p:sp>
        <p:nvSpPr>
          <p:cNvPr id="276482" name="Rectangle 2"/>
          <p:cNvSpPr>
            <a:spLocks noGrp="1" noChangeArrowheads="1"/>
          </p:cNvSpPr>
          <p:nvPr>
            <p:ph type="title"/>
          </p:nvPr>
        </p:nvSpPr>
        <p:spPr/>
        <p:txBody>
          <a:bodyPr/>
          <a:lstStyle/>
          <a:p>
            <a:r>
              <a:rPr lang="en-US" sz="3200"/>
              <a:t>Declaring Variables</a:t>
            </a:r>
          </a:p>
        </p:txBody>
      </p:sp>
      <p:sp>
        <p:nvSpPr>
          <p:cNvPr id="276483" name="Rectangle 3"/>
          <p:cNvSpPr>
            <a:spLocks noGrp="1" noChangeArrowheads="1"/>
          </p:cNvSpPr>
          <p:nvPr>
            <p:ph type="body" idx="1"/>
          </p:nvPr>
        </p:nvSpPr>
        <p:spPr/>
        <p:txBody>
          <a:bodyPr/>
          <a:lstStyle/>
          <a:p>
            <a:r>
              <a:rPr lang="en-US" sz="2800"/>
              <a:t>A </a:t>
            </a:r>
            <a:r>
              <a:rPr lang="en-US" sz="2800" b="1"/>
              <a:t>variable declaration</a:t>
            </a:r>
            <a:r>
              <a:rPr lang="en-US" sz="2800"/>
              <a:t> includes:</a:t>
            </a:r>
          </a:p>
          <a:p>
            <a:pPr lvl="1"/>
            <a:r>
              <a:rPr lang="en-US"/>
              <a:t>The data type that the variable will store</a:t>
            </a:r>
          </a:p>
          <a:p>
            <a:pPr lvl="1"/>
            <a:r>
              <a:rPr lang="en-US"/>
              <a:t>An identifier that is the variable’s name</a:t>
            </a:r>
          </a:p>
          <a:p>
            <a:pPr lvl="1"/>
            <a:r>
              <a:rPr lang="en-US"/>
              <a:t>An optional assignment operator and assigned value when you want a variable to contain an initial value</a:t>
            </a:r>
          </a:p>
          <a:p>
            <a:pPr lvl="1"/>
            <a:r>
              <a:rPr lang="en-US"/>
              <a:t>An ending semicolon</a:t>
            </a:r>
          </a:p>
        </p:txBody>
      </p:sp>
    </p:spTree>
    <p:extLst>
      <p:ext uri="{BB962C8B-B14F-4D97-AF65-F5344CB8AC3E}">
        <p14:creationId xmlns:p14="http://schemas.microsoft.com/office/powerpoint/2010/main" val="2251468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DEEE9FE-7DC2-4D16-AC43-64743D85F3BF}" type="slidenum">
              <a:rPr lang="en-US"/>
              <a:pPr/>
              <a:t>9</a:t>
            </a:fld>
            <a:endParaRPr lang="en-US"/>
          </a:p>
        </p:txBody>
      </p:sp>
      <p:sp>
        <p:nvSpPr>
          <p:cNvPr id="277506" name="Rectangle 2"/>
          <p:cNvSpPr>
            <a:spLocks noGrp="1" noChangeArrowheads="1"/>
          </p:cNvSpPr>
          <p:nvPr>
            <p:ph type="title"/>
          </p:nvPr>
        </p:nvSpPr>
        <p:spPr/>
        <p:txBody>
          <a:bodyPr/>
          <a:lstStyle/>
          <a:p>
            <a:r>
              <a:rPr lang="en-US" sz="3200"/>
              <a:t>Declaring Variables</a:t>
            </a:r>
          </a:p>
        </p:txBody>
      </p:sp>
      <p:sp>
        <p:nvSpPr>
          <p:cNvPr id="277507" name="Rectangle 3"/>
          <p:cNvSpPr>
            <a:spLocks noGrp="1" noChangeArrowheads="1"/>
          </p:cNvSpPr>
          <p:nvPr>
            <p:ph type="body" idx="1"/>
          </p:nvPr>
        </p:nvSpPr>
        <p:spPr/>
        <p:txBody>
          <a:bodyPr/>
          <a:lstStyle/>
          <a:p>
            <a:r>
              <a:rPr lang="en-US" sz="2400"/>
              <a:t>Examples of variable declarations:</a:t>
            </a:r>
          </a:p>
          <a:p>
            <a:pPr lvl="1">
              <a:buFontTx/>
              <a:buNone/>
            </a:pPr>
            <a:r>
              <a:rPr lang="en-US" sz="2000"/>
              <a:t>int myAge = 25; </a:t>
            </a:r>
          </a:p>
          <a:p>
            <a:r>
              <a:rPr lang="en-US" sz="2400"/>
              <a:t>The equal sign (=) is an </a:t>
            </a:r>
            <a:r>
              <a:rPr lang="en-US" sz="2400" b="1"/>
              <a:t>assignment operator</a:t>
            </a:r>
            <a:endParaRPr lang="en-US" sz="2400"/>
          </a:p>
          <a:p>
            <a:r>
              <a:rPr lang="en-US" sz="2400"/>
              <a:t>The assignment operator works from right to left</a:t>
            </a:r>
          </a:p>
          <a:p>
            <a:r>
              <a:rPr lang="en-US" sz="2400"/>
              <a:t>An assignment made when a variable is declared is an </a:t>
            </a:r>
            <a:r>
              <a:rPr lang="en-US" sz="2400" b="1"/>
              <a:t>initialization</a:t>
            </a:r>
          </a:p>
          <a:p>
            <a:r>
              <a:rPr lang="en-US" sz="2400"/>
              <a:t>It is not necessary to initialize a variable during a declaration.  For example int myAge; is a valid declaration</a:t>
            </a:r>
          </a:p>
        </p:txBody>
      </p:sp>
    </p:spTree>
    <p:extLst>
      <p:ext uri="{BB962C8B-B14F-4D97-AF65-F5344CB8AC3E}">
        <p14:creationId xmlns:p14="http://schemas.microsoft.com/office/powerpoint/2010/main" val="3722317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A54C008-ECAF-464D-9DE4-8699F265308D}" type="slidenum">
              <a:rPr lang="en-US"/>
              <a:pPr/>
              <a:t>10</a:t>
            </a:fld>
            <a:endParaRPr lang="en-US"/>
          </a:p>
        </p:txBody>
      </p:sp>
      <p:sp>
        <p:nvSpPr>
          <p:cNvPr id="278530" name="Rectangle 2"/>
          <p:cNvSpPr>
            <a:spLocks noGrp="1" noChangeArrowheads="1"/>
          </p:cNvSpPr>
          <p:nvPr>
            <p:ph type="title"/>
          </p:nvPr>
        </p:nvSpPr>
        <p:spPr/>
        <p:txBody>
          <a:bodyPr/>
          <a:lstStyle/>
          <a:p>
            <a:r>
              <a:rPr lang="en-US" sz="3200"/>
              <a:t>Declaring Variables</a:t>
            </a:r>
          </a:p>
        </p:txBody>
      </p:sp>
      <p:sp>
        <p:nvSpPr>
          <p:cNvPr id="278531" name="Rectangle 3"/>
          <p:cNvSpPr>
            <a:spLocks noGrp="1" noChangeArrowheads="1"/>
          </p:cNvSpPr>
          <p:nvPr>
            <p:ph type="body" idx="1"/>
          </p:nvPr>
        </p:nvSpPr>
        <p:spPr/>
        <p:txBody>
          <a:bodyPr/>
          <a:lstStyle/>
          <a:p>
            <a:r>
              <a:rPr lang="en-US" sz="2400"/>
              <a:t>Examples of multiple variable declarations:</a:t>
            </a:r>
          </a:p>
          <a:p>
            <a:pPr lvl="1"/>
            <a:r>
              <a:rPr lang="en-US" sz="2000"/>
              <a:t>int myAge = 25;</a:t>
            </a:r>
          </a:p>
          <a:p>
            <a:pPr lvl="1">
              <a:buFontTx/>
              <a:buNone/>
            </a:pPr>
            <a:r>
              <a:rPr lang="en-US" sz="2000"/>
              <a:t>	int yourAge = 19;</a:t>
            </a:r>
          </a:p>
          <a:p>
            <a:pPr lvl="1"/>
            <a:r>
              <a:rPr lang="en-US" sz="2000"/>
              <a:t>int myAge = 25, your Age = 19;</a:t>
            </a:r>
          </a:p>
          <a:p>
            <a:r>
              <a:rPr lang="en-US" sz="2400"/>
              <a:t>Declarations of variables of the same type can be separated by commas.  However, separate statements are used when declaring variables of different types</a:t>
            </a:r>
          </a:p>
          <a:p>
            <a:pPr lvl="1"/>
            <a:r>
              <a:rPr lang="en-US" sz="2000"/>
              <a:t>int myAge, yourAge;</a:t>
            </a:r>
          </a:p>
          <a:p>
            <a:pPr lvl="1">
              <a:buFontTx/>
              <a:buNone/>
            </a:pPr>
            <a:r>
              <a:rPr lang="en-US" sz="2000"/>
              <a:t>	double mySalary, yourSalary;</a:t>
            </a:r>
          </a:p>
          <a:p>
            <a:pPr lvl="1"/>
            <a:endParaRPr lang="en-US" sz="2000"/>
          </a:p>
        </p:txBody>
      </p:sp>
    </p:spTree>
    <p:extLst>
      <p:ext uri="{BB962C8B-B14F-4D97-AF65-F5344CB8AC3E}">
        <p14:creationId xmlns:p14="http://schemas.microsoft.com/office/powerpoint/2010/main" val="3316849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88048FF4-0375-417F-859F-10B81CAB0AB6}" type="slidenum">
              <a:rPr lang="en-US"/>
              <a:pPr/>
              <a:t>11</a:t>
            </a:fld>
            <a:endParaRPr lang="en-US"/>
          </a:p>
        </p:txBody>
      </p:sp>
      <p:sp>
        <p:nvSpPr>
          <p:cNvPr id="279554" name="Rectangle 2"/>
          <p:cNvSpPr>
            <a:spLocks noGrp="1" noChangeArrowheads="1"/>
          </p:cNvSpPr>
          <p:nvPr>
            <p:ph type="title"/>
          </p:nvPr>
        </p:nvSpPr>
        <p:spPr/>
        <p:txBody>
          <a:bodyPr/>
          <a:lstStyle/>
          <a:p>
            <a:r>
              <a:rPr lang="en-US" sz="3200"/>
              <a:t>Displaying Variable Values</a:t>
            </a:r>
          </a:p>
        </p:txBody>
      </p:sp>
      <p:sp>
        <p:nvSpPr>
          <p:cNvPr id="279555" name="Rectangle 3"/>
          <p:cNvSpPr>
            <a:spLocks noGrp="1" noChangeArrowheads="1"/>
          </p:cNvSpPr>
          <p:nvPr>
            <p:ph type="body" sz="half" idx="1"/>
          </p:nvPr>
        </p:nvSpPr>
        <p:spPr>
          <a:xfrm>
            <a:off x="457200" y="4876800"/>
            <a:ext cx="7315200" cy="838200"/>
          </a:xfrm>
        </p:spPr>
        <p:txBody>
          <a:bodyPr/>
          <a:lstStyle/>
          <a:p>
            <a:pPr>
              <a:lnSpc>
                <a:spcPct val="90000"/>
              </a:lnSpc>
            </a:pPr>
            <a:r>
              <a:rPr lang="en-US" sz="2400"/>
              <a:t>You can display variable values by using the variable name within a WriteLine() method call</a:t>
            </a:r>
          </a:p>
        </p:txBody>
      </p:sp>
      <p:graphicFrame>
        <p:nvGraphicFramePr>
          <p:cNvPr id="279569" name="Object 17"/>
          <p:cNvGraphicFramePr>
            <a:graphicFrameLocks noGrp="1" noChangeAspect="1"/>
          </p:cNvGraphicFramePr>
          <p:nvPr>
            <p:ph sz="half" idx="2"/>
          </p:nvPr>
        </p:nvGraphicFramePr>
        <p:xfrm>
          <a:off x="2133600" y="1981200"/>
          <a:ext cx="4038600" cy="2057400"/>
        </p:xfrm>
        <a:graphic>
          <a:graphicData uri="http://schemas.openxmlformats.org/presentationml/2006/ole">
            <mc:AlternateContent xmlns:mc="http://schemas.openxmlformats.org/markup-compatibility/2006">
              <mc:Choice xmlns:v="urn:schemas-microsoft-com:vml" Requires="v">
                <p:oleObj spid="_x0000_s1027" name="Image" r:id="rId3" imgW="4040946" imgH="2058595" progId="Photoshop.Image.5">
                  <p:embed/>
                </p:oleObj>
              </mc:Choice>
              <mc:Fallback>
                <p:oleObj name="Image" r:id="rId3" imgW="4040946" imgH="2058595" progId="Photoshop.Image.5">
                  <p:embed/>
                  <p:pic>
                    <p:nvPicPr>
                      <p:cNvPr id="279569" name="Object 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81200"/>
                        <a:ext cx="4038600" cy="2057400"/>
                      </a:xfrm>
                      <a:prstGeom prst="rect">
                        <a:avLst/>
                      </a:prstGeom>
                    </p:spPr>
                  </p:pic>
                </p:oleObj>
              </mc:Fallback>
            </mc:AlternateContent>
          </a:graphicData>
        </a:graphic>
      </p:graphicFrame>
    </p:spTree>
    <p:extLst>
      <p:ext uri="{BB962C8B-B14F-4D97-AF65-F5344CB8AC3E}">
        <p14:creationId xmlns:p14="http://schemas.microsoft.com/office/powerpoint/2010/main" val="20008604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30E06162-DE9C-48AC-8FD7-632775F00726}" type="slidenum">
              <a:rPr lang="en-US"/>
              <a:pPr/>
              <a:t>12</a:t>
            </a:fld>
            <a:endParaRPr lang="en-US"/>
          </a:p>
        </p:txBody>
      </p:sp>
      <p:sp>
        <p:nvSpPr>
          <p:cNvPr id="330754" name="Rectangle 2"/>
          <p:cNvSpPr>
            <a:spLocks noGrp="1" noChangeArrowheads="1"/>
          </p:cNvSpPr>
          <p:nvPr>
            <p:ph type="title"/>
          </p:nvPr>
        </p:nvSpPr>
        <p:spPr/>
        <p:txBody>
          <a:bodyPr/>
          <a:lstStyle/>
          <a:p>
            <a:r>
              <a:rPr lang="en-US" sz="3200"/>
              <a:t>Displaying Variable Values</a:t>
            </a:r>
          </a:p>
        </p:txBody>
      </p:sp>
      <p:sp>
        <p:nvSpPr>
          <p:cNvPr id="330755" name="Rectangle 3"/>
          <p:cNvSpPr>
            <a:spLocks noGrp="1" noChangeArrowheads="1"/>
          </p:cNvSpPr>
          <p:nvPr>
            <p:ph type="body" idx="1"/>
          </p:nvPr>
        </p:nvSpPr>
        <p:spPr>
          <a:xfrm>
            <a:off x="381000" y="5791200"/>
            <a:ext cx="8229600" cy="800100"/>
          </a:xfrm>
        </p:spPr>
        <p:txBody>
          <a:bodyPr/>
          <a:lstStyle/>
          <a:p>
            <a:r>
              <a:rPr lang="en-US" sz="2400"/>
              <a:t>Output of DisplaySomeMoney Program</a:t>
            </a:r>
          </a:p>
        </p:txBody>
      </p:sp>
      <p:pic>
        <p:nvPicPr>
          <p:cNvPr id="330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785938"/>
            <a:ext cx="606742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23854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DDF14846-A931-4275-9F9D-9688C7488240}" type="slidenum">
              <a:rPr lang="en-US"/>
              <a:pPr/>
              <a:t>13</a:t>
            </a:fld>
            <a:endParaRPr lang="en-US"/>
          </a:p>
        </p:txBody>
      </p:sp>
      <p:sp>
        <p:nvSpPr>
          <p:cNvPr id="280578" name="Rectangle 2"/>
          <p:cNvSpPr>
            <a:spLocks noGrp="1" noChangeArrowheads="1"/>
          </p:cNvSpPr>
          <p:nvPr>
            <p:ph type="title"/>
          </p:nvPr>
        </p:nvSpPr>
        <p:spPr/>
        <p:txBody>
          <a:bodyPr/>
          <a:lstStyle/>
          <a:p>
            <a:r>
              <a:rPr lang="en-US" sz="3200"/>
              <a:t>Displaying Variable Values</a:t>
            </a:r>
          </a:p>
        </p:txBody>
      </p:sp>
      <p:sp>
        <p:nvSpPr>
          <p:cNvPr id="280579" name="Rectangle 3"/>
          <p:cNvSpPr>
            <a:spLocks noGrp="1" noChangeArrowheads="1"/>
          </p:cNvSpPr>
          <p:nvPr>
            <p:ph type="body" sz="half" idx="1"/>
          </p:nvPr>
        </p:nvSpPr>
        <p:spPr>
          <a:xfrm>
            <a:off x="457200" y="4876800"/>
            <a:ext cx="7620000" cy="639763"/>
          </a:xfrm>
        </p:spPr>
        <p:txBody>
          <a:bodyPr/>
          <a:lstStyle/>
          <a:p>
            <a:r>
              <a:rPr lang="en-US" sz="2400"/>
              <a:t>Program that displays a string and a variable value</a:t>
            </a:r>
          </a:p>
        </p:txBody>
      </p:sp>
      <p:graphicFrame>
        <p:nvGraphicFramePr>
          <p:cNvPr id="280583" name="Object 7"/>
          <p:cNvGraphicFramePr>
            <a:graphicFrameLocks noGrp="1" noChangeAspect="1"/>
          </p:cNvGraphicFramePr>
          <p:nvPr>
            <p:ph sz="half" idx="2"/>
          </p:nvPr>
        </p:nvGraphicFramePr>
        <p:xfrm>
          <a:off x="2133600" y="1905000"/>
          <a:ext cx="4038600" cy="2130425"/>
        </p:xfrm>
        <a:graphic>
          <a:graphicData uri="http://schemas.openxmlformats.org/presentationml/2006/ole">
            <mc:AlternateContent xmlns:mc="http://schemas.openxmlformats.org/markup-compatibility/2006">
              <mc:Choice xmlns:v="urn:schemas-microsoft-com:vml" Requires="v">
                <p:oleObj spid="_x0000_s2051" name="Image" r:id="rId3" imgW="4409460" imgH="2325450" progId="Photoshop.Image.5">
                  <p:embed/>
                </p:oleObj>
              </mc:Choice>
              <mc:Fallback>
                <p:oleObj name="Image" r:id="rId3" imgW="4409460" imgH="2325450" progId="Photoshop.Image.5">
                  <p:embed/>
                  <p:pic>
                    <p:nvPicPr>
                      <p:cNvPr id="280583"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05000"/>
                        <a:ext cx="4038600" cy="213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2973665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59A6BC7-037D-47B9-9A39-2D45B65B1C21}" type="slidenum">
              <a:rPr lang="en-US"/>
              <a:pPr/>
              <a:t>14</a:t>
            </a:fld>
            <a:endParaRPr lang="en-US"/>
          </a:p>
        </p:txBody>
      </p:sp>
      <p:sp>
        <p:nvSpPr>
          <p:cNvPr id="331778" name="Rectangle 2"/>
          <p:cNvSpPr>
            <a:spLocks noGrp="1" noChangeArrowheads="1"/>
          </p:cNvSpPr>
          <p:nvPr>
            <p:ph type="title"/>
          </p:nvPr>
        </p:nvSpPr>
        <p:spPr/>
        <p:txBody>
          <a:bodyPr/>
          <a:lstStyle/>
          <a:p>
            <a:r>
              <a:rPr lang="en-US" sz="3200"/>
              <a:t>Displaying Variable Values</a:t>
            </a:r>
          </a:p>
        </p:txBody>
      </p:sp>
      <p:sp>
        <p:nvSpPr>
          <p:cNvPr id="331779" name="Rectangle 3"/>
          <p:cNvSpPr>
            <a:spLocks noGrp="1" noChangeArrowheads="1"/>
          </p:cNvSpPr>
          <p:nvPr>
            <p:ph type="body" idx="1"/>
          </p:nvPr>
        </p:nvSpPr>
        <p:spPr>
          <a:xfrm>
            <a:off x="457200" y="4869160"/>
            <a:ext cx="8229600" cy="798513"/>
          </a:xfrm>
        </p:spPr>
        <p:txBody>
          <a:bodyPr/>
          <a:lstStyle/>
          <a:p>
            <a:r>
              <a:rPr lang="en-US" sz="2400" dirty="0"/>
              <a:t>Output of DisplayMoney2 program</a:t>
            </a:r>
          </a:p>
        </p:txBody>
      </p:sp>
      <p:pic>
        <p:nvPicPr>
          <p:cNvPr id="331782"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383358"/>
            <a:ext cx="6096000" cy="332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889552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1EE9D87-8CC5-4A6C-A5B2-F134E8201089}" type="slidenum">
              <a:rPr lang="en-US"/>
              <a:pPr/>
              <a:t>15</a:t>
            </a:fld>
            <a:endParaRPr lang="en-US"/>
          </a:p>
        </p:txBody>
      </p:sp>
      <p:sp>
        <p:nvSpPr>
          <p:cNvPr id="281602" name="Rectangle 2"/>
          <p:cNvSpPr>
            <a:spLocks noGrp="1" noChangeArrowheads="1"/>
          </p:cNvSpPr>
          <p:nvPr>
            <p:ph type="title"/>
          </p:nvPr>
        </p:nvSpPr>
        <p:spPr/>
        <p:txBody>
          <a:bodyPr/>
          <a:lstStyle/>
          <a:p>
            <a:r>
              <a:rPr lang="en-US" sz="3200"/>
              <a:t>Displaying Variable Values</a:t>
            </a:r>
          </a:p>
        </p:txBody>
      </p:sp>
      <p:sp>
        <p:nvSpPr>
          <p:cNvPr id="281603" name="Rectangle 3"/>
          <p:cNvSpPr>
            <a:spLocks noGrp="1" noChangeArrowheads="1"/>
          </p:cNvSpPr>
          <p:nvPr>
            <p:ph type="body" idx="1"/>
          </p:nvPr>
        </p:nvSpPr>
        <p:spPr>
          <a:xfrm>
            <a:off x="492664" y="4644031"/>
            <a:ext cx="8229600" cy="1103313"/>
          </a:xfrm>
        </p:spPr>
        <p:txBody>
          <a:bodyPr/>
          <a:lstStyle/>
          <a:p>
            <a:pPr>
              <a:lnSpc>
                <a:spcPct val="90000"/>
              </a:lnSpc>
            </a:pPr>
            <a:r>
              <a:rPr lang="en-US" sz="2400" dirty="0"/>
              <a:t>A </a:t>
            </a:r>
            <a:r>
              <a:rPr lang="en-US" sz="2400" b="1" dirty="0"/>
              <a:t>format string</a:t>
            </a:r>
            <a:r>
              <a:rPr lang="en-US" sz="2400" dirty="0"/>
              <a:t> is a string of characters that contains one or more </a:t>
            </a:r>
            <a:r>
              <a:rPr lang="en-US" sz="2400" b="1" dirty="0"/>
              <a:t>placeholders</a:t>
            </a:r>
            <a:r>
              <a:rPr lang="en-US" sz="2400" dirty="0"/>
              <a:t>.  For example:</a:t>
            </a:r>
          </a:p>
          <a:p>
            <a:pPr lvl="1">
              <a:lnSpc>
                <a:spcPct val="90000"/>
              </a:lnSpc>
            </a:pPr>
            <a:r>
              <a:rPr lang="en-US" sz="2000" dirty="0" err="1"/>
              <a:t>Console.WriteLine</a:t>
            </a:r>
            <a:r>
              <a:rPr lang="en-US" sz="2000" dirty="0"/>
              <a:t>(“The money is {0} exactly”, </a:t>
            </a:r>
            <a:r>
              <a:rPr lang="en-US" sz="2000" dirty="0" err="1"/>
              <a:t>someMoney</a:t>
            </a:r>
            <a:r>
              <a:rPr lang="en-US" sz="2000" dirty="0"/>
              <a:t>);</a:t>
            </a:r>
          </a:p>
        </p:txBody>
      </p:sp>
      <p:pic>
        <p:nvPicPr>
          <p:cNvPr id="2816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271060"/>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759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97A00B3-65FE-43B3-8D45-95215385577C}" type="slidenum">
              <a:rPr lang="en-US"/>
              <a:pPr/>
              <a:t>16</a:t>
            </a:fld>
            <a:endParaRPr lang="en-US"/>
          </a:p>
        </p:txBody>
      </p:sp>
      <p:sp>
        <p:nvSpPr>
          <p:cNvPr id="282626" name="Rectangle 2"/>
          <p:cNvSpPr>
            <a:spLocks noGrp="1" noChangeArrowheads="1"/>
          </p:cNvSpPr>
          <p:nvPr>
            <p:ph type="title"/>
          </p:nvPr>
        </p:nvSpPr>
        <p:spPr/>
        <p:txBody>
          <a:bodyPr/>
          <a:lstStyle/>
          <a:p>
            <a:r>
              <a:rPr lang="en-US" sz="3200"/>
              <a:t>Displaying Variable Values</a:t>
            </a:r>
          </a:p>
        </p:txBody>
      </p:sp>
      <p:sp>
        <p:nvSpPr>
          <p:cNvPr id="282627" name="Rectangle 3"/>
          <p:cNvSpPr>
            <a:spLocks noGrp="1" noChangeArrowheads="1"/>
          </p:cNvSpPr>
          <p:nvPr>
            <p:ph type="body" idx="1"/>
          </p:nvPr>
        </p:nvSpPr>
        <p:spPr>
          <a:xfrm>
            <a:off x="323528" y="1438230"/>
            <a:ext cx="8229600" cy="1485900"/>
          </a:xfrm>
        </p:spPr>
        <p:txBody>
          <a:bodyPr/>
          <a:lstStyle/>
          <a:p>
            <a:pPr>
              <a:lnSpc>
                <a:spcPct val="90000"/>
              </a:lnSpc>
            </a:pPr>
            <a:r>
              <a:rPr lang="en-US" sz="2400" dirty="0"/>
              <a:t>The number within the curly braces in the format string must be less than the number of values you list after the format string</a:t>
            </a:r>
          </a:p>
          <a:p>
            <a:pPr>
              <a:lnSpc>
                <a:spcPct val="90000"/>
              </a:lnSpc>
            </a:pPr>
            <a:r>
              <a:rPr lang="en-US" sz="2400" dirty="0"/>
              <a:t>You do not have to use the positions in order:</a:t>
            </a:r>
          </a:p>
          <a:p>
            <a:pPr lvl="1">
              <a:lnSpc>
                <a:spcPct val="90000"/>
              </a:lnSpc>
            </a:pPr>
            <a:r>
              <a:rPr lang="en-US" sz="2400" dirty="0" err="1"/>
              <a:t>Console.WriteLine</a:t>
            </a:r>
            <a:endParaRPr lang="en-US" sz="2400" dirty="0"/>
          </a:p>
          <a:p>
            <a:pPr lvl="1">
              <a:lnSpc>
                <a:spcPct val="90000"/>
              </a:lnSpc>
              <a:buFontTx/>
              <a:buNone/>
            </a:pPr>
            <a:r>
              <a:rPr lang="en-US" sz="2400" dirty="0"/>
              <a:t>		(“The money is {0} .  ${0} is a lot for my age which is {1}”, </a:t>
            </a:r>
            <a:r>
              <a:rPr lang="en-US" sz="2400" dirty="0" err="1"/>
              <a:t>someMoney</a:t>
            </a:r>
            <a:r>
              <a:rPr lang="en-US" sz="2400" dirty="0"/>
              <a:t>, </a:t>
            </a:r>
            <a:r>
              <a:rPr lang="en-US" sz="2400" dirty="0" err="1"/>
              <a:t>myAge</a:t>
            </a:r>
            <a:r>
              <a:rPr lang="en-US" sz="2400" dirty="0"/>
              <a:t>);</a:t>
            </a:r>
          </a:p>
        </p:txBody>
      </p:sp>
    </p:spTree>
    <p:extLst>
      <p:ext uri="{BB962C8B-B14F-4D97-AF65-F5344CB8AC3E}">
        <p14:creationId xmlns:p14="http://schemas.microsoft.com/office/powerpoint/2010/main" val="3824777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6B7BF922-E88B-47BE-8754-6317809898AD}" type="slidenum">
              <a:rPr lang="en-US"/>
              <a:pPr/>
              <a:t>17</a:t>
            </a:fld>
            <a:endParaRPr lang="en-US"/>
          </a:p>
        </p:txBody>
      </p:sp>
      <p:sp>
        <p:nvSpPr>
          <p:cNvPr id="283650" name="Rectangle 2"/>
          <p:cNvSpPr>
            <a:spLocks noGrp="1" noChangeArrowheads="1"/>
          </p:cNvSpPr>
          <p:nvPr>
            <p:ph type="title"/>
          </p:nvPr>
        </p:nvSpPr>
        <p:spPr/>
        <p:txBody>
          <a:bodyPr/>
          <a:lstStyle/>
          <a:p>
            <a:r>
              <a:rPr lang="en-US" sz="3200"/>
              <a:t>Displaying Variable Values</a:t>
            </a:r>
          </a:p>
        </p:txBody>
      </p:sp>
      <p:sp>
        <p:nvSpPr>
          <p:cNvPr id="283651" name="Rectangle 3"/>
          <p:cNvSpPr>
            <a:spLocks noGrp="1" noChangeArrowheads="1"/>
          </p:cNvSpPr>
          <p:nvPr>
            <p:ph type="body" idx="1"/>
          </p:nvPr>
        </p:nvSpPr>
        <p:spPr>
          <a:xfrm>
            <a:off x="457200" y="4653136"/>
            <a:ext cx="8229600" cy="798513"/>
          </a:xfrm>
        </p:spPr>
        <p:txBody>
          <a:bodyPr/>
          <a:lstStyle/>
          <a:p>
            <a:pPr>
              <a:lnSpc>
                <a:spcPct val="90000"/>
              </a:lnSpc>
            </a:pPr>
            <a:r>
              <a:rPr lang="en-US" sz="2400" dirty="0"/>
              <a:t>If you use a second number within the curly braces in a number format, you can specify alignment and field size</a:t>
            </a:r>
          </a:p>
        </p:txBody>
      </p:sp>
      <p:pic>
        <p:nvPicPr>
          <p:cNvPr id="2836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2" y="1124744"/>
            <a:ext cx="604837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5246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68F511F0-07F0-479A-9C7A-E9E499CBE2BA}" type="slidenum">
              <a:rPr lang="en-US"/>
              <a:pPr/>
              <a:t>18</a:t>
            </a:fld>
            <a:endParaRPr lang="en-US"/>
          </a:p>
        </p:txBody>
      </p:sp>
      <p:sp>
        <p:nvSpPr>
          <p:cNvPr id="332802" name="Rectangle 2"/>
          <p:cNvSpPr>
            <a:spLocks noGrp="1" noChangeArrowheads="1"/>
          </p:cNvSpPr>
          <p:nvPr>
            <p:ph type="title"/>
          </p:nvPr>
        </p:nvSpPr>
        <p:spPr/>
        <p:txBody>
          <a:bodyPr/>
          <a:lstStyle/>
          <a:p>
            <a:r>
              <a:rPr lang="en-US" sz="3200"/>
              <a:t>Displaying Variable Values</a:t>
            </a:r>
          </a:p>
        </p:txBody>
      </p:sp>
      <p:sp>
        <p:nvSpPr>
          <p:cNvPr id="332803" name="Rectangle 3"/>
          <p:cNvSpPr>
            <a:spLocks noGrp="1" noChangeArrowheads="1"/>
          </p:cNvSpPr>
          <p:nvPr>
            <p:ph type="body" idx="1"/>
          </p:nvPr>
        </p:nvSpPr>
        <p:spPr>
          <a:xfrm>
            <a:off x="457200" y="4797152"/>
            <a:ext cx="8229600" cy="798513"/>
          </a:xfrm>
        </p:spPr>
        <p:txBody>
          <a:bodyPr/>
          <a:lstStyle/>
          <a:p>
            <a:r>
              <a:rPr lang="en-US" sz="2400" dirty="0"/>
              <a:t>Unaligned output</a:t>
            </a:r>
          </a:p>
        </p:txBody>
      </p:sp>
      <p:pic>
        <p:nvPicPr>
          <p:cNvPr id="3328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2" y="1196752"/>
            <a:ext cx="608647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73227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5F7B14-6CDB-4B46-AC34-0629C4F43736}" type="slidenum">
              <a:rPr lang="en-US"/>
              <a:pPr/>
              <a:t>19</a:t>
            </a:fld>
            <a:endParaRPr lang="en-US"/>
          </a:p>
        </p:txBody>
      </p:sp>
      <p:sp>
        <p:nvSpPr>
          <p:cNvPr id="284674" name="Rectangle 2"/>
          <p:cNvSpPr>
            <a:spLocks noGrp="1" noChangeArrowheads="1"/>
          </p:cNvSpPr>
          <p:nvPr>
            <p:ph type="title"/>
          </p:nvPr>
        </p:nvSpPr>
        <p:spPr/>
        <p:txBody>
          <a:bodyPr/>
          <a:lstStyle/>
          <a:p>
            <a:r>
              <a:rPr lang="en-US" sz="3200"/>
              <a:t>Using the Integral Data Types</a:t>
            </a:r>
          </a:p>
        </p:txBody>
      </p:sp>
      <p:sp>
        <p:nvSpPr>
          <p:cNvPr id="284675" name="Rectangle 3"/>
          <p:cNvSpPr>
            <a:spLocks noGrp="1" noChangeArrowheads="1"/>
          </p:cNvSpPr>
          <p:nvPr>
            <p:ph type="body" idx="1"/>
          </p:nvPr>
        </p:nvSpPr>
        <p:spPr/>
        <p:txBody>
          <a:bodyPr/>
          <a:lstStyle/>
          <a:p>
            <a:r>
              <a:rPr lang="en-US" sz="2400"/>
              <a:t>In C#, there are nine </a:t>
            </a:r>
            <a:r>
              <a:rPr lang="en-US" sz="2400" b="1"/>
              <a:t>integral </a:t>
            </a:r>
            <a:r>
              <a:rPr lang="en-US" sz="2400"/>
              <a:t>data types: byte, sbyte, short, ushort, int, uint, long, ulong, and char</a:t>
            </a:r>
          </a:p>
          <a:p>
            <a:r>
              <a:rPr lang="en-US" sz="2400"/>
              <a:t>char is used for </a:t>
            </a:r>
            <a:r>
              <a:rPr lang="en-US" sz="2400" b="1"/>
              <a:t>characters</a:t>
            </a:r>
            <a:r>
              <a:rPr lang="en-US" sz="2400"/>
              <a:t> like ‘A’ or ‘b’, while the other eight are used to store whole numbers</a:t>
            </a:r>
          </a:p>
          <a:p>
            <a:r>
              <a:rPr lang="en-US" sz="2400"/>
              <a:t>You use variables of type int to store </a:t>
            </a:r>
            <a:r>
              <a:rPr lang="en-US" sz="2400" b="1"/>
              <a:t>integers</a:t>
            </a:r>
          </a:p>
          <a:p>
            <a:r>
              <a:rPr lang="en-US" sz="2400"/>
              <a:t>When you assign a value to a numeric variable, you do not type any commas:</a:t>
            </a:r>
          </a:p>
          <a:p>
            <a:pPr lvl="1"/>
            <a:r>
              <a:rPr lang="en-US" sz="2000"/>
              <a:t>int cost = 1000;      // NOT int cost = 1,000;</a:t>
            </a:r>
          </a:p>
        </p:txBody>
      </p:sp>
    </p:spTree>
    <p:extLst>
      <p:ext uri="{BB962C8B-B14F-4D97-AF65-F5344CB8AC3E}">
        <p14:creationId xmlns:p14="http://schemas.microsoft.com/office/powerpoint/2010/main" val="36837202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8897A66-4D6A-48F6-B0DB-A804F6FC5521}" type="slidenum">
              <a:rPr lang="en-US"/>
              <a:pPr/>
              <a:t>20</a:t>
            </a:fld>
            <a:endParaRPr lang="en-US"/>
          </a:p>
        </p:txBody>
      </p:sp>
      <p:sp>
        <p:nvSpPr>
          <p:cNvPr id="285698" name="Rectangle 2"/>
          <p:cNvSpPr>
            <a:spLocks noGrp="1" noChangeArrowheads="1"/>
          </p:cNvSpPr>
          <p:nvPr>
            <p:ph type="title"/>
          </p:nvPr>
        </p:nvSpPr>
        <p:spPr/>
        <p:txBody>
          <a:bodyPr/>
          <a:lstStyle/>
          <a:p>
            <a:r>
              <a:rPr lang="en-US" sz="3200"/>
              <a:t>Using the Standard Binary Arithmetic Operators</a:t>
            </a:r>
          </a:p>
        </p:txBody>
      </p:sp>
      <p:sp>
        <p:nvSpPr>
          <p:cNvPr id="285699" name="Rectangle 3"/>
          <p:cNvSpPr>
            <a:spLocks noGrp="1" noChangeArrowheads="1"/>
          </p:cNvSpPr>
          <p:nvPr>
            <p:ph type="body" idx="1"/>
          </p:nvPr>
        </p:nvSpPr>
        <p:spPr/>
        <p:txBody>
          <a:bodyPr/>
          <a:lstStyle/>
          <a:p>
            <a:r>
              <a:rPr lang="en-US" sz="2400"/>
              <a:t>The five most commonly used </a:t>
            </a:r>
            <a:r>
              <a:rPr lang="en-US" sz="2400" b="1"/>
              <a:t>binary</a:t>
            </a:r>
            <a:r>
              <a:rPr lang="en-US" sz="2400"/>
              <a:t> arithmetic operators</a:t>
            </a:r>
          </a:p>
        </p:txBody>
      </p:sp>
      <p:pic>
        <p:nvPicPr>
          <p:cNvPr id="2857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2667000"/>
            <a:ext cx="6086475" cy="166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41459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B85F13F-9791-417A-B6FD-F9B6E4278E13}" type="slidenum">
              <a:rPr lang="en-US"/>
              <a:pPr/>
              <a:t>21</a:t>
            </a:fld>
            <a:endParaRPr lang="en-US"/>
          </a:p>
        </p:txBody>
      </p:sp>
      <p:sp>
        <p:nvSpPr>
          <p:cNvPr id="286722" name="Rectangle 2"/>
          <p:cNvSpPr>
            <a:spLocks noGrp="1" noChangeArrowheads="1"/>
          </p:cNvSpPr>
          <p:nvPr>
            <p:ph type="title"/>
          </p:nvPr>
        </p:nvSpPr>
        <p:spPr/>
        <p:txBody>
          <a:bodyPr/>
          <a:lstStyle/>
          <a:p>
            <a:r>
              <a:rPr lang="en-US" sz="3200"/>
              <a:t>Using the Standard Binary Arithmetic Operators</a:t>
            </a:r>
          </a:p>
        </p:txBody>
      </p:sp>
      <p:sp>
        <p:nvSpPr>
          <p:cNvPr id="286723" name="Rectangle 3"/>
          <p:cNvSpPr>
            <a:spLocks noGrp="1" noChangeArrowheads="1"/>
          </p:cNvSpPr>
          <p:nvPr>
            <p:ph type="body" idx="1"/>
          </p:nvPr>
        </p:nvSpPr>
        <p:spPr/>
        <p:txBody>
          <a:bodyPr/>
          <a:lstStyle/>
          <a:p>
            <a:r>
              <a:rPr lang="en-US" sz="2800"/>
              <a:t>When you divide two integers (using the division operator or the modulus operator), the result is  ALWAYS an integer</a:t>
            </a:r>
          </a:p>
          <a:p>
            <a:r>
              <a:rPr lang="en-US" sz="2800" b="1"/>
              <a:t>Operator precedence</a:t>
            </a:r>
            <a:r>
              <a:rPr lang="en-US" sz="2800"/>
              <a:t> refers to the order in which parts of a mathematical expression are evaluated</a:t>
            </a:r>
            <a:endParaRPr lang="en-US" sz="2800" b="1"/>
          </a:p>
        </p:txBody>
      </p:sp>
    </p:spTree>
    <p:extLst>
      <p:ext uri="{BB962C8B-B14F-4D97-AF65-F5344CB8AC3E}">
        <p14:creationId xmlns:p14="http://schemas.microsoft.com/office/powerpoint/2010/main" val="2001859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17EF6CC-080B-42D0-B595-051C40FC5C26}" type="slidenum">
              <a:rPr lang="en-US"/>
              <a:pPr/>
              <a:t>22</a:t>
            </a:fld>
            <a:endParaRPr lang="en-US"/>
          </a:p>
        </p:txBody>
      </p:sp>
      <p:sp>
        <p:nvSpPr>
          <p:cNvPr id="287746" name="Rectangle 1026"/>
          <p:cNvSpPr>
            <a:spLocks noGrp="1" noChangeArrowheads="1"/>
          </p:cNvSpPr>
          <p:nvPr>
            <p:ph type="title"/>
          </p:nvPr>
        </p:nvSpPr>
        <p:spPr/>
        <p:txBody>
          <a:bodyPr/>
          <a:lstStyle/>
          <a:p>
            <a:r>
              <a:rPr lang="en-US" sz="3200"/>
              <a:t>Using Shortcut Arithmetic Operators</a:t>
            </a:r>
          </a:p>
        </p:txBody>
      </p:sp>
      <p:sp>
        <p:nvSpPr>
          <p:cNvPr id="287747" name="Rectangle 1027"/>
          <p:cNvSpPr>
            <a:spLocks noGrp="1" noChangeArrowheads="1"/>
          </p:cNvSpPr>
          <p:nvPr>
            <p:ph type="body" idx="1"/>
          </p:nvPr>
        </p:nvSpPr>
        <p:spPr/>
        <p:txBody>
          <a:bodyPr/>
          <a:lstStyle/>
          <a:p>
            <a:r>
              <a:rPr lang="en-US" sz="2400"/>
              <a:t>C# provides you with several shortcut ways to count and accumulate</a:t>
            </a:r>
          </a:p>
          <a:p>
            <a:pPr lvl="1"/>
            <a:r>
              <a:rPr lang="en-US" sz="2000"/>
              <a:t>Examples of Shortcuts:</a:t>
            </a:r>
          </a:p>
          <a:p>
            <a:pPr lvl="1">
              <a:buFontTx/>
              <a:buNone/>
            </a:pPr>
            <a:r>
              <a:rPr lang="en-US" sz="2000"/>
              <a:t>	+=, -+, *=, /=</a:t>
            </a:r>
          </a:p>
          <a:p>
            <a:r>
              <a:rPr lang="en-US" sz="2400"/>
              <a:t>The </a:t>
            </a:r>
            <a:r>
              <a:rPr lang="en-US" sz="2400" b="1"/>
              <a:t>prefix</a:t>
            </a:r>
            <a:r>
              <a:rPr lang="en-US" sz="2400"/>
              <a:t> and </a:t>
            </a:r>
            <a:r>
              <a:rPr lang="en-US" sz="2400" b="1"/>
              <a:t>postfix</a:t>
            </a:r>
            <a:r>
              <a:rPr lang="en-US" sz="2400"/>
              <a:t> operators can also provide a shorthand way of writing operators</a:t>
            </a:r>
          </a:p>
          <a:p>
            <a:pPr lvl="1"/>
            <a:r>
              <a:rPr lang="en-US" sz="2000"/>
              <a:t>Examples of the </a:t>
            </a:r>
            <a:r>
              <a:rPr lang="en-US" sz="2000" b="1"/>
              <a:t>unary</a:t>
            </a:r>
            <a:r>
              <a:rPr lang="en-US" sz="2000"/>
              <a:t> operators:</a:t>
            </a:r>
          </a:p>
          <a:p>
            <a:pPr lvl="1">
              <a:buFontTx/>
              <a:buNone/>
            </a:pPr>
            <a:r>
              <a:rPr lang="en-US" sz="2000"/>
              <a:t>	 ++val, val++ </a:t>
            </a:r>
          </a:p>
          <a:p>
            <a:r>
              <a:rPr lang="en-US" sz="2400"/>
              <a:t>Besides the prefix and postfix increment operators, you can also use a decrement operator (--) 	</a:t>
            </a:r>
          </a:p>
          <a:p>
            <a:pPr>
              <a:buFontTx/>
              <a:buNone/>
            </a:pPr>
            <a:endParaRPr lang="en-US" sz="2400"/>
          </a:p>
        </p:txBody>
      </p:sp>
    </p:spTree>
    <p:extLst>
      <p:ext uri="{BB962C8B-B14F-4D97-AF65-F5344CB8AC3E}">
        <p14:creationId xmlns:p14="http://schemas.microsoft.com/office/powerpoint/2010/main" val="13792024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C19CB3E-7CF9-406D-AD68-F6E26DBC9D73}" type="slidenum">
              <a:rPr lang="en-US"/>
              <a:pPr/>
              <a:t>23</a:t>
            </a:fld>
            <a:endParaRPr lang="en-US"/>
          </a:p>
        </p:txBody>
      </p:sp>
      <p:sp>
        <p:nvSpPr>
          <p:cNvPr id="288770" name="Rectangle 2"/>
          <p:cNvSpPr>
            <a:spLocks noGrp="1" noChangeArrowheads="1"/>
          </p:cNvSpPr>
          <p:nvPr>
            <p:ph type="title"/>
          </p:nvPr>
        </p:nvSpPr>
        <p:spPr/>
        <p:txBody>
          <a:bodyPr/>
          <a:lstStyle/>
          <a:p>
            <a:r>
              <a:rPr lang="en-US" sz="3200"/>
              <a:t>Using the Boolean Data Type</a:t>
            </a:r>
          </a:p>
        </p:txBody>
      </p:sp>
      <p:sp>
        <p:nvSpPr>
          <p:cNvPr id="288771" name="Rectangle 3"/>
          <p:cNvSpPr>
            <a:spLocks noGrp="1" noChangeArrowheads="1"/>
          </p:cNvSpPr>
          <p:nvPr>
            <p:ph type="body" idx="1"/>
          </p:nvPr>
        </p:nvSpPr>
        <p:spPr/>
        <p:txBody>
          <a:bodyPr/>
          <a:lstStyle/>
          <a:p>
            <a:r>
              <a:rPr lang="en-US" sz="2400"/>
              <a:t>Boolean logic is based on true or false comparisons</a:t>
            </a:r>
          </a:p>
          <a:p>
            <a:r>
              <a:rPr lang="en-US" sz="2400" b="1"/>
              <a:t>Boolean variables</a:t>
            </a:r>
            <a:r>
              <a:rPr lang="en-US" sz="2400"/>
              <a:t> can hold only one of two values:  true or false</a:t>
            </a:r>
          </a:p>
          <a:p>
            <a:r>
              <a:rPr lang="en-US" sz="2400"/>
              <a:t>You can assign values based on the result of comparisons to Boolean variables</a:t>
            </a:r>
            <a:endParaRPr lang="en-US" sz="2400" b="1"/>
          </a:p>
        </p:txBody>
      </p:sp>
      <p:pic>
        <p:nvPicPr>
          <p:cNvPr id="28877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962400"/>
            <a:ext cx="6086475"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70118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5B5D8E7-8C48-4E74-962B-1CD4A2604710}" type="slidenum">
              <a:rPr lang="en-US"/>
              <a:pPr/>
              <a:t>24</a:t>
            </a:fld>
            <a:endParaRPr lang="en-US"/>
          </a:p>
        </p:txBody>
      </p:sp>
      <p:sp>
        <p:nvSpPr>
          <p:cNvPr id="289794" name="Rectangle 2"/>
          <p:cNvSpPr>
            <a:spLocks noGrp="1" noChangeArrowheads="1"/>
          </p:cNvSpPr>
          <p:nvPr>
            <p:ph type="title"/>
          </p:nvPr>
        </p:nvSpPr>
        <p:spPr/>
        <p:txBody>
          <a:bodyPr/>
          <a:lstStyle/>
          <a:p>
            <a:r>
              <a:rPr lang="en-US" sz="3200"/>
              <a:t>Using Floating-Point Data Types</a:t>
            </a:r>
          </a:p>
        </p:txBody>
      </p:sp>
      <p:sp>
        <p:nvSpPr>
          <p:cNvPr id="289795" name="Rectangle 3"/>
          <p:cNvSpPr>
            <a:spLocks noGrp="1" noChangeArrowheads="1"/>
          </p:cNvSpPr>
          <p:nvPr>
            <p:ph type="body" idx="1"/>
          </p:nvPr>
        </p:nvSpPr>
        <p:spPr/>
        <p:txBody>
          <a:bodyPr/>
          <a:lstStyle/>
          <a:p>
            <a:r>
              <a:rPr lang="en-US" sz="2400"/>
              <a:t>A </a:t>
            </a:r>
            <a:r>
              <a:rPr lang="en-US" sz="2400" b="1"/>
              <a:t>floating-point</a:t>
            </a:r>
            <a:r>
              <a:rPr lang="en-US" sz="2400"/>
              <a:t> number is one that contains decimal positions</a:t>
            </a:r>
          </a:p>
          <a:p>
            <a:r>
              <a:rPr lang="en-US" sz="2400"/>
              <a:t>C# supports three floating-point data types: float, double, and decimal</a:t>
            </a:r>
          </a:p>
          <a:p>
            <a:r>
              <a:rPr lang="en-US" sz="2400"/>
              <a:t>A </a:t>
            </a:r>
            <a:r>
              <a:rPr lang="en-US" sz="2400" b="1"/>
              <a:t>double</a:t>
            </a:r>
            <a:r>
              <a:rPr lang="en-US" sz="2400"/>
              <a:t> can hold 15 to 16 </a:t>
            </a:r>
            <a:r>
              <a:rPr lang="en-US" sz="2400" b="1"/>
              <a:t>significant digits of accuracy</a:t>
            </a:r>
            <a:endParaRPr lang="en-US" sz="2400"/>
          </a:p>
          <a:p>
            <a:r>
              <a:rPr lang="en-US" sz="2400"/>
              <a:t>Floating-point numbers are double by default</a:t>
            </a:r>
          </a:p>
        </p:txBody>
      </p:sp>
    </p:spTree>
    <p:extLst>
      <p:ext uri="{BB962C8B-B14F-4D97-AF65-F5344CB8AC3E}">
        <p14:creationId xmlns:p14="http://schemas.microsoft.com/office/powerpoint/2010/main" val="19503566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481B7D8-7851-4C9E-AF79-09247A16C7D0}" type="slidenum">
              <a:rPr lang="en-US"/>
              <a:pPr/>
              <a:t>25</a:t>
            </a:fld>
            <a:endParaRPr lang="en-US"/>
          </a:p>
        </p:txBody>
      </p:sp>
      <p:sp>
        <p:nvSpPr>
          <p:cNvPr id="290818" name="Rectangle 2"/>
          <p:cNvSpPr>
            <a:spLocks noGrp="1" noChangeArrowheads="1"/>
          </p:cNvSpPr>
          <p:nvPr>
            <p:ph type="title"/>
          </p:nvPr>
        </p:nvSpPr>
        <p:spPr/>
        <p:txBody>
          <a:bodyPr/>
          <a:lstStyle/>
          <a:p>
            <a:r>
              <a:rPr lang="en-US" sz="3200"/>
              <a:t>Formatting Floating-Point Values</a:t>
            </a:r>
          </a:p>
        </p:txBody>
      </p:sp>
      <p:sp>
        <p:nvSpPr>
          <p:cNvPr id="290819" name="Rectangle 3"/>
          <p:cNvSpPr>
            <a:spLocks noGrp="1" noChangeArrowheads="1"/>
          </p:cNvSpPr>
          <p:nvPr>
            <p:ph type="body" idx="1"/>
          </p:nvPr>
        </p:nvSpPr>
        <p:spPr/>
        <p:txBody>
          <a:bodyPr/>
          <a:lstStyle/>
          <a:p>
            <a:r>
              <a:rPr lang="en-US" sz="2400" b="1"/>
              <a:t>Standard numeric format strings</a:t>
            </a:r>
            <a:r>
              <a:rPr lang="en-US" sz="2400"/>
              <a:t> are strings of characters expressed within double quotation marks that indicate a format for output.  For example, “F3” , where F is the format specifier and 3 is the precision specifier, indicates a fixed point with three significant digits.</a:t>
            </a:r>
          </a:p>
          <a:p>
            <a:r>
              <a:rPr lang="en-US" sz="2400"/>
              <a:t>The </a:t>
            </a:r>
            <a:r>
              <a:rPr lang="en-US" sz="2400" b="1"/>
              <a:t>format specifier</a:t>
            </a:r>
            <a:r>
              <a:rPr lang="en-US" sz="2400"/>
              <a:t> can be one of nine built-in format characters</a:t>
            </a:r>
          </a:p>
          <a:p>
            <a:r>
              <a:rPr lang="en-US" sz="2400"/>
              <a:t>The </a:t>
            </a:r>
            <a:r>
              <a:rPr lang="en-US" sz="2400" b="1"/>
              <a:t>precision specifier</a:t>
            </a:r>
            <a:r>
              <a:rPr lang="en-US" sz="2400"/>
              <a:t> controls the number of significant digits or zeros to the right of the decimal point</a:t>
            </a:r>
          </a:p>
          <a:p>
            <a:pPr>
              <a:buFontTx/>
              <a:buNone/>
            </a:pPr>
            <a:endParaRPr lang="en-US" sz="2400"/>
          </a:p>
        </p:txBody>
      </p:sp>
    </p:spTree>
    <p:extLst>
      <p:ext uri="{BB962C8B-B14F-4D97-AF65-F5344CB8AC3E}">
        <p14:creationId xmlns:p14="http://schemas.microsoft.com/office/powerpoint/2010/main" val="99485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79CE4C7-7787-43F9-8E3D-FD80289DCE33}" type="slidenum">
              <a:rPr lang="en-US"/>
              <a:pPr/>
              <a:t>26</a:t>
            </a:fld>
            <a:endParaRPr lang="en-US"/>
          </a:p>
        </p:txBody>
      </p:sp>
      <p:sp>
        <p:nvSpPr>
          <p:cNvPr id="334850" name="Rectangle 2"/>
          <p:cNvSpPr>
            <a:spLocks noGrp="1" noChangeArrowheads="1"/>
          </p:cNvSpPr>
          <p:nvPr>
            <p:ph type="title"/>
          </p:nvPr>
        </p:nvSpPr>
        <p:spPr/>
        <p:txBody>
          <a:bodyPr/>
          <a:lstStyle/>
          <a:p>
            <a:r>
              <a:rPr lang="en-US" sz="3200"/>
              <a:t>Formatting Floating-Point Values</a:t>
            </a:r>
          </a:p>
        </p:txBody>
      </p:sp>
      <p:sp>
        <p:nvSpPr>
          <p:cNvPr id="334851" name="Rectangle 3"/>
          <p:cNvSpPr>
            <a:spLocks noGrp="1" noChangeArrowheads="1"/>
          </p:cNvSpPr>
          <p:nvPr>
            <p:ph type="body" idx="1"/>
          </p:nvPr>
        </p:nvSpPr>
        <p:spPr>
          <a:xfrm>
            <a:off x="457200" y="5327650"/>
            <a:ext cx="8229600" cy="798513"/>
          </a:xfrm>
        </p:spPr>
        <p:txBody>
          <a:bodyPr/>
          <a:lstStyle/>
          <a:p>
            <a:r>
              <a:rPr lang="en-US" sz="2400"/>
              <a:t>Format Specifiers</a:t>
            </a:r>
          </a:p>
        </p:txBody>
      </p:sp>
      <p:pic>
        <p:nvPicPr>
          <p:cNvPr id="3348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804988"/>
            <a:ext cx="6067425" cy="324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1220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F548ED7-8701-4C5E-A2AC-8BA0FA398BD2}" type="slidenum">
              <a:rPr lang="en-US"/>
              <a:pPr/>
              <a:t>27</a:t>
            </a:fld>
            <a:endParaRPr lang="en-US"/>
          </a:p>
        </p:txBody>
      </p:sp>
      <p:sp>
        <p:nvSpPr>
          <p:cNvPr id="291842" name="Rectangle 2"/>
          <p:cNvSpPr>
            <a:spLocks noGrp="1" noChangeArrowheads="1"/>
          </p:cNvSpPr>
          <p:nvPr>
            <p:ph type="title"/>
          </p:nvPr>
        </p:nvSpPr>
        <p:spPr/>
        <p:txBody>
          <a:bodyPr/>
          <a:lstStyle/>
          <a:p>
            <a:r>
              <a:rPr lang="en-US" sz="3200"/>
              <a:t>Understanding Numeric Type Conversion</a:t>
            </a:r>
          </a:p>
        </p:txBody>
      </p:sp>
      <p:sp>
        <p:nvSpPr>
          <p:cNvPr id="291843" name="Rectangle 3"/>
          <p:cNvSpPr>
            <a:spLocks noGrp="1" noChangeArrowheads="1"/>
          </p:cNvSpPr>
          <p:nvPr>
            <p:ph type="body" idx="1"/>
          </p:nvPr>
        </p:nvSpPr>
        <p:spPr>
          <a:xfrm>
            <a:off x="457200" y="1340768"/>
            <a:ext cx="8229600" cy="3917032"/>
          </a:xfrm>
        </p:spPr>
        <p:txBody>
          <a:bodyPr/>
          <a:lstStyle/>
          <a:p>
            <a:r>
              <a:rPr lang="en-US" sz="2400" dirty="0"/>
              <a:t>In arithmetic operations with variables or constants of the same type, the result of the operation usually retains the same type</a:t>
            </a:r>
          </a:p>
          <a:p>
            <a:pPr>
              <a:buFontTx/>
              <a:buNone/>
            </a:pPr>
            <a:r>
              <a:rPr lang="en-US" sz="2400" dirty="0"/>
              <a:t>		- For example, an integer type added to another 	  integer type will result in an integer type</a:t>
            </a:r>
          </a:p>
          <a:p>
            <a:r>
              <a:rPr lang="en-US" sz="2400" dirty="0"/>
              <a:t>When an arithmetic operation is performed with dissimilar types, C# chooses a </a:t>
            </a:r>
            <a:r>
              <a:rPr lang="en-US" sz="2400" b="1" dirty="0"/>
              <a:t>unifying type</a:t>
            </a:r>
            <a:r>
              <a:rPr lang="en-US" sz="2400" dirty="0"/>
              <a:t> for the result and </a:t>
            </a:r>
            <a:r>
              <a:rPr lang="en-US" sz="2400" b="1" dirty="0"/>
              <a:t>implicitly</a:t>
            </a:r>
            <a:r>
              <a:rPr lang="en-US" sz="2400" dirty="0"/>
              <a:t> converts the nonconforming operands to the unifying type</a:t>
            </a:r>
          </a:p>
          <a:p>
            <a:r>
              <a:rPr lang="en-US" sz="2400" dirty="0"/>
              <a:t>There are rules followed by C# for implicit numeric conversions </a:t>
            </a:r>
          </a:p>
        </p:txBody>
      </p:sp>
    </p:spTree>
    <p:extLst>
      <p:ext uri="{BB962C8B-B14F-4D97-AF65-F5344CB8AC3E}">
        <p14:creationId xmlns:p14="http://schemas.microsoft.com/office/powerpoint/2010/main" val="1646879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F5B5B40-A7BA-462B-AFE3-F94C3DB9A33F}" type="slidenum">
              <a:rPr lang="en-US"/>
              <a:pPr/>
              <a:t>28</a:t>
            </a:fld>
            <a:endParaRPr lang="en-US"/>
          </a:p>
        </p:txBody>
      </p:sp>
      <p:sp>
        <p:nvSpPr>
          <p:cNvPr id="292866" name="Rectangle 2"/>
          <p:cNvSpPr>
            <a:spLocks noGrp="1" noChangeArrowheads="1"/>
          </p:cNvSpPr>
          <p:nvPr>
            <p:ph type="title"/>
          </p:nvPr>
        </p:nvSpPr>
        <p:spPr/>
        <p:txBody>
          <a:bodyPr/>
          <a:lstStyle/>
          <a:p>
            <a:r>
              <a:rPr lang="en-US" sz="3200"/>
              <a:t>Understanding Numeric Type Conversion</a:t>
            </a:r>
          </a:p>
        </p:txBody>
      </p:sp>
      <p:sp>
        <p:nvSpPr>
          <p:cNvPr id="292867" name="Rectangle 3"/>
          <p:cNvSpPr>
            <a:spLocks noGrp="1" noChangeArrowheads="1"/>
          </p:cNvSpPr>
          <p:nvPr>
            <p:ph type="body" idx="1"/>
          </p:nvPr>
        </p:nvSpPr>
        <p:spPr/>
        <p:txBody>
          <a:bodyPr/>
          <a:lstStyle/>
          <a:p>
            <a:r>
              <a:rPr lang="en-US" sz="2400"/>
              <a:t>When you perform a</a:t>
            </a:r>
            <a:r>
              <a:rPr lang="en-US" sz="2400" b="1"/>
              <a:t> cast</a:t>
            </a:r>
            <a:r>
              <a:rPr lang="en-US" sz="2400"/>
              <a:t>, you </a:t>
            </a:r>
            <a:r>
              <a:rPr lang="en-US" sz="2400" b="1"/>
              <a:t>explicitly</a:t>
            </a:r>
            <a:r>
              <a:rPr lang="en-US" sz="2400"/>
              <a:t> override the unifying type imposed by C#</a:t>
            </a:r>
          </a:p>
          <a:p>
            <a:r>
              <a:rPr lang="en-US" sz="2400"/>
              <a:t>For example:</a:t>
            </a:r>
          </a:p>
          <a:p>
            <a:pPr>
              <a:buFontTx/>
              <a:buNone/>
            </a:pPr>
            <a:r>
              <a:rPr lang="en-US" sz="2400"/>
              <a:t>		double balance = 189.66;</a:t>
            </a:r>
          </a:p>
          <a:p>
            <a:pPr>
              <a:buFontTx/>
              <a:buNone/>
            </a:pPr>
            <a:r>
              <a:rPr lang="en-US" sz="2400"/>
              <a:t>		int dollars = (int)balance;</a:t>
            </a:r>
          </a:p>
          <a:p>
            <a:r>
              <a:rPr lang="en-US" sz="2400"/>
              <a:t>A cast involves placing the desired resulting type in parentheses followed by the variable or constant to be cast</a:t>
            </a:r>
          </a:p>
          <a:p>
            <a:pPr>
              <a:buFontTx/>
              <a:buNone/>
            </a:pPr>
            <a:endParaRPr lang="en-US" sz="2400"/>
          </a:p>
        </p:txBody>
      </p:sp>
    </p:spTree>
    <p:extLst>
      <p:ext uri="{BB962C8B-B14F-4D97-AF65-F5344CB8AC3E}">
        <p14:creationId xmlns:p14="http://schemas.microsoft.com/office/powerpoint/2010/main" val="4795574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160D4688-9E71-45ED-B8C2-FA5A4328F49F}" type="slidenum">
              <a:rPr lang="en-US"/>
              <a:pPr/>
              <a:t>29</a:t>
            </a:fld>
            <a:endParaRPr lang="en-US"/>
          </a:p>
        </p:txBody>
      </p:sp>
      <p:sp>
        <p:nvSpPr>
          <p:cNvPr id="293890" name="Rectangle 2"/>
          <p:cNvSpPr>
            <a:spLocks noGrp="1" noChangeArrowheads="1"/>
          </p:cNvSpPr>
          <p:nvPr>
            <p:ph type="title"/>
          </p:nvPr>
        </p:nvSpPr>
        <p:spPr/>
        <p:txBody>
          <a:bodyPr/>
          <a:lstStyle/>
          <a:p>
            <a:r>
              <a:rPr lang="en-US" sz="3200"/>
              <a:t>Using the char Data Type</a:t>
            </a:r>
          </a:p>
        </p:txBody>
      </p:sp>
      <p:sp>
        <p:nvSpPr>
          <p:cNvPr id="293891" name="Rectangle 3"/>
          <p:cNvSpPr>
            <a:spLocks noGrp="1" noChangeArrowheads="1"/>
          </p:cNvSpPr>
          <p:nvPr>
            <p:ph type="body" idx="1"/>
          </p:nvPr>
        </p:nvSpPr>
        <p:spPr/>
        <p:txBody>
          <a:bodyPr/>
          <a:lstStyle/>
          <a:p>
            <a:r>
              <a:rPr lang="en-US" sz="2400"/>
              <a:t>The char data type is used to hold a single character (‘A’,’b’,’9’)</a:t>
            </a:r>
          </a:p>
          <a:p>
            <a:r>
              <a:rPr lang="en-US" sz="2400"/>
              <a:t>A number can be a character only if it is enclosed in a single quotation mark (char aChar = 9; is illegal)</a:t>
            </a:r>
          </a:p>
          <a:p>
            <a:r>
              <a:rPr lang="en-US" sz="2400"/>
              <a:t>You can store any character in a char variable, including escape sequences</a:t>
            </a:r>
          </a:p>
          <a:p>
            <a:r>
              <a:rPr lang="en-US" sz="2400"/>
              <a:t>Characters in C# are represented in </a:t>
            </a:r>
            <a:r>
              <a:rPr lang="en-US" sz="2400" b="1"/>
              <a:t>Unicode</a:t>
            </a:r>
            <a:endParaRPr lang="en-US" sz="2400"/>
          </a:p>
          <a:p>
            <a:endParaRPr lang="en-US" sz="2400"/>
          </a:p>
        </p:txBody>
      </p:sp>
    </p:spTree>
    <p:extLst>
      <p:ext uri="{BB962C8B-B14F-4D97-AF65-F5344CB8AC3E}">
        <p14:creationId xmlns:p14="http://schemas.microsoft.com/office/powerpoint/2010/main" val="27786477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1D79BAD-5004-4554-953B-8B3AEE7A352D}" type="slidenum">
              <a:rPr lang="en-US"/>
              <a:pPr/>
              <a:t>30</a:t>
            </a:fld>
            <a:endParaRPr lang="en-US"/>
          </a:p>
        </p:txBody>
      </p:sp>
      <p:sp>
        <p:nvSpPr>
          <p:cNvPr id="335874" name="Rectangle 2"/>
          <p:cNvSpPr>
            <a:spLocks noGrp="1" noChangeArrowheads="1"/>
          </p:cNvSpPr>
          <p:nvPr>
            <p:ph type="title"/>
          </p:nvPr>
        </p:nvSpPr>
        <p:spPr/>
        <p:txBody>
          <a:bodyPr/>
          <a:lstStyle/>
          <a:p>
            <a:r>
              <a:rPr lang="en-US" sz="3200"/>
              <a:t>Using the char Data Type</a:t>
            </a:r>
          </a:p>
        </p:txBody>
      </p:sp>
      <p:sp>
        <p:nvSpPr>
          <p:cNvPr id="335875" name="Rectangle 3"/>
          <p:cNvSpPr>
            <a:spLocks noGrp="1" noChangeArrowheads="1"/>
          </p:cNvSpPr>
          <p:nvPr>
            <p:ph type="body" idx="1"/>
          </p:nvPr>
        </p:nvSpPr>
        <p:spPr>
          <a:xfrm>
            <a:off x="457200" y="5251450"/>
            <a:ext cx="8229600" cy="874713"/>
          </a:xfrm>
        </p:spPr>
        <p:txBody>
          <a:bodyPr/>
          <a:lstStyle/>
          <a:p>
            <a:r>
              <a:rPr lang="en-US" sz="2400"/>
              <a:t>Common Escape Sequences</a:t>
            </a:r>
          </a:p>
        </p:txBody>
      </p:sp>
      <p:pic>
        <p:nvPicPr>
          <p:cNvPr id="3358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2043113"/>
            <a:ext cx="6086475" cy="2771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70150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D06E8984-7E67-44B8-950B-1E0950D36D61}" type="slidenum">
              <a:rPr lang="en-US"/>
              <a:pPr/>
              <a:t>31</a:t>
            </a:fld>
            <a:endParaRPr lang="en-US"/>
          </a:p>
        </p:txBody>
      </p:sp>
      <p:sp>
        <p:nvSpPr>
          <p:cNvPr id="294914" name="Rectangle 2"/>
          <p:cNvSpPr>
            <a:spLocks noGrp="1" noChangeArrowheads="1"/>
          </p:cNvSpPr>
          <p:nvPr>
            <p:ph type="title"/>
          </p:nvPr>
        </p:nvSpPr>
        <p:spPr/>
        <p:txBody>
          <a:bodyPr/>
          <a:lstStyle/>
          <a:p>
            <a:r>
              <a:rPr lang="en-US" sz="3200"/>
              <a:t>Using the string Data Type</a:t>
            </a:r>
          </a:p>
        </p:txBody>
      </p:sp>
      <p:sp>
        <p:nvSpPr>
          <p:cNvPr id="294915" name="Rectangle 3"/>
          <p:cNvSpPr>
            <a:spLocks noGrp="1" noChangeArrowheads="1"/>
          </p:cNvSpPr>
          <p:nvPr>
            <p:ph type="body" idx="1"/>
          </p:nvPr>
        </p:nvSpPr>
        <p:spPr/>
        <p:txBody>
          <a:bodyPr/>
          <a:lstStyle/>
          <a:p>
            <a:r>
              <a:rPr lang="en-US" sz="2400"/>
              <a:t>In C# the string data type holds a series of characters</a:t>
            </a:r>
          </a:p>
          <a:p>
            <a:r>
              <a:rPr lang="en-US" sz="2400"/>
              <a:t>Although you can use the == comparison operator with strings that are assigned literal values, you CANNOT use it with strings created through other methods</a:t>
            </a:r>
          </a:p>
          <a:p>
            <a:r>
              <a:rPr lang="en-US" sz="2400"/>
              <a:t>C# recommends that you use the </a:t>
            </a:r>
            <a:r>
              <a:rPr lang="en-US" sz="2400" b="1"/>
              <a:t>Equals()</a:t>
            </a:r>
            <a:r>
              <a:rPr lang="en-US" sz="2400"/>
              <a:t> and </a:t>
            </a:r>
            <a:r>
              <a:rPr lang="en-US" sz="2400" b="1"/>
              <a:t>Compare()</a:t>
            </a:r>
            <a:r>
              <a:rPr lang="en-US" sz="2400"/>
              <a:t> methods to compare strings</a:t>
            </a:r>
          </a:p>
          <a:p>
            <a:r>
              <a:rPr lang="en-US" sz="2400"/>
              <a:t>A string is considered greater than another string when it is greater </a:t>
            </a:r>
            <a:r>
              <a:rPr lang="en-US" sz="2400" b="1"/>
              <a:t>lexically</a:t>
            </a:r>
          </a:p>
        </p:txBody>
      </p:sp>
    </p:spTree>
    <p:extLst>
      <p:ext uri="{BB962C8B-B14F-4D97-AF65-F5344CB8AC3E}">
        <p14:creationId xmlns:p14="http://schemas.microsoft.com/office/powerpoint/2010/main" val="12447851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7B6C6955-B0AF-4A00-8BDA-DF94B5FD2A0C}" type="slidenum">
              <a:rPr lang="en-US"/>
              <a:pPr/>
              <a:t>32</a:t>
            </a:fld>
            <a:endParaRPr lang="en-US"/>
          </a:p>
        </p:txBody>
      </p:sp>
      <p:sp>
        <p:nvSpPr>
          <p:cNvPr id="337922" name="Rectangle 2"/>
          <p:cNvSpPr>
            <a:spLocks noGrp="1" noChangeArrowheads="1"/>
          </p:cNvSpPr>
          <p:nvPr>
            <p:ph type="title"/>
          </p:nvPr>
        </p:nvSpPr>
        <p:spPr/>
        <p:txBody>
          <a:bodyPr/>
          <a:lstStyle/>
          <a:p>
            <a:r>
              <a:rPr lang="en-US" sz="3200"/>
              <a:t>Using the string Data Type</a:t>
            </a:r>
          </a:p>
        </p:txBody>
      </p:sp>
      <p:sp>
        <p:nvSpPr>
          <p:cNvPr id="337923" name="Rectangle 3"/>
          <p:cNvSpPr>
            <a:spLocks noGrp="1" noChangeArrowheads="1"/>
          </p:cNvSpPr>
          <p:nvPr>
            <p:ph type="body" idx="1"/>
          </p:nvPr>
        </p:nvSpPr>
        <p:spPr>
          <a:xfrm>
            <a:off x="457200" y="4399210"/>
            <a:ext cx="8229600" cy="569913"/>
          </a:xfrm>
        </p:spPr>
        <p:txBody>
          <a:bodyPr/>
          <a:lstStyle/>
          <a:p>
            <a:r>
              <a:rPr lang="en-US" sz="2400" dirty="0"/>
              <a:t>Program that compares two strings using ==</a:t>
            </a:r>
          </a:p>
        </p:txBody>
      </p:sp>
      <p:pic>
        <p:nvPicPr>
          <p:cNvPr id="3379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340768"/>
            <a:ext cx="498157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076494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BD2B13A-00C3-4E07-A470-E251DCE6FA84}" type="slidenum">
              <a:rPr lang="en-US"/>
              <a:pPr/>
              <a:t>33</a:t>
            </a:fld>
            <a:endParaRPr lang="en-US"/>
          </a:p>
        </p:txBody>
      </p:sp>
      <p:sp>
        <p:nvSpPr>
          <p:cNvPr id="338946" name="Rectangle 2"/>
          <p:cNvSpPr>
            <a:spLocks noGrp="1" noChangeArrowheads="1"/>
          </p:cNvSpPr>
          <p:nvPr>
            <p:ph type="title"/>
          </p:nvPr>
        </p:nvSpPr>
        <p:spPr/>
        <p:txBody>
          <a:bodyPr/>
          <a:lstStyle/>
          <a:p>
            <a:r>
              <a:rPr lang="en-US" sz="3200"/>
              <a:t>Using the string Data Type</a:t>
            </a:r>
          </a:p>
        </p:txBody>
      </p:sp>
      <p:sp>
        <p:nvSpPr>
          <p:cNvPr id="338947" name="Rectangle 3"/>
          <p:cNvSpPr>
            <a:spLocks noGrp="1" noChangeArrowheads="1"/>
          </p:cNvSpPr>
          <p:nvPr>
            <p:ph type="body" idx="1"/>
          </p:nvPr>
        </p:nvSpPr>
        <p:spPr>
          <a:xfrm>
            <a:off x="457199" y="4869160"/>
            <a:ext cx="8229600" cy="569913"/>
          </a:xfrm>
        </p:spPr>
        <p:txBody>
          <a:bodyPr/>
          <a:lstStyle/>
          <a:p>
            <a:r>
              <a:rPr lang="en-US" sz="2400" dirty="0"/>
              <a:t>Output of CompareNames1 program that uses ==</a:t>
            </a:r>
          </a:p>
        </p:txBody>
      </p:sp>
      <p:pic>
        <p:nvPicPr>
          <p:cNvPr id="33894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4012" y="1268760"/>
            <a:ext cx="5895975" cy="320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717157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C19AAC73-3E63-40C9-A8CC-5165B2FD8249}" type="slidenum">
              <a:rPr lang="en-US"/>
              <a:pPr/>
              <a:t>34</a:t>
            </a:fld>
            <a:endParaRPr lang="en-US"/>
          </a:p>
        </p:txBody>
      </p:sp>
      <p:sp>
        <p:nvSpPr>
          <p:cNvPr id="339970" name="Rectangle 2"/>
          <p:cNvSpPr>
            <a:spLocks noGrp="1" noChangeArrowheads="1"/>
          </p:cNvSpPr>
          <p:nvPr>
            <p:ph type="title"/>
          </p:nvPr>
        </p:nvSpPr>
        <p:spPr/>
        <p:txBody>
          <a:bodyPr/>
          <a:lstStyle/>
          <a:p>
            <a:r>
              <a:rPr lang="en-US" sz="3200"/>
              <a:t>Using the string Data Type</a:t>
            </a:r>
          </a:p>
        </p:txBody>
      </p:sp>
      <p:sp>
        <p:nvSpPr>
          <p:cNvPr id="339971" name="Rectangle 3"/>
          <p:cNvSpPr>
            <a:spLocks noGrp="1" noChangeArrowheads="1"/>
          </p:cNvSpPr>
          <p:nvPr>
            <p:ph type="body" idx="1"/>
          </p:nvPr>
        </p:nvSpPr>
        <p:spPr>
          <a:xfrm>
            <a:off x="468656" y="4293096"/>
            <a:ext cx="8229600" cy="762000"/>
          </a:xfrm>
        </p:spPr>
        <p:txBody>
          <a:bodyPr/>
          <a:lstStyle/>
          <a:p>
            <a:pPr>
              <a:lnSpc>
                <a:spcPct val="90000"/>
              </a:lnSpc>
            </a:pPr>
            <a:r>
              <a:rPr lang="en-US" sz="2400" dirty="0"/>
              <a:t>Program that compares two strings using Equals() and Compares()</a:t>
            </a:r>
          </a:p>
        </p:txBody>
      </p:sp>
      <p:pic>
        <p:nvPicPr>
          <p:cNvPr id="3399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8862" y="1124744"/>
            <a:ext cx="4486275" cy="290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5695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FFE647BC-43E9-4620-B802-ED9767E83294}" type="slidenum">
              <a:rPr lang="en-US"/>
              <a:pPr/>
              <a:t>35</a:t>
            </a:fld>
            <a:endParaRPr lang="en-US"/>
          </a:p>
        </p:txBody>
      </p:sp>
      <p:sp>
        <p:nvSpPr>
          <p:cNvPr id="340994" name="Rectangle 2"/>
          <p:cNvSpPr>
            <a:spLocks noGrp="1" noChangeArrowheads="1"/>
          </p:cNvSpPr>
          <p:nvPr>
            <p:ph type="title"/>
          </p:nvPr>
        </p:nvSpPr>
        <p:spPr/>
        <p:txBody>
          <a:bodyPr/>
          <a:lstStyle/>
          <a:p>
            <a:r>
              <a:rPr lang="en-US" sz="3200"/>
              <a:t>Using the string Data Type</a:t>
            </a:r>
          </a:p>
        </p:txBody>
      </p:sp>
      <p:sp>
        <p:nvSpPr>
          <p:cNvPr id="340995" name="Rectangle 3"/>
          <p:cNvSpPr>
            <a:spLocks noGrp="1" noChangeArrowheads="1"/>
          </p:cNvSpPr>
          <p:nvPr>
            <p:ph type="body" idx="1"/>
          </p:nvPr>
        </p:nvSpPr>
        <p:spPr>
          <a:xfrm>
            <a:off x="481216" y="4221088"/>
            <a:ext cx="8229600" cy="762000"/>
          </a:xfrm>
        </p:spPr>
        <p:txBody>
          <a:bodyPr/>
          <a:lstStyle/>
          <a:p>
            <a:pPr>
              <a:lnSpc>
                <a:spcPct val="90000"/>
              </a:lnSpc>
            </a:pPr>
            <a:r>
              <a:rPr lang="en-US" sz="2400"/>
              <a:t>Output of CompareNames2 program that uses Equals() and Compare()</a:t>
            </a:r>
          </a:p>
        </p:txBody>
      </p:sp>
      <p:pic>
        <p:nvPicPr>
          <p:cNvPr id="3409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1340768"/>
            <a:ext cx="4295775"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01256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2E1A7043-DC83-46B4-A770-9ACB03CB850B}" type="slidenum">
              <a:rPr lang="en-US"/>
              <a:pPr/>
              <a:t>36</a:t>
            </a:fld>
            <a:endParaRPr lang="en-US"/>
          </a:p>
        </p:txBody>
      </p:sp>
      <p:sp>
        <p:nvSpPr>
          <p:cNvPr id="295938" name="Rectangle 2"/>
          <p:cNvSpPr>
            <a:spLocks noGrp="1" noChangeArrowheads="1"/>
          </p:cNvSpPr>
          <p:nvPr>
            <p:ph type="title"/>
          </p:nvPr>
        </p:nvSpPr>
        <p:spPr/>
        <p:txBody>
          <a:bodyPr/>
          <a:lstStyle/>
          <a:p>
            <a:r>
              <a:rPr lang="en-US" sz="3200"/>
              <a:t>Defining Named Constants</a:t>
            </a:r>
          </a:p>
        </p:txBody>
      </p:sp>
      <p:sp>
        <p:nvSpPr>
          <p:cNvPr id="295939" name="Rectangle 3"/>
          <p:cNvSpPr>
            <a:spLocks noGrp="1" noChangeArrowheads="1"/>
          </p:cNvSpPr>
          <p:nvPr>
            <p:ph type="body" idx="1"/>
          </p:nvPr>
        </p:nvSpPr>
        <p:spPr/>
        <p:txBody>
          <a:bodyPr/>
          <a:lstStyle/>
          <a:p>
            <a:r>
              <a:rPr lang="en-US" sz="2400"/>
              <a:t>A </a:t>
            </a:r>
            <a:r>
              <a:rPr lang="en-US" sz="2400" b="1"/>
              <a:t>named constant</a:t>
            </a:r>
            <a:r>
              <a:rPr lang="en-US" sz="2400"/>
              <a:t> is an identifier whose contents cannot change</a:t>
            </a:r>
          </a:p>
          <a:p>
            <a:r>
              <a:rPr lang="en-US" sz="2400"/>
              <a:t>You create a named constant using the keyword </a:t>
            </a:r>
            <a:r>
              <a:rPr lang="en-US" sz="2400" b="1"/>
              <a:t>const</a:t>
            </a:r>
          </a:p>
          <a:p>
            <a:r>
              <a:rPr lang="en-US" sz="2400"/>
              <a:t>Programmers usually name constants using all uppercase letters, inserting underscores for readability</a:t>
            </a:r>
          </a:p>
          <a:p>
            <a:r>
              <a:rPr lang="en-US" sz="2400"/>
              <a:t>Often times, constant statements are </a:t>
            </a:r>
            <a:r>
              <a:rPr lang="en-US" sz="2400" b="1"/>
              <a:t>self-documenting</a:t>
            </a:r>
          </a:p>
        </p:txBody>
      </p:sp>
    </p:spTree>
    <p:extLst>
      <p:ext uri="{BB962C8B-B14F-4D97-AF65-F5344CB8AC3E}">
        <p14:creationId xmlns:p14="http://schemas.microsoft.com/office/powerpoint/2010/main" val="20696946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608D16F-C094-46F8-B03A-EC786EE702B5}" type="slidenum">
              <a:rPr lang="en-US"/>
              <a:pPr/>
              <a:t>37</a:t>
            </a:fld>
            <a:endParaRPr lang="en-US"/>
          </a:p>
        </p:txBody>
      </p:sp>
      <p:sp>
        <p:nvSpPr>
          <p:cNvPr id="342018" name="Rectangle 2"/>
          <p:cNvSpPr>
            <a:spLocks noGrp="1" noChangeArrowheads="1"/>
          </p:cNvSpPr>
          <p:nvPr>
            <p:ph type="title"/>
          </p:nvPr>
        </p:nvSpPr>
        <p:spPr/>
        <p:txBody>
          <a:bodyPr/>
          <a:lstStyle/>
          <a:p>
            <a:r>
              <a:rPr lang="en-US" sz="3200"/>
              <a:t>Defining Named Constants</a:t>
            </a:r>
          </a:p>
        </p:txBody>
      </p:sp>
      <p:sp>
        <p:nvSpPr>
          <p:cNvPr id="342019" name="Rectangle 3"/>
          <p:cNvSpPr>
            <a:spLocks noGrp="1" noChangeArrowheads="1"/>
          </p:cNvSpPr>
          <p:nvPr>
            <p:ph type="body" idx="1"/>
          </p:nvPr>
        </p:nvSpPr>
        <p:spPr>
          <a:xfrm>
            <a:off x="611560" y="4437112"/>
            <a:ext cx="8229600" cy="722313"/>
          </a:xfrm>
        </p:spPr>
        <p:txBody>
          <a:bodyPr/>
          <a:lstStyle/>
          <a:p>
            <a:r>
              <a:rPr lang="en-US" sz="2400" dirty="0" err="1"/>
              <a:t>SalesTax</a:t>
            </a:r>
            <a:r>
              <a:rPr lang="en-US" sz="2400" dirty="0"/>
              <a:t> program</a:t>
            </a:r>
          </a:p>
        </p:txBody>
      </p:sp>
      <p:pic>
        <p:nvPicPr>
          <p:cNvPr id="34202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196752"/>
            <a:ext cx="5934075"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6588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CA20F74-823E-4B0C-9D63-82743D5BC192}" type="slidenum">
              <a:rPr lang="en-US"/>
              <a:pPr/>
              <a:t>38</a:t>
            </a:fld>
            <a:endParaRPr lang="en-US"/>
          </a:p>
        </p:txBody>
      </p:sp>
      <p:sp>
        <p:nvSpPr>
          <p:cNvPr id="343042" name="Rectangle 2"/>
          <p:cNvSpPr>
            <a:spLocks noGrp="1" noChangeArrowheads="1"/>
          </p:cNvSpPr>
          <p:nvPr>
            <p:ph type="title"/>
          </p:nvPr>
        </p:nvSpPr>
        <p:spPr/>
        <p:txBody>
          <a:bodyPr/>
          <a:lstStyle/>
          <a:p>
            <a:r>
              <a:rPr lang="en-US" sz="3200"/>
              <a:t>Defining Named Constants</a:t>
            </a:r>
          </a:p>
        </p:txBody>
      </p:sp>
      <p:sp>
        <p:nvSpPr>
          <p:cNvPr id="343043" name="Rectangle 3"/>
          <p:cNvSpPr>
            <a:spLocks noGrp="1" noChangeArrowheads="1"/>
          </p:cNvSpPr>
          <p:nvPr>
            <p:ph type="body" idx="1"/>
          </p:nvPr>
        </p:nvSpPr>
        <p:spPr>
          <a:xfrm>
            <a:off x="457200" y="4869160"/>
            <a:ext cx="8229600" cy="722313"/>
          </a:xfrm>
        </p:spPr>
        <p:txBody>
          <a:bodyPr/>
          <a:lstStyle/>
          <a:p>
            <a:r>
              <a:rPr lang="en-US" sz="2400" dirty="0"/>
              <a:t>Output of </a:t>
            </a:r>
            <a:r>
              <a:rPr lang="en-US" sz="2400" dirty="0" err="1"/>
              <a:t>SalesTax</a:t>
            </a:r>
            <a:r>
              <a:rPr lang="en-US" sz="2400" dirty="0"/>
              <a:t> program</a:t>
            </a:r>
          </a:p>
        </p:txBody>
      </p:sp>
      <p:pic>
        <p:nvPicPr>
          <p:cNvPr id="34304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7" y="1382206"/>
            <a:ext cx="606742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95349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67222DB-5782-414C-926E-4E93F018D793}" type="slidenum">
              <a:rPr lang="en-US"/>
              <a:pPr/>
              <a:t>39</a:t>
            </a:fld>
            <a:endParaRPr lang="en-US"/>
          </a:p>
        </p:txBody>
      </p:sp>
      <p:sp>
        <p:nvSpPr>
          <p:cNvPr id="296962" name="Rectangle 2"/>
          <p:cNvSpPr>
            <a:spLocks noGrp="1" noChangeArrowheads="1"/>
          </p:cNvSpPr>
          <p:nvPr>
            <p:ph type="title"/>
          </p:nvPr>
        </p:nvSpPr>
        <p:spPr/>
        <p:txBody>
          <a:bodyPr/>
          <a:lstStyle/>
          <a:p>
            <a:r>
              <a:rPr lang="en-US" sz="3200"/>
              <a:t>Accepting Console Input</a:t>
            </a:r>
          </a:p>
        </p:txBody>
      </p:sp>
      <p:sp>
        <p:nvSpPr>
          <p:cNvPr id="296963" name="Rectangle 3"/>
          <p:cNvSpPr>
            <a:spLocks noGrp="1" noChangeArrowheads="1"/>
          </p:cNvSpPr>
          <p:nvPr>
            <p:ph type="body" idx="1"/>
          </p:nvPr>
        </p:nvSpPr>
        <p:spPr/>
        <p:txBody>
          <a:bodyPr/>
          <a:lstStyle/>
          <a:p>
            <a:r>
              <a:rPr lang="en-US" sz="2400"/>
              <a:t>A program that allows user input is an</a:t>
            </a:r>
            <a:r>
              <a:rPr lang="en-US" sz="2400" b="1"/>
              <a:t> interactive program</a:t>
            </a:r>
            <a:endParaRPr lang="en-US" sz="2400"/>
          </a:p>
          <a:p>
            <a:r>
              <a:rPr lang="en-US" sz="2400"/>
              <a:t>The </a:t>
            </a:r>
            <a:r>
              <a:rPr lang="en-US" sz="2400" b="1"/>
              <a:t>Console.ReadLine()</a:t>
            </a:r>
            <a:r>
              <a:rPr lang="en-US" sz="2400"/>
              <a:t> method accepts user input from the keyboard</a:t>
            </a:r>
          </a:p>
          <a:p>
            <a:r>
              <a:rPr lang="en-US" sz="2400"/>
              <a:t>This method accepts a user’s input as a string</a:t>
            </a:r>
          </a:p>
          <a:p>
            <a:r>
              <a:rPr lang="en-US" sz="2400"/>
              <a:t>You must use a </a:t>
            </a:r>
            <a:r>
              <a:rPr lang="en-US" sz="2400" b="1"/>
              <a:t>Convert() </a:t>
            </a:r>
            <a:r>
              <a:rPr lang="en-US" sz="2400"/>
              <a:t>method to convert the input string to the type required</a:t>
            </a:r>
          </a:p>
        </p:txBody>
      </p:sp>
    </p:spTree>
    <p:extLst>
      <p:ext uri="{BB962C8B-B14F-4D97-AF65-F5344CB8AC3E}">
        <p14:creationId xmlns:p14="http://schemas.microsoft.com/office/powerpoint/2010/main" val="18470203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5967CCE-1F55-4B7C-AA60-1D8815B79215}" type="slidenum">
              <a:rPr lang="en-US"/>
              <a:pPr/>
              <a:t>40</a:t>
            </a:fld>
            <a:endParaRPr lang="en-US"/>
          </a:p>
        </p:txBody>
      </p:sp>
      <p:sp>
        <p:nvSpPr>
          <p:cNvPr id="345090" name="Rectangle 2"/>
          <p:cNvSpPr>
            <a:spLocks noGrp="1" noChangeArrowheads="1"/>
          </p:cNvSpPr>
          <p:nvPr>
            <p:ph type="title"/>
          </p:nvPr>
        </p:nvSpPr>
        <p:spPr/>
        <p:txBody>
          <a:bodyPr/>
          <a:lstStyle/>
          <a:p>
            <a:r>
              <a:rPr lang="en-US" sz="3200"/>
              <a:t>Accepting Console Input</a:t>
            </a:r>
          </a:p>
        </p:txBody>
      </p:sp>
      <p:sp>
        <p:nvSpPr>
          <p:cNvPr id="345091" name="Rectangle 3"/>
          <p:cNvSpPr>
            <a:spLocks noGrp="1" noChangeArrowheads="1"/>
          </p:cNvSpPr>
          <p:nvPr>
            <p:ph type="body" idx="1"/>
          </p:nvPr>
        </p:nvSpPr>
        <p:spPr>
          <a:xfrm>
            <a:off x="457200" y="4509120"/>
            <a:ext cx="8229600" cy="646113"/>
          </a:xfrm>
        </p:spPr>
        <p:txBody>
          <a:bodyPr/>
          <a:lstStyle/>
          <a:p>
            <a:r>
              <a:rPr lang="en-US" sz="2400" dirty="0" err="1"/>
              <a:t>InteractiveSalesTax</a:t>
            </a:r>
            <a:r>
              <a:rPr lang="en-US" sz="2400" dirty="0"/>
              <a:t> program</a:t>
            </a:r>
          </a:p>
        </p:txBody>
      </p:sp>
      <p:pic>
        <p:nvPicPr>
          <p:cNvPr id="34509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62" y="1397078"/>
            <a:ext cx="5781675" cy="275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5469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1F5C1B16-2915-4682-9BED-D8CC8384F114}" type="slidenum">
              <a:rPr lang="en-US"/>
              <a:pPr/>
              <a:t>41</a:t>
            </a:fld>
            <a:endParaRPr lang="en-US"/>
          </a:p>
        </p:txBody>
      </p:sp>
      <p:sp>
        <p:nvSpPr>
          <p:cNvPr id="344066" name="Rectangle 2"/>
          <p:cNvSpPr>
            <a:spLocks noGrp="1" noChangeArrowheads="1"/>
          </p:cNvSpPr>
          <p:nvPr>
            <p:ph type="title"/>
          </p:nvPr>
        </p:nvSpPr>
        <p:spPr/>
        <p:txBody>
          <a:bodyPr/>
          <a:lstStyle/>
          <a:p>
            <a:r>
              <a:rPr lang="en-US" sz="3200"/>
              <a:t>Accepting Console Input</a:t>
            </a:r>
          </a:p>
        </p:txBody>
      </p:sp>
      <p:sp>
        <p:nvSpPr>
          <p:cNvPr id="344067" name="Rectangle 3"/>
          <p:cNvSpPr>
            <a:spLocks noGrp="1" noChangeArrowheads="1"/>
          </p:cNvSpPr>
          <p:nvPr>
            <p:ph type="body" idx="1"/>
          </p:nvPr>
        </p:nvSpPr>
        <p:spPr>
          <a:xfrm>
            <a:off x="476664" y="4797152"/>
            <a:ext cx="8229600" cy="798513"/>
          </a:xfrm>
        </p:spPr>
        <p:txBody>
          <a:bodyPr/>
          <a:lstStyle/>
          <a:p>
            <a:r>
              <a:rPr lang="en-US" sz="2400" dirty="0"/>
              <a:t>Output of </a:t>
            </a:r>
            <a:r>
              <a:rPr lang="en-US" sz="2400" dirty="0" err="1"/>
              <a:t>InteractiveSalesTax</a:t>
            </a:r>
            <a:r>
              <a:rPr lang="en-US" sz="2400" dirty="0"/>
              <a:t> program</a:t>
            </a:r>
          </a:p>
        </p:txBody>
      </p:sp>
      <p:pic>
        <p:nvPicPr>
          <p:cNvPr id="3440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340768"/>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7959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E0D4AE48-07A0-4DE2-89F0-2A5A577B8417}" type="slidenum">
              <a:rPr lang="en-US"/>
              <a:pPr/>
              <a:t>42</a:t>
            </a:fld>
            <a:endParaRPr lang="en-US"/>
          </a:p>
        </p:txBody>
      </p:sp>
      <p:sp>
        <p:nvSpPr>
          <p:cNvPr id="297986" name="Rectangle 2"/>
          <p:cNvSpPr>
            <a:spLocks noGrp="1" noChangeArrowheads="1"/>
          </p:cNvSpPr>
          <p:nvPr>
            <p:ph type="title"/>
          </p:nvPr>
        </p:nvSpPr>
        <p:spPr/>
        <p:txBody>
          <a:bodyPr/>
          <a:lstStyle/>
          <a:p>
            <a:r>
              <a:rPr lang="en-US" sz="3200"/>
              <a:t>Accepting Console Input</a:t>
            </a:r>
          </a:p>
        </p:txBody>
      </p:sp>
      <p:sp>
        <p:nvSpPr>
          <p:cNvPr id="297987" name="Rectangle 3"/>
          <p:cNvSpPr>
            <a:spLocks noGrp="1" noChangeArrowheads="1"/>
          </p:cNvSpPr>
          <p:nvPr>
            <p:ph type="body" idx="1"/>
          </p:nvPr>
        </p:nvSpPr>
        <p:spPr>
          <a:xfrm>
            <a:off x="457200" y="4797152"/>
            <a:ext cx="8229600" cy="493713"/>
          </a:xfrm>
        </p:spPr>
        <p:txBody>
          <a:bodyPr/>
          <a:lstStyle/>
          <a:p>
            <a:r>
              <a:rPr lang="en-US" sz="2400"/>
              <a:t>Typical run of InteractiveAddition program</a:t>
            </a:r>
          </a:p>
        </p:txBody>
      </p:sp>
      <p:pic>
        <p:nvPicPr>
          <p:cNvPr id="29798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7337" y="1196752"/>
            <a:ext cx="602932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00349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6346F0B-80DB-494E-93E9-35BC83DA0EF5}" type="slidenum">
              <a:rPr lang="en-US"/>
              <a:pPr/>
              <a:t>43</a:t>
            </a:fld>
            <a:endParaRPr lang="en-US"/>
          </a:p>
        </p:txBody>
      </p:sp>
      <p:sp>
        <p:nvSpPr>
          <p:cNvPr id="299010" name="Rectangle 2"/>
          <p:cNvSpPr>
            <a:spLocks noGrp="1" noChangeArrowheads="1"/>
          </p:cNvSpPr>
          <p:nvPr>
            <p:ph type="title"/>
          </p:nvPr>
        </p:nvSpPr>
        <p:spPr/>
        <p:txBody>
          <a:bodyPr/>
          <a:lstStyle/>
          <a:p>
            <a:r>
              <a:rPr lang="en-US" sz="3200"/>
              <a:t>Chapter Summary</a:t>
            </a:r>
          </a:p>
        </p:txBody>
      </p:sp>
      <p:sp>
        <p:nvSpPr>
          <p:cNvPr id="299011" name="Rectangle 3"/>
          <p:cNvSpPr>
            <a:spLocks noGrp="1" noChangeArrowheads="1"/>
          </p:cNvSpPr>
          <p:nvPr>
            <p:ph type="body" idx="1"/>
          </p:nvPr>
        </p:nvSpPr>
        <p:spPr/>
        <p:txBody>
          <a:bodyPr/>
          <a:lstStyle/>
          <a:p>
            <a:r>
              <a:rPr lang="en-US" sz="2400"/>
              <a:t>Data is constant when it cannot be changed after a program is compiled</a:t>
            </a:r>
          </a:p>
          <a:p>
            <a:r>
              <a:rPr lang="en-US" sz="2400"/>
              <a:t>You can display variable values by using the variable name within a WriteLine() or Write() method call</a:t>
            </a:r>
          </a:p>
          <a:p>
            <a:r>
              <a:rPr lang="en-US" sz="2400"/>
              <a:t>In C#, nine data types are considered integral data types</a:t>
            </a:r>
          </a:p>
          <a:p>
            <a:r>
              <a:rPr lang="en-US" sz="2400"/>
              <a:t>Use the binary arithmetic operators to manipulate values in your program</a:t>
            </a:r>
          </a:p>
          <a:p>
            <a:r>
              <a:rPr lang="en-US" sz="2400"/>
              <a:t>Because increasing the value of a variable is a common task, C# provides you with several shortcut arithmetic operators</a:t>
            </a:r>
          </a:p>
        </p:txBody>
      </p:sp>
    </p:spTree>
    <p:extLst>
      <p:ext uri="{BB962C8B-B14F-4D97-AF65-F5344CB8AC3E}">
        <p14:creationId xmlns:p14="http://schemas.microsoft.com/office/powerpoint/2010/main" val="19388084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8208283-E48C-4DB0-A2EA-FDE60A1E8603}" type="slidenum">
              <a:rPr lang="en-US"/>
              <a:pPr/>
              <a:t>44</a:t>
            </a:fld>
            <a:endParaRPr lang="en-US"/>
          </a:p>
        </p:txBody>
      </p:sp>
      <p:sp>
        <p:nvSpPr>
          <p:cNvPr id="300034" name="Rectangle 2"/>
          <p:cNvSpPr>
            <a:spLocks noGrp="1" noChangeArrowheads="1"/>
          </p:cNvSpPr>
          <p:nvPr>
            <p:ph type="title"/>
          </p:nvPr>
        </p:nvSpPr>
        <p:spPr/>
        <p:txBody>
          <a:bodyPr/>
          <a:lstStyle/>
          <a:p>
            <a:r>
              <a:rPr lang="en-US" sz="3200"/>
              <a:t>Chapter Summary</a:t>
            </a:r>
          </a:p>
        </p:txBody>
      </p:sp>
      <p:sp>
        <p:nvSpPr>
          <p:cNvPr id="300035" name="Rectangle 3"/>
          <p:cNvSpPr>
            <a:spLocks noGrp="1" noChangeArrowheads="1"/>
          </p:cNvSpPr>
          <p:nvPr>
            <p:ph type="body" idx="1"/>
          </p:nvPr>
        </p:nvSpPr>
        <p:spPr/>
        <p:txBody>
          <a:bodyPr/>
          <a:lstStyle/>
          <a:p>
            <a:r>
              <a:rPr lang="en-US" sz="2400"/>
              <a:t>A Boolean variable can hold only one of two values:   true or false</a:t>
            </a:r>
          </a:p>
          <a:p>
            <a:r>
              <a:rPr lang="en-US" sz="2400"/>
              <a:t>C# supports three floating-point data types</a:t>
            </a:r>
          </a:p>
          <a:p>
            <a:r>
              <a:rPr lang="en-US" sz="2400"/>
              <a:t>When you perform arithmetic with variables or constants of the same type, the result of the arithmetic retains the same type.  When you perform arithmetic operations with operands of different types, C# chooses a unifying type for the result and implicitly converts nonconforming operands to the unifying type</a:t>
            </a:r>
          </a:p>
        </p:txBody>
      </p:sp>
    </p:spTree>
    <p:extLst>
      <p:ext uri="{BB962C8B-B14F-4D97-AF65-F5344CB8AC3E}">
        <p14:creationId xmlns:p14="http://schemas.microsoft.com/office/powerpoint/2010/main" val="18025653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97ACE8-5D03-124B-9AEE-D1917C25B18F}"/>
              </a:ext>
            </a:extLst>
          </p:cNvPr>
          <p:cNvSpPr>
            <a:spLocks noGrp="1"/>
          </p:cNvSpPr>
          <p:nvPr>
            <p:ph idx="1"/>
          </p:nvPr>
        </p:nvSpPr>
        <p:spPr>
          <a:xfrm>
            <a:off x="460640" y="908720"/>
            <a:ext cx="8229600" cy="3917032"/>
          </a:xfrm>
        </p:spPr>
        <p:txBody>
          <a:bodyPr/>
          <a:lstStyle/>
          <a:p>
            <a:r>
              <a:rPr lang="en-US" dirty="0" smtClean="0"/>
              <a:t>Any questions?</a:t>
            </a:r>
            <a:endParaRPr lang="en-US" dirty="0"/>
          </a:p>
        </p:txBody>
      </p:sp>
      <p:sp>
        <p:nvSpPr>
          <p:cNvPr id="4" name="Date Placeholder 3">
            <a:extLst>
              <a:ext uri="{FF2B5EF4-FFF2-40B4-BE49-F238E27FC236}">
                <a16:creationId xmlns:a16="http://schemas.microsoft.com/office/drawing/2014/main" id="{C6A1613B-F808-3544-BAF4-3269CF97B219}"/>
              </a:ext>
            </a:extLst>
          </p:cNvPr>
          <p:cNvSpPr>
            <a:spLocks noGrp="1"/>
          </p:cNvSpPr>
          <p:nvPr>
            <p:ph type="dt" sz="half" idx="10"/>
          </p:nvPr>
        </p:nvSpPr>
        <p:spPr/>
        <p:txBody>
          <a:bodyPr/>
          <a:lstStyle/>
          <a:p>
            <a:pPr>
              <a:defRPr/>
            </a:pPr>
            <a:fld id="{2303D31F-598B-47EE-BA37-93F097A3D676}" type="datetime1">
              <a:rPr lang="en-GB" altLang="en-US" smtClean="0"/>
              <a:pPr>
                <a:defRPr/>
              </a:pPr>
              <a:t>13/06/2020</a:t>
            </a:fld>
            <a:endParaRPr lang="en-GB" altLang="en-US"/>
          </a:p>
        </p:txBody>
      </p:sp>
      <p:sp>
        <p:nvSpPr>
          <p:cNvPr id="5" name="Slide Number Placeholder 4">
            <a:extLst>
              <a:ext uri="{FF2B5EF4-FFF2-40B4-BE49-F238E27FC236}">
                <a16:creationId xmlns:a16="http://schemas.microsoft.com/office/drawing/2014/main" id="{2A38A284-4B25-FE46-8CEC-659E9DA3E8F2}"/>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8392886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16</TotalTime>
  <Words>1426</Words>
  <Application>Microsoft Office PowerPoint</Application>
  <PresentationFormat>On-screen Show (4:3)</PresentationFormat>
  <Paragraphs>231</Paragraphs>
  <Slides>45</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2" baseType="lpstr">
      <vt:lpstr>Arial</vt:lpstr>
      <vt:lpstr>Courier New</vt:lpstr>
      <vt:lpstr>Myriad Pro</vt:lpstr>
      <vt:lpstr>新細明體</vt:lpstr>
      <vt:lpstr>Verdana</vt:lpstr>
      <vt:lpstr>20140311PresentationUWTSDTemplate</vt:lpstr>
      <vt:lpstr>Image</vt:lpstr>
      <vt:lpstr>ACCC 4006</vt:lpstr>
      <vt:lpstr>C# Console Application</vt:lpstr>
      <vt:lpstr>First C# Program</vt:lpstr>
      <vt:lpstr>Constructions of Note</vt:lpstr>
      <vt:lpstr>Constructions of Note</vt:lpstr>
      <vt:lpstr>Declaring Variables</vt:lpstr>
      <vt:lpstr>Declaring Variables</vt:lpstr>
      <vt:lpstr>Declaring Variables</vt:lpstr>
      <vt:lpstr>Declaring Variables</vt:lpstr>
      <vt:lpstr>Declaring Variables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Using the Integral Data Types</vt:lpstr>
      <vt:lpstr>Using the Standard Binary Arithmetic Operators</vt:lpstr>
      <vt:lpstr>Using the Standard Binary Arithmetic Operators</vt:lpstr>
      <vt:lpstr>Using Shortcut Arithmetic Operators</vt:lpstr>
      <vt:lpstr>Using the Boolean Data Type</vt:lpstr>
      <vt:lpstr>Using Floating-Point Data Types</vt:lpstr>
      <vt:lpstr>Formatting Floating-Point Values</vt:lpstr>
      <vt:lpstr>Formatting Floating-Point Values</vt:lpstr>
      <vt:lpstr>Understanding Numeric Type Conversion</vt:lpstr>
      <vt:lpstr>Understanding Numeric Type Conversion</vt:lpstr>
      <vt:lpstr>Using the char Data Type</vt:lpstr>
      <vt:lpstr>Using the char Data Type</vt:lpstr>
      <vt:lpstr>Using the string Data Type</vt:lpstr>
      <vt:lpstr>Using the string Data Type</vt:lpstr>
      <vt:lpstr>Using the string Data Type</vt:lpstr>
      <vt:lpstr>Using the string Data Type</vt:lpstr>
      <vt:lpstr>Using the string Data Type</vt:lpstr>
      <vt:lpstr>Defining Named Constants</vt:lpstr>
      <vt:lpstr>Defining Named Constants</vt:lpstr>
      <vt:lpstr>Defining Named Constants</vt:lpstr>
      <vt:lpstr>Accepting Console Input</vt:lpstr>
      <vt:lpstr>Accepting Console Input</vt:lpstr>
      <vt:lpstr>Accepting Console Input</vt:lpstr>
      <vt:lpstr>Accepting Console Input</vt:lpstr>
      <vt:lpstr>Chapter Summary</vt:lpstr>
      <vt:lpstr>Chapter 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ACCC 4006</dc:title>
  <dc:creator>Paul Jenkins</dc:creator>
  <cp:lastModifiedBy>Paul Jenkins</cp:lastModifiedBy>
  <cp:revision>2</cp:revision>
  <cp:lastPrinted>2018-07-09T15:27:01Z</cp:lastPrinted>
  <dcterms:created xsi:type="dcterms:W3CDTF">2020-06-13T11:00:51Z</dcterms:created>
  <dcterms:modified xsi:type="dcterms:W3CDTF">2020-06-13T11:17:04Z</dcterms:modified>
</cp:coreProperties>
</file>