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6" r:id="rId2"/>
    <p:sldId id="257" r:id="rId3"/>
    <p:sldId id="258" r:id="rId4"/>
    <p:sldId id="269" r:id="rId5"/>
    <p:sldId id="260" r:id="rId6"/>
    <p:sldId id="261" r:id="rId7"/>
    <p:sldId id="262" r:id="rId8"/>
    <p:sldId id="270" r:id="rId9"/>
    <p:sldId id="271" r:id="rId10"/>
    <p:sldId id="272" r:id="rId11"/>
    <p:sldId id="273"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5033" autoAdjust="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2FB0BC-22BB-4383-815D-1EB89C08D814}" type="doc">
      <dgm:prSet loTypeId="urn:microsoft.com/office/officeart/2008/layout/LinedList" loCatId="list" qsTypeId="urn:microsoft.com/office/officeart/2005/8/quickstyle/simple5" qsCatId="simple" csTypeId="urn:microsoft.com/office/officeart/2005/8/colors/accent3_2" csCatId="accent3"/>
      <dgm:spPr/>
      <dgm:t>
        <a:bodyPr/>
        <a:lstStyle/>
        <a:p>
          <a:endParaRPr lang="en-US"/>
        </a:p>
      </dgm:t>
    </dgm:pt>
    <dgm:pt modelId="{83489007-7532-4C6C-B035-E81F2B77C893}">
      <dgm:prSet/>
      <dgm:spPr/>
      <dgm:t>
        <a:bodyPr/>
        <a:lstStyle/>
        <a:p>
          <a:r>
            <a:rPr lang="en-GB" noProof="0" dirty="0"/>
            <a:t>EI and CQ essential leadership capabilities</a:t>
          </a:r>
        </a:p>
      </dgm:t>
    </dgm:pt>
    <dgm:pt modelId="{D7C2B103-298F-4949-9ECD-460CB99B003C}" type="parTrans" cxnId="{9EFB5212-E151-4BE3-BC77-F8BF6FFF22E9}">
      <dgm:prSet/>
      <dgm:spPr/>
      <dgm:t>
        <a:bodyPr/>
        <a:lstStyle/>
        <a:p>
          <a:endParaRPr lang="en-US"/>
        </a:p>
      </dgm:t>
    </dgm:pt>
    <dgm:pt modelId="{A3FE1504-04CC-4A2E-B8B4-6EA12C171AC2}" type="sibTrans" cxnId="{9EFB5212-E151-4BE3-BC77-F8BF6FFF22E9}">
      <dgm:prSet/>
      <dgm:spPr/>
      <dgm:t>
        <a:bodyPr/>
        <a:lstStyle/>
        <a:p>
          <a:endParaRPr lang="en-US"/>
        </a:p>
      </dgm:t>
    </dgm:pt>
    <dgm:pt modelId="{C1A004DE-9E64-4A1D-B95B-C2A9C1D6E706}">
      <dgm:prSet/>
      <dgm:spPr/>
      <dgm:t>
        <a:bodyPr/>
        <a:lstStyle/>
        <a:p>
          <a:r>
            <a:rPr lang="en-GB" noProof="0" dirty="0"/>
            <a:t>EI improves interpersonal leadership</a:t>
          </a:r>
        </a:p>
      </dgm:t>
    </dgm:pt>
    <dgm:pt modelId="{38A46DB8-C3BA-42FD-8FA7-1AD1736DB040}" type="parTrans" cxnId="{C6BDA00A-3E87-43F9-8FB9-9E11AB53320C}">
      <dgm:prSet/>
      <dgm:spPr/>
      <dgm:t>
        <a:bodyPr/>
        <a:lstStyle/>
        <a:p>
          <a:endParaRPr lang="en-US"/>
        </a:p>
      </dgm:t>
    </dgm:pt>
    <dgm:pt modelId="{F562240E-DE68-4A89-B39A-C4D192C69035}" type="sibTrans" cxnId="{C6BDA00A-3E87-43F9-8FB9-9E11AB53320C}">
      <dgm:prSet/>
      <dgm:spPr/>
      <dgm:t>
        <a:bodyPr/>
        <a:lstStyle/>
        <a:p>
          <a:endParaRPr lang="en-US"/>
        </a:p>
      </dgm:t>
    </dgm:pt>
    <dgm:pt modelId="{5A3B48F4-FB8E-4ADC-808A-D3F8BE22A85D}">
      <dgm:prSet/>
      <dgm:spPr/>
      <dgm:t>
        <a:bodyPr/>
        <a:lstStyle/>
        <a:p>
          <a:r>
            <a:rPr lang="en-GB" noProof="0" dirty="0"/>
            <a:t>CQ enables cross-cultural management</a:t>
          </a:r>
        </a:p>
      </dgm:t>
    </dgm:pt>
    <dgm:pt modelId="{EB8272F4-84EE-41C7-90A7-7017244B7E3F}" type="parTrans" cxnId="{73011EDE-1788-4103-B8F7-31ADBF87685F}">
      <dgm:prSet/>
      <dgm:spPr/>
      <dgm:t>
        <a:bodyPr/>
        <a:lstStyle/>
        <a:p>
          <a:endParaRPr lang="en-US"/>
        </a:p>
      </dgm:t>
    </dgm:pt>
    <dgm:pt modelId="{6CF8417E-E25A-4E85-98B8-66A6D92BFEE4}" type="sibTrans" cxnId="{73011EDE-1788-4103-B8F7-31ADBF87685F}">
      <dgm:prSet/>
      <dgm:spPr/>
      <dgm:t>
        <a:bodyPr/>
        <a:lstStyle/>
        <a:p>
          <a:endParaRPr lang="en-US"/>
        </a:p>
      </dgm:t>
    </dgm:pt>
    <dgm:pt modelId="{4244230E-6874-4E23-A6A0-8853C727B3BC}">
      <dgm:prSet/>
      <dgm:spPr/>
      <dgm:t>
        <a:bodyPr/>
        <a:lstStyle/>
        <a:p>
          <a:r>
            <a:rPr lang="en-GB" noProof="0" dirty="0"/>
            <a:t>Business examples demonstrate real application</a:t>
          </a:r>
        </a:p>
      </dgm:t>
    </dgm:pt>
    <dgm:pt modelId="{F1ED3A07-2B8B-4050-913F-05FE01EEFDE6}" type="parTrans" cxnId="{F85A93DA-965E-4BA1-8511-62A85CA8A8D7}">
      <dgm:prSet/>
      <dgm:spPr/>
      <dgm:t>
        <a:bodyPr/>
        <a:lstStyle/>
        <a:p>
          <a:endParaRPr lang="en-US"/>
        </a:p>
      </dgm:t>
    </dgm:pt>
    <dgm:pt modelId="{5C8E58BE-4D04-4B9A-A6D6-723810B7A429}" type="sibTrans" cxnId="{F85A93DA-965E-4BA1-8511-62A85CA8A8D7}">
      <dgm:prSet/>
      <dgm:spPr/>
      <dgm:t>
        <a:bodyPr/>
        <a:lstStyle/>
        <a:p>
          <a:endParaRPr lang="en-US"/>
        </a:p>
      </dgm:t>
    </dgm:pt>
    <dgm:pt modelId="{61B490E9-948E-4FB2-B103-54513DE4CEB7}">
      <dgm:prSet/>
      <dgm:spPr/>
      <dgm:t>
        <a:bodyPr/>
        <a:lstStyle/>
        <a:p>
          <a:r>
            <a:rPr lang="en-GB" noProof="0" dirty="0"/>
            <a:t>Global leaders must integrate both competencies</a:t>
          </a:r>
        </a:p>
      </dgm:t>
    </dgm:pt>
    <dgm:pt modelId="{0323263A-3BB8-4538-ABBB-A245D3D8DEC0}" type="parTrans" cxnId="{D206FFDE-10BE-49F9-9BB8-DC2707001C36}">
      <dgm:prSet/>
      <dgm:spPr/>
      <dgm:t>
        <a:bodyPr/>
        <a:lstStyle/>
        <a:p>
          <a:endParaRPr lang="en-US"/>
        </a:p>
      </dgm:t>
    </dgm:pt>
    <dgm:pt modelId="{D9869DDD-CC62-4197-BD08-2296C918610D}" type="sibTrans" cxnId="{D206FFDE-10BE-49F9-9BB8-DC2707001C36}">
      <dgm:prSet/>
      <dgm:spPr/>
      <dgm:t>
        <a:bodyPr/>
        <a:lstStyle/>
        <a:p>
          <a:endParaRPr lang="en-US"/>
        </a:p>
      </dgm:t>
    </dgm:pt>
    <dgm:pt modelId="{25A9E927-D9A0-40EE-931C-54F20AFB6AEE}">
      <dgm:prSet/>
      <dgm:spPr/>
      <dgm:t>
        <a:bodyPr/>
        <a:lstStyle/>
        <a:p>
          <a:r>
            <a:rPr lang="en-GB" noProof="0" dirty="0"/>
            <a:t>Enhances organisational performance and collaboration</a:t>
          </a:r>
        </a:p>
      </dgm:t>
    </dgm:pt>
    <dgm:pt modelId="{FB098560-0CBA-4CB9-9580-A9045FC42D7E}" type="parTrans" cxnId="{B72B1F6B-EF62-4B42-823E-44384EA13829}">
      <dgm:prSet/>
      <dgm:spPr/>
      <dgm:t>
        <a:bodyPr/>
        <a:lstStyle/>
        <a:p>
          <a:endParaRPr lang="en-US"/>
        </a:p>
      </dgm:t>
    </dgm:pt>
    <dgm:pt modelId="{452CB41B-DE24-448A-8D67-954E0F6A05C7}" type="sibTrans" cxnId="{B72B1F6B-EF62-4B42-823E-44384EA13829}">
      <dgm:prSet/>
      <dgm:spPr/>
      <dgm:t>
        <a:bodyPr/>
        <a:lstStyle/>
        <a:p>
          <a:endParaRPr lang="en-US"/>
        </a:p>
      </dgm:t>
    </dgm:pt>
    <dgm:pt modelId="{EBE64BDB-D9F4-4EFC-B7FF-E359BF549C2D}" type="pres">
      <dgm:prSet presAssocID="{A52FB0BC-22BB-4383-815D-1EB89C08D814}" presName="vert0" presStyleCnt="0">
        <dgm:presLayoutVars>
          <dgm:dir/>
          <dgm:animOne val="branch"/>
          <dgm:animLvl val="lvl"/>
        </dgm:presLayoutVars>
      </dgm:prSet>
      <dgm:spPr/>
    </dgm:pt>
    <dgm:pt modelId="{854F2D4A-3976-4C14-8D63-41A1253541A3}" type="pres">
      <dgm:prSet presAssocID="{83489007-7532-4C6C-B035-E81F2B77C893}" presName="thickLine" presStyleLbl="alignNode1" presStyleIdx="0" presStyleCnt="6"/>
      <dgm:spPr/>
    </dgm:pt>
    <dgm:pt modelId="{38B948B0-3AC3-46D5-9EC9-57A46FBF8EAB}" type="pres">
      <dgm:prSet presAssocID="{83489007-7532-4C6C-B035-E81F2B77C893}" presName="horz1" presStyleCnt="0"/>
      <dgm:spPr/>
    </dgm:pt>
    <dgm:pt modelId="{371739EA-9303-45D0-8632-5D6AAA2FAB87}" type="pres">
      <dgm:prSet presAssocID="{83489007-7532-4C6C-B035-E81F2B77C893}" presName="tx1" presStyleLbl="revTx" presStyleIdx="0" presStyleCnt="6"/>
      <dgm:spPr/>
    </dgm:pt>
    <dgm:pt modelId="{062ABCD2-109B-46BE-A9BB-AC6BCC5644C4}" type="pres">
      <dgm:prSet presAssocID="{83489007-7532-4C6C-B035-E81F2B77C893}" presName="vert1" presStyleCnt="0"/>
      <dgm:spPr/>
    </dgm:pt>
    <dgm:pt modelId="{E141BCDE-5AF6-459C-B497-B8C56FCB3ED6}" type="pres">
      <dgm:prSet presAssocID="{C1A004DE-9E64-4A1D-B95B-C2A9C1D6E706}" presName="thickLine" presStyleLbl="alignNode1" presStyleIdx="1" presStyleCnt="6"/>
      <dgm:spPr/>
    </dgm:pt>
    <dgm:pt modelId="{84AA6CBA-BA2B-4454-AF27-CE708B472084}" type="pres">
      <dgm:prSet presAssocID="{C1A004DE-9E64-4A1D-B95B-C2A9C1D6E706}" presName="horz1" presStyleCnt="0"/>
      <dgm:spPr/>
    </dgm:pt>
    <dgm:pt modelId="{AACB9B4D-07C7-4562-893E-33D76946B117}" type="pres">
      <dgm:prSet presAssocID="{C1A004DE-9E64-4A1D-B95B-C2A9C1D6E706}" presName="tx1" presStyleLbl="revTx" presStyleIdx="1" presStyleCnt="6"/>
      <dgm:spPr/>
    </dgm:pt>
    <dgm:pt modelId="{CD5CA77F-26A9-4F70-9745-87F80CE38B8F}" type="pres">
      <dgm:prSet presAssocID="{C1A004DE-9E64-4A1D-B95B-C2A9C1D6E706}" presName="vert1" presStyleCnt="0"/>
      <dgm:spPr/>
    </dgm:pt>
    <dgm:pt modelId="{340036C6-88AD-49BC-B5FA-F86942950807}" type="pres">
      <dgm:prSet presAssocID="{5A3B48F4-FB8E-4ADC-808A-D3F8BE22A85D}" presName="thickLine" presStyleLbl="alignNode1" presStyleIdx="2" presStyleCnt="6"/>
      <dgm:spPr/>
    </dgm:pt>
    <dgm:pt modelId="{81C45CB2-1C20-47C7-96FB-005F6102E27B}" type="pres">
      <dgm:prSet presAssocID="{5A3B48F4-FB8E-4ADC-808A-D3F8BE22A85D}" presName="horz1" presStyleCnt="0"/>
      <dgm:spPr/>
    </dgm:pt>
    <dgm:pt modelId="{7FBE3209-E0FB-40F9-92AA-C774A23F9AD4}" type="pres">
      <dgm:prSet presAssocID="{5A3B48F4-FB8E-4ADC-808A-D3F8BE22A85D}" presName="tx1" presStyleLbl="revTx" presStyleIdx="2" presStyleCnt="6"/>
      <dgm:spPr/>
    </dgm:pt>
    <dgm:pt modelId="{C6437452-21CE-4B20-87D0-1909C3575847}" type="pres">
      <dgm:prSet presAssocID="{5A3B48F4-FB8E-4ADC-808A-D3F8BE22A85D}" presName="vert1" presStyleCnt="0"/>
      <dgm:spPr/>
    </dgm:pt>
    <dgm:pt modelId="{0639584F-3BF1-4E08-8C85-A58B69F9402E}" type="pres">
      <dgm:prSet presAssocID="{4244230E-6874-4E23-A6A0-8853C727B3BC}" presName="thickLine" presStyleLbl="alignNode1" presStyleIdx="3" presStyleCnt="6"/>
      <dgm:spPr/>
    </dgm:pt>
    <dgm:pt modelId="{57039947-2F23-467F-B973-29AF3CA31BFE}" type="pres">
      <dgm:prSet presAssocID="{4244230E-6874-4E23-A6A0-8853C727B3BC}" presName="horz1" presStyleCnt="0"/>
      <dgm:spPr/>
    </dgm:pt>
    <dgm:pt modelId="{9CA16A4C-2080-47AF-A05A-28E1DC19BD6C}" type="pres">
      <dgm:prSet presAssocID="{4244230E-6874-4E23-A6A0-8853C727B3BC}" presName="tx1" presStyleLbl="revTx" presStyleIdx="3" presStyleCnt="6"/>
      <dgm:spPr/>
    </dgm:pt>
    <dgm:pt modelId="{D563B9E7-3FFE-41F1-B391-E56764CF078A}" type="pres">
      <dgm:prSet presAssocID="{4244230E-6874-4E23-A6A0-8853C727B3BC}" presName="vert1" presStyleCnt="0"/>
      <dgm:spPr/>
    </dgm:pt>
    <dgm:pt modelId="{E27256D8-8A65-486F-9D60-91AD170A3533}" type="pres">
      <dgm:prSet presAssocID="{61B490E9-948E-4FB2-B103-54513DE4CEB7}" presName="thickLine" presStyleLbl="alignNode1" presStyleIdx="4" presStyleCnt="6"/>
      <dgm:spPr/>
    </dgm:pt>
    <dgm:pt modelId="{9BA0C33E-01B4-4E5A-98DC-0092570FF023}" type="pres">
      <dgm:prSet presAssocID="{61B490E9-948E-4FB2-B103-54513DE4CEB7}" presName="horz1" presStyleCnt="0"/>
      <dgm:spPr/>
    </dgm:pt>
    <dgm:pt modelId="{E255B49C-0B4C-4F2B-9413-3E3E19BF18E3}" type="pres">
      <dgm:prSet presAssocID="{61B490E9-948E-4FB2-B103-54513DE4CEB7}" presName="tx1" presStyleLbl="revTx" presStyleIdx="4" presStyleCnt="6"/>
      <dgm:spPr/>
    </dgm:pt>
    <dgm:pt modelId="{AF079565-1F2C-4497-AA95-8CFED57A97CB}" type="pres">
      <dgm:prSet presAssocID="{61B490E9-948E-4FB2-B103-54513DE4CEB7}" presName="vert1" presStyleCnt="0"/>
      <dgm:spPr/>
    </dgm:pt>
    <dgm:pt modelId="{137C76F1-97FB-498A-B93F-A81A8D107E01}" type="pres">
      <dgm:prSet presAssocID="{25A9E927-D9A0-40EE-931C-54F20AFB6AEE}" presName="thickLine" presStyleLbl="alignNode1" presStyleIdx="5" presStyleCnt="6"/>
      <dgm:spPr/>
    </dgm:pt>
    <dgm:pt modelId="{46C41F60-12AB-42DC-BCB0-E9E60B5F82A8}" type="pres">
      <dgm:prSet presAssocID="{25A9E927-D9A0-40EE-931C-54F20AFB6AEE}" presName="horz1" presStyleCnt="0"/>
      <dgm:spPr/>
    </dgm:pt>
    <dgm:pt modelId="{F3DDBFAC-0B85-41EB-98C8-D1F46C723A40}" type="pres">
      <dgm:prSet presAssocID="{25A9E927-D9A0-40EE-931C-54F20AFB6AEE}" presName="tx1" presStyleLbl="revTx" presStyleIdx="5" presStyleCnt="6"/>
      <dgm:spPr/>
    </dgm:pt>
    <dgm:pt modelId="{3396453A-B4FD-4BFC-8543-BF9CF0B0FDE4}" type="pres">
      <dgm:prSet presAssocID="{25A9E927-D9A0-40EE-931C-54F20AFB6AEE}" presName="vert1" presStyleCnt="0"/>
      <dgm:spPr/>
    </dgm:pt>
  </dgm:ptLst>
  <dgm:cxnLst>
    <dgm:cxn modelId="{6A741B09-DF9D-4598-9937-602C78ACB2C2}" type="presOf" srcId="{4244230E-6874-4E23-A6A0-8853C727B3BC}" destId="{9CA16A4C-2080-47AF-A05A-28E1DC19BD6C}" srcOrd="0" destOrd="0" presId="urn:microsoft.com/office/officeart/2008/layout/LinedList"/>
    <dgm:cxn modelId="{C6BDA00A-3E87-43F9-8FB9-9E11AB53320C}" srcId="{A52FB0BC-22BB-4383-815D-1EB89C08D814}" destId="{C1A004DE-9E64-4A1D-B95B-C2A9C1D6E706}" srcOrd="1" destOrd="0" parTransId="{38A46DB8-C3BA-42FD-8FA7-1AD1736DB040}" sibTransId="{F562240E-DE68-4A89-B39A-C4D192C69035}"/>
    <dgm:cxn modelId="{9EFB5212-E151-4BE3-BC77-F8BF6FFF22E9}" srcId="{A52FB0BC-22BB-4383-815D-1EB89C08D814}" destId="{83489007-7532-4C6C-B035-E81F2B77C893}" srcOrd="0" destOrd="0" parTransId="{D7C2B103-298F-4949-9ECD-460CB99B003C}" sibTransId="{A3FE1504-04CC-4A2E-B8B4-6EA12C171AC2}"/>
    <dgm:cxn modelId="{BADA8E13-222D-4AFE-9072-A2706BCEA89E}" type="presOf" srcId="{25A9E927-D9A0-40EE-931C-54F20AFB6AEE}" destId="{F3DDBFAC-0B85-41EB-98C8-D1F46C723A40}" srcOrd="0" destOrd="0" presId="urn:microsoft.com/office/officeart/2008/layout/LinedList"/>
    <dgm:cxn modelId="{D15A4F35-C309-4B3C-9CFA-F7EE5398D74F}" type="presOf" srcId="{5A3B48F4-FB8E-4ADC-808A-D3F8BE22A85D}" destId="{7FBE3209-E0FB-40F9-92AA-C774A23F9AD4}" srcOrd="0" destOrd="0" presId="urn:microsoft.com/office/officeart/2008/layout/LinedList"/>
    <dgm:cxn modelId="{16069B69-DEFD-4FB7-8C66-0710593F80D1}" type="presOf" srcId="{C1A004DE-9E64-4A1D-B95B-C2A9C1D6E706}" destId="{AACB9B4D-07C7-4562-893E-33D76946B117}" srcOrd="0" destOrd="0" presId="urn:microsoft.com/office/officeart/2008/layout/LinedList"/>
    <dgm:cxn modelId="{B72B1F6B-EF62-4B42-823E-44384EA13829}" srcId="{A52FB0BC-22BB-4383-815D-1EB89C08D814}" destId="{25A9E927-D9A0-40EE-931C-54F20AFB6AEE}" srcOrd="5" destOrd="0" parTransId="{FB098560-0CBA-4CB9-9580-A9045FC42D7E}" sibTransId="{452CB41B-DE24-448A-8D67-954E0F6A05C7}"/>
    <dgm:cxn modelId="{57A9B874-DBF3-451C-BCAE-14405DAAAF05}" type="presOf" srcId="{83489007-7532-4C6C-B035-E81F2B77C893}" destId="{371739EA-9303-45D0-8632-5D6AAA2FAB87}" srcOrd="0" destOrd="0" presId="urn:microsoft.com/office/officeart/2008/layout/LinedList"/>
    <dgm:cxn modelId="{D46E7F80-E6DA-45F7-87B6-BAF7B8090426}" type="presOf" srcId="{A52FB0BC-22BB-4383-815D-1EB89C08D814}" destId="{EBE64BDB-D9F4-4EFC-B7FF-E359BF549C2D}" srcOrd="0" destOrd="0" presId="urn:microsoft.com/office/officeart/2008/layout/LinedList"/>
    <dgm:cxn modelId="{AB1895B1-872D-4B09-9532-957EC8FA921C}" type="presOf" srcId="{61B490E9-948E-4FB2-B103-54513DE4CEB7}" destId="{E255B49C-0B4C-4F2B-9413-3E3E19BF18E3}" srcOrd="0" destOrd="0" presId="urn:microsoft.com/office/officeart/2008/layout/LinedList"/>
    <dgm:cxn modelId="{F85A93DA-965E-4BA1-8511-62A85CA8A8D7}" srcId="{A52FB0BC-22BB-4383-815D-1EB89C08D814}" destId="{4244230E-6874-4E23-A6A0-8853C727B3BC}" srcOrd="3" destOrd="0" parTransId="{F1ED3A07-2B8B-4050-913F-05FE01EEFDE6}" sibTransId="{5C8E58BE-4D04-4B9A-A6D6-723810B7A429}"/>
    <dgm:cxn modelId="{73011EDE-1788-4103-B8F7-31ADBF87685F}" srcId="{A52FB0BC-22BB-4383-815D-1EB89C08D814}" destId="{5A3B48F4-FB8E-4ADC-808A-D3F8BE22A85D}" srcOrd="2" destOrd="0" parTransId="{EB8272F4-84EE-41C7-90A7-7017244B7E3F}" sibTransId="{6CF8417E-E25A-4E85-98B8-66A6D92BFEE4}"/>
    <dgm:cxn modelId="{D206FFDE-10BE-49F9-9BB8-DC2707001C36}" srcId="{A52FB0BC-22BB-4383-815D-1EB89C08D814}" destId="{61B490E9-948E-4FB2-B103-54513DE4CEB7}" srcOrd="4" destOrd="0" parTransId="{0323263A-3BB8-4538-ABBB-A245D3D8DEC0}" sibTransId="{D9869DDD-CC62-4197-BD08-2296C918610D}"/>
    <dgm:cxn modelId="{9B144B20-7B9F-45D0-81D5-D4ACF596D8FA}" type="presParOf" srcId="{EBE64BDB-D9F4-4EFC-B7FF-E359BF549C2D}" destId="{854F2D4A-3976-4C14-8D63-41A1253541A3}" srcOrd="0" destOrd="0" presId="urn:microsoft.com/office/officeart/2008/layout/LinedList"/>
    <dgm:cxn modelId="{68D05D1A-FFC2-4F25-B2C3-48EA1CA19B59}" type="presParOf" srcId="{EBE64BDB-D9F4-4EFC-B7FF-E359BF549C2D}" destId="{38B948B0-3AC3-46D5-9EC9-57A46FBF8EAB}" srcOrd="1" destOrd="0" presId="urn:microsoft.com/office/officeart/2008/layout/LinedList"/>
    <dgm:cxn modelId="{A953F7DA-4ACC-443F-9DF3-E678E45D5916}" type="presParOf" srcId="{38B948B0-3AC3-46D5-9EC9-57A46FBF8EAB}" destId="{371739EA-9303-45D0-8632-5D6AAA2FAB87}" srcOrd="0" destOrd="0" presId="urn:microsoft.com/office/officeart/2008/layout/LinedList"/>
    <dgm:cxn modelId="{662E5627-903F-4004-B14D-36FE28ED0C31}" type="presParOf" srcId="{38B948B0-3AC3-46D5-9EC9-57A46FBF8EAB}" destId="{062ABCD2-109B-46BE-A9BB-AC6BCC5644C4}" srcOrd="1" destOrd="0" presId="urn:microsoft.com/office/officeart/2008/layout/LinedList"/>
    <dgm:cxn modelId="{307B6A1D-AC66-43BC-A8AD-71CFCEAE88FE}" type="presParOf" srcId="{EBE64BDB-D9F4-4EFC-B7FF-E359BF549C2D}" destId="{E141BCDE-5AF6-459C-B497-B8C56FCB3ED6}" srcOrd="2" destOrd="0" presId="urn:microsoft.com/office/officeart/2008/layout/LinedList"/>
    <dgm:cxn modelId="{BEE91246-E74B-4BC9-9EAB-54D31202D19C}" type="presParOf" srcId="{EBE64BDB-D9F4-4EFC-B7FF-E359BF549C2D}" destId="{84AA6CBA-BA2B-4454-AF27-CE708B472084}" srcOrd="3" destOrd="0" presId="urn:microsoft.com/office/officeart/2008/layout/LinedList"/>
    <dgm:cxn modelId="{C032511A-2455-49A4-A37E-9D012F09BE93}" type="presParOf" srcId="{84AA6CBA-BA2B-4454-AF27-CE708B472084}" destId="{AACB9B4D-07C7-4562-893E-33D76946B117}" srcOrd="0" destOrd="0" presId="urn:microsoft.com/office/officeart/2008/layout/LinedList"/>
    <dgm:cxn modelId="{63729898-35CB-45D7-800F-6855E481E4C0}" type="presParOf" srcId="{84AA6CBA-BA2B-4454-AF27-CE708B472084}" destId="{CD5CA77F-26A9-4F70-9745-87F80CE38B8F}" srcOrd="1" destOrd="0" presId="urn:microsoft.com/office/officeart/2008/layout/LinedList"/>
    <dgm:cxn modelId="{291ED501-FCA9-445B-9CD8-9EFE7767FE4D}" type="presParOf" srcId="{EBE64BDB-D9F4-4EFC-B7FF-E359BF549C2D}" destId="{340036C6-88AD-49BC-B5FA-F86942950807}" srcOrd="4" destOrd="0" presId="urn:microsoft.com/office/officeart/2008/layout/LinedList"/>
    <dgm:cxn modelId="{F780C3AB-7201-4404-875A-989C46AE86DA}" type="presParOf" srcId="{EBE64BDB-D9F4-4EFC-B7FF-E359BF549C2D}" destId="{81C45CB2-1C20-47C7-96FB-005F6102E27B}" srcOrd="5" destOrd="0" presId="urn:microsoft.com/office/officeart/2008/layout/LinedList"/>
    <dgm:cxn modelId="{0933BA0F-7896-4536-8DB7-9AF528A94006}" type="presParOf" srcId="{81C45CB2-1C20-47C7-96FB-005F6102E27B}" destId="{7FBE3209-E0FB-40F9-92AA-C774A23F9AD4}" srcOrd="0" destOrd="0" presId="urn:microsoft.com/office/officeart/2008/layout/LinedList"/>
    <dgm:cxn modelId="{46AE26F9-A7B9-4891-A2B0-9991A6861A95}" type="presParOf" srcId="{81C45CB2-1C20-47C7-96FB-005F6102E27B}" destId="{C6437452-21CE-4B20-87D0-1909C3575847}" srcOrd="1" destOrd="0" presId="urn:microsoft.com/office/officeart/2008/layout/LinedList"/>
    <dgm:cxn modelId="{CE419950-B8F9-42FE-B77D-C8622DED5F41}" type="presParOf" srcId="{EBE64BDB-D9F4-4EFC-B7FF-E359BF549C2D}" destId="{0639584F-3BF1-4E08-8C85-A58B69F9402E}" srcOrd="6" destOrd="0" presId="urn:microsoft.com/office/officeart/2008/layout/LinedList"/>
    <dgm:cxn modelId="{C48BA0A6-CDDD-4996-BD81-80A5DBF0D0BB}" type="presParOf" srcId="{EBE64BDB-D9F4-4EFC-B7FF-E359BF549C2D}" destId="{57039947-2F23-467F-B973-29AF3CA31BFE}" srcOrd="7" destOrd="0" presId="urn:microsoft.com/office/officeart/2008/layout/LinedList"/>
    <dgm:cxn modelId="{A370F6A7-9630-4850-9B3E-6C482FFE2180}" type="presParOf" srcId="{57039947-2F23-467F-B973-29AF3CA31BFE}" destId="{9CA16A4C-2080-47AF-A05A-28E1DC19BD6C}" srcOrd="0" destOrd="0" presId="urn:microsoft.com/office/officeart/2008/layout/LinedList"/>
    <dgm:cxn modelId="{FE2A46E6-F947-4587-B617-409DA2A2F2AB}" type="presParOf" srcId="{57039947-2F23-467F-B973-29AF3CA31BFE}" destId="{D563B9E7-3FFE-41F1-B391-E56764CF078A}" srcOrd="1" destOrd="0" presId="urn:microsoft.com/office/officeart/2008/layout/LinedList"/>
    <dgm:cxn modelId="{077A983E-1046-454D-A8F0-29BA5C3491E8}" type="presParOf" srcId="{EBE64BDB-D9F4-4EFC-B7FF-E359BF549C2D}" destId="{E27256D8-8A65-486F-9D60-91AD170A3533}" srcOrd="8" destOrd="0" presId="urn:microsoft.com/office/officeart/2008/layout/LinedList"/>
    <dgm:cxn modelId="{969A24B0-5691-4CBE-A584-662FC2846D74}" type="presParOf" srcId="{EBE64BDB-D9F4-4EFC-B7FF-E359BF549C2D}" destId="{9BA0C33E-01B4-4E5A-98DC-0092570FF023}" srcOrd="9" destOrd="0" presId="urn:microsoft.com/office/officeart/2008/layout/LinedList"/>
    <dgm:cxn modelId="{FBA25E77-AF85-4DBF-AE74-E3D07483EBAC}" type="presParOf" srcId="{9BA0C33E-01B4-4E5A-98DC-0092570FF023}" destId="{E255B49C-0B4C-4F2B-9413-3E3E19BF18E3}" srcOrd="0" destOrd="0" presId="urn:microsoft.com/office/officeart/2008/layout/LinedList"/>
    <dgm:cxn modelId="{5D2E85CC-B29C-4F20-B408-A1DB21DF1F4D}" type="presParOf" srcId="{9BA0C33E-01B4-4E5A-98DC-0092570FF023}" destId="{AF079565-1F2C-4497-AA95-8CFED57A97CB}" srcOrd="1" destOrd="0" presId="urn:microsoft.com/office/officeart/2008/layout/LinedList"/>
    <dgm:cxn modelId="{968EEB39-86E5-40F7-8239-7E0D67908329}" type="presParOf" srcId="{EBE64BDB-D9F4-4EFC-B7FF-E359BF549C2D}" destId="{137C76F1-97FB-498A-B93F-A81A8D107E01}" srcOrd="10" destOrd="0" presId="urn:microsoft.com/office/officeart/2008/layout/LinedList"/>
    <dgm:cxn modelId="{CC194FBF-F0E4-496A-A953-45A5B90873BF}" type="presParOf" srcId="{EBE64BDB-D9F4-4EFC-B7FF-E359BF549C2D}" destId="{46C41F60-12AB-42DC-BCB0-E9E60B5F82A8}" srcOrd="11" destOrd="0" presId="urn:microsoft.com/office/officeart/2008/layout/LinedList"/>
    <dgm:cxn modelId="{AEC7E076-1390-4F9E-A065-9D2FF2B85CD1}" type="presParOf" srcId="{46C41F60-12AB-42DC-BCB0-E9E60B5F82A8}" destId="{F3DDBFAC-0B85-41EB-98C8-D1F46C723A40}" srcOrd="0" destOrd="0" presId="urn:microsoft.com/office/officeart/2008/layout/LinedList"/>
    <dgm:cxn modelId="{C821E042-404B-4986-9748-DC5FDA9DD150}" type="presParOf" srcId="{46C41F60-12AB-42DC-BCB0-E9E60B5F82A8}" destId="{3396453A-B4FD-4BFC-8543-BF9CF0B0FDE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F2D4A-3976-4C14-8D63-41A1253541A3}">
      <dsp:nvSpPr>
        <dsp:cNvPr id="0" name=""/>
        <dsp:cNvSpPr/>
      </dsp:nvSpPr>
      <dsp:spPr>
        <a:xfrm>
          <a:off x="0" y="1324"/>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71739EA-9303-45D0-8632-5D6AAA2FAB87}">
      <dsp:nvSpPr>
        <dsp:cNvPr id="0" name=""/>
        <dsp:cNvSpPr/>
      </dsp:nvSpPr>
      <dsp:spPr>
        <a:xfrm>
          <a:off x="0" y="1324"/>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EI and CQ essential leadership capabilities</a:t>
          </a:r>
        </a:p>
      </dsp:txBody>
      <dsp:txXfrm>
        <a:off x="0" y="1324"/>
        <a:ext cx="7955173" cy="451615"/>
      </dsp:txXfrm>
    </dsp:sp>
    <dsp:sp modelId="{E141BCDE-5AF6-459C-B497-B8C56FCB3ED6}">
      <dsp:nvSpPr>
        <dsp:cNvPr id="0" name=""/>
        <dsp:cNvSpPr/>
      </dsp:nvSpPr>
      <dsp:spPr>
        <a:xfrm>
          <a:off x="0" y="452939"/>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AACB9B4D-07C7-4562-893E-33D76946B117}">
      <dsp:nvSpPr>
        <dsp:cNvPr id="0" name=""/>
        <dsp:cNvSpPr/>
      </dsp:nvSpPr>
      <dsp:spPr>
        <a:xfrm>
          <a:off x="0" y="452939"/>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EI improves interpersonal leadership</a:t>
          </a:r>
        </a:p>
      </dsp:txBody>
      <dsp:txXfrm>
        <a:off x="0" y="452939"/>
        <a:ext cx="7955173" cy="451615"/>
      </dsp:txXfrm>
    </dsp:sp>
    <dsp:sp modelId="{340036C6-88AD-49BC-B5FA-F86942950807}">
      <dsp:nvSpPr>
        <dsp:cNvPr id="0" name=""/>
        <dsp:cNvSpPr/>
      </dsp:nvSpPr>
      <dsp:spPr>
        <a:xfrm>
          <a:off x="0" y="904555"/>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7FBE3209-E0FB-40F9-92AA-C774A23F9AD4}">
      <dsp:nvSpPr>
        <dsp:cNvPr id="0" name=""/>
        <dsp:cNvSpPr/>
      </dsp:nvSpPr>
      <dsp:spPr>
        <a:xfrm>
          <a:off x="0" y="904555"/>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CQ enables cross-cultural management</a:t>
          </a:r>
        </a:p>
      </dsp:txBody>
      <dsp:txXfrm>
        <a:off x="0" y="904555"/>
        <a:ext cx="7955173" cy="451615"/>
      </dsp:txXfrm>
    </dsp:sp>
    <dsp:sp modelId="{0639584F-3BF1-4E08-8C85-A58B69F9402E}">
      <dsp:nvSpPr>
        <dsp:cNvPr id="0" name=""/>
        <dsp:cNvSpPr/>
      </dsp:nvSpPr>
      <dsp:spPr>
        <a:xfrm>
          <a:off x="0" y="1356171"/>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CA16A4C-2080-47AF-A05A-28E1DC19BD6C}">
      <dsp:nvSpPr>
        <dsp:cNvPr id="0" name=""/>
        <dsp:cNvSpPr/>
      </dsp:nvSpPr>
      <dsp:spPr>
        <a:xfrm>
          <a:off x="0" y="1356171"/>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Business examples demonstrate real application</a:t>
          </a:r>
        </a:p>
      </dsp:txBody>
      <dsp:txXfrm>
        <a:off x="0" y="1356171"/>
        <a:ext cx="7955173" cy="451615"/>
      </dsp:txXfrm>
    </dsp:sp>
    <dsp:sp modelId="{E27256D8-8A65-486F-9D60-91AD170A3533}">
      <dsp:nvSpPr>
        <dsp:cNvPr id="0" name=""/>
        <dsp:cNvSpPr/>
      </dsp:nvSpPr>
      <dsp:spPr>
        <a:xfrm>
          <a:off x="0" y="1807786"/>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255B49C-0B4C-4F2B-9413-3E3E19BF18E3}">
      <dsp:nvSpPr>
        <dsp:cNvPr id="0" name=""/>
        <dsp:cNvSpPr/>
      </dsp:nvSpPr>
      <dsp:spPr>
        <a:xfrm>
          <a:off x="0" y="1807786"/>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Global leaders must integrate both competencies</a:t>
          </a:r>
        </a:p>
      </dsp:txBody>
      <dsp:txXfrm>
        <a:off x="0" y="1807786"/>
        <a:ext cx="7955173" cy="451615"/>
      </dsp:txXfrm>
    </dsp:sp>
    <dsp:sp modelId="{137C76F1-97FB-498A-B93F-A81A8D107E01}">
      <dsp:nvSpPr>
        <dsp:cNvPr id="0" name=""/>
        <dsp:cNvSpPr/>
      </dsp:nvSpPr>
      <dsp:spPr>
        <a:xfrm>
          <a:off x="0" y="2259402"/>
          <a:ext cx="795517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3DDBFAC-0B85-41EB-98C8-D1F46C723A40}">
      <dsp:nvSpPr>
        <dsp:cNvPr id="0" name=""/>
        <dsp:cNvSpPr/>
      </dsp:nvSpPr>
      <dsp:spPr>
        <a:xfrm>
          <a:off x="0" y="2259402"/>
          <a:ext cx="7955173" cy="45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noProof="0" dirty="0"/>
            <a:t>Enhances organisational performance and collaboration</a:t>
          </a:r>
        </a:p>
      </dsp:txBody>
      <dsp:txXfrm>
        <a:off x="0" y="2259402"/>
        <a:ext cx="7955173" cy="45161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BC7007-794F-4590-A594-55FA30F5173F}" type="datetimeFigureOut">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F4725-F860-4827-8890-608513799701}" type="slidenum">
              <a:t>‹#›</a:t>
            </a:fld>
            <a:endParaRPr lang="en-US"/>
          </a:p>
        </p:txBody>
      </p:sp>
    </p:spTree>
    <p:extLst>
      <p:ext uri="{BB962C8B-B14F-4D97-AF65-F5344CB8AC3E}">
        <p14:creationId xmlns:p14="http://schemas.microsoft.com/office/powerpoint/2010/main" val="2140428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fld id="{DB0F4725-F860-4827-8890-608513799701}" type="slidenum">
              <a:t>2</a:t>
            </a:fld>
            <a:endParaRPr lang="en-US" dirty="0"/>
          </a:p>
        </p:txBody>
      </p:sp>
    </p:spTree>
    <p:extLst>
      <p:ext uri="{BB962C8B-B14F-4D97-AF65-F5344CB8AC3E}">
        <p14:creationId xmlns:p14="http://schemas.microsoft.com/office/powerpoint/2010/main" val="1895801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fld id="{DB0F4725-F860-4827-8890-608513799701}" type="slidenum">
              <a:t>3</a:t>
            </a:fld>
            <a:endParaRPr lang="en-US"/>
          </a:p>
        </p:txBody>
      </p:sp>
    </p:spTree>
    <p:extLst>
      <p:ext uri="{BB962C8B-B14F-4D97-AF65-F5344CB8AC3E}">
        <p14:creationId xmlns:p14="http://schemas.microsoft.com/office/powerpoint/2010/main" val="1570836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noProof="0" dirty="0"/>
              <a:t>One of the building blocks of the phenomena of leadership can be found with the model of Emotional Intelligence created by Goleman. It emphasizes on five key competencies where the first one, self-awareness, aids leaders know their emotions and understand them. This is followed by self-regulation that involves the ability to manage emotions to build healthy working environments. Motivation refers to the capacity of leaders to use emotions to drive them and other people to goals. In effective leadership, empathy is important as it helps a leader to empathize and react to emotions of employees </a:t>
            </a:r>
            <a:r>
              <a:rPr lang="en-GB" noProof="0" dirty="0"/>
              <a:t>(Hurley and Linsley, 2026) </a:t>
            </a:r>
            <a:r>
              <a:rPr lang="en-GB" sz="1200" noProof="0" dirty="0"/>
              <a:t>. Finally, social skills make leaders relate with people and impact them positively. The skills are critical in cultivating trust, collaboration and inspiration in the workplace. There are high chances that an emotionally intelligent leader will manage conflict, be communicative and motivational to members of the team. However, the quantification of EI remains an issue and this impact can be also situation-specific in both organization and culture, and this must be considered during the measurement of leadership effectiveness. The Goleman model develops excellent understanding of the internal and social qualities of a leader therefore it necessitates in the analysis of leadership.</a:t>
            </a:r>
          </a:p>
        </p:txBody>
      </p:sp>
      <p:sp>
        <p:nvSpPr>
          <p:cNvPr id="4" name="Slide Number Placeholder 3"/>
          <p:cNvSpPr>
            <a:spLocks noGrp="1"/>
          </p:cNvSpPr>
          <p:nvPr>
            <p:ph type="sldNum" sz="quarter" idx="5"/>
          </p:nvPr>
        </p:nvSpPr>
        <p:spPr/>
        <p:txBody>
          <a:bodyPr/>
          <a:lstStyle/>
          <a:p>
            <a:fld id="{DB0F4725-F860-4827-8890-608513799701}" type="slidenum">
              <a:t>4</a:t>
            </a:fld>
            <a:endParaRPr lang="en-US"/>
          </a:p>
        </p:txBody>
      </p:sp>
    </p:spTree>
    <p:extLst>
      <p:ext uri="{BB962C8B-B14F-4D97-AF65-F5344CB8AC3E}">
        <p14:creationId xmlns:p14="http://schemas.microsoft.com/office/powerpoint/2010/main" val="583389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p:txBody>
      </p:sp>
      <p:sp>
        <p:nvSpPr>
          <p:cNvPr id="4" name="Slide Number Placeholder 3"/>
          <p:cNvSpPr>
            <a:spLocks noGrp="1"/>
          </p:cNvSpPr>
          <p:nvPr>
            <p:ph type="sldNum" sz="quarter" idx="5"/>
          </p:nvPr>
        </p:nvSpPr>
        <p:spPr/>
        <p:txBody>
          <a:bodyPr/>
          <a:lstStyle/>
          <a:p>
            <a:fld id="{DB0F4725-F860-4827-8890-608513799701}" type="slidenum">
              <a:t>5</a:t>
            </a:fld>
            <a:endParaRPr lang="en-US"/>
          </a:p>
        </p:txBody>
      </p:sp>
    </p:spTree>
    <p:extLst>
      <p:ext uri="{BB962C8B-B14F-4D97-AF65-F5344CB8AC3E}">
        <p14:creationId xmlns:p14="http://schemas.microsoft.com/office/powerpoint/2010/main" val="1226593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p:txBody>
      </p:sp>
      <p:sp>
        <p:nvSpPr>
          <p:cNvPr id="4" name="Slide Number Placeholder 3"/>
          <p:cNvSpPr>
            <a:spLocks noGrp="1"/>
          </p:cNvSpPr>
          <p:nvPr>
            <p:ph type="sldNum" sz="quarter" idx="5"/>
          </p:nvPr>
        </p:nvSpPr>
        <p:spPr/>
        <p:txBody>
          <a:bodyPr/>
          <a:lstStyle/>
          <a:p>
            <a:fld id="{DB0F4725-F860-4827-8890-608513799701}" type="slidenum">
              <a:t>6</a:t>
            </a:fld>
            <a:endParaRPr lang="en-US"/>
          </a:p>
        </p:txBody>
      </p:sp>
    </p:spTree>
    <p:extLst>
      <p:ext uri="{BB962C8B-B14F-4D97-AF65-F5344CB8AC3E}">
        <p14:creationId xmlns:p14="http://schemas.microsoft.com/office/powerpoint/2010/main" val="400000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fld id="{DB0F4725-F860-4827-8890-608513799701}" type="slidenum">
              <a:t>7</a:t>
            </a:fld>
            <a:endParaRPr lang="en-US"/>
          </a:p>
        </p:txBody>
      </p:sp>
    </p:spTree>
    <p:extLst>
      <p:ext uri="{BB962C8B-B14F-4D97-AF65-F5344CB8AC3E}">
        <p14:creationId xmlns:p14="http://schemas.microsoft.com/office/powerpoint/2010/main" val="14421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p:txBody>
      </p:sp>
      <p:sp>
        <p:nvSpPr>
          <p:cNvPr id="4" name="Slide Number Placeholder 3"/>
          <p:cNvSpPr>
            <a:spLocks noGrp="1"/>
          </p:cNvSpPr>
          <p:nvPr>
            <p:ph type="sldNum" sz="quarter" idx="5"/>
          </p:nvPr>
        </p:nvSpPr>
        <p:spPr/>
        <p:txBody>
          <a:bodyPr/>
          <a:lstStyle/>
          <a:p>
            <a:fld id="{DB0F4725-F860-4827-8890-608513799701}" type="slidenum">
              <a:t>8</a:t>
            </a:fld>
            <a:endParaRPr lang="en-US"/>
          </a:p>
        </p:txBody>
      </p:sp>
    </p:spTree>
    <p:extLst>
      <p:ext uri="{BB962C8B-B14F-4D97-AF65-F5344CB8AC3E}">
        <p14:creationId xmlns:p14="http://schemas.microsoft.com/office/powerpoint/2010/main" val="965770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p:txBody>
      </p:sp>
      <p:sp>
        <p:nvSpPr>
          <p:cNvPr id="4" name="Slide Number Placeholder 3"/>
          <p:cNvSpPr>
            <a:spLocks noGrp="1"/>
          </p:cNvSpPr>
          <p:nvPr>
            <p:ph type="sldNum" sz="quarter" idx="5"/>
          </p:nvPr>
        </p:nvSpPr>
        <p:spPr/>
        <p:txBody>
          <a:bodyPr/>
          <a:lstStyle/>
          <a:p>
            <a:fld id="{DB0F4725-F860-4827-8890-608513799701}" type="slidenum">
              <a:t>9</a:t>
            </a:fld>
            <a:endParaRPr lang="en-US"/>
          </a:p>
        </p:txBody>
      </p:sp>
    </p:spTree>
    <p:extLst>
      <p:ext uri="{BB962C8B-B14F-4D97-AF65-F5344CB8AC3E}">
        <p14:creationId xmlns:p14="http://schemas.microsoft.com/office/powerpoint/2010/main" val="3986769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noProof="0" dirty="0"/>
          </a:p>
        </p:txBody>
      </p:sp>
      <p:sp>
        <p:nvSpPr>
          <p:cNvPr id="4" name="Slide Number Placeholder 3"/>
          <p:cNvSpPr>
            <a:spLocks noGrp="1"/>
          </p:cNvSpPr>
          <p:nvPr>
            <p:ph type="sldNum" sz="quarter" idx="5"/>
          </p:nvPr>
        </p:nvSpPr>
        <p:spPr/>
        <p:txBody>
          <a:bodyPr/>
          <a:lstStyle/>
          <a:p>
            <a:fld id="{DB0F4725-F860-4827-8890-608513799701}" type="slidenum">
              <a:t>10</a:t>
            </a:fld>
            <a:endParaRPr lang="en-US"/>
          </a:p>
        </p:txBody>
      </p:sp>
    </p:spTree>
    <p:extLst>
      <p:ext uri="{BB962C8B-B14F-4D97-AF65-F5344CB8AC3E}">
        <p14:creationId xmlns:p14="http://schemas.microsoft.com/office/powerpoint/2010/main" val="3731319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B0F4725-F860-4827-8890-608513799701}" type="slidenum">
              <a:t>11</a:t>
            </a:fld>
            <a:endParaRPr lang="en-US"/>
          </a:p>
        </p:txBody>
      </p:sp>
    </p:spTree>
    <p:extLst>
      <p:ext uri="{BB962C8B-B14F-4D97-AF65-F5344CB8AC3E}">
        <p14:creationId xmlns:p14="http://schemas.microsoft.com/office/powerpoint/2010/main" val="932379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fld id="{DB0F4725-F860-4827-8890-608513799701}" type="slidenum">
              <a:t>12</a:t>
            </a:fld>
            <a:endParaRPr lang="en-US"/>
          </a:p>
        </p:txBody>
      </p:sp>
    </p:spTree>
    <p:extLst>
      <p:ext uri="{BB962C8B-B14F-4D97-AF65-F5344CB8AC3E}">
        <p14:creationId xmlns:p14="http://schemas.microsoft.com/office/powerpoint/2010/main" val="17066588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0F4725-F860-4827-8890-608513799701}" type="slidenum">
              <a:rPr lang="en-GB" smtClean="0"/>
              <a:t>13</a:t>
            </a:fld>
            <a:endParaRPr lang="en-GB"/>
          </a:p>
        </p:txBody>
      </p:sp>
    </p:spTree>
    <p:extLst>
      <p:ext uri="{BB962C8B-B14F-4D97-AF65-F5344CB8AC3E}">
        <p14:creationId xmlns:p14="http://schemas.microsoft.com/office/powerpoint/2010/main" val="2526029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53CC8-09F5-1B7D-7671-4E2EBF9EACA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9417EEF-8E5C-965E-4F36-ED4F89FED4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87282BB-F7BE-CA0C-F059-B28F172D396A}"/>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AA77E77B-9A80-1C21-F7CA-914C289E53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9D66E7-FB2B-FA0B-CB8C-2FBA4BDA96FE}"/>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81778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C1ED1-D1D6-4E32-25EF-B3F21660079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F3FF255-D4AA-3FCE-BBA4-217C27F5301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908A040-A24B-3CA2-EE43-1F46B6825D99}"/>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C0A62716-C292-6836-1B12-C8890A8C83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C2F6AE-E298-8D1B-39B8-EEF6B88FC5AC}"/>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36000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094A3-B58B-AC9C-6CD7-8AD1292AB16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1E6C51C-F4D1-4B9D-41C6-BD27868C5A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FD34F3A-2F48-FA7D-D9A5-D7BC7CC82DCC}"/>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4D0232C7-EB22-FDE9-F7EE-E572893110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4FB6F7-18A1-1BC2-4A9E-A71E9F15B8D2}"/>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49527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39567-2CEF-1533-3F68-FBCEB0F27DE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6F4F7CB-F879-7A2C-414B-13DE625DB65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74D1337-0B9A-0BDE-E4D3-35CDCA1BE91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EDF59EA-D70E-D0D2-3834-E92072BCD746}"/>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6" name="Footer Placeholder 5">
            <a:extLst>
              <a:ext uri="{FF2B5EF4-FFF2-40B4-BE49-F238E27FC236}">
                <a16:creationId xmlns:a16="http://schemas.microsoft.com/office/drawing/2014/main" id="{668EB48B-FB51-BB3B-0613-84C79059E8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561FD1-328E-2B23-0B19-3DB9B6C7DFCB}"/>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86148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FD511-1062-6FC4-8EC7-B6E43E90E84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CF1D1DD-12D2-5738-134A-13974F4EB0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6D35CDF-FB32-5521-B355-FB205DFEB5D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F2AC2D2-9437-5377-FE0C-0CFCD2F3BE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2946572-3549-D064-702D-4DE2BB857A3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705AEAB-DE36-4D95-7E26-C164AE160A13}"/>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8" name="Footer Placeholder 7">
            <a:extLst>
              <a:ext uri="{FF2B5EF4-FFF2-40B4-BE49-F238E27FC236}">
                <a16:creationId xmlns:a16="http://schemas.microsoft.com/office/drawing/2014/main" id="{C13C80DB-FBEB-CDE0-FF06-891F1E7A110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3368035-F84D-4164-F045-6C0EB16BC05E}"/>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0931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285BF-4B7A-F0E5-BFFA-F22FC64C2C1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66F547E-1FD7-B296-0F0C-9F80714C7009}"/>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4" name="Footer Placeholder 3">
            <a:extLst>
              <a:ext uri="{FF2B5EF4-FFF2-40B4-BE49-F238E27FC236}">
                <a16:creationId xmlns:a16="http://schemas.microsoft.com/office/drawing/2014/main" id="{82FB2B5B-81B2-9010-DDD2-76BE4C7AF6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A1F2D49-3F7D-FE68-F0BF-2B0896C14DCA}"/>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69447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02BA03-9F5C-F08D-0B0D-E5F230EDBF48}"/>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3" name="Footer Placeholder 2">
            <a:extLst>
              <a:ext uri="{FF2B5EF4-FFF2-40B4-BE49-F238E27FC236}">
                <a16:creationId xmlns:a16="http://schemas.microsoft.com/office/drawing/2014/main" id="{6D1270E3-561D-50F6-8278-764FFFD525A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04BB07C-F52C-C983-346C-2088E3075193}"/>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88769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364B8-A1EA-479C-AE12-729722E5EBF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DB3F01A-2695-BEE0-E5A0-F39BF9F75E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7CE0150-6290-A924-379B-092A1A0835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AF53A9A-6E36-6113-1DC5-31B5393E54AF}"/>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6" name="Footer Placeholder 5">
            <a:extLst>
              <a:ext uri="{FF2B5EF4-FFF2-40B4-BE49-F238E27FC236}">
                <a16:creationId xmlns:a16="http://schemas.microsoft.com/office/drawing/2014/main" id="{B640ED89-33DF-83CC-DDEA-D0125E3F8A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331DC9-87A4-0BED-F8C3-CF793A946ADC}"/>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554489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06FC6-2EF0-0592-5978-3C39F0C6C3A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0BCCA3F-1FE3-B790-9995-F7334F9BC3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DF7281-48D0-FA0D-72FD-4AC5F39AC9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473C0A3-180C-D22A-B214-C8188DABFFAC}"/>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6" name="Footer Placeholder 5">
            <a:extLst>
              <a:ext uri="{FF2B5EF4-FFF2-40B4-BE49-F238E27FC236}">
                <a16:creationId xmlns:a16="http://schemas.microsoft.com/office/drawing/2014/main" id="{E4372020-723C-37C2-0E53-0973D1082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EF7C88-4B17-F636-1AB5-4CDEA6DE378E}"/>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29431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0FDA2-1115-A153-DC22-E601B52DE8A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E640A12-40E5-6558-6054-E58318AA3E3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B27C3B6-2FD3-2AE7-8547-C807E361AC97}"/>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987121A6-43CB-EF8B-E68A-E936EEE61E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C94271-A352-2C16-9903-A8C6C9B69F20}"/>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80167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F2D4A7-D6EC-F4EC-A948-4401491C79A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779C5D9-ED9D-CE4A-FFA6-4C676C72E5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2E60738-9C08-DA9C-263E-AE9EDA63B73C}"/>
              </a:ext>
            </a:extLst>
          </p:cNvPr>
          <p:cNvSpPr>
            <a:spLocks noGrp="1"/>
          </p:cNvSpPr>
          <p:nvPr>
            <p:ph type="dt" sz="half" idx="10"/>
          </p:nvPr>
        </p:nvSpPr>
        <p:spPr/>
        <p:txBody>
          <a:body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590C344E-985F-23BB-681E-EEFE885088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506FE1-6400-D149-CD82-1D5220B41693}"/>
              </a:ext>
            </a:extLst>
          </p:cNvPr>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38065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877B93-43A8-2C13-4F70-7A83148559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C295DA1-707A-27F2-689F-F7350168E8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6009EB-AB8A-F673-C03D-1C0AEC4FCD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3/18/2026</a:t>
            </a:fld>
            <a:endParaRPr lang="en-US"/>
          </a:p>
        </p:txBody>
      </p:sp>
      <p:sp>
        <p:nvSpPr>
          <p:cNvPr id="5" name="Footer Placeholder 4">
            <a:extLst>
              <a:ext uri="{FF2B5EF4-FFF2-40B4-BE49-F238E27FC236}">
                <a16:creationId xmlns:a16="http://schemas.microsoft.com/office/drawing/2014/main" id="{C24ED967-632D-B113-C2E8-FAC7F033A8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47ACDF2-E963-2074-9217-A2C0468AF4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310976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ijirts.org/index.php/ijirts/article/view/13"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staging2.rgcms.edu.in/wp-content/uploads/2024/02/57.pdf" TargetMode="External"/><Relationship Id="rId5" Type="http://schemas.openxmlformats.org/officeDocument/2006/relationships/hyperlink" Target="https://www.igi-global.com/chapter/emotional-intelligence-and-conflict-resolution-in-the-workplace/335415" TargetMode="External"/><Relationship Id="rId4" Type="http://schemas.openxmlformats.org/officeDocument/2006/relationships/hyperlink" Target="https://digitalcommons.cortland.edu/honorstheses/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 name="Picture 3" descr="Red toy person in front of two lines of white figures">
            <a:extLst>
              <a:ext uri="{FF2B5EF4-FFF2-40B4-BE49-F238E27FC236}">
                <a16:creationId xmlns:a16="http://schemas.microsoft.com/office/drawing/2014/main" id="{550525BE-78A2-44FC-5832-58A3E02219A5}"/>
              </a:ext>
            </a:extLst>
          </p:cNvPr>
          <p:cNvPicPr>
            <a:picLocks noChangeAspect="1"/>
          </p:cNvPicPr>
          <p:nvPr/>
        </p:nvPicPr>
        <p:blipFill>
          <a:blip r:embed="rId2">
            <a:alphaModFix amt="50000"/>
          </a:blip>
          <a:srcRect t="14604" r="-2" b="-2"/>
          <a:stretch>
            <a:fillRect/>
          </a:stretch>
        </p:blipFill>
        <p:spPr>
          <a:xfrm>
            <a:off x="20" y="1"/>
            <a:ext cx="12191980" cy="6857999"/>
          </a:xfrm>
          <a:prstGeom prst="rect">
            <a:avLst/>
          </a:prstGeom>
        </p:spPr>
      </p:pic>
      <p:sp>
        <p:nvSpPr>
          <p:cNvPr id="2" name="Title 1"/>
          <p:cNvSpPr>
            <a:spLocks noGrp="1"/>
          </p:cNvSpPr>
          <p:nvPr>
            <p:ph type="ctrTitle"/>
          </p:nvPr>
        </p:nvSpPr>
        <p:spPr>
          <a:xfrm>
            <a:off x="1524000" y="429209"/>
            <a:ext cx="9144000" cy="5738326"/>
          </a:xfrm>
        </p:spPr>
        <p:txBody>
          <a:bodyPr>
            <a:normAutofit/>
          </a:bodyPr>
          <a:lstStyle/>
          <a:p>
            <a:r>
              <a:rPr lang="en-GB" sz="4000" dirty="0">
                <a:solidFill>
                  <a:srgbClr val="FFFFFF"/>
                </a:solidFill>
                <a:ea typeface="+mj-lt"/>
                <a:cs typeface="+mj-lt"/>
              </a:rPr>
              <a:t>Leadership and Management Theory</a:t>
            </a:r>
            <a:br>
              <a:rPr lang="en-GB" sz="4000" dirty="0">
                <a:solidFill>
                  <a:srgbClr val="FFFFFF"/>
                </a:solidFill>
              </a:rPr>
            </a:br>
            <a:r>
              <a:rPr lang="en-GB" sz="4000" dirty="0">
                <a:solidFill>
                  <a:srgbClr val="FFFFFF"/>
                </a:solidFill>
                <a:ea typeface="+mj-lt"/>
                <a:cs typeface="+mj-lt"/>
              </a:rPr>
              <a:t>and Practice </a:t>
            </a:r>
            <a:br>
              <a:rPr lang="en-GB" sz="4000" dirty="0">
                <a:solidFill>
                  <a:srgbClr val="FFFFFF"/>
                </a:solidFill>
                <a:ea typeface="+mj-lt"/>
                <a:cs typeface="+mj-lt"/>
              </a:rPr>
            </a:br>
            <a:r>
              <a:rPr lang="en-GB" sz="4000" dirty="0">
                <a:solidFill>
                  <a:srgbClr val="FFFFFF"/>
                </a:solidFill>
                <a:ea typeface="+mj-lt"/>
                <a:cs typeface="+mj-lt"/>
              </a:rPr>
              <a:t>Assessment 1- LCBB6022_LON</a:t>
            </a:r>
            <a:br>
              <a:rPr lang="en-GB" sz="4000" dirty="0">
                <a:solidFill>
                  <a:srgbClr val="FFFFFF"/>
                </a:solidFill>
                <a:ea typeface="+mj-lt"/>
                <a:cs typeface="+mj-lt"/>
              </a:rPr>
            </a:br>
            <a:br>
              <a:rPr lang="en-GB" sz="4000" dirty="0">
                <a:solidFill>
                  <a:srgbClr val="FFFFFF"/>
                </a:solidFill>
                <a:ea typeface="+mj-lt"/>
                <a:cs typeface="+mj-lt"/>
              </a:rPr>
            </a:br>
            <a:br>
              <a:rPr lang="en-GB" sz="4000" dirty="0">
                <a:solidFill>
                  <a:srgbClr val="FFFFFF"/>
                </a:solidFill>
                <a:ea typeface="+mj-lt"/>
                <a:cs typeface="+mj-lt"/>
              </a:rPr>
            </a:br>
            <a:r>
              <a:rPr lang="en-GB" sz="2200" dirty="0">
                <a:solidFill>
                  <a:srgbClr val="FFFFFF"/>
                </a:solidFill>
                <a:ea typeface="+mj-lt"/>
                <a:cs typeface="+mj-lt"/>
              </a:rPr>
              <a:t>Student: Maria Viorica Covete, Id: 2128947 </a:t>
            </a:r>
            <a:br>
              <a:rPr lang="en-GB" sz="2200" dirty="0">
                <a:solidFill>
                  <a:srgbClr val="FFFFFF"/>
                </a:solidFill>
                <a:ea typeface="+mj-lt"/>
                <a:cs typeface="+mj-lt"/>
              </a:rPr>
            </a:br>
            <a:r>
              <a:rPr lang="en-GB" sz="2200" dirty="0">
                <a:solidFill>
                  <a:srgbClr val="FFFFFF"/>
                </a:solidFill>
                <a:ea typeface="+mj-lt"/>
                <a:cs typeface="+mj-lt"/>
              </a:rPr>
              <a:t>Lecturer: Dr. </a:t>
            </a:r>
            <a:r>
              <a:rPr lang="en-GB" sz="2200" dirty="0" err="1">
                <a:solidFill>
                  <a:srgbClr val="FFFFFF"/>
                </a:solidFill>
                <a:ea typeface="+mj-lt"/>
                <a:cs typeface="+mj-lt"/>
              </a:rPr>
              <a:t>Faizu</a:t>
            </a:r>
            <a:r>
              <a:rPr lang="en-GB" sz="2200" dirty="0">
                <a:solidFill>
                  <a:srgbClr val="FFFFFF"/>
                </a:solidFill>
                <a:ea typeface="+mj-lt"/>
                <a:cs typeface="+mj-lt"/>
              </a:rPr>
              <a:t> Edu</a:t>
            </a:r>
            <a:br>
              <a:rPr lang="en-GB" sz="4000" dirty="0">
                <a:solidFill>
                  <a:srgbClr val="FFFFFF"/>
                </a:solidFill>
                <a:ea typeface="+mj-lt"/>
                <a:cs typeface="+mj-lt"/>
              </a:rPr>
            </a:br>
            <a:br>
              <a:rPr lang="en-GB" sz="4000" dirty="0">
                <a:solidFill>
                  <a:srgbClr val="FFFFFF"/>
                </a:solidFill>
                <a:ea typeface="+mj-lt"/>
                <a:cs typeface="+mj-lt"/>
              </a:rPr>
            </a:br>
            <a:br>
              <a:rPr lang="en-GB" sz="4000" dirty="0">
                <a:solidFill>
                  <a:srgbClr val="FFFFFF"/>
                </a:solidFill>
                <a:ea typeface="+mj-lt"/>
                <a:cs typeface="+mj-lt"/>
              </a:rPr>
            </a:br>
            <a:br>
              <a:rPr lang="en-GB" sz="4000" dirty="0">
                <a:solidFill>
                  <a:srgbClr val="FFFFFF"/>
                </a:solidFill>
                <a:ea typeface="+mj-lt"/>
                <a:cs typeface="+mj-lt"/>
              </a:rPr>
            </a:br>
            <a:endParaRPr lang="en-GB" sz="4000" noProof="0" dirty="0">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5" name="Rectangle 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D0275515-EC2A-B2AE-7894-A310FF5DB7F0}"/>
              </a:ext>
            </a:extLst>
          </p:cNvPr>
          <p:cNvSpPr>
            <a:spLocks noGrp="1"/>
          </p:cNvSpPr>
          <p:nvPr>
            <p:ph type="title"/>
          </p:nvPr>
        </p:nvSpPr>
        <p:spPr>
          <a:xfrm>
            <a:off x="1285240" y="1050595"/>
            <a:ext cx="8074815" cy="1618489"/>
          </a:xfrm>
        </p:spPr>
        <p:txBody>
          <a:bodyPr anchor="ctr">
            <a:normAutofit/>
          </a:bodyPr>
          <a:lstStyle/>
          <a:p>
            <a:r>
              <a:rPr lang="en-GB" sz="7200" noProof="0" dirty="0">
                <a:ea typeface="+mj-lt"/>
                <a:cs typeface="+mj-lt"/>
              </a:rPr>
              <a:t>Introduction</a:t>
            </a:r>
            <a:endParaRPr lang="en-GB" sz="7200" noProof="0" dirty="0"/>
          </a:p>
        </p:txBody>
      </p:sp>
      <p:sp>
        <p:nvSpPr>
          <p:cNvPr id="3" name="Content Placeholder 2">
            <a:extLst>
              <a:ext uri="{FF2B5EF4-FFF2-40B4-BE49-F238E27FC236}">
                <a16:creationId xmlns:a16="http://schemas.microsoft.com/office/drawing/2014/main" id="{59691C48-51DA-E90F-5C24-7A6D8E806C8A}"/>
              </a:ext>
            </a:extLst>
          </p:cNvPr>
          <p:cNvSpPr>
            <a:spLocks noGrp="1"/>
          </p:cNvSpPr>
          <p:nvPr>
            <p:ph idx="1"/>
          </p:nvPr>
        </p:nvSpPr>
        <p:spPr>
          <a:xfrm>
            <a:off x="1285240" y="2969469"/>
            <a:ext cx="8074815" cy="2800395"/>
          </a:xfrm>
        </p:spPr>
        <p:txBody>
          <a:bodyPr vert="horz" lIns="91440" tIns="45720" rIns="91440" bIns="45720" rtlCol="0" anchor="t">
            <a:normAutofit/>
          </a:bodyPr>
          <a:lstStyle/>
          <a:p>
            <a:r>
              <a:rPr lang="en-GB" sz="1300" noProof="0" dirty="0">
                <a:ea typeface="+mn-lt"/>
                <a:cs typeface="+mn-lt"/>
              </a:rPr>
              <a:t>Leadership is becoming more complex in global organisations (Mendenhall, 2025)</a:t>
            </a:r>
            <a:endParaRPr lang="en-GB" sz="1300" noProof="0" dirty="0"/>
          </a:p>
          <a:p>
            <a:r>
              <a:rPr lang="en-GB" sz="1300" noProof="0" dirty="0">
                <a:ea typeface="+mn-lt"/>
                <a:cs typeface="+mn-lt"/>
              </a:rPr>
              <a:t>Workforce diversity and globalisation increasing</a:t>
            </a:r>
            <a:endParaRPr lang="en-GB" sz="1300" noProof="0" dirty="0"/>
          </a:p>
          <a:p>
            <a:r>
              <a:rPr lang="en-GB" sz="1300" noProof="0" dirty="0">
                <a:ea typeface="+mn-lt"/>
                <a:cs typeface="+mn-lt"/>
              </a:rPr>
              <a:t>Leaders must manage emotions and cultural differences</a:t>
            </a:r>
            <a:endParaRPr lang="en-GB" sz="1300" noProof="0" dirty="0"/>
          </a:p>
          <a:p>
            <a:r>
              <a:rPr lang="en-GB" sz="1300" noProof="0" dirty="0">
                <a:ea typeface="+mn-lt"/>
                <a:cs typeface="+mn-lt"/>
              </a:rPr>
              <a:t>Emotional Intelligence (EI)</a:t>
            </a:r>
            <a:endParaRPr lang="en-GB" sz="1300" noProof="0" dirty="0"/>
          </a:p>
          <a:p>
            <a:pPr lvl="1"/>
            <a:r>
              <a:rPr lang="en-GB" sz="900" noProof="0" dirty="0">
                <a:ea typeface="+mn-lt"/>
                <a:cs typeface="+mn-lt"/>
              </a:rPr>
              <a:t>Ability to perceive and manage emotions</a:t>
            </a:r>
            <a:endParaRPr lang="en-GB" sz="900" noProof="0" dirty="0"/>
          </a:p>
          <a:p>
            <a:r>
              <a:rPr lang="en-GB" sz="1300" noProof="0" dirty="0">
                <a:ea typeface="+mn-lt"/>
                <a:cs typeface="+mn-lt"/>
              </a:rPr>
              <a:t>Cultural Intelligence (CQ)</a:t>
            </a:r>
            <a:endParaRPr lang="en-GB" sz="1300" noProof="0" dirty="0"/>
          </a:p>
          <a:p>
            <a:pPr lvl="1"/>
            <a:r>
              <a:rPr lang="en-GB" sz="900" noProof="0" dirty="0">
                <a:ea typeface="+mn-lt"/>
                <a:cs typeface="+mn-lt"/>
              </a:rPr>
              <a:t>Ability to operate across cultures</a:t>
            </a:r>
            <a:endParaRPr lang="en-GB" sz="900" noProof="0" dirty="0"/>
          </a:p>
          <a:p>
            <a:r>
              <a:rPr lang="en-GB" sz="1300" noProof="0" dirty="0">
                <a:ea typeface="+mn-lt"/>
                <a:cs typeface="+mn-lt"/>
              </a:rPr>
              <a:t>EI contributes to ≈58% of job performance</a:t>
            </a:r>
            <a:endParaRPr lang="en-GB" sz="1300" noProof="0" dirty="0"/>
          </a:p>
          <a:p>
            <a:r>
              <a:rPr lang="en-GB" sz="1300" noProof="0" dirty="0">
                <a:ea typeface="+mn-lt"/>
                <a:cs typeface="+mn-lt"/>
              </a:rPr>
              <a:t>Both competencies critical for modern leadership</a:t>
            </a:r>
            <a:endParaRPr lang="en-GB" sz="1300" noProof="0" dirty="0"/>
          </a:p>
          <a:p>
            <a:endParaRPr lang="en-GB" sz="1300" noProof="0" dirty="0"/>
          </a:p>
        </p:txBody>
      </p:sp>
    </p:spTree>
    <p:extLst>
      <p:ext uri="{BB962C8B-B14F-4D97-AF65-F5344CB8AC3E}">
        <p14:creationId xmlns:p14="http://schemas.microsoft.com/office/powerpoint/2010/main" val="873689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6" name="Right Triangle 15">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7" name="Rectangle 1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B86A5987-944F-9F6C-7450-B987EC4E1954}"/>
              </a:ext>
            </a:extLst>
          </p:cNvPr>
          <p:cNvSpPr>
            <a:spLocks noGrp="1"/>
          </p:cNvSpPr>
          <p:nvPr>
            <p:ph type="title"/>
          </p:nvPr>
        </p:nvSpPr>
        <p:spPr>
          <a:xfrm>
            <a:off x="1075767" y="1188637"/>
            <a:ext cx="2988234" cy="4480726"/>
          </a:xfrm>
        </p:spPr>
        <p:txBody>
          <a:bodyPr>
            <a:normAutofit/>
          </a:bodyPr>
          <a:lstStyle/>
          <a:p>
            <a:pPr algn="r"/>
            <a:r>
              <a:rPr lang="en-GB" sz="4600" noProof="0" dirty="0">
                <a:ea typeface="+mj-lt"/>
                <a:cs typeface="+mj-lt"/>
              </a:rPr>
              <a:t>Emotional Intelligence in Leadership</a:t>
            </a:r>
            <a:endParaRPr lang="en-GB" sz="4600" noProof="0" dirty="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8F5C06C-4948-1059-D383-42687CD68F70}"/>
              </a:ext>
            </a:extLst>
          </p:cNvPr>
          <p:cNvSpPr>
            <a:spLocks noGrp="1"/>
          </p:cNvSpPr>
          <p:nvPr>
            <p:ph idx="1"/>
          </p:nvPr>
        </p:nvSpPr>
        <p:spPr>
          <a:xfrm>
            <a:off x="5255260" y="1648870"/>
            <a:ext cx="4702848" cy="3560260"/>
          </a:xfrm>
        </p:spPr>
        <p:txBody>
          <a:bodyPr vert="horz" lIns="91440" tIns="45720" rIns="91440" bIns="45720" rtlCol="0" anchor="ctr">
            <a:normAutofit/>
          </a:bodyPr>
          <a:lstStyle/>
          <a:p>
            <a:r>
              <a:rPr lang="en-GB" sz="1100" noProof="0" dirty="0">
                <a:ea typeface="+mn-lt"/>
                <a:cs typeface="+mn-lt"/>
              </a:rPr>
              <a:t>Emotional Intelligence = recognising and managing emotions</a:t>
            </a:r>
            <a:endParaRPr lang="en-GB" sz="1100" noProof="0" dirty="0"/>
          </a:p>
          <a:p>
            <a:r>
              <a:rPr lang="en-GB" sz="1100" noProof="0" dirty="0">
                <a:ea typeface="+mn-lt"/>
                <a:cs typeface="+mn-lt"/>
              </a:rPr>
              <a:t>Important leadership capability in organisations</a:t>
            </a:r>
            <a:endParaRPr lang="en-GB" sz="1100" noProof="0" dirty="0"/>
          </a:p>
          <a:p>
            <a:r>
              <a:rPr lang="en-GB" sz="1100" noProof="0" dirty="0">
                <a:ea typeface="+mn-lt"/>
                <a:cs typeface="+mn-lt"/>
              </a:rPr>
              <a:t>Helps leaders to:</a:t>
            </a:r>
            <a:endParaRPr lang="en-GB" sz="1100" noProof="0" dirty="0"/>
          </a:p>
          <a:p>
            <a:pPr lvl="1"/>
            <a:r>
              <a:rPr lang="en-GB" sz="1100" noProof="0" dirty="0">
                <a:ea typeface="+mn-lt"/>
                <a:cs typeface="+mn-lt"/>
              </a:rPr>
              <a:t>Build trust</a:t>
            </a:r>
            <a:endParaRPr lang="en-GB" sz="1100" noProof="0" dirty="0"/>
          </a:p>
          <a:p>
            <a:pPr lvl="1"/>
            <a:r>
              <a:rPr lang="en-GB" sz="1100" noProof="0" dirty="0">
                <a:ea typeface="+mn-lt"/>
                <a:cs typeface="+mn-lt"/>
              </a:rPr>
              <a:t>Resolve conflict</a:t>
            </a:r>
            <a:endParaRPr lang="en-GB" sz="1100" noProof="0" dirty="0"/>
          </a:p>
          <a:p>
            <a:pPr lvl="1"/>
            <a:r>
              <a:rPr lang="en-GB" sz="1100" noProof="0" dirty="0">
                <a:ea typeface="+mn-lt"/>
                <a:cs typeface="+mn-lt"/>
              </a:rPr>
              <a:t>Motivate employees</a:t>
            </a:r>
            <a:endParaRPr lang="en-GB" sz="1100" noProof="0" dirty="0"/>
          </a:p>
          <a:p>
            <a:r>
              <a:rPr lang="en-GB" sz="1100" noProof="0" dirty="0">
                <a:ea typeface="+mn-lt"/>
                <a:cs typeface="+mn-lt"/>
              </a:rPr>
              <a:t>Improve communication (Sharma, Dhanta and Sharma, 2024)</a:t>
            </a:r>
            <a:endParaRPr lang="en-GB" sz="1100" noProof="0" dirty="0"/>
          </a:p>
          <a:p>
            <a:r>
              <a:rPr lang="en-GB" sz="1100" noProof="0" dirty="0">
                <a:ea typeface="+mn-lt"/>
                <a:cs typeface="+mn-lt"/>
              </a:rPr>
              <a:t>Leaders influence ≈70% of employee engagement</a:t>
            </a:r>
            <a:endParaRPr lang="en-GB" sz="1100" noProof="0" dirty="0"/>
          </a:p>
          <a:p>
            <a:r>
              <a:rPr lang="en-GB" sz="1100" noProof="0" dirty="0">
                <a:ea typeface="+mn-lt"/>
                <a:cs typeface="+mn-lt"/>
              </a:rPr>
              <a:t>EI improves:</a:t>
            </a:r>
            <a:endParaRPr lang="en-GB" sz="1100" noProof="0" dirty="0"/>
          </a:p>
          <a:p>
            <a:pPr lvl="1"/>
            <a:r>
              <a:rPr lang="en-GB" sz="1100" noProof="0" dirty="0">
                <a:ea typeface="+mn-lt"/>
                <a:cs typeface="+mn-lt"/>
              </a:rPr>
              <a:t>Team collaboration</a:t>
            </a:r>
            <a:endParaRPr lang="en-GB" sz="1100" noProof="0" dirty="0"/>
          </a:p>
          <a:p>
            <a:pPr lvl="1"/>
            <a:r>
              <a:rPr lang="en-GB" sz="1100" noProof="0" dirty="0">
                <a:ea typeface="+mn-lt"/>
                <a:cs typeface="+mn-lt"/>
              </a:rPr>
              <a:t>Job satisfaction</a:t>
            </a:r>
            <a:endParaRPr lang="en-GB" sz="1100" noProof="0" dirty="0"/>
          </a:p>
          <a:p>
            <a:pPr lvl="1"/>
            <a:r>
              <a:rPr lang="en-GB" sz="1100" noProof="0" dirty="0">
                <a:ea typeface="+mn-lt"/>
                <a:cs typeface="+mn-lt"/>
              </a:rPr>
              <a:t>Organisational commitment</a:t>
            </a:r>
            <a:endParaRPr lang="en-GB" sz="1100" noProof="0" dirty="0"/>
          </a:p>
          <a:p>
            <a:endParaRPr lang="en-GB" sz="1100" noProof="0" dirty="0"/>
          </a:p>
        </p:txBody>
      </p:sp>
    </p:spTree>
    <p:extLst>
      <p:ext uri="{BB962C8B-B14F-4D97-AF65-F5344CB8AC3E}">
        <p14:creationId xmlns:p14="http://schemas.microsoft.com/office/powerpoint/2010/main" val="3088688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B55E5-627A-1AD3-3D34-1A0B65EE4189}"/>
              </a:ext>
            </a:extLst>
          </p:cNvPr>
          <p:cNvSpPr>
            <a:spLocks noGrp="1"/>
          </p:cNvSpPr>
          <p:nvPr>
            <p:ph type="title"/>
          </p:nvPr>
        </p:nvSpPr>
        <p:spPr>
          <a:xfrm>
            <a:off x="499647" y="431212"/>
            <a:ext cx="3420305" cy="1906317"/>
          </a:xfrm>
        </p:spPr>
        <p:txBody>
          <a:bodyPr>
            <a:normAutofit/>
          </a:bodyPr>
          <a:lstStyle/>
          <a:p>
            <a:pPr algn="ctr"/>
            <a:r>
              <a:rPr lang="en-GB" sz="2800" noProof="0" dirty="0">
                <a:ea typeface="+mj-lt"/>
                <a:cs typeface="+mj-lt"/>
              </a:rPr>
              <a:t>Goleman’s Emotional Intelligence Model</a:t>
            </a:r>
            <a:endParaRPr lang="en-GB" sz="2800" noProof="0" dirty="0"/>
          </a:p>
        </p:txBody>
      </p:sp>
      <p:sp>
        <p:nvSpPr>
          <p:cNvPr id="3" name="Content Placeholder 2">
            <a:extLst>
              <a:ext uri="{FF2B5EF4-FFF2-40B4-BE49-F238E27FC236}">
                <a16:creationId xmlns:a16="http://schemas.microsoft.com/office/drawing/2014/main" id="{9FDDDD80-9409-DCD0-A4E5-C3968C94B889}"/>
              </a:ext>
            </a:extLst>
          </p:cNvPr>
          <p:cNvSpPr>
            <a:spLocks noGrp="1"/>
          </p:cNvSpPr>
          <p:nvPr>
            <p:ph idx="1"/>
          </p:nvPr>
        </p:nvSpPr>
        <p:spPr>
          <a:xfrm>
            <a:off x="5360176" y="678955"/>
            <a:ext cx="5586448" cy="5409743"/>
          </a:xfrm>
        </p:spPr>
        <p:txBody>
          <a:bodyPr vert="horz" lIns="91440" tIns="45720" rIns="91440" bIns="45720" rtlCol="0" anchor="ctr">
            <a:normAutofit fontScale="92500" lnSpcReduction="20000"/>
          </a:bodyPr>
          <a:lstStyle/>
          <a:p>
            <a:pPr marL="0" indent="0" algn="just">
              <a:buNone/>
            </a:pPr>
            <a:r>
              <a:rPr lang="en-GB" sz="1900" noProof="0" dirty="0"/>
              <a:t>Goleman’s model of Emotional Intelligence.</a:t>
            </a:r>
          </a:p>
          <a:p>
            <a:pPr algn="just"/>
            <a:r>
              <a:rPr lang="en-GB" sz="1900" b="1" noProof="0" dirty="0"/>
              <a:t>Self-awareness: </a:t>
            </a:r>
            <a:r>
              <a:rPr lang="en-GB" sz="1900" noProof="0" dirty="0"/>
              <a:t>The learning of the emotional state and its impact.</a:t>
            </a:r>
          </a:p>
          <a:p>
            <a:pPr algn="just"/>
            <a:r>
              <a:rPr lang="en-GB" sz="1900" b="1" noProof="0" dirty="0"/>
              <a:t>Self-regulation: </a:t>
            </a:r>
            <a:r>
              <a:rPr lang="en-GB" sz="1900" noProof="0" dirty="0"/>
              <a:t>Being well and positive regarding </a:t>
            </a:r>
            <a:r>
              <a:rPr lang="en-GB" sz="1900" noProof="0" dirty="0" err="1"/>
              <a:t>feelings.Motivation</a:t>
            </a:r>
            <a:r>
              <a:rPr lang="en-GB" sz="1900" noProof="0" dirty="0"/>
              <a:t>: Utilizing feelings to acquire things that one desires.</a:t>
            </a:r>
          </a:p>
          <a:p>
            <a:pPr algn="just"/>
            <a:r>
              <a:rPr lang="en-GB" sz="1900" b="1" noProof="0" dirty="0"/>
              <a:t>Empathy: </a:t>
            </a:r>
            <a:r>
              <a:rPr lang="en-GB" sz="1900" noProof="0" dirty="0"/>
              <a:t>Compassion: This is the ability to be aware of how other people feel and treat them in a certain way.</a:t>
            </a:r>
          </a:p>
          <a:p>
            <a:pPr algn="just"/>
            <a:r>
              <a:rPr lang="en-GB" sz="1900" b="1" noProof="0" dirty="0"/>
              <a:t>Social skills: </a:t>
            </a:r>
            <a:r>
              <a:rPr lang="en-GB" sz="1900" noProof="0" dirty="0"/>
              <a:t>Have the capability to handle relationships and make people move in the right directions </a:t>
            </a:r>
            <a:r>
              <a:rPr lang="en-GB" sz="1900" noProof="0" dirty="0">
                <a:ea typeface="+mn-lt"/>
                <a:cs typeface="+mn-lt"/>
              </a:rPr>
              <a:t>(Hurley and Linsley, 2026)</a:t>
            </a:r>
            <a:r>
              <a:rPr lang="en-GB" sz="1900" noProof="0" dirty="0"/>
              <a:t>.</a:t>
            </a:r>
          </a:p>
          <a:p>
            <a:pPr marL="0" indent="0" algn="just">
              <a:buNone/>
            </a:pPr>
            <a:r>
              <a:rPr lang="en-GB" sz="1900" b="1" noProof="0" dirty="0"/>
              <a:t>Strengths of Goleman's Model:</a:t>
            </a:r>
          </a:p>
          <a:p>
            <a:pPr algn="just"/>
            <a:r>
              <a:rPr lang="en-GB" sz="1900" noProof="0" dirty="0"/>
              <a:t>Lays stress on individual and inter-personal ability as a leader.</a:t>
            </a:r>
          </a:p>
          <a:p>
            <a:pPr algn="just"/>
            <a:r>
              <a:rPr lang="en-GB" sz="1900" noProof="0" dirty="0"/>
              <a:t>Generally accepted in the leadership discipline.</a:t>
            </a:r>
          </a:p>
          <a:p>
            <a:pPr marL="0" indent="0" algn="just">
              <a:buNone/>
            </a:pPr>
            <a:r>
              <a:rPr lang="en-GB" sz="1900" b="1" noProof="0" dirty="0"/>
              <a:t>Limitations:</a:t>
            </a:r>
          </a:p>
          <a:p>
            <a:pPr algn="just"/>
            <a:r>
              <a:rPr lang="en-GB" sz="1900" noProof="0" dirty="0"/>
              <a:t>EI is a difficult variable to make quantitative.</a:t>
            </a:r>
          </a:p>
          <a:p>
            <a:pPr algn="just"/>
            <a:r>
              <a:rPr lang="en-GB" sz="1900" noProof="0" dirty="0"/>
              <a:t>Leadership cannot be successful only through EI, but it also depends on the situation in the organization.</a:t>
            </a:r>
          </a:p>
        </p:txBody>
      </p:sp>
      <p:pic>
        <p:nvPicPr>
          <p:cNvPr id="5" name="Picture 4">
            <a:extLst>
              <a:ext uri="{FF2B5EF4-FFF2-40B4-BE49-F238E27FC236}">
                <a16:creationId xmlns:a16="http://schemas.microsoft.com/office/drawing/2014/main" id="{4CF34631-0D84-E1E8-A632-611132D157A4}"/>
              </a:ext>
            </a:extLst>
          </p:cNvPr>
          <p:cNvPicPr>
            <a:picLocks noChangeAspect="1"/>
          </p:cNvPicPr>
          <p:nvPr/>
        </p:nvPicPr>
        <p:blipFill>
          <a:blip r:embed="rId3"/>
          <a:stretch>
            <a:fillRect/>
          </a:stretch>
        </p:blipFill>
        <p:spPr>
          <a:xfrm>
            <a:off x="206691" y="3084583"/>
            <a:ext cx="3914775" cy="3457575"/>
          </a:xfrm>
          <a:prstGeom prst="rect">
            <a:avLst/>
          </a:prstGeom>
        </p:spPr>
      </p:pic>
    </p:spTree>
    <p:extLst>
      <p:ext uri="{BB962C8B-B14F-4D97-AF65-F5344CB8AC3E}">
        <p14:creationId xmlns:p14="http://schemas.microsoft.com/office/powerpoint/2010/main" val="3792746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369CF-4A61-E64D-F1CF-A138F7025A31}"/>
              </a:ext>
            </a:extLst>
          </p:cNvPr>
          <p:cNvSpPr>
            <a:spLocks noGrp="1"/>
          </p:cNvSpPr>
          <p:nvPr>
            <p:ph type="title"/>
          </p:nvPr>
        </p:nvSpPr>
        <p:spPr>
          <a:xfrm>
            <a:off x="374904" y="856488"/>
            <a:ext cx="4992624" cy="1243584"/>
          </a:xfrm>
        </p:spPr>
        <p:txBody>
          <a:bodyPr anchor="ctr">
            <a:normAutofit/>
          </a:bodyPr>
          <a:lstStyle/>
          <a:p>
            <a:r>
              <a:rPr lang="en-US" sz="3600" dirty="0">
                <a:ea typeface="+mn-lt"/>
                <a:cs typeface="+mn-lt"/>
              </a:rPr>
              <a:t>Business Example: IBM</a:t>
            </a:r>
            <a:endParaRPr lang="en-US" sz="3400" dirty="0">
              <a:ea typeface="+mj-lt"/>
              <a:cs typeface="+mj-lt"/>
            </a:endParaRPr>
          </a:p>
        </p:txBody>
      </p:sp>
      <p:sp>
        <p:nvSpPr>
          <p:cNvPr id="3" name="Content Placeholder 2">
            <a:extLst>
              <a:ext uri="{FF2B5EF4-FFF2-40B4-BE49-F238E27FC236}">
                <a16:creationId xmlns:a16="http://schemas.microsoft.com/office/drawing/2014/main" id="{A0638693-69CE-D36A-F13A-CEF14DAFFEC5}"/>
              </a:ext>
            </a:extLst>
          </p:cNvPr>
          <p:cNvSpPr>
            <a:spLocks noGrp="1"/>
          </p:cNvSpPr>
          <p:nvPr>
            <p:ph idx="1"/>
          </p:nvPr>
        </p:nvSpPr>
        <p:spPr>
          <a:xfrm>
            <a:off x="355473" y="2195336"/>
            <a:ext cx="5065776" cy="3402363"/>
          </a:xfrm>
        </p:spPr>
        <p:txBody>
          <a:bodyPr vert="horz" lIns="91440" tIns="45720" rIns="91440" bIns="45720" rtlCol="0" anchor="t">
            <a:noAutofit/>
          </a:bodyPr>
          <a:lstStyle/>
          <a:p>
            <a:pPr marL="0" indent="0" algn="just">
              <a:lnSpc>
                <a:spcPct val="150000"/>
              </a:lnSpc>
              <a:buNone/>
            </a:pPr>
            <a:r>
              <a:rPr lang="en-US" sz="1200" dirty="0">
                <a:ea typeface="+mn-lt"/>
                <a:cs typeface="+mn-lt"/>
              </a:rPr>
              <a:t>Leader: Ginni Rometty</a:t>
            </a:r>
          </a:p>
          <a:p>
            <a:pPr marL="0" indent="0" algn="just">
              <a:lnSpc>
                <a:spcPct val="150000"/>
              </a:lnSpc>
              <a:buNone/>
            </a:pPr>
            <a:r>
              <a:rPr lang="en-US" sz="1200" dirty="0">
                <a:ea typeface="+mn-lt"/>
                <a:cs typeface="+mn-lt"/>
              </a:rPr>
              <a:t>EI Application</a:t>
            </a:r>
          </a:p>
          <a:p>
            <a:pPr algn="just">
              <a:lnSpc>
                <a:spcPct val="150000"/>
              </a:lnSpc>
            </a:pPr>
            <a:r>
              <a:rPr lang="en-US" sz="1200" b="1" dirty="0">
                <a:ea typeface="+mn-lt"/>
                <a:cs typeface="+mn-lt"/>
              </a:rPr>
              <a:t>Empathy: </a:t>
            </a:r>
            <a:r>
              <a:rPr lang="en-US" sz="1200" dirty="0">
                <a:ea typeface="+mn-lt"/>
                <a:cs typeface="+mn-lt"/>
              </a:rPr>
              <a:t>Rometty tried to build an empathy culture by placing herself in the shoes of the employee and understanding the requirements of the employees under the IBM transformation.</a:t>
            </a:r>
          </a:p>
          <a:p>
            <a:pPr algn="just">
              <a:lnSpc>
                <a:spcPct val="150000"/>
              </a:lnSpc>
            </a:pPr>
            <a:r>
              <a:rPr lang="en-US" sz="1200" b="1" dirty="0">
                <a:ea typeface="+mn-lt"/>
                <a:cs typeface="+mn-lt"/>
              </a:rPr>
              <a:t>Self-regulation: </a:t>
            </a:r>
            <a:r>
              <a:rPr lang="en-US" sz="1200" dirty="0">
                <a:ea typeface="+mn-lt"/>
                <a:cs typeface="+mn-lt"/>
              </a:rPr>
              <a:t>She demonstrated stability in concentration, especially at challenging situations during decision-making, especially during the time when IBM was transitioning to AI and cloud computing </a:t>
            </a:r>
            <a:r>
              <a:rPr lang="en-US" sz="1200" dirty="0"/>
              <a:t>(Kamal et al., 2025)</a:t>
            </a:r>
            <a:r>
              <a:rPr lang="en-US" sz="1200" dirty="0">
                <a:ea typeface="+mn-lt"/>
                <a:cs typeface="+mn-lt"/>
              </a:rPr>
              <a:t>.</a:t>
            </a:r>
          </a:p>
          <a:p>
            <a:pPr marL="0" indent="0" algn="just">
              <a:lnSpc>
                <a:spcPct val="150000"/>
              </a:lnSpc>
              <a:buNone/>
            </a:pPr>
            <a:r>
              <a:rPr lang="en-US" sz="1200" b="1" dirty="0">
                <a:ea typeface="+mn-lt"/>
                <a:cs typeface="+mn-lt"/>
              </a:rPr>
              <a:t>Leadership Outcome: </a:t>
            </a:r>
            <a:r>
              <a:rPr lang="en-US" sz="1200" dirty="0">
                <a:ea typeface="+mn-lt"/>
                <a:cs typeface="+mn-lt"/>
              </a:rPr>
              <a:t>Successful business model transformation and business culture re-energization at IBM.</a:t>
            </a:r>
          </a:p>
          <a:p>
            <a:pPr marL="0" indent="0" algn="just">
              <a:lnSpc>
                <a:spcPct val="150000"/>
              </a:lnSpc>
              <a:buNone/>
            </a:pPr>
            <a:r>
              <a:rPr lang="en-US" sz="1200" b="1" dirty="0">
                <a:ea typeface="+mn-lt"/>
                <a:cs typeface="+mn-lt"/>
              </a:rPr>
              <a:t>Strengths: </a:t>
            </a:r>
            <a:r>
              <a:rPr lang="en-US" sz="1200" dirty="0">
                <a:ea typeface="+mn-lt"/>
                <a:cs typeface="+mn-lt"/>
              </a:rPr>
              <a:t>Planned change leadership, improving innovation.</a:t>
            </a:r>
          </a:p>
          <a:p>
            <a:pPr marL="0" indent="0" algn="just">
              <a:lnSpc>
                <a:spcPct val="150000"/>
              </a:lnSpc>
              <a:buNone/>
            </a:pPr>
            <a:r>
              <a:rPr lang="en-US" sz="1200" b="1" dirty="0">
                <a:ea typeface="+mn-lt"/>
                <a:cs typeface="+mn-lt"/>
              </a:rPr>
              <a:t>Limitations: </a:t>
            </a:r>
            <a:r>
              <a:rPr lang="en-US" sz="1200" dirty="0">
                <a:ea typeface="+mn-lt"/>
                <a:cs typeface="+mn-lt"/>
              </a:rPr>
              <a:t>The measurement of emotional intelligence was in the opposition to major changes within the organization.</a:t>
            </a:r>
            <a:endParaRPr lang="en-US" sz="1200" dirty="0"/>
          </a:p>
        </p:txBody>
      </p:sp>
      <p:pic>
        <p:nvPicPr>
          <p:cNvPr id="5" name="Picture 4">
            <a:extLst>
              <a:ext uri="{FF2B5EF4-FFF2-40B4-BE49-F238E27FC236}">
                <a16:creationId xmlns:a16="http://schemas.microsoft.com/office/drawing/2014/main" id="{170551AF-9E09-786F-BD9D-8A5915F13CCA}"/>
              </a:ext>
            </a:extLst>
          </p:cNvPr>
          <p:cNvPicPr>
            <a:picLocks noChangeAspect="1"/>
          </p:cNvPicPr>
          <p:nvPr/>
        </p:nvPicPr>
        <p:blipFill>
          <a:blip r:embed="rId3"/>
          <a:stretch>
            <a:fillRect/>
          </a:stretch>
        </p:blipFill>
        <p:spPr>
          <a:xfrm>
            <a:off x="5796152" y="0"/>
            <a:ext cx="6395848" cy="6858000"/>
          </a:xfrm>
          <a:prstGeom prst="rect">
            <a:avLst/>
          </a:prstGeom>
        </p:spPr>
      </p:pic>
    </p:spTree>
    <p:extLst>
      <p:ext uri="{BB962C8B-B14F-4D97-AF65-F5344CB8AC3E}">
        <p14:creationId xmlns:p14="http://schemas.microsoft.com/office/powerpoint/2010/main" val="2790351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806E1-FBA4-FEB0-8A35-A1EB604D870B}"/>
              </a:ext>
            </a:extLst>
          </p:cNvPr>
          <p:cNvSpPr>
            <a:spLocks noGrp="1"/>
          </p:cNvSpPr>
          <p:nvPr>
            <p:ph type="title"/>
          </p:nvPr>
        </p:nvSpPr>
        <p:spPr>
          <a:xfrm>
            <a:off x="374903" y="856488"/>
            <a:ext cx="6086857" cy="1243584"/>
          </a:xfrm>
        </p:spPr>
        <p:txBody>
          <a:bodyPr anchor="ctr">
            <a:normAutofit fontScale="90000"/>
          </a:bodyPr>
          <a:lstStyle/>
          <a:p>
            <a:r>
              <a:rPr lang="en-US" sz="3400" dirty="0">
                <a:ea typeface="+mj-lt"/>
                <a:cs typeface="+mj-lt"/>
              </a:rPr>
              <a:t>Business Example: </a:t>
            </a:r>
            <a:r>
              <a:rPr lang="en-US" sz="3600" dirty="0">
                <a:ea typeface="+mn-lt"/>
                <a:cs typeface="+mn-lt"/>
              </a:rPr>
              <a:t>Southwest Airlines</a:t>
            </a:r>
            <a:br>
              <a:rPr lang="en-US" sz="3600" dirty="0">
                <a:ea typeface="+mn-lt"/>
                <a:cs typeface="+mn-lt"/>
              </a:rPr>
            </a:br>
            <a:endParaRPr lang="en-US" sz="3400" dirty="0"/>
          </a:p>
        </p:txBody>
      </p:sp>
      <p:sp>
        <p:nvSpPr>
          <p:cNvPr id="3" name="Content Placeholder 2">
            <a:extLst>
              <a:ext uri="{FF2B5EF4-FFF2-40B4-BE49-F238E27FC236}">
                <a16:creationId xmlns:a16="http://schemas.microsoft.com/office/drawing/2014/main" id="{A9C6ED26-94EB-C48D-A2B4-CD7A92E4B09C}"/>
              </a:ext>
            </a:extLst>
          </p:cNvPr>
          <p:cNvSpPr>
            <a:spLocks noGrp="1"/>
          </p:cNvSpPr>
          <p:nvPr>
            <p:ph idx="1"/>
          </p:nvPr>
        </p:nvSpPr>
        <p:spPr>
          <a:xfrm>
            <a:off x="355473" y="1818104"/>
            <a:ext cx="5065776" cy="3402363"/>
          </a:xfrm>
        </p:spPr>
        <p:txBody>
          <a:bodyPr vert="horz" lIns="91440" tIns="45720" rIns="91440" bIns="45720" rtlCol="0" anchor="t">
            <a:noAutofit/>
          </a:bodyPr>
          <a:lstStyle/>
          <a:p>
            <a:pPr marL="0" indent="0" algn="just">
              <a:lnSpc>
                <a:spcPct val="150000"/>
              </a:lnSpc>
              <a:buNone/>
            </a:pPr>
            <a:r>
              <a:rPr lang="en-US" sz="1400" dirty="0">
                <a:ea typeface="+mn-lt"/>
                <a:cs typeface="+mn-lt"/>
              </a:rPr>
              <a:t>Leader: Herb Kelleher</a:t>
            </a:r>
          </a:p>
          <a:p>
            <a:pPr marL="0" indent="0" algn="just">
              <a:lnSpc>
                <a:spcPct val="150000"/>
              </a:lnSpc>
              <a:buNone/>
            </a:pPr>
            <a:r>
              <a:rPr lang="en-US" sz="1400" b="1" dirty="0">
                <a:ea typeface="+mn-lt"/>
                <a:cs typeface="+mn-lt"/>
              </a:rPr>
              <a:t>EI Application:</a:t>
            </a:r>
          </a:p>
          <a:p>
            <a:pPr algn="just">
              <a:lnSpc>
                <a:spcPct val="150000"/>
              </a:lnSpc>
            </a:pPr>
            <a:r>
              <a:rPr lang="en-US" sz="1400" b="1" dirty="0">
                <a:ea typeface="+mn-lt"/>
                <a:cs typeface="+mn-lt"/>
              </a:rPr>
              <a:t>Social Skills: </a:t>
            </a:r>
            <a:r>
              <a:rPr lang="en-US" sz="1400" dirty="0">
                <a:ea typeface="+mn-lt"/>
                <a:cs typeface="+mn-lt"/>
              </a:rPr>
              <a:t>Kelleher promoted proper relationship and trust amongst the employees.</a:t>
            </a:r>
          </a:p>
          <a:p>
            <a:pPr algn="just">
              <a:lnSpc>
                <a:spcPct val="150000"/>
              </a:lnSpc>
            </a:pPr>
            <a:r>
              <a:rPr lang="en-US" sz="1400" b="1" dirty="0">
                <a:ea typeface="+mn-lt"/>
                <a:cs typeface="+mn-lt"/>
              </a:rPr>
              <a:t>Self awareness: </a:t>
            </a:r>
            <a:r>
              <a:rPr lang="en-US" sz="1400" dirty="0">
                <a:ea typeface="+mn-lt"/>
                <a:cs typeface="+mn-lt"/>
              </a:rPr>
              <a:t>He was a leader that was easy-going, humble and realized that he had a role to play in the development of the company culture.</a:t>
            </a:r>
          </a:p>
          <a:p>
            <a:pPr algn="just">
              <a:lnSpc>
                <a:spcPct val="150000"/>
              </a:lnSpc>
            </a:pPr>
            <a:r>
              <a:rPr lang="en-US" sz="1400" b="1" dirty="0">
                <a:ea typeface="+mn-lt"/>
                <a:cs typeface="+mn-lt"/>
              </a:rPr>
              <a:t>Leadership Outcome: </a:t>
            </a:r>
            <a:r>
              <a:rPr lang="en-US" sz="1400" dirty="0">
                <a:ea typeface="+mn-lt"/>
                <a:cs typeface="+mn-lt"/>
              </a:rPr>
              <a:t>An excellent organizational culture and a well motivated work force </a:t>
            </a:r>
            <a:r>
              <a:rPr lang="en-US" sz="1400" dirty="0"/>
              <a:t>(Mohamed, </a:t>
            </a:r>
            <a:r>
              <a:rPr lang="en-US" sz="1400" dirty="0" err="1"/>
              <a:t>Almahroos</a:t>
            </a:r>
            <a:r>
              <a:rPr lang="en-US" sz="1400" dirty="0"/>
              <a:t> and Fakhr, 2025)</a:t>
            </a:r>
            <a:r>
              <a:rPr lang="en-US" sz="1400" dirty="0">
                <a:ea typeface="+mn-lt"/>
                <a:cs typeface="+mn-lt"/>
              </a:rPr>
              <a:t>.</a:t>
            </a:r>
          </a:p>
          <a:p>
            <a:pPr algn="just">
              <a:lnSpc>
                <a:spcPct val="150000"/>
              </a:lnSpc>
            </a:pPr>
            <a:r>
              <a:rPr lang="en-US" sz="1400" b="1" dirty="0">
                <a:ea typeface="+mn-lt"/>
                <a:cs typeface="+mn-lt"/>
              </a:rPr>
              <a:t>Strengths:</a:t>
            </a:r>
            <a:r>
              <a:rPr lang="en-US" sz="1400" dirty="0">
                <a:ea typeface="+mn-lt"/>
                <a:cs typeface="+mn-lt"/>
              </a:rPr>
              <a:t>Employee satisfaction and minimal employee turnover.</a:t>
            </a:r>
          </a:p>
          <a:p>
            <a:pPr algn="just">
              <a:lnSpc>
                <a:spcPct val="150000"/>
              </a:lnSpc>
            </a:pPr>
            <a:r>
              <a:rPr lang="en-US" sz="1400" b="1" dirty="0">
                <a:ea typeface="+mn-lt"/>
                <a:cs typeface="+mn-lt"/>
              </a:rPr>
              <a:t>Limitations:</a:t>
            </a:r>
            <a:r>
              <a:rPr lang="en-US" sz="1400" dirty="0">
                <a:ea typeface="+mn-lt"/>
                <a:cs typeface="+mn-lt"/>
              </a:rPr>
              <a:t>Culture is enhanced as competition rises.</a:t>
            </a:r>
            <a:endParaRPr lang="en-US" sz="1400" dirty="0"/>
          </a:p>
        </p:txBody>
      </p:sp>
      <p:pic>
        <p:nvPicPr>
          <p:cNvPr id="5" name="Picture 4">
            <a:extLst>
              <a:ext uri="{FF2B5EF4-FFF2-40B4-BE49-F238E27FC236}">
                <a16:creationId xmlns:a16="http://schemas.microsoft.com/office/drawing/2014/main" id="{E68134B1-5DB5-389C-7D10-47FE8CAB803B}"/>
              </a:ext>
            </a:extLst>
          </p:cNvPr>
          <p:cNvPicPr>
            <a:picLocks noChangeAspect="1"/>
          </p:cNvPicPr>
          <p:nvPr/>
        </p:nvPicPr>
        <p:blipFill>
          <a:blip r:embed="rId3"/>
          <a:stretch>
            <a:fillRect/>
          </a:stretch>
        </p:blipFill>
        <p:spPr>
          <a:xfrm>
            <a:off x="6708647" y="156210"/>
            <a:ext cx="5095875" cy="6198870"/>
          </a:xfrm>
          <a:prstGeom prst="rect">
            <a:avLst/>
          </a:prstGeom>
        </p:spPr>
      </p:pic>
    </p:spTree>
    <p:extLst>
      <p:ext uri="{BB962C8B-B14F-4D97-AF65-F5344CB8AC3E}">
        <p14:creationId xmlns:p14="http://schemas.microsoft.com/office/powerpoint/2010/main" val="1007841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BFDC6C91-8A33-7385-0EEF-5A5FE5ACE767}"/>
              </a:ext>
            </a:extLst>
          </p:cNvPr>
          <p:cNvSpPr>
            <a:spLocks noGrp="1"/>
          </p:cNvSpPr>
          <p:nvPr>
            <p:ph type="title"/>
          </p:nvPr>
        </p:nvSpPr>
        <p:spPr>
          <a:xfrm>
            <a:off x="1285240" y="1050595"/>
            <a:ext cx="8074815" cy="1618489"/>
          </a:xfrm>
        </p:spPr>
        <p:txBody>
          <a:bodyPr anchor="ctr">
            <a:normAutofit/>
          </a:bodyPr>
          <a:lstStyle/>
          <a:p>
            <a:r>
              <a:rPr lang="en-GB" sz="5000" noProof="0" dirty="0">
                <a:ea typeface="+mj-lt"/>
                <a:cs typeface="+mj-lt"/>
              </a:rPr>
              <a:t>Cultural Intelligence in Leadership</a:t>
            </a:r>
            <a:endParaRPr lang="en-GB" sz="5000" noProof="0" dirty="0"/>
          </a:p>
        </p:txBody>
      </p:sp>
      <p:sp>
        <p:nvSpPr>
          <p:cNvPr id="3" name="Content Placeholder 2">
            <a:extLst>
              <a:ext uri="{FF2B5EF4-FFF2-40B4-BE49-F238E27FC236}">
                <a16:creationId xmlns:a16="http://schemas.microsoft.com/office/drawing/2014/main" id="{88148980-C649-3B29-3F5F-2ABD9B595534}"/>
              </a:ext>
            </a:extLst>
          </p:cNvPr>
          <p:cNvSpPr>
            <a:spLocks noGrp="1"/>
          </p:cNvSpPr>
          <p:nvPr>
            <p:ph idx="1"/>
          </p:nvPr>
        </p:nvSpPr>
        <p:spPr>
          <a:xfrm>
            <a:off x="1285240" y="2969469"/>
            <a:ext cx="8074815" cy="2800395"/>
          </a:xfrm>
        </p:spPr>
        <p:txBody>
          <a:bodyPr vert="horz" lIns="91440" tIns="45720" rIns="91440" bIns="45720" rtlCol="0" anchor="t">
            <a:normAutofit/>
          </a:bodyPr>
          <a:lstStyle/>
          <a:p>
            <a:r>
              <a:rPr lang="en-GB" sz="1100" noProof="0" dirty="0">
                <a:ea typeface="+mn-lt"/>
                <a:cs typeface="+mn-lt"/>
              </a:rPr>
              <a:t>Cultural intelligence (CQ)</a:t>
            </a:r>
            <a:endParaRPr lang="en-GB" sz="1100" noProof="0" dirty="0"/>
          </a:p>
          <a:p>
            <a:r>
              <a:rPr lang="en-GB" sz="1100" noProof="0" dirty="0">
                <a:ea typeface="+mn-lt"/>
                <a:cs typeface="+mn-lt"/>
              </a:rPr>
              <a:t>Ability to work effectively across cultures</a:t>
            </a:r>
            <a:endParaRPr lang="en-GB" sz="1100" noProof="0" dirty="0"/>
          </a:p>
          <a:p>
            <a:r>
              <a:rPr lang="en-GB" sz="1100" noProof="0" dirty="0">
                <a:ea typeface="+mn-lt"/>
                <a:cs typeface="+mn-lt"/>
              </a:rPr>
              <a:t>Global organisations manage multicultural teams</a:t>
            </a:r>
            <a:endParaRPr lang="en-GB" sz="1100" noProof="0" dirty="0"/>
          </a:p>
          <a:p>
            <a:r>
              <a:rPr lang="en-GB" sz="1100" noProof="0" dirty="0">
                <a:ea typeface="+mn-lt"/>
                <a:cs typeface="+mn-lt"/>
              </a:rPr>
              <a:t>Cultural awareness improves:</a:t>
            </a:r>
            <a:endParaRPr lang="en-GB" sz="1100" noProof="0" dirty="0"/>
          </a:p>
          <a:p>
            <a:pPr lvl="1"/>
            <a:r>
              <a:rPr lang="en-GB" sz="1100" noProof="0" dirty="0">
                <a:ea typeface="+mn-lt"/>
                <a:cs typeface="+mn-lt"/>
              </a:rPr>
              <a:t>Collaboration</a:t>
            </a:r>
            <a:endParaRPr lang="en-GB" sz="1100" noProof="0" dirty="0"/>
          </a:p>
          <a:p>
            <a:pPr lvl="1"/>
            <a:r>
              <a:rPr lang="en-GB" sz="1100" noProof="0" dirty="0">
                <a:ea typeface="+mn-lt"/>
                <a:cs typeface="+mn-lt"/>
              </a:rPr>
              <a:t>Communication</a:t>
            </a:r>
            <a:endParaRPr lang="en-GB" sz="1100" noProof="0" dirty="0"/>
          </a:p>
          <a:p>
            <a:pPr lvl="1"/>
            <a:r>
              <a:rPr lang="en-GB" sz="1100" noProof="0" dirty="0">
                <a:ea typeface="+mn-lt"/>
                <a:cs typeface="+mn-lt"/>
              </a:rPr>
              <a:t>Global partnerships (</a:t>
            </a:r>
            <a:r>
              <a:rPr lang="en-GB" sz="1100" noProof="0" dirty="0" err="1">
                <a:ea typeface="+mn-lt"/>
                <a:cs typeface="+mn-lt"/>
              </a:rPr>
              <a:t>Wadhera</a:t>
            </a:r>
            <a:r>
              <a:rPr lang="en-GB" sz="1100" noProof="0" dirty="0">
                <a:ea typeface="+mn-lt"/>
                <a:cs typeface="+mn-lt"/>
              </a:rPr>
              <a:t> and Gandhi, 2024)</a:t>
            </a:r>
            <a:endParaRPr lang="en-GB" sz="1100" noProof="0" dirty="0"/>
          </a:p>
          <a:p>
            <a:r>
              <a:rPr lang="en-GB" sz="1100" noProof="0" dirty="0">
                <a:ea typeface="+mn-lt"/>
                <a:cs typeface="+mn-lt"/>
              </a:rPr>
              <a:t>CQ helps organisations adapt to:</a:t>
            </a:r>
            <a:endParaRPr lang="en-GB" sz="1100" noProof="0" dirty="0"/>
          </a:p>
          <a:p>
            <a:pPr lvl="1"/>
            <a:r>
              <a:rPr lang="en-GB" sz="1100" noProof="0" dirty="0">
                <a:ea typeface="+mn-lt"/>
                <a:cs typeface="+mn-lt"/>
              </a:rPr>
              <a:t>International markets</a:t>
            </a:r>
            <a:endParaRPr lang="en-GB" sz="1100" noProof="0" dirty="0"/>
          </a:p>
          <a:p>
            <a:pPr lvl="1"/>
            <a:r>
              <a:rPr lang="en-GB" sz="1100" noProof="0" dirty="0">
                <a:ea typeface="+mn-lt"/>
                <a:cs typeface="+mn-lt"/>
              </a:rPr>
              <a:t>Diverse employees</a:t>
            </a:r>
            <a:endParaRPr lang="en-GB" sz="1100" noProof="0" dirty="0"/>
          </a:p>
          <a:p>
            <a:pPr lvl="1"/>
            <a:r>
              <a:rPr lang="en-GB" sz="1100" noProof="0" dirty="0">
                <a:ea typeface="+mn-lt"/>
                <a:cs typeface="+mn-lt"/>
              </a:rPr>
              <a:t>Essential leadership capability in global business</a:t>
            </a:r>
            <a:endParaRPr lang="en-GB" sz="1100" noProof="0" dirty="0"/>
          </a:p>
          <a:p>
            <a:endParaRPr lang="en-GB" sz="1100" noProof="0" dirty="0"/>
          </a:p>
        </p:txBody>
      </p:sp>
    </p:spTree>
    <p:extLst>
      <p:ext uri="{BB962C8B-B14F-4D97-AF65-F5344CB8AC3E}">
        <p14:creationId xmlns:p14="http://schemas.microsoft.com/office/powerpoint/2010/main" val="2424277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357C9-4432-2557-B193-0B4919DA5794}"/>
              </a:ext>
            </a:extLst>
          </p:cNvPr>
          <p:cNvSpPr>
            <a:spLocks noGrp="1"/>
          </p:cNvSpPr>
          <p:nvPr>
            <p:ph type="title"/>
          </p:nvPr>
        </p:nvSpPr>
        <p:spPr>
          <a:xfrm>
            <a:off x="838199" y="1068891"/>
            <a:ext cx="4259731" cy="1985085"/>
          </a:xfrm>
        </p:spPr>
        <p:txBody>
          <a:bodyPr anchor="b">
            <a:normAutofit/>
          </a:bodyPr>
          <a:lstStyle/>
          <a:p>
            <a:pPr algn="ctr"/>
            <a:r>
              <a:rPr lang="en-US" dirty="0"/>
              <a:t>Earley and Ang's Model</a:t>
            </a:r>
          </a:p>
        </p:txBody>
      </p:sp>
      <p:sp>
        <p:nvSpPr>
          <p:cNvPr id="3" name="Content Placeholder 2">
            <a:extLst>
              <a:ext uri="{FF2B5EF4-FFF2-40B4-BE49-F238E27FC236}">
                <a16:creationId xmlns:a16="http://schemas.microsoft.com/office/drawing/2014/main" id="{70009106-3E18-DCC4-8277-EB51E96066B8}"/>
              </a:ext>
            </a:extLst>
          </p:cNvPr>
          <p:cNvSpPr>
            <a:spLocks noGrp="1"/>
          </p:cNvSpPr>
          <p:nvPr>
            <p:ph idx="1"/>
          </p:nvPr>
        </p:nvSpPr>
        <p:spPr>
          <a:xfrm>
            <a:off x="6586415" y="723153"/>
            <a:ext cx="4555782" cy="5392482"/>
          </a:xfrm>
        </p:spPr>
        <p:txBody>
          <a:bodyPr vert="horz" lIns="91440" tIns="45720" rIns="91440" bIns="45720" rtlCol="0" anchor="ctr">
            <a:normAutofit/>
          </a:bodyPr>
          <a:lstStyle/>
          <a:p>
            <a:pPr algn="just"/>
            <a:r>
              <a:rPr lang="en-US" sz="1900" b="1" dirty="0"/>
              <a:t>Cognitive CQ: T</a:t>
            </a:r>
            <a:r>
              <a:rPr lang="en-US" sz="1900" dirty="0"/>
              <a:t>he acquirement of cultural norms and practices.</a:t>
            </a:r>
          </a:p>
          <a:p>
            <a:pPr algn="just"/>
            <a:r>
              <a:rPr lang="en-US" sz="1900" b="1" dirty="0"/>
              <a:t>Motivational CQ: </a:t>
            </a:r>
            <a:r>
              <a:rPr lang="en-US" sz="1900" dirty="0"/>
              <a:t>The desire to perform well in different culture.</a:t>
            </a:r>
          </a:p>
          <a:p>
            <a:pPr algn="just"/>
            <a:r>
              <a:rPr lang="en-US" sz="1900" b="1" dirty="0"/>
              <a:t>Behavioral CQ: </a:t>
            </a:r>
            <a:r>
              <a:rPr lang="en-US" sz="1900" dirty="0"/>
              <a:t>Adaptation of behavior according to culturally diverse environment.</a:t>
            </a:r>
          </a:p>
          <a:p>
            <a:pPr algn="just"/>
            <a:r>
              <a:rPr lang="en-US" sz="1900" b="1" dirty="0"/>
              <a:t>Strengths: </a:t>
            </a:r>
            <a:r>
              <a:rPr lang="en-US" sz="1900" dirty="0"/>
              <a:t>Focuses on realistic cultural adaptability towards leaders. Can be used in multi cultural, multinationals </a:t>
            </a:r>
            <a:r>
              <a:rPr lang="en-US" sz="1900" dirty="0">
                <a:ea typeface="+mn-lt"/>
                <a:cs typeface="+mn-lt"/>
              </a:rPr>
              <a:t> (Piotrowska and Piotrowski, 2023)</a:t>
            </a:r>
            <a:r>
              <a:rPr lang="en-US" sz="1900" dirty="0"/>
              <a:t>.</a:t>
            </a:r>
          </a:p>
          <a:p>
            <a:pPr algn="just"/>
            <a:r>
              <a:rPr lang="en-US" sz="1900" b="1" dirty="0"/>
              <a:t>Limitations: </a:t>
            </a:r>
            <a:r>
              <a:rPr lang="en-US" sz="1900" dirty="0"/>
              <a:t>CQ is an indicator that can be difficult. Existence can never be shared with all human beings according to their experiences and might not necessarily conform to the general cultural norms. </a:t>
            </a:r>
          </a:p>
        </p:txBody>
      </p:sp>
      <p:pic>
        <p:nvPicPr>
          <p:cNvPr id="1026" name="Picture 2" descr="Are accounting academics culturally intelligent?: An empirical  investigation - ScienceDirect">
            <a:extLst>
              <a:ext uri="{FF2B5EF4-FFF2-40B4-BE49-F238E27FC236}">
                <a16:creationId xmlns:a16="http://schemas.microsoft.com/office/drawing/2014/main" id="{66AB2F96-0D7F-6651-B10E-98600F85BA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426" y="3221556"/>
            <a:ext cx="4867275" cy="3209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355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148D6-E357-5E00-1575-3E07B60738BF}"/>
              </a:ext>
            </a:extLst>
          </p:cNvPr>
          <p:cNvSpPr>
            <a:spLocks noGrp="1"/>
          </p:cNvSpPr>
          <p:nvPr>
            <p:ph type="title"/>
          </p:nvPr>
        </p:nvSpPr>
        <p:spPr>
          <a:xfrm>
            <a:off x="781878" y="5014525"/>
            <a:ext cx="4572000" cy="1401183"/>
          </a:xfrm>
        </p:spPr>
        <p:txBody>
          <a:bodyPr anchor="t">
            <a:normAutofit/>
          </a:bodyPr>
          <a:lstStyle/>
          <a:p>
            <a:r>
              <a:rPr lang="en-US" sz="3200" dirty="0">
                <a:ea typeface="+mj-lt"/>
                <a:cs typeface="+mj-lt"/>
              </a:rPr>
              <a:t>Business Example: McDonald</a:t>
            </a:r>
            <a:endParaRPr lang="en-US" sz="3200" dirty="0"/>
          </a:p>
        </p:txBody>
      </p:sp>
      <p:sp>
        <p:nvSpPr>
          <p:cNvPr id="3" name="Content Placeholder 2">
            <a:extLst>
              <a:ext uri="{FF2B5EF4-FFF2-40B4-BE49-F238E27FC236}">
                <a16:creationId xmlns:a16="http://schemas.microsoft.com/office/drawing/2014/main" id="{BD0A427B-4C64-4D7B-520A-FDDCE837F65B}"/>
              </a:ext>
            </a:extLst>
          </p:cNvPr>
          <p:cNvSpPr>
            <a:spLocks noGrp="1"/>
          </p:cNvSpPr>
          <p:nvPr>
            <p:ph idx="1"/>
          </p:nvPr>
        </p:nvSpPr>
        <p:spPr>
          <a:xfrm>
            <a:off x="6811617" y="838200"/>
            <a:ext cx="4542183" cy="5315911"/>
          </a:xfrm>
        </p:spPr>
        <p:txBody>
          <a:bodyPr vert="horz" lIns="91440" tIns="45720" rIns="91440" bIns="45720" rtlCol="0">
            <a:normAutofit fontScale="85000" lnSpcReduction="10000"/>
          </a:bodyPr>
          <a:lstStyle/>
          <a:p>
            <a:pPr marL="0" indent="0" algn="just">
              <a:lnSpc>
                <a:spcPct val="150000"/>
              </a:lnSpc>
              <a:buNone/>
            </a:pPr>
            <a:r>
              <a:rPr lang="en-US" sz="1900" b="1" dirty="0">
                <a:ea typeface="+mn-lt"/>
                <a:cs typeface="+mn-lt"/>
              </a:rPr>
              <a:t>Leader: </a:t>
            </a:r>
            <a:r>
              <a:rPr lang="en-US" sz="1900" dirty="0">
                <a:ea typeface="+mn-lt"/>
                <a:cs typeface="+mn-lt"/>
              </a:rPr>
              <a:t>Steve Easterbrook</a:t>
            </a:r>
          </a:p>
          <a:p>
            <a:pPr marL="0" indent="0" algn="just">
              <a:lnSpc>
                <a:spcPct val="150000"/>
              </a:lnSpc>
              <a:buNone/>
            </a:pPr>
            <a:r>
              <a:rPr lang="en-US" sz="1900" b="1" dirty="0">
                <a:ea typeface="+mn-lt"/>
                <a:cs typeface="+mn-lt"/>
              </a:rPr>
              <a:t>CQ Application:</a:t>
            </a:r>
          </a:p>
          <a:p>
            <a:pPr marL="0" indent="0" algn="just">
              <a:lnSpc>
                <a:spcPct val="150000"/>
              </a:lnSpc>
              <a:buNone/>
            </a:pPr>
            <a:r>
              <a:rPr lang="en-US" sz="1900" b="1" dirty="0">
                <a:ea typeface="+mn-lt"/>
                <a:cs typeface="+mn-lt"/>
              </a:rPr>
              <a:t>Cognitive CQ: </a:t>
            </a:r>
            <a:r>
              <a:rPr lang="en-US" sz="1900" dirty="0">
                <a:ea typeface="+mn-lt"/>
                <a:cs typeface="+mn-lt"/>
              </a:rPr>
              <a:t>Understanding of the cultural differences in the global markets.</a:t>
            </a:r>
          </a:p>
          <a:p>
            <a:pPr marL="0" indent="0" algn="just">
              <a:lnSpc>
                <a:spcPct val="150000"/>
              </a:lnSpc>
              <a:buNone/>
            </a:pPr>
            <a:r>
              <a:rPr lang="en-US" sz="1900" b="1" dirty="0">
                <a:ea typeface="+mn-lt"/>
                <a:cs typeface="+mn-lt"/>
              </a:rPr>
              <a:t>Behavioral CQ: </a:t>
            </a:r>
            <a:r>
              <a:rPr lang="en-US" sz="1900" dirty="0">
                <a:ea typeface="+mn-lt"/>
                <a:cs typeface="+mn-lt"/>
              </a:rPr>
              <a:t>Localizing the McDonalds menu and service to the local taste in terms of culture.</a:t>
            </a:r>
          </a:p>
          <a:p>
            <a:pPr marL="0" indent="0" algn="just">
              <a:lnSpc>
                <a:spcPct val="150000"/>
              </a:lnSpc>
              <a:buNone/>
            </a:pPr>
            <a:r>
              <a:rPr lang="en-US" sz="1900" b="1" dirty="0">
                <a:ea typeface="+mn-lt"/>
                <a:cs typeface="+mn-lt"/>
              </a:rPr>
              <a:t>Leadership Outcome: </a:t>
            </a:r>
            <a:r>
              <a:rPr lang="en-US" sz="1900" dirty="0">
                <a:ea typeface="+mn-lt"/>
                <a:cs typeface="+mn-lt"/>
              </a:rPr>
              <a:t>Proper globalization through formulation of plans that are unique in each market.</a:t>
            </a:r>
          </a:p>
          <a:p>
            <a:pPr marL="0" indent="0" algn="just">
              <a:lnSpc>
                <a:spcPct val="150000"/>
              </a:lnSpc>
              <a:buNone/>
            </a:pPr>
            <a:r>
              <a:rPr lang="en-US" sz="1900" b="1" dirty="0">
                <a:ea typeface="+mn-lt"/>
                <a:cs typeface="+mn-lt"/>
              </a:rPr>
              <a:t>Strengths: </a:t>
            </a:r>
            <a:r>
              <a:rPr lang="en-US" sz="1900" dirty="0">
                <a:ea typeface="+mn-lt"/>
                <a:cs typeface="+mn-lt"/>
              </a:rPr>
              <a:t>Adaptability in the different markets. Effective localization policies.</a:t>
            </a:r>
          </a:p>
          <a:p>
            <a:pPr marL="0" indent="0" algn="just">
              <a:lnSpc>
                <a:spcPct val="150000"/>
              </a:lnSpc>
              <a:buNone/>
            </a:pPr>
            <a:r>
              <a:rPr lang="en-US" sz="1900" b="1" dirty="0">
                <a:ea typeface="+mn-lt"/>
                <a:cs typeface="+mn-lt"/>
              </a:rPr>
              <a:t>Limitations: </a:t>
            </a:r>
            <a:r>
              <a:rPr lang="en-US" sz="1900" dirty="0">
                <a:ea typeface="+mn-lt"/>
                <a:cs typeface="+mn-lt"/>
              </a:rPr>
              <a:t>Risk of losing the brand because of overemphasizing local preferences.</a:t>
            </a:r>
            <a:endParaRPr lang="en-US" sz="1900" dirty="0"/>
          </a:p>
        </p:txBody>
      </p:sp>
      <p:pic>
        <p:nvPicPr>
          <p:cNvPr id="5" name="Picture 4">
            <a:extLst>
              <a:ext uri="{FF2B5EF4-FFF2-40B4-BE49-F238E27FC236}">
                <a16:creationId xmlns:a16="http://schemas.microsoft.com/office/drawing/2014/main" id="{6ABABA1A-DDCE-7F74-A1A1-1B68A840D4D6}"/>
              </a:ext>
            </a:extLst>
          </p:cNvPr>
          <p:cNvPicPr>
            <a:picLocks noChangeAspect="1"/>
          </p:cNvPicPr>
          <p:nvPr/>
        </p:nvPicPr>
        <p:blipFill>
          <a:blip r:embed="rId3"/>
          <a:stretch>
            <a:fillRect/>
          </a:stretch>
        </p:blipFill>
        <p:spPr>
          <a:xfrm>
            <a:off x="210378" y="335144"/>
            <a:ext cx="5715000" cy="3810000"/>
          </a:xfrm>
          <a:prstGeom prst="rect">
            <a:avLst/>
          </a:prstGeom>
        </p:spPr>
      </p:pic>
    </p:spTree>
    <p:extLst>
      <p:ext uri="{BB962C8B-B14F-4D97-AF65-F5344CB8AC3E}">
        <p14:creationId xmlns:p14="http://schemas.microsoft.com/office/powerpoint/2010/main" val="2508535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66CCE-4799-1F2E-6AB1-719AC0DFD5BF}"/>
              </a:ext>
            </a:extLst>
          </p:cNvPr>
          <p:cNvSpPr>
            <a:spLocks noGrp="1"/>
          </p:cNvSpPr>
          <p:nvPr>
            <p:ph type="title"/>
          </p:nvPr>
        </p:nvSpPr>
        <p:spPr>
          <a:xfrm>
            <a:off x="374904" y="856488"/>
            <a:ext cx="4992624" cy="1243584"/>
          </a:xfrm>
        </p:spPr>
        <p:txBody>
          <a:bodyPr anchor="ctr">
            <a:normAutofit/>
          </a:bodyPr>
          <a:lstStyle/>
          <a:p>
            <a:r>
              <a:rPr lang="en-US" sz="3400" dirty="0">
                <a:ea typeface="+mj-lt"/>
                <a:cs typeface="+mj-lt"/>
              </a:rPr>
              <a:t>Business Example: Nike</a:t>
            </a:r>
            <a:endParaRPr lang="en-US" sz="3400" dirty="0"/>
          </a:p>
        </p:txBody>
      </p:sp>
      <p:sp>
        <p:nvSpPr>
          <p:cNvPr id="3" name="Content Placeholder 2">
            <a:extLst>
              <a:ext uri="{FF2B5EF4-FFF2-40B4-BE49-F238E27FC236}">
                <a16:creationId xmlns:a16="http://schemas.microsoft.com/office/drawing/2014/main" id="{96272307-5233-E863-7008-5D546FFA7108}"/>
              </a:ext>
            </a:extLst>
          </p:cNvPr>
          <p:cNvSpPr>
            <a:spLocks noGrp="1"/>
          </p:cNvSpPr>
          <p:nvPr>
            <p:ph idx="1"/>
          </p:nvPr>
        </p:nvSpPr>
        <p:spPr>
          <a:xfrm>
            <a:off x="374904" y="2522949"/>
            <a:ext cx="5065776" cy="3402363"/>
          </a:xfrm>
        </p:spPr>
        <p:txBody>
          <a:bodyPr vert="horz" lIns="91440" tIns="45720" rIns="91440" bIns="45720" rtlCol="0" anchor="t">
            <a:normAutofit/>
          </a:bodyPr>
          <a:lstStyle/>
          <a:p>
            <a:pPr marL="0" indent="0" algn="just">
              <a:buNone/>
            </a:pPr>
            <a:r>
              <a:rPr lang="en-US" sz="1400" dirty="0">
                <a:ea typeface="+mn-lt"/>
                <a:cs typeface="+mn-lt"/>
              </a:rPr>
              <a:t>Leader: Mark Parker</a:t>
            </a:r>
          </a:p>
          <a:p>
            <a:pPr marL="0" indent="0" algn="just">
              <a:buNone/>
            </a:pPr>
            <a:r>
              <a:rPr lang="en-US" sz="1400" b="1" dirty="0">
                <a:ea typeface="+mn-lt"/>
                <a:cs typeface="+mn-lt"/>
              </a:rPr>
              <a:t>CQ Application:</a:t>
            </a:r>
          </a:p>
          <a:p>
            <a:pPr algn="just"/>
            <a:r>
              <a:rPr lang="en-US" sz="1400" b="1" dirty="0">
                <a:ea typeface="+mn-lt"/>
                <a:cs typeface="+mn-lt"/>
              </a:rPr>
              <a:t>Motivational CQ: </a:t>
            </a:r>
            <a:r>
              <a:rPr lang="en-US" sz="1400" dirty="0">
                <a:ea typeface="+mn-lt"/>
                <a:cs typeface="+mn-lt"/>
              </a:rPr>
              <a:t>Being aware of the significance of cultural diversity in teams.</a:t>
            </a:r>
          </a:p>
          <a:p>
            <a:pPr algn="just"/>
            <a:r>
              <a:rPr lang="en-US" sz="1400" b="1" dirty="0">
                <a:ea typeface="+mn-lt"/>
                <a:cs typeface="+mn-lt"/>
              </a:rPr>
              <a:t>Behavioral CQ: </a:t>
            </a:r>
            <a:r>
              <a:rPr lang="en-US" sz="1400" dirty="0">
                <a:ea typeface="+mn-lt"/>
                <a:cs typeface="+mn-lt"/>
              </a:rPr>
              <a:t>Culture and culturally relevant marketing and product development </a:t>
            </a:r>
            <a:r>
              <a:rPr lang="en-US" sz="1400" dirty="0"/>
              <a:t>(Suh et al., 2022)</a:t>
            </a:r>
            <a:r>
              <a:rPr lang="en-US" sz="1400" dirty="0">
                <a:ea typeface="+mn-lt"/>
                <a:cs typeface="+mn-lt"/>
              </a:rPr>
              <a:t>.</a:t>
            </a:r>
          </a:p>
          <a:p>
            <a:pPr algn="just"/>
            <a:r>
              <a:rPr lang="en-US" sz="1400" b="1" dirty="0">
                <a:ea typeface="+mn-lt"/>
                <a:cs typeface="+mn-lt"/>
              </a:rPr>
              <a:t>Leadership Outcome: </a:t>
            </a:r>
            <a:r>
              <a:rPr lang="en-US" sz="1400" dirty="0">
                <a:ea typeface="+mn-lt"/>
                <a:cs typeface="+mn-lt"/>
              </a:rPr>
              <a:t>Expansion into high brand loyalty markets.</a:t>
            </a:r>
          </a:p>
          <a:p>
            <a:pPr algn="just"/>
            <a:r>
              <a:rPr lang="en-US" sz="1400" b="1" dirty="0">
                <a:ea typeface="+mn-lt"/>
                <a:cs typeface="+mn-lt"/>
              </a:rPr>
              <a:t>Strengths: </a:t>
            </a:r>
            <a:r>
              <a:rPr lang="en-US" sz="1400" dirty="0">
                <a:ea typeface="+mn-lt"/>
                <a:cs typeface="+mn-lt"/>
              </a:rPr>
              <a:t>Proper contact with the various consumer segments. Imaginations in alternative thinking.</a:t>
            </a:r>
          </a:p>
          <a:p>
            <a:pPr algn="just"/>
            <a:r>
              <a:rPr lang="en-US" sz="1400" b="1" dirty="0">
                <a:ea typeface="+mn-lt"/>
                <a:cs typeface="+mn-lt"/>
              </a:rPr>
              <a:t>Limitations: </a:t>
            </a:r>
            <a:r>
              <a:rPr lang="en-US" sz="1400" dirty="0">
                <a:ea typeface="+mn-lt"/>
                <a:cs typeface="+mn-lt"/>
              </a:rPr>
              <a:t>Certain markets will have some cultural blunders.</a:t>
            </a:r>
            <a:endParaRPr lang="en-US" sz="1400" dirty="0"/>
          </a:p>
        </p:txBody>
      </p:sp>
      <p:pic>
        <p:nvPicPr>
          <p:cNvPr id="5" name="Picture 4">
            <a:extLst>
              <a:ext uri="{FF2B5EF4-FFF2-40B4-BE49-F238E27FC236}">
                <a16:creationId xmlns:a16="http://schemas.microsoft.com/office/drawing/2014/main" id="{DED08427-059E-2B92-9C2B-B476F4F18EE1}"/>
              </a:ext>
            </a:extLst>
          </p:cNvPr>
          <p:cNvPicPr>
            <a:picLocks noChangeAspect="1"/>
          </p:cNvPicPr>
          <p:nvPr/>
        </p:nvPicPr>
        <p:blipFill>
          <a:blip r:embed="rId3"/>
          <a:stretch>
            <a:fillRect/>
          </a:stretch>
        </p:blipFill>
        <p:spPr>
          <a:xfrm>
            <a:off x="6824479" y="2100072"/>
            <a:ext cx="4639042" cy="3087072"/>
          </a:xfrm>
          <a:prstGeom prst="rect">
            <a:avLst/>
          </a:prstGeom>
        </p:spPr>
      </p:pic>
    </p:spTree>
    <p:extLst>
      <p:ext uri="{BB962C8B-B14F-4D97-AF65-F5344CB8AC3E}">
        <p14:creationId xmlns:p14="http://schemas.microsoft.com/office/powerpoint/2010/main" val="517065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9468B7-8660-5D4A-E390-98C145C39534}"/>
              </a:ext>
            </a:extLst>
          </p:cNvPr>
          <p:cNvSpPr>
            <a:spLocks noGrp="1"/>
          </p:cNvSpPr>
          <p:nvPr>
            <p:ph type="title"/>
          </p:nvPr>
        </p:nvSpPr>
        <p:spPr>
          <a:xfrm>
            <a:off x="686834" y="1153572"/>
            <a:ext cx="3200400" cy="4461163"/>
          </a:xfrm>
        </p:spPr>
        <p:txBody>
          <a:bodyPr>
            <a:normAutofit/>
          </a:bodyPr>
          <a:lstStyle/>
          <a:p>
            <a:r>
              <a:rPr lang="en-US">
                <a:solidFill>
                  <a:srgbClr val="FFFFFF"/>
                </a:solidFill>
                <a:ea typeface="+mj-lt"/>
                <a:cs typeface="+mj-lt"/>
              </a:rPr>
              <a:t>EI vs CQ (Critical Comparison)</a:t>
            </a:r>
            <a:endParaRPr lang="en-US">
              <a:solidFill>
                <a:srgbClr val="FFFFFF"/>
              </a:solidFill>
            </a:endParaRP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283CA3D-67BA-C5ED-791D-66A58F9F3320}"/>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US" sz="1300" b="1" dirty="0">
                <a:ea typeface="+mn-lt"/>
                <a:cs typeface="+mn-lt"/>
              </a:rPr>
              <a:t>Emotional Intelligence (EI)</a:t>
            </a:r>
          </a:p>
          <a:p>
            <a:r>
              <a:rPr lang="en-US" sz="1300" b="1" dirty="0">
                <a:ea typeface="+mn-lt"/>
                <a:cs typeface="+mn-lt"/>
              </a:rPr>
              <a:t>Concentration: </a:t>
            </a:r>
            <a:r>
              <a:rPr lang="en-US" sz="1300" dirty="0">
                <a:ea typeface="+mn-lt"/>
                <a:cs typeface="+mn-lt"/>
              </a:rPr>
              <a:t>The management of human relationship, enhanced communication, and team motivation.</a:t>
            </a:r>
          </a:p>
          <a:p>
            <a:r>
              <a:rPr lang="en-US" sz="1300" b="1" dirty="0">
                <a:ea typeface="+mn-lt"/>
                <a:cs typeface="+mn-lt"/>
              </a:rPr>
              <a:t>Core Competencies: </a:t>
            </a:r>
            <a:r>
              <a:rPr lang="en-US" sz="1300" dirty="0">
                <a:ea typeface="+mn-lt"/>
                <a:cs typeface="+mn-lt"/>
              </a:rPr>
              <a:t>self-understanding, self-control, emotional intelligence, social abilities and drive.</a:t>
            </a:r>
          </a:p>
          <a:p>
            <a:r>
              <a:rPr lang="en-US" sz="1300" b="1" dirty="0">
                <a:ea typeface="+mn-lt"/>
                <a:cs typeface="+mn-lt"/>
              </a:rPr>
              <a:t>Leadership Result: </a:t>
            </a:r>
            <a:r>
              <a:rPr lang="en-US" sz="1300" dirty="0">
                <a:ea typeface="+mn-lt"/>
                <a:cs typeface="+mn-lt"/>
              </a:rPr>
              <a:t>EI achieved results in greater performance in an organization through the development of trust, conflict resolution, and health team dynamics.</a:t>
            </a:r>
          </a:p>
          <a:p>
            <a:pPr marL="0" indent="0">
              <a:buNone/>
            </a:pPr>
            <a:r>
              <a:rPr lang="en-US" sz="1300" b="1" dirty="0">
                <a:ea typeface="+mn-lt"/>
                <a:cs typeface="+mn-lt"/>
              </a:rPr>
              <a:t>Cultural Intelligence (CQ)</a:t>
            </a:r>
          </a:p>
          <a:p>
            <a:r>
              <a:rPr lang="en-US" sz="1300" b="1" dirty="0">
                <a:ea typeface="+mn-lt"/>
                <a:cs typeface="+mn-lt"/>
              </a:rPr>
              <a:t>Highlight: </a:t>
            </a:r>
            <a:r>
              <a:rPr lang="en-US" sz="1300" dirty="0">
                <a:ea typeface="+mn-lt"/>
                <a:cs typeface="+mn-lt"/>
              </a:rPr>
              <a:t>Cross-cultural contact and multicultural team management.</a:t>
            </a:r>
          </a:p>
          <a:p>
            <a:r>
              <a:rPr lang="en-US" sz="1300" dirty="0">
                <a:ea typeface="+mn-lt"/>
                <a:cs typeface="+mn-lt"/>
              </a:rPr>
              <a:t>The most important Competencies are cognitive CQ (knowledge of cultures), Motivational CQ (drive to work in cultural differences) and Behavioral CQ (ability to adjust actions in different settings) </a:t>
            </a:r>
            <a:r>
              <a:rPr lang="en-US" sz="1300" dirty="0"/>
              <a:t>(Jose, 2024)</a:t>
            </a:r>
            <a:r>
              <a:rPr lang="en-US" sz="1300" dirty="0">
                <a:ea typeface="+mn-lt"/>
                <a:cs typeface="+mn-lt"/>
              </a:rPr>
              <a:t>.</a:t>
            </a:r>
          </a:p>
          <a:p>
            <a:r>
              <a:rPr lang="en-US" sz="1300" b="1" dirty="0">
                <a:ea typeface="+mn-lt"/>
                <a:cs typeface="+mn-lt"/>
              </a:rPr>
              <a:t>Leadership Outcome: </a:t>
            </a:r>
            <a:r>
              <a:rPr lang="en-US" sz="1300" dirty="0">
                <a:ea typeface="+mn-lt"/>
                <a:cs typeface="+mn-lt"/>
              </a:rPr>
              <a:t>CQ is a part of the global leadership in terms of aiding in collaboration and offering cultural adoptions to the diverse work environments.</a:t>
            </a:r>
          </a:p>
          <a:p>
            <a:pPr marL="0" indent="0">
              <a:buNone/>
            </a:pPr>
            <a:r>
              <a:rPr lang="en-US" sz="1300" b="1" dirty="0">
                <a:ea typeface="+mn-lt"/>
                <a:cs typeface="+mn-lt"/>
              </a:rPr>
              <a:t>Combined Importance</a:t>
            </a:r>
          </a:p>
          <a:p>
            <a:r>
              <a:rPr lang="en-US" sz="1300" dirty="0">
                <a:ea typeface="+mn-lt"/>
                <a:cs typeface="+mn-lt"/>
              </a:rPr>
              <a:t>The two, EI and CQ, are highly critical to leaders in multicultural organizations.</a:t>
            </a:r>
          </a:p>
          <a:p>
            <a:r>
              <a:rPr lang="en-US" sz="1300" dirty="0">
                <a:ea typeface="+mn-lt"/>
                <a:cs typeface="+mn-lt"/>
              </a:rPr>
              <a:t>EI helps in the management of emotions and relationships, while CQ ensures the management of cross-culture.</a:t>
            </a:r>
          </a:p>
          <a:p>
            <a:r>
              <a:rPr lang="en-US" sz="1300" dirty="0">
                <a:ea typeface="+mn-lt"/>
                <a:cs typeface="+mn-lt"/>
              </a:rPr>
              <a:t>They will also work together to encourage cooperation, decision-making, and leadership in the international business.</a:t>
            </a:r>
          </a:p>
        </p:txBody>
      </p:sp>
    </p:spTree>
    <p:extLst>
      <p:ext uri="{BB962C8B-B14F-4D97-AF65-F5344CB8AC3E}">
        <p14:creationId xmlns:p14="http://schemas.microsoft.com/office/powerpoint/2010/main" val="2693730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6" name="Right Triangle 25">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8" name="Rectangle 27">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71D82BFA-E332-3E86-1DEE-5BB2612187EB}"/>
              </a:ext>
            </a:extLst>
          </p:cNvPr>
          <p:cNvSpPr>
            <a:spLocks noGrp="1"/>
          </p:cNvSpPr>
          <p:nvPr>
            <p:ph type="title"/>
          </p:nvPr>
        </p:nvSpPr>
        <p:spPr>
          <a:xfrm>
            <a:off x="1123356" y="1188637"/>
            <a:ext cx="9984615" cy="1597228"/>
          </a:xfrm>
        </p:spPr>
        <p:txBody>
          <a:bodyPr>
            <a:normAutofit/>
          </a:bodyPr>
          <a:lstStyle/>
          <a:p>
            <a:r>
              <a:rPr lang="en-GB" sz="6000" noProof="0" dirty="0"/>
              <a:t>Conclusion</a:t>
            </a:r>
          </a:p>
        </p:txBody>
      </p:sp>
      <p:graphicFrame>
        <p:nvGraphicFramePr>
          <p:cNvPr id="19" name="Content Placeholder 2">
            <a:extLst>
              <a:ext uri="{FF2B5EF4-FFF2-40B4-BE49-F238E27FC236}">
                <a16:creationId xmlns:a16="http://schemas.microsoft.com/office/drawing/2014/main" id="{BFCE8F46-BE1E-2AE0-C71A-4BFA3350A19A}"/>
              </a:ext>
            </a:extLst>
          </p:cNvPr>
          <p:cNvGraphicFramePr>
            <a:graphicFrameLocks noGrp="1"/>
          </p:cNvGraphicFramePr>
          <p:nvPr>
            <p:ph idx="1"/>
            <p:extLst>
              <p:ext uri="{D42A27DB-BD31-4B8C-83A1-F6EECF244321}">
                <p14:modId xmlns:p14="http://schemas.microsoft.com/office/powerpoint/2010/main" val="220551359"/>
              </p:ext>
            </p:extLst>
          </p:nvPr>
        </p:nvGraphicFramePr>
        <p:xfrm>
          <a:off x="1043492" y="2628621"/>
          <a:ext cx="7955173" cy="2712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6847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0FD8DBE4-6A34-AEFE-063B-5E5AED82900E}"/>
              </a:ext>
            </a:extLst>
          </p:cNvPr>
          <p:cNvSpPr>
            <a:spLocks noGrp="1"/>
          </p:cNvSpPr>
          <p:nvPr>
            <p:ph type="title"/>
          </p:nvPr>
        </p:nvSpPr>
        <p:spPr>
          <a:xfrm>
            <a:off x="1285240" y="1050596"/>
            <a:ext cx="8074815" cy="679882"/>
          </a:xfrm>
        </p:spPr>
        <p:txBody>
          <a:bodyPr anchor="ctr">
            <a:normAutofit fontScale="90000"/>
          </a:bodyPr>
          <a:lstStyle/>
          <a:p>
            <a:r>
              <a:rPr lang="en-GB" sz="7200" noProof="0" dirty="0">
                <a:ea typeface="+mj-lt"/>
                <a:cs typeface="+mj-lt"/>
              </a:rPr>
              <a:t>References </a:t>
            </a:r>
            <a:endParaRPr lang="en-GB" sz="7200" noProof="0" dirty="0"/>
          </a:p>
        </p:txBody>
      </p:sp>
      <p:sp>
        <p:nvSpPr>
          <p:cNvPr id="3" name="Content Placeholder 2">
            <a:extLst>
              <a:ext uri="{FF2B5EF4-FFF2-40B4-BE49-F238E27FC236}">
                <a16:creationId xmlns:a16="http://schemas.microsoft.com/office/drawing/2014/main" id="{FB8D42E5-4589-9608-FF8B-CA67771107E7}"/>
              </a:ext>
            </a:extLst>
          </p:cNvPr>
          <p:cNvSpPr>
            <a:spLocks noGrp="1"/>
          </p:cNvSpPr>
          <p:nvPr>
            <p:ph idx="1"/>
          </p:nvPr>
        </p:nvSpPr>
        <p:spPr>
          <a:xfrm>
            <a:off x="1285239" y="2241755"/>
            <a:ext cx="9818189" cy="3528109"/>
          </a:xfrm>
        </p:spPr>
        <p:txBody>
          <a:bodyPr vert="horz" lIns="91440" tIns="45720" rIns="91440" bIns="45720" rtlCol="0" anchor="t">
            <a:normAutofit fontScale="77500" lnSpcReduction="20000"/>
          </a:bodyPr>
          <a:lstStyle/>
          <a:p>
            <a:pPr lvl="0"/>
            <a:r>
              <a:rPr lang="en-GB" sz="1400" dirty="0">
                <a:ea typeface="Calibri" panose="020F0502020204030204" pitchFamily="34" charset="0"/>
                <a:cs typeface="Calibri" panose="020F0502020204030204" pitchFamily="34" charset="0"/>
              </a:rPr>
              <a:t>‌Hurley, J. and Linsley, P. (2026) ‘Introducing Emotional Intelligence’, </a:t>
            </a:r>
            <a:r>
              <a:rPr lang="en-GB" sz="1400" i="1" dirty="0">
                <a:ea typeface="Calibri" panose="020F0502020204030204" pitchFamily="34" charset="0"/>
                <a:cs typeface="Calibri" panose="020F0502020204030204" pitchFamily="34" charset="0"/>
              </a:rPr>
              <a:t>Emotional Intelligence for Health and Social Care Practice</a:t>
            </a:r>
            <a:r>
              <a:rPr lang="en-GB" sz="1400" dirty="0">
                <a:ea typeface="Calibri" panose="020F0502020204030204" pitchFamily="34" charset="0"/>
                <a:cs typeface="Calibri" panose="020F0502020204030204" pitchFamily="34" charset="0"/>
              </a:rPr>
              <a:t>, pp.1–19. Available at: https://doi.org/10.4324/9781003673309-1.  </a:t>
            </a:r>
          </a:p>
          <a:p>
            <a:r>
              <a:rPr lang="en-GB" sz="1400" dirty="0">
                <a:ea typeface="Calibri" panose="020F0502020204030204" pitchFamily="34" charset="0"/>
                <a:cs typeface="Calibri" panose="020F0502020204030204" pitchFamily="34" charset="0"/>
              </a:rPr>
              <a:t>Jose, J. (2024) ‘Cultural Intelligence in International Business Negotiations: a Systematic Review’, </a:t>
            </a:r>
            <a:r>
              <a:rPr lang="en-GB" sz="1400" i="1" dirty="0">
                <a:ea typeface="Calibri" panose="020F0502020204030204" pitchFamily="34" charset="0"/>
                <a:cs typeface="Calibri" panose="020F0502020204030204" pitchFamily="34" charset="0"/>
              </a:rPr>
              <a:t>International Journal of Innovative Research in Technology and Science</a:t>
            </a:r>
            <a:r>
              <a:rPr lang="en-GB" sz="1400" dirty="0">
                <a:ea typeface="Calibri" panose="020F0502020204030204" pitchFamily="34" charset="0"/>
                <a:cs typeface="Calibri" panose="020F0502020204030204" pitchFamily="34" charset="0"/>
              </a:rPr>
              <a:t>, 12(2), pp.69–78. Available at: </a:t>
            </a:r>
            <a:r>
              <a:rPr lang="en-GB" sz="1400" u="sng" dirty="0">
                <a:ea typeface="Calibri" panose="020F0502020204030204" pitchFamily="34" charset="0"/>
                <a:cs typeface="Calibri" panose="020F0502020204030204" pitchFamily="34" charset="0"/>
                <a:hlinkClick r:id="rId3"/>
              </a:rPr>
              <a:t>https://ijirts.org/index.php/ijirts/article/view/13</a:t>
            </a:r>
            <a:r>
              <a:rPr lang="en-GB" sz="1400" u="sng" dirty="0">
                <a:ea typeface="Calibri" panose="020F0502020204030204" pitchFamily="34" charset="0"/>
                <a:cs typeface="Calibri" panose="020F0502020204030204" pitchFamily="34" charset="0"/>
              </a:rPr>
              <a:t>.</a:t>
            </a:r>
          </a:p>
          <a:p>
            <a:pPr lvl="0"/>
            <a:r>
              <a:rPr lang="en-GB" sz="1400" dirty="0">
                <a:ea typeface="Calibri" panose="020F0502020204030204" pitchFamily="34" charset="0"/>
                <a:cs typeface="Calibri" panose="020F0502020204030204" pitchFamily="34" charset="0"/>
              </a:rPr>
              <a:t>Kamal, M.B. </a:t>
            </a:r>
            <a:r>
              <a:rPr lang="en-GB" sz="1400" i="1" dirty="0">
                <a:ea typeface="Calibri" panose="020F0502020204030204" pitchFamily="34" charset="0"/>
                <a:cs typeface="Calibri" panose="020F0502020204030204" pitchFamily="34" charset="0"/>
              </a:rPr>
              <a:t>et al.</a:t>
            </a:r>
            <a:r>
              <a:rPr lang="en-GB" sz="1400" dirty="0">
                <a:ea typeface="Calibri" panose="020F0502020204030204" pitchFamily="34" charset="0"/>
                <a:cs typeface="Calibri" panose="020F0502020204030204" pitchFamily="34" charset="0"/>
              </a:rPr>
              <a:t> (2025) ’The Dynamics of Digital Leadership: Key Concepts and Principles’, </a:t>
            </a:r>
            <a:r>
              <a:rPr lang="en-GB" sz="1400" i="1" dirty="0">
                <a:ea typeface="Calibri" panose="020F0502020204030204" pitchFamily="34" charset="0"/>
                <a:cs typeface="Calibri" panose="020F0502020204030204" pitchFamily="34" charset="0"/>
              </a:rPr>
              <a:t>Productivity Press eBooks</a:t>
            </a:r>
            <a:r>
              <a:rPr lang="en-GB" sz="1400" dirty="0">
                <a:ea typeface="Calibri" panose="020F0502020204030204" pitchFamily="34" charset="0"/>
                <a:cs typeface="Calibri" panose="020F0502020204030204" pitchFamily="34" charset="0"/>
              </a:rPr>
              <a:t>, pp.12–32. Available at: https://doi.org/10.4324/9781003602293-2    </a:t>
            </a:r>
          </a:p>
          <a:p>
            <a:pPr lvl="0"/>
            <a:r>
              <a:rPr lang="en-GB" sz="1400" dirty="0">
                <a:ea typeface="Calibri" panose="020F0502020204030204" pitchFamily="34" charset="0"/>
                <a:cs typeface="Calibri" panose="020F0502020204030204" pitchFamily="34" charset="0"/>
              </a:rPr>
              <a:t>Mendenhall, M.E. (2025) ‘Leadership and the Birth of Global Leadership’, </a:t>
            </a:r>
            <a:r>
              <a:rPr lang="en-GB" sz="1400" i="1" dirty="0">
                <a:ea typeface="Calibri" panose="020F0502020204030204" pitchFamily="34" charset="0"/>
                <a:cs typeface="Calibri" panose="020F0502020204030204" pitchFamily="34" charset="0"/>
              </a:rPr>
              <a:t>Global Leadership</a:t>
            </a:r>
            <a:r>
              <a:rPr lang="en-GB" sz="1400" dirty="0">
                <a:ea typeface="Calibri" panose="020F0502020204030204" pitchFamily="34" charset="0"/>
                <a:cs typeface="Calibri" panose="020F0502020204030204" pitchFamily="34" charset="0"/>
              </a:rPr>
              <a:t>, pp.3–31. Available at: https://doi.org/10.4324/9781003541752-2. </a:t>
            </a:r>
          </a:p>
          <a:p>
            <a:pPr lvl="0"/>
            <a:r>
              <a:rPr lang="en-GB" sz="1400" dirty="0">
                <a:ea typeface="Calibri" panose="020F0502020204030204" pitchFamily="34" charset="0"/>
                <a:cs typeface="Calibri" panose="020F0502020204030204" pitchFamily="34" charset="0"/>
              </a:rPr>
              <a:t>Mohamed, J., </a:t>
            </a:r>
            <a:r>
              <a:rPr lang="en-GB" sz="1400" dirty="0" err="1">
                <a:ea typeface="Calibri" panose="020F0502020204030204" pitchFamily="34" charset="0"/>
                <a:cs typeface="Calibri" panose="020F0502020204030204" pitchFamily="34" charset="0"/>
              </a:rPr>
              <a:t>Almahroos</a:t>
            </a:r>
            <a:r>
              <a:rPr lang="en-GB" sz="1400" dirty="0">
                <a:ea typeface="Calibri" panose="020F0502020204030204" pitchFamily="34" charset="0"/>
                <a:cs typeface="Calibri" panose="020F0502020204030204" pitchFamily="34" charset="0"/>
              </a:rPr>
              <a:t>, S. and Fakhr, S. (2025)’ A Comparative Study of Sustainable Leadership Management Styles Between Apple and Microsoft’, </a:t>
            </a:r>
            <a:r>
              <a:rPr lang="en-GB" sz="1400" i="1" dirty="0">
                <a:ea typeface="Calibri" panose="020F0502020204030204" pitchFamily="34" charset="0"/>
                <a:cs typeface="Calibri" panose="020F0502020204030204" pitchFamily="34" charset="0"/>
              </a:rPr>
              <a:t>Lecture Notes in Networks and Systems</a:t>
            </a:r>
            <a:r>
              <a:rPr lang="en-GB" sz="1400" dirty="0">
                <a:ea typeface="Calibri" panose="020F0502020204030204" pitchFamily="34" charset="0"/>
                <a:cs typeface="Calibri" panose="020F0502020204030204" pitchFamily="34" charset="0"/>
              </a:rPr>
              <a:t>, pp.58–66. Available at: https://doi.org/10.1007/978-3-032-16389-9_5. </a:t>
            </a:r>
          </a:p>
          <a:p>
            <a:pPr lvl="0"/>
            <a:r>
              <a:rPr lang="en-GB" sz="1400" dirty="0"/>
              <a:t>Piotrowska, M.Z. and Piotrowski, J. (2023) ‘Hofstede’s Cultural Dimensions Theory’, </a:t>
            </a:r>
            <a:r>
              <a:rPr lang="en-GB" sz="1400" i="1" dirty="0" err="1"/>
              <a:t>Encyclopedia</a:t>
            </a:r>
            <a:r>
              <a:rPr lang="en-GB" sz="1400" i="1" dirty="0"/>
              <a:t> of Sexual Psychology and </a:t>
            </a:r>
            <a:r>
              <a:rPr lang="en-GB" sz="1400" i="1" dirty="0" err="1"/>
              <a:t>Behavior</a:t>
            </a:r>
            <a:r>
              <a:rPr lang="en-GB" sz="1400" dirty="0"/>
              <a:t>, 1(1), pp.1–4. Available at: https://doi.org/10.1007/978-3-031-08956-5_1124-1. </a:t>
            </a:r>
          </a:p>
          <a:p>
            <a:r>
              <a:rPr lang="en-GB" sz="1400" dirty="0"/>
              <a:t>Saltzman, D. (2024) ‘Analysis of Toyota and the Automobile Industry’, </a:t>
            </a:r>
            <a:r>
              <a:rPr lang="en-GB" sz="1400" i="1" dirty="0"/>
              <a:t>Honors Theses.</a:t>
            </a:r>
            <a:r>
              <a:rPr lang="en-GB" sz="1400" dirty="0"/>
              <a:t> Available at: </a:t>
            </a:r>
            <a:r>
              <a:rPr lang="en-GB" sz="1400" u="sng" dirty="0">
                <a:hlinkClick r:id="rId4"/>
              </a:rPr>
              <a:t>https://digitalcommons.cortland.edu/honorstheses/8/</a:t>
            </a:r>
            <a:r>
              <a:rPr lang="en-GB" sz="1400" u="sng" dirty="0"/>
              <a:t>. </a:t>
            </a:r>
          </a:p>
          <a:p>
            <a:pPr lvl="0"/>
            <a:r>
              <a:rPr lang="en-GB" sz="1400" dirty="0"/>
              <a:t>Sharma, P., </a:t>
            </a:r>
            <a:r>
              <a:rPr lang="en-GB" sz="1400" dirty="0" err="1"/>
              <a:t>Dhanta</a:t>
            </a:r>
            <a:r>
              <a:rPr lang="en-GB" sz="1400" dirty="0"/>
              <a:t>, R. and Sharma, A. (2024) Emotional Intelligence and Conflict Resolution in the Workplace, </a:t>
            </a:r>
            <a:r>
              <a:rPr lang="en-GB" sz="1400" i="1" dirty="0"/>
              <a:t>www.igi-global.com</a:t>
            </a:r>
            <a:r>
              <a:rPr lang="en-GB" sz="1400" dirty="0"/>
              <a:t>. Available at: </a:t>
            </a:r>
            <a:r>
              <a:rPr lang="en-GB" sz="1400" u="sng" dirty="0">
                <a:hlinkClick r:id="rId5"/>
              </a:rPr>
              <a:t>https://www.igi-global.com/chapter/emotional-intelligence-and-conflict-resolution-in-the-workplace/335415</a:t>
            </a:r>
            <a:r>
              <a:rPr lang="en-GB" sz="1400" dirty="0"/>
              <a:t>. </a:t>
            </a:r>
          </a:p>
          <a:p>
            <a:pPr lvl="0"/>
            <a:r>
              <a:rPr lang="en-GB" sz="1400" dirty="0"/>
              <a:t>Suh, J. </a:t>
            </a:r>
            <a:r>
              <a:rPr lang="en-GB" sz="1400" i="1" dirty="0"/>
              <a:t>et al.</a:t>
            </a:r>
            <a:r>
              <a:rPr lang="en-GB" sz="1400" dirty="0"/>
              <a:t> (2023) “A Cross-Cultural Study of Value Priorities between U.S. and Chinese Airbnb Guests: An Analysis of Social and Economic Benefits,” </a:t>
            </a:r>
            <a:r>
              <a:rPr lang="en-GB" sz="1400" i="1" dirty="0"/>
              <a:t>Sustainability</a:t>
            </a:r>
            <a:r>
              <a:rPr lang="en-GB" sz="1400" dirty="0"/>
              <a:t>, 15(1), p. 223. Available at: https://doi.org/10.3390/su15010223. </a:t>
            </a:r>
          </a:p>
          <a:p>
            <a:pPr lvl="0"/>
            <a:r>
              <a:rPr lang="en-GB" sz="1400" dirty="0" err="1"/>
              <a:t>Wadhera</a:t>
            </a:r>
            <a:r>
              <a:rPr lang="en-GB" sz="1400" dirty="0"/>
              <a:t>, R. and Gandhi, R. (2024)’ CROSS-CULTURAL LEADERSHIP: MANAGING INTERNATIONAL TEAMS’, </a:t>
            </a:r>
            <a:r>
              <a:rPr lang="en-GB" sz="1400" i="1" dirty="0"/>
              <a:t>Journal of Foundational Research</a:t>
            </a:r>
            <a:r>
              <a:rPr lang="en-GB" sz="1400" dirty="0"/>
              <a:t>, XXXII(1), pp.2395–5635. Available at: </a:t>
            </a:r>
            <a:r>
              <a:rPr lang="en-GB" sz="1400" u="sng" dirty="0">
                <a:hlinkClick r:id="rId6"/>
              </a:rPr>
              <a:t>https://www.staging2.rgcms.edu.in/wp-content/uploads/2024/02/57.pdf</a:t>
            </a:r>
            <a:r>
              <a:rPr lang="en-GB" sz="1400" dirty="0"/>
              <a:t>. </a:t>
            </a:r>
          </a:p>
          <a:p>
            <a:endParaRPr lang="en-GB" sz="600" noProof="0" dirty="0"/>
          </a:p>
        </p:txBody>
      </p:sp>
    </p:spTree>
    <p:extLst>
      <p:ext uri="{BB962C8B-B14F-4D97-AF65-F5344CB8AC3E}">
        <p14:creationId xmlns:p14="http://schemas.microsoft.com/office/powerpoint/2010/main" val="4080849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1745</Words>
  <Application>Microsoft Office PowerPoint</Application>
  <PresentationFormat>Widescreen</PresentationFormat>
  <Paragraphs>130</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Leadership and Management Theory and Practice  Assessment 1- LCBB6022_LON   Student: Maria Viorica Covete, Id: 2128947  Lecturer: Dr. Faizu Edu    </vt:lpstr>
      <vt:lpstr>Introduction</vt:lpstr>
      <vt:lpstr>Emotional Intelligence in Leadership</vt:lpstr>
      <vt:lpstr>Goleman’s Emotional Intelligence Model</vt:lpstr>
      <vt:lpstr>Business Example: IBM</vt:lpstr>
      <vt:lpstr>Business Example: Southwest Airlines </vt:lpstr>
      <vt:lpstr>Cultural Intelligence in Leadership</vt:lpstr>
      <vt:lpstr>Earley and Ang's Model</vt:lpstr>
      <vt:lpstr>Business Example: McDonald</vt:lpstr>
      <vt:lpstr>Business Example: Nike</vt:lpstr>
      <vt:lpstr>EI vs CQ (Critical Comparison)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Guest User</dc:creator>
  <cp:lastModifiedBy>Maria Covete</cp:lastModifiedBy>
  <cp:revision>63</cp:revision>
  <dcterms:created xsi:type="dcterms:W3CDTF">2013-07-15T20:26:40Z</dcterms:created>
  <dcterms:modified xsi:type="dcterms:W3CDTF">2026-03-19T09:29:09Z</dcterms:modified>
</cp:coreProperties>
</file>