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594"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8" name="Google Shape;88;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4" name="Google Shape;94;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0" name="Google Shape;100;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2" name="Google Shape;112;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8" name="Google Shape;118;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4" name="Google Shape;124;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6" name="Google Shape;136;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2"/>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4" name="Google Shape;14;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0" name="Google Shape;20;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4"/>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6" name="Google Shape;26;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5"/>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2" name="Google Shape;32;p5"/>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3" name="Google Shape;33;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6"/>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39" name="Google Shape;39;p6"/>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0" name="Google Shape;40;p6"/>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1" name="Google Shape;41;p6"/>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2" name="Google Shape;42;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3"/>
          <p:cNvSpPr txBox="1">
            <a:spLocks noGrp="1"/>
          </p:cNvSpPr>
          <p:nvPr>
            <p:ph type="ctrTitle"/>
          </p:nvPr>
        </p:nvSpPr>
        <p:spPr>
          <a:xfrm>
            <a:off x="685800" y="1376200"/>
            <a:ext cx="7772400" cy="1470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alibri"/>
              <a:buNone/>
            </a:pPr>
            <a:r>
              <a:rPr lang="en-US"/>
              <a:t>A Comparative Evaluation of Homomorphic Encryption Techniques for Enabling Secure and Privacy-Preserving Data Analytics in Cloud-Based Healthcare Systems</a:t>
            </a:r>
            <a:endParaRPr/>
          </a:p>
        </p:txBody>
      </p:sp>
      <p:sp>
        <p:nvSpPr>
          <p:cNvPr id="85" name="Google Shape;85;p1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rgbClr val="888888"/>
              </a:buClr>
              <a:buSzPts val="3200"/>
              <a:buNone/>
            </a:pPr>
            <a:r>
              <a:rPr lang="en-US" dirty="0">
                <a:solidFill>
                  <a:srgbClr val="888888"/>
                </a:solidFill>
              </a:rPr>
              <a:t>Module: Research Methods and </a:t>
            </a:r>
            <a:r>
              <a:rPr lang="en-US">
                <a:solidFill>
                  <a:srgbClr val="888888"/>
                </a:solidFill>
              </a:rPr>
              <a:t>Professional Development</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Presentation Overview</a:t>
            </a:r>
            <a:endParaRPr/>
          </a:p>
        </p:txBody>
      </p:sp>
      <p:sp>
        <p:nvSpPr>
          <p:cNvPr id="91" name="Google Shape;91;p1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lnSpcReduction="10000"/>
          </a:bodyPr>
          <a:lstStyle/>
          <a:p>
            <a:pPr marL="0" lvl="0" indent="0" algn="l" rtl="0">
              <a:spcBef>
                <a:spcPts val="0"/>
              </a:spcBef>
              <a:spcAft>
                <a:spcPts val="0"/>
              </a:spcAft>
              <a:buClr>
                <a:schemeClr val="dk1"/>
              </a:buClr>
              <a:buSzPts val="3200"/>
              <a:buNone/>
            </a:pPr>
            <a:r>
              <a:rPr lang="en-US" sz="3200" dirty="0">
                <a:solidFill>
                  <a:schemeClr val="dk1"/>
                </a:solidFill>
                <a:latin typeface="Calibri"/>
                <a:ea typeface="Calibri"/>
                <a:cs typeface="Calibri"/>
                <a:sym typeface="Calibri"/>
              </a:rPr>
              <a:t>• Research Context/Background</a:t>
            </a:r>
            <a:endParaRPr dirty="0"/>
          </a:p>
          <a:p>
            <a:pPr marL="0" lvl="0" indent="0" algn="l" rtl="0">
              <a:spcBef>
                <a:spcPts val="640"/>
              </a:spcBef>
              <a:spcAft>
                <a:spcPts val="0"/>
              </a:spcAft>
              <a:buClr>
                <a:schemeClr val="dk1"/>
              </a:buClr>
              <a:buSzPts val="3200"/>
              <a:buNone/>
            </a:pPr>
            <a:r>
              <a:rPr lang="en-US" sz="3200" dirty="0">
                <a:solidFill>
                  <a:schemeClr val="dk1"/>
                </a:solidFill>
                <a:latin typeface="Calibri"/>
                <a:ea typeface="Calibri"/>
                <a:cs typeface="Calibri"/>
                <a:sym typeface="Calibri"/>
              </a:rPr>
              <a:t>• Research Problem</a:t>
            </a:r>
            <a:endParaRPr dirty="0"/>
          </a:p>
          <a:p>
            <a:pPr marL="0" lvl="0" indent="0" algn="l" rtl="0">
              <a:spcBef>
                <a:spcPts val="640"/>
              </a:spcBef>
              <a:spcAft>
                <a:spcPts val="0"/>
              </a:spcAft>
              <a:buClr>
                <a:schemeClr val="dk1"/>
              </a:buClr>
              <a:buSzPts val="3200"/>
              <a:buNone/>
            </a:pPr>
            <a:r>
              <a:rPr lang="en-US" sz="3200" dirty="0">
                <a:solidFill>
                  <a:schemeClr val="dk1"/>
                </a:solidFill>
                <a:latin typeface="Calibri"/>
                <a:ea typeface="Calibri"/>
                <a:cs typeface="Calibri"/>
                <a:sym typeface="Calibri"/>
              </a:rPr>
              <a:t>• Research Aim and Objectives</a:t>
            </a:r>
            <a:endParaRPr dirty="0"/>
          </a:p>
          <a:p>
            <a:pPr marL="0" lvl="0" indent="0" algn="l" rtl="0">
              <a:spcBef>
                <a:spcPts val="640"/>
              </a:spcBef>
              <a:spcAft>
                <a:spcPts val="0"/>
              </a:spcAft>
              <a:buClr>
                <a:schemeClr val="dk1"/>
              </a:buClr>
              <a:buSzPts val="3200"/>
              <a:buNone/>
            </a:pPr>
            <a:r>
              <a:rPr lang="en-US" sz="3200" dirty="0">
                <a:solidFill>
                  <a:schemeClr val="dk1"/>
                </a:solidFill>
                <a:latin typeface="Calibri"/>
                <a:ea typeface="Calibri"/>
                <a:cs typeface="Calibri"/>
                <a:sym typeface="Calibri"/>
              </a:rPr>
              <a:t>• Literature Review Summary</a:t>
            </a:r>
            <a:endParaRPr dirty="0"/>
          </a:p>
          <a:p>
            <a:pPr marL="0" lvl="0" indent="0" algn="l" rtl="0">
              <a:spcBef>
                <a:spcPts val="640"/>
              </a:spcBef>
              <a:spcAft>
                <a:spcPts val="0"/>
              </a:spcAft>
              <a:buClr>
                <a:schemeClr val="dk1"/>
              </a:buClr>
              <a:buSzPts val="3200"/>
              <a:buNone/>
            </a:pPr>
            <a:r>
              <a:rPr lang="en-US" sz="3200" dirty="0">
                <a:solidFill>
                  <a:schemeClr val="dk1"/>
                </a:solidFill>
                <a:latin typeface="Calibri"/>
                <a:ea typeface="Calibri"/>
                <a:cs typeface="Calibri"/>
                <a:sym typeface="Calibri"/>
              </a:rPr>
              <a:t>• Research Methodology</a:t>
            </a:r>
            <a:endParaRPr dirty="0"/>
          </a:p>
          <a:p>
            <a:pPr marL="0" lvl="0" indent="0" algn="l" rtl="0">
              <a:spcBef>
                <a:spcPts val="640"/>
              </a:spcBef>
              <a:spcAft>
                <a:spcPts val="0"/>
              </a:spcAft>
              <a:buClr>
                <a:schemeClr val="dk1"/>
              </a:buClr>
              <a:buSzPts val="3200"/>
              <a:buNone/>
            </a:pPr>
            <a:r>
              <a:rPr lang="en-US" sz="3200" dirty="0">
                <a:solidFill>
                  <a:schemeClr val="dk1"/>
                </a:solidFill>
                <a:latin typeface="Calibri"/>
                <a:ea typeface="Calibri"/>
                <a:cs typeface="Calibri"/>
                <a:sym typeface="Calibri"/>
              </a:rPr>
              <a:t>• Project Planning and Resources</a:t>
            </a:r>
            <a:endParaRPr dirty="0"/>
          </a:p>
          <a:p>
            <a:pPr marL="0" lvl="0" indent="0" algn="l" rtl="0">
              <a:spcBef>
                <a:spcPts val="640"/>
              </a:spcBef>
              <a:spcAft>
                <a:spcPts val="0"/>
              </a:spcAft>
              <a:buClr>
                <a:schemeClr val="dk1"/>
              </a:buClr>
              <a:buSzPts val="3200"/>
              <a:buNone/>
            </a:pPr>
            <a:r>
              <a:rPr lang="en-US" sz="3200" dirty="0">
                <a:solidFill>
                  <a:schemeClr val="dk1"/>
                </a:solidFill>
                <a:latin typeface="Calibri"/>
                <a:ea typeface="Calibri"/>
                <a:cs typeface="Calibri"/>
                <a:sym typeface="Calibri"/>
              </a:rPr>
              <a:t>• Project Impact and Limitations</a:t>
            </a:r>
            <a:endParaRPr dirty="0"/>
          </a:p>
          <a:p>
            <a:pPr marL="0" lvl="0" indent="0" algn="l" rtl="0">
              <a:spcBef>
                <a:spcPts val="640"/>
              </a:spcBef>
              <a:spcAft>
                <a:spcPts val="0"/>
              </a:spcAft>
              <a:buClr>
                <a:schemeClr val="dk1"/>
              </a:buClr>
              <a:buSzPts val="3200"/>
              <a:buNone/>
            </a:pPr>
            <a:r>
              <a:rPr lang="en-US" sz="3200" dirty="0">
                <a:solidFill>
                  <a:schemeClr val="dk1"/>
                </a:solidFill>
                <a:latin typeface="Calibri"/>
                <a:ea typeface="Calibri"/>
                <a:cs typeface="Calibri"/>
                <a:sym typeface="Calibri"/>
              </a:rPr>
              <a:t>• References</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Research Context / Background</a:t>
            </a:r>
            <a:endParaRPr/>
          </a:p>
        </p:txBody>
      </p:sp>
      <p:sp>
        <p:nvSpPr>
          <p:cNvPr id="3" name="Text Placeholder 2"/>
          <p:cNvSpPr>
            <a:spLocks noGrp="1" noChangeArrowheads="1"/>
          </p:cNvSpPr>
          <p:nvPr>
            <p:ph type="body" idx="1"/>
          </p:nvPr>
        </p:nvSpPr>
        <p:spPr bwMode="auto">
          <a:xfrm>
            <a:off x="457200" y="2016521"/>
            <a:ext cx="5215812"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Cloud computing in healthcare</a:t>
            </a:r>
            <a:r>
              <a:rPr kumimoji="0" lang="en-US" altLang="en-US" sz="1800" b="0" i="0" u="none" strike="noStrike" cap="none" normalizeH="0" baseline="0" dirty="0">
                <a:ln>
                  <a:noFill/>
                </a:ln>
                <a:solidFill>
                  <a:schemeClr val="tx1"/>
                </a:solidFill>
                <a:effectLst/>
                <a:latin typeface="Arial" panose="020B0604020202020204" pitchFamily="34" charset="0"/>
              </a:rPr>
              <a:t> improves patient treatment and management[2].</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Benefits</a:t>
            </a:r>
            <a:r>
              <a:rPr kumimoji="0" lang="en-US" altLang="en-US" sz="1800" b="0" i="0" u="none" strike="noStrike" cap="none" normalizeH="0" baseline="0" dirty="0">
                <a:ln>
                  <a:noFill/>
                </a:ln>
                <a:solidFill>
                  <a:schemeClr val="tx1"/>
                </a:solidFill>
                <a:effectLst/>
                <a:latin typeface="Arial" panose="020B0604020202020204" pitchFamily="34" charset="0"/>
              </a:rPr>
              <a:t>: Scalable infrastructure, reduced costs, real-time data access.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Security concerns</a:t>
            </a:r>
            <a:r>
              <a:rPr kumimoji="0" lang="en-US" altLang="en-US" sz="1800" b="0" i="0" u="none" strike="noStrike" cap="none" normalizeH="0" baseline="0" dirty="0">
                <a:ln>
                  <a:noFill/>
                </a:ln>
                <a:solidFill>
                  <a:schemeClr val="tx1"/>
                </a:solidFill>
                <a:effectLst/>
                <a:latin typeface="Arial" panose="020B0604020202020204" pitchFamily="34" charset="0"/>
              </a:rPr>
              <a:t>: Sensitive medical data storage, processing, and transfer.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Homomorphic encryption (HE)</a:t>
            </a:r>
            <a:r>
              <a:rPr kumimoji="0" lang="en-US" altLang="en-US" sz="1800" b="0" i="0" u="none" strike="noStrike" cap="none" normalizeH="0" baseline="0" dirty="0">
                <a:ln>
                  <a:noFill/>
                </a:ln>
                <a:solidFill>
                  <a:schemeClr val="tx1"/>
                </a:solidFill>
                <a:effectLst/>
                <a:latin typeface="Arial" panose="020B0604020202020204" pitchFamily="34" charset="0"/>
              </a:rPr>
              <a:t> allows computations on encrypted data without decryption[3].</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HE</a:t>
            </a:r>
            <a:r>
              <a:rPr kumimoji="0" lang="en-US" altLang="en-US" sz="1800" b="0" i="0" u="none" strike="noStrike" cap="none" normalizeH="0" baseline="0" dirty="0">
                <a:ln>
                  <a:noFill/>
                </a:ln>
                <a:solidFill>
                  <a:schemeClr val="tx1"/>
                </a:solidFill>
                <a:effectLst/>
                <a:latin typeface="Arial" panose="020B0604020202020204" pitchFamily="34" charset="0"/>
              </a:rPr>
              <a:t> ensures </a:t>
            </a:r>
            <a:r>
              <a:rPr kumimoji="0" lang="en-US" altLang="en-US" sz="1800" b="1" i="0" u="none" strike="noStrike" cap="none" normalizeH="0" baseline="0" dirty="0">
                <a:ln>
                  <a:noFill/>
                </a:ln>
                <a:solidFill>
                  <a:schemeClr val="tx1"/>
                </a:solidFill>
                <a:effectLst/>
                <a:latin typeface="Arial" panose="020B0604020202020204" pitchFamily="34" charset="0"/>
              </a:rPr>
              <a:t>data confidentiality</a:t>
            </a:r>
            <a:r>
              <a:rPr kumimoji="0" lang="en-US" altLang="en-US" sz="1800" b="0" i="0" u="none" strike="noStrike" cap="none" normalizeH="0" baseline="0" dirty="0">
                <a:ln>
                  <a:noFill/>
                </a:ln>
                <a:solidFill>
                  <a:schemeClr val="tx1"/>
                </a:solidFill>
                <a:effectLst/>
                <a:latin typeface="Arial" panose="020B0604020202020204" pitchFamily="34" charset="0"/>
              </a:rPr>
              <a:t> and </a:t>
            </a:r>
            <a:r>
              <a:rPr kumimoji="0" lang="en-US" altLang="en-US" sz="1800" b="1" i="0" u="none" strike="noStrike" cap="none" normalizeH="0" baseline="0" dirty="0">
                <a:ln>
                  <a:noFill/>
                </a:ln>
                <a:solidFill>
                  <a:schemeClr val="tx1"/>
                </a:solidFill>
                <a:effectLst/>
                <a:latin typeface="Arial" panose="020B0604020202020204" pitchFamily="34" charset="0"/>
              </a:rPr>
              <a:t>privacy</a:t>
            </a:r>
            <a:r>
              <a:rPr kumimoji="0" lang="en-US" altLang="en-US" sz="1800" b="0" i="0" u="none" strike="noStrike" cap="none" normalizeH="0" baseline="0" dirty="0">
                <a:ln>
                  <a:noFill/>
                </a:ln>
                <a:solidFill>
                  <a:schemeClr val="tx1"/>
                </a:solidFill>
                <a:effectLst/>
                <a:latin typeface="Arial" panose="020B0604020202020204" pitchFamily="34" charset="0"/>
              </a:rPr>
              <a:t> during cloud-based processing.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Healthcare data breaches</a:t>
            </a:r>
            <a:r>
              <a:rPr kumimoji="0" lang="en-US" altLang="en-US" sz="1800" b="0" i="0" u="none" strike="noStrike" cap="none" normalizeH="0" baseline="0" dirty="0">
                <a:ln>
                  <a:noFill/>
                </a:ln>
                <a:solidFill>
                  <a:schemeClr val="tx1"/>
                </a:solidFill>
                <a:effectLst/>
                <a:latin typeface="Arial" panose="020B0604020202020204" pitchFamily="34" charset="0"/>
              </a:rPr>
              <a:t> increased by </a:t>
            </a:r>
            <a:r>
              <a:rPr kumimoji="0" lang="en-US" altLang="en-US" sz="1800" b="1" i="0" u="none" strike="noStrike" cap="none" normalizeH="0" baseline="0" dirty="0">
                <a:ln>
                  <a:noFill/>
                </a:ln>
                <a:solidFill>
                  <a:schemeClr val="tx1"/>
                </a:solidFill>
                <a:effectLst/>
                <a:latin typeface="Arial" panose="020B0604020202020204" pitchFamily="34" charset="0"/>
              </a:rPr>
              <a:t>25%</a:t>
            </a:r>
            <a:r>
              <a:rPr kumimoji="0" lang="en-US" altLang="en-US" sz="1800" b="0" i="0" u="none" strike="noStrike" cap="none" normalizeH="0" baseline="0" dirty="0">
                <a:ln>
                  <a:noFill/>
                </a:ln>
                <a:solidFill>
                  <a:schemeClr val="tx1"/>
                </a:solidFill>
                <a:effectLst/>
                <a:latin typeface="Arial" panose="020B0604020202020204" pitchFamily="34" charset="0"/>
              </a:rPr>
              <a:t> in 2023, with </a:t>
            </a:r>
            <a:r>
              <a:rPr kumimoji="0" lang="en-US" altLang="en-US" sz="1800" b="1" i="0" u="none" strike="noStrike" cap="none" normalizeH="0" baseline="0" dirty="0">
                <a:ln>
                  <a:noFill/>
                </a:ln>
                <a:solidFill>
                  <a:schemeClr val="tx1"/>
                </a:solidFill>
                <a:effectLst/>
                <a:latin typeface="Arial" panose="020B0604020202020204" pitchFamily="34" charset="0"/>
              </a:rPr>
              <a:t>30 million</a:t>
            </a:r>
            <a:r>
              <a:rPr kumimoji="0" lang="en-US" altLang="en-US" sz="1800" b="0" i="0" u="none" strike="noStrike" cap="none" normalizeH="0" baseline="0" dirty="0">
                <a:ln>
                  <a:noFill/>
                </a:ln>
                <a:solidFill>
                  <a:schemeClr val="tx1"/>
                </a:solidFill>
                <a:effectLst/>
                <a:latin typeface="Arial" panose="020B0604020202020204" pitchFamily="34" charset="0"/>
              </a:rPr>
              <a:t> records compromised.[1]</a:t>
            </a:r>
          </a:p>
        </p:txBody>
      </p:sp>
      <p:pic>
        <p:nvPicPr>
          <p:cNvPr id="4" name="Picture 3"/>
          <p:cNvPicPr>
            <a:picLocks noChangeAspect="1"/>
          </p:cNvPicPr>
          <p:nvPr/>
        </p:nvPicPr>
        <p:blipFill>
          <a:blip r:embed="rId3"/>
          <a:stretch>
            <a:fillRect/>
          </a:stretch>
        </p:blipFill>
        <p:spPr>
          <a:xfrm>
            <a:off x="5673012" y="1949645"/>
            <a:ext cx="3293706" cy="250989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Research Problem</a:t>
            </a:r>
            <a:endParaRPr/>
          </a:p>
        </p:txBody>
      </p:sp>
      <p:sp>
        <p:nvSpPr>
          <p:cNvPr id="103" name="Google Shape;103;p1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Autofit/>
          </a:bodyPr>
          <a:lstStyle/>
          <a:p>
            <a:r>
              <a:rPr lang="en-IN" sz="1800" b="1" dirty="0">
                <a:latin typeface="+mj-lt"/>
              </a:rPr>
              <a:t>Classic encryption algorithms</a:t>
            </a:r>
            <a:r>
              <a:rPr lang="en-IN" sz="1800" dirty="0">
                <a:latin typeface="+mj-lt"/>
              </a:rPr>
              <a:t> (AES, RSA) struggle with </a:t>
            </a:r>
            <a:r>
              <a:rPr lang="en-IN" sz="1800" b="1" dirty="0">
                <a:latin typeface="+mj-lt"/>
              </a:rPr>
              <a:t>encrypted data processing</a:t>
            </a:r>
            <a:r>
              <a:rPr lang="en-IN" sz="1800" dirty="0">
                <a:latin typeface="+mj-lt"/>
              </a:rPr>
              <a:t> in cloud environments.</a:t>
            </a:r>
          </a:p>
          <a:p>
            <a:r>
              <a:rPr lang="en-IN" sz="1800" b="1" dirty="0">
                <a:latin typeface="+mj-lt"/>
              </a:rPr>
              <a:t>Sensitive data</a:t>
            </a:r>
            <a:r>
              <a:rPr lang="en-IN" sz="1800" dirty="0">
                <a:latin typeface="+mj-lt"/>
              </a:rPr>
              <a:t> is vulnerable to </a:t>
            </a:r>
            <a:r>
              <a:rPr lang="en-IN" sz="1800" b="1" dirty="0">
                <a:latin typeface="+mj-lt"/>
              </a:rPr>
              <a:t>decryption attacks</a:t>
            </a:r>
            <a:r>
              <a:rPr lang="en-IN" sz="1800" dirty="0">
                <a:latin typeface="+mj-lt"/>
              </a:rPr>
              <a:t> before analysis.</a:t>
            </a:r>
          </a:p>
          <a:p>
            <a:r>
              <a:rPr lang="en-IN" sz="1800" b="1" dirty="0">
                <a:latin typeface="+mj-lt"/>
              </a:rPr>
              <a:t>Cloud-based healthcare systems</a:t>
            </a:r>
            <a:r>
              <a:rPr lang="en-IN" sz="1800" dirty="0">
                <a:latin typeface="+mj-lt"/>
              </a:rPr>
              <a:t> require </a:t>
            </a:r>
            <a:r>
              <a:rPr lang="en-IN" sz="1800" b="1" dirty="0">
                <a:latin typeface="+mj-lt"/>
              </a:rPr>
              <a:t>data privacy</a:t>
            </a:r>
            <a:r>
              <a:rPr lang="en-IN" sz="1800" dirty="0">
                <a:latin typeface="+mj-lt"/>
              </a:rPr>
              <a:t> for large volumes of patient data[6].</a:t>
            </a:r>
          </a:p>
          <a:p>
            <a:r>
              <a:rPr lang="en-IN" sz="1800" b="1" dirty="0">
                <a:latin typeface="+mj-lt"/>
              </a:rPr>
              <a:t>Encrypted data analysis</a:t>
            </a:r>
            <a:r>
              <a:rPr lang="en-IN" sz="1800" dirty="0">
                <a:latin typeface="+mj-lt"/>
              </a:rPr>
              <a:t> is needed without revealing sensitive information.</a:t>
            </a:r>
          </a:p>
          <a:p>
            <a:r>
              <a:rPr lang="en-IN" sz="1800" b="1" dirty="0">
                <a:latin typeface="+mj-lt"/>
              </a:rPr>
              <a:t>Data Leakage (2023)</a:t>
            </a:r>
            <a:r>
              <a:rPr lang="en-IN" sz="1800" dirty="0">
                <a:latin typeface="+mj-lt"/>
              </a:rPr>
              <a:t>: Traditional encryption increases </a:t>
            </a:r>
            <a:r>
              <a:rPr lang="en-IN" sz="1800" b="1" dirty="0">
                <a:latin typeface="+mj-lt"/>
              </a:rPr>
              <a:t>processing time by 70%[4]</a:t>
            </a:r>
            <a:r>
              <a:rPr lang="en-IN" sz="1800" dirty="0">
                <a:latin typeface="+mj-lt"/>
              </a:rPr>
              <a:t>.</a:t>
            </a:r>
          </a:p>
          <a:p>
            <a:r>
              <a:rPr lang="en-IN" sz="1800" b="1" dirty="0">
                <a:latin typeface="+mj-lt"/>
              </a:rPr>
              <a:t>Cloud healthcare costs </a:t>
            </a:r>
            <a:r>
              <a:rPr lang="en-IN" sz="1800" dirty="0">
                <a:latin typeface="+mj-lt"/>
              </a:rPr>
              <a:t>: Traditional encryption adds </a:t>
            </a:r>
            <a:r>
              <a:rPr lang="en-IN" sz="1800" b="1" dirty="0">
                <a:latin typeface="+mj-lt"/>
              </a:rPr>
              <a:t>30% cost premium</a:t>
            </a:r>
            <a:r>
              <a:rPr lang="en-IN" sz="1800" dirty="0">
                <a:latin typeface="+mj-lt"/>
              </a:rPr>
              <a:t> due to computational overhead[7].</a:t>
            </a:r>
          </a:p>
          <a:p>
            <a:r>
              <a:rPr lang="en-IN" sz="1800" b="1" dirty="0">
                <a:latin typeface="+mj-lt"/>
              </a:rPr>
              <a:t>Research problem</a:t>
            </a:r>
            <a:r>
              <a:rPr lang="en-IN" sz="1800" dirty="0">
                <a:latin typeface="+mj-lt"/>
              </a:rPr>
              <a:t>: Existing encryption schemes are </a:t>
            </a:r>
            <a:r>
              <a:rPr lang="en-IN" sz="1800" b="1" dirty="0">
                <a:latin typeface="+mj-lt"/>
              </a:rPr>
              <a:t>insufficient</a:t>
            </a:r>
            <a:r>
              <a:rPr lang="en-IN" sz="1800" dirty="0">
                <a:latin typeface="+mj-lt"/>
              </a:rPr>
              <a:t> for </a:t>
            </a:r>
            <a:r>
              <a:rPr lang="en-IN" sz="1800" b="1" dirty="0">
                <a:latin typeface="+mj-lt"/>
              </a:rPr>
              <a:t>secure cloud healthcare systems</a:t>
            </a:r>
            <a:r>
              <a:rPr lang="en-IN" sz="1800" dirty="0">
                <a:latin typeface="+mj-lt"/>
              </a:rPr>
              <a:t>.</a:t>
            </a:r>
          </a:p>
          <a:p>
            <a:pPr marL="0" lvl="0" indent="0" algn="l" rtl="0">
              <a:lnSpc>
                <a:spcPct val="115000"/>
              </a:lnSpc>
              <a:spcBef>
                <a:spcPts val="1200"/>
              </a:spcBef>
              <a:spcAft>
                <a:spcPts val="0"/>
              </a:spcAft>
              <a:buClr>
                <a:schemeClr val="dk1"/>
              </a:buClr>
              <a:buSzPts val="1100"/>
              <a:buFont typeface="Arial"/>
              <a:buNone/>
            </a:pPr>
            <a:endParaRPr sz="1800" dirty="0">
              <a:latin typeface="+mj-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Research Aim and Objectives</a:t>
            </a:r>
            <a:endParaRPr/>
          </a:p>
        </p:txBody>
      </p:sp>
      <p:sp>
        <p:nvSpPr>
          <p:cNvPr id="109" name="Google Shape;109;p17"/>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sz="1300" b="1"/>
              <a:t>Aim:</a:t>
            </a:r>
            <a:endParaRPr sz="1300" b="1"/>
          </a:p>
          <a:p>
            <a:pPr marL="0" lvl="0" indent="0" algn="l" rtl="0">
              <a:lnSpc>
                <a:spcPct val="115000"/>
              </a:lnSpc>
              <a:spcBef>
                <a:spcPts val="1200"/>
              </a:spcBef>
              <a:spcAft>
                <a:spcPts val="0"/>
              </a:spcAft>
              <a:buClr>
                <a:schemeClr val="dk1"/>
              </a:buClr>
              <a:buSzPts val="1100"/>
              <a:buFont typeface="Arial"/>
              <a:buNone/>
            </a:pPr>
            <a:r>
              <a:rPr lang="en-US" sz="1300"/>
              <a:t>This study will assess and compare various homomorphic encryption (HE) methods: Paillier, BFV(Brakerski-Fan-Vercauteren) and CKKS (Cheon-Kim-Kim-Song) regarding performance, security and potential implementation in secure, privacy-saving data analytics in a cloud-based healthcare environment.</a:t>
            </a:r>
            <a:endParaRPr sz="1300"/>
          </a:p>
          <a:p>
            <a:pPr marL="0" lvl="0" indent="0" algn="l" rtl="0">
              <a:lnSpc>
                <a:spcPct val="115000"/>
              </a:lnSpc>
              <a:spcBef>
                <a:spcPts val="1200"/>
              </a:spcBef>
              <a:spcAft>
                <a:spcPts val="0"/>
              </a:spcAft>
              <a:buClr>
                <a:schemeClr val="dk1"/>
              </a:buClr>
              <a:buSzPts val="1100"/>
              <a:buFont typeface="Arial"/>
              <a:buNone/>
            </a:pPr>
            <a:r>
              <a:rPr lang="en-US" sz="1300" b="1"/>
              <a:t>Objectives:</a:t>
            </a:r>
            <a:endParaRPr sz="1300" b="1"/>
          </a:p>
          <a:p>
            <a:pPr marL="457200" lvl="0" indent="-311150" algn="l" rtl="0">
              <a:lnSpc>
                <a:spcPct val="115000"/>
              </a:lnSpc>
              <a:spcBef>
                <a:spcPts val="1200"/>
              </a:spcBef>
              <a:spcAft>
                <a:spcPts val="0"/>
              </a:spcAft>
              <a:buSzPts val="1300"/>
              <a:buAutoNum type="arabicPeriod"/>
            </a:pPr>
            <a:r>
              <a:rPr lang="en-US" sz="1300" b="1"/>
              <a:t>Comparative Analysis</a:t>
            </a:r>
            <a:r>
              <a:rPr lang="en-US" sz="1300"/>
              <a:t>: In the applications of cloud-based healthcare data analytics, to examine the computational efficiency, security and scalability of various schemes of HE (Paillier, BFV, CKKS).[3]</a:t>
            </a:r>
            <a:br>
              <a:rPr lang="en-US" sz="1300"/>
            </a:br>
            <a:endParaRPr sz="1300"/>
          </a:p>
          <a:p>
            <a:pPr marL="457200" lvl="0" indent="-311150" algn="l" rtl="0">
              <a:lnSpc>
                <a:spcPct val="115000"/>
              </a:lnSpc>
              <a:spcBef>
                <a:spcPts val="0"/>
              </a:spcBef>
              <a:spcAft>
                <a:spcPts val="0"/>
              </a:spcAft>
              <a:buSzPts val="1300"/>
              <a:buAutoNum type="arabicPeriod"/>
            </a:pPr>
            <a:r>
              <a:rPr lang="en-US" sz="1300" b="1"/>
              <a:t>Performance Evaluation</a:t>
            </a:r>
            <a:r>
              <a:rPr lang="en-US" sz="1300"/>
              <a:t>: To test and compare the performance of HE schemes using real-world healthcare data (e.g., anonymised patient records from the MIMIC-III dataset).</a:t>
            </a:r>
            <a:br>
              <a:rPr lang="en-US" sz="1300"/>
            </a:br>
            <a:endParaRPr sz="1300"/>
          </a:p>
          <a:p>
            <a:pPr marL="457200" lvl="0" indent="-311150" algn="l" rtl="0">
              <a:lnSpc>
                <a:spcPct val="115000"/>
              </a:lnSpc>
              <a:spcBef>
                <a:spcPts val="0"/>
              </a:spcBef>
              <a:spcAft>
                <a:spcPts val="0"/>
              </a:spcAft>
              <a:buSzPts val="1300"/>
              <a:buAutoNum type="arabicPeriod"/>
            </a:pPr>
            <a:r>
              <a:rPr lang="en-US" sz="1300" b="1"/>
              <a:t>Model Development</a:t>
            </a:r>
            <a:r>
              <a:rPr lang="en-US" sz="1300"/>
              <a:t>: The proposed model should be designed in such a way as to create a practical model to integrate HE into the current cloud-based healthcare infrastructure without jeopardising performance.</a:t>
            </a:r>
            <a:br>
              <a:rPr lang="en-US" sz="1300"/>
            </a:br>
            <a:endParaRPr sz="1300"/>
          </a:p>
          <a:p>
            <a:pPr marL="457200" lvl="0" indent="-311150" algn="l" rtl="0">
              <a:lnSpc>
                <a:spcPct val="115000"/>
              </a:lnSpc>
              <a:spcBef>
                <a:spcPts val="0"/>
              </a:spcBef>
              <a:spcAft>
                <a:spcPts val="1200"/>
              </a:spcAft>
              <a:buSzPts val="1300"/>
              <a:buAutoNum type="arabicPeriod"/>
            </a:pPr>
            <a:r>
              <a:rPr lang="en-US" sz="1300" b="1"/>
              <a:t>Feasibility Study</a:t>
            </a:r>
            <a:r>
              <a:rPr lang="en-US" sz="1300"/>
              <a:t>: To evaluate the cost-effectiveness and scalability of HE-based encryption solutions in cloud environments, focusing on both operational and computational efficiency.</a:t>
            </a:r>
            <a:endParaRPr sz="1300" b="1"/>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Literature Review Summary</a:t>
            </a:r>
            <a:endParaRPr/>
          </a:p>
        </p:txBody>
      </p:sp>
      <p:sp>
        <p:nvSpPr>
          <p:cNvPr id="115" name="Google Shape;115;p18"/>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sz="1100" dirty="0">
                <a:latin typeface="+mj-lt"/>
              </a:rPr>
              <a:t>Over the past few years, the potential of homomorphic encryption (HE) in ensuring the safety of healthcare information on clouds has been studied in diverse ways. HE allows computations to be made on encrypted data without decryption, which is necessary as a privacy and security measure in healthcare cloud systems. Nevertheless, it is a complicated issue to run HE in cloud infrastructures on a large scale.</a:t>
            </a:r>
            <a:endParaRPr sz="1100" dirty="0">
              <a:latin typeface="+mj-lt"/>
            </a:endParaRPr>
          </a:p>
          <a:p>
            <a:pPr marL="0" lvl="0" indent="0" algn="l" rtl="0">
              <a:lnSpc>
                <a:spcPct val="115000"/>
              </a:lnSpc>
              <a:spcBef>
                <a:spcPts val="1200"/>
              </a:spcBef>
              <a:spcAft>
                <a:spcPts val="0"/>
              </a:spcAft>
              <a:buClr>
                <a:schemeClr val="dk1"/>
              </a:buClr>
              <a:buSzPts val="1100"/>
              <a:buFont typeface="Arial"/>
              <a:buNone/>
            </a:pPr>
            <a:r>
              <a:rPr lang="en-US" sz="1100" b="1" dirty="0">
                <a:latin typeface="+mj-lt"/>
              </a:rPr>
              <a:t>Key Studies:</a:t>
            </a:r>
            <a:endParaRPr sz="1100" b="1" dirty="0">
              <a:latin typeface="+mj-lt"/>
            </a:endParaRPr>
          </a:p>
          <a:p>
            <a:pPr marL="457200" lvl="0" indent="-298450" algn="l" rtl="0">
              <a:lnSpc>
                <a:spcPct val="115000"/>
              </a:lnSpc>
              <a:spcBef>
                <a:spcPts val="1200"/>
              </a:spcBef>
              <a:spcAft>
                <a:spcPts val="0"/>
              </a:spcAft>
              <a:buSzPts val="1100"/>
              <a:buFont typeface="Calibri"/>
              <a:buChar char="●"/>
            </a:pPr>
            <a:r>
              <a:rPr lang="en-US" sz="1100" dirty="0">
                <a:latin typeface="+mj-lt"/>
              </a:rPr>
              <a:t>Researchers made a comparative study on </a:t>
            </a:r>
            <a:r>
              <a:rPr lang="en-US" sz="1100" dirty="0" err="1">
                <a:latin typeface="+mj-lt"/>
              </a:rPr>
              <a:t>Paillier</a:t>
            </a:r>
            <a:r>
              <a:rPr lang="en-US" sz="1100" dirty="0">
                <a:latin typeface="+mj-lt"/>
              </a:rPr>
              <a:t>, BFV, and CKKS encryption schemes in healthcare applications. Their paper </a:t>
            </a:r>
            <a:r>
              <a:rPr lang="en-US" sz="1100" dirty="0" err="1">
                <a:latin typeface="+mj-lt"/>
              </a:rPr>
              <a:t>emphasised</a:t>
            </a:r>
            <a:r>
              <a:rPr lang="en-US" sz="1100" dirty="0">
                <a:latin typeface="+mj-lt"/>
              </a:rPr>
              <a:t> the fact that </a:t>
            </a:r>
            <a:r>
              <a:rPr lang="en-US" sz="1100" dirty="0" err="1">
                <a:latin typeface="+mj-lt"/>
              </a:rPr>
              <a:t>Paillier</a:t>
            </a:r>
            <a:r>
              <a:rPr lang="en-US" sz="1100" dirty="0">
                <a:latin typeface="+mj-lt"/>
              </a:rPr>
              <a:t> is easy to use, yet it is constrained by its failure to provide multiplication of encrypted data, hence not suitable for multifaceted analytics activities in healthcare. Conversely, BFV and CKKS facilitate more complicated tasks at high computational prices.[14]</a:t>
            </a:r>
            <a:br>
              <a:rPr lang="en-US" sz="1100" dirty="0">
                <a:latin typeface="+mj-lt"/>
              </a:rPr>
            </a:br>
            <a:endParaRPr sz="1100" dirty="0">
              <a:latin typeface="+mj-lt"/>
            </a:endParaRPr>
          </a:p>
          <a:p>
            <a:pPr marL="457200" lvl="0" indent="-298450" algn="l" rtl="0">
              <a:lnSpc>
                <a:spcPct val="115000"/>
              </a:lnSpc>
              <a:spcBef>
                <a:spcPts val="0"/>
              </a:spcBef>
              <a:spcAft>
                <a:spcPts val="0"/>
              </a:spcAft>
              <a:buSzPts val="1100"/>
              <a:buFont typeface="Calibri"/>
              <a:buChar char="●"/>
            </a:pPr>
            <a:r>
              <a:rPr lang="en-US" sz="1100" dirty="0">
                <a:latin typeface="+mj-lt"/>
              </a:rPr>
              <a:t>Researchers  have investigated the use of CKKS in machine learning privacy preservation in healthcare. They concluded that CKKS can be used in approximate computations and, as such, it is perfectly aligned to the context of healthcare analytics, where accuracy is not always needed.[6]</a:t>
            </a:r>
            <a:br>
              <a:rPr lang="en-US" sz="1100" dirty="0">
                <a:latin typeface="+mj-lt"/>
              </a:rPr>
            </a:br>
            <a:endParaRPr sz="1100" dirty="0">
              <a:latin typeface="+mj-lt"/>
            </a:endParaRPr>
          </a:p>
          <a:p>
            <a:pPr marL="457200" lvl="0" indent="-298450" algn="l" rtl="0">
              <a:lnSpc>
                <a:spcPct val="115000"/>
              </a:lnSpc>
              <a:spcBef>
                <a:spcPts val="0"/>
              </a:spcBef>
              <a:spcAft>
                <a:spcPts val="0"/>
              </a:spcAft>
              <a:buSzPts val="1100"/>
              <a:buFont typeface="Calibri"/>
              <a:buChar char="●"/>
            </a:pPr>
            <a:r>
              <a:rPr lang="en-US" sz="1100" dirty="0">
                <a:latin typeface="+mj-lt"/>
              </a:rPr>
              <a:t>Researchers compared the performance of HE schemes in cloud environments and pointed out that BFV is better in terms of scalability but consumes more resources. </a:t>
            </a:r>
            <a:r>
              <a:rPr lang="en-US" sz="1100" dirty="0" err="1">
                <a:latin typeface="+mj-lt"/>
              </a:rPr>
              <a:t>Paillier</a:t>
            </a:r>
            <a:r>
              <a:rPr lang="en-US" sz="1100" dirty="0">
                <a:latin typeface="+mj-lt"/>
              </a:rPr>
              <a:t> is efficient but not as scalable when using large datasets[9].</a:t>
            </a:r>
            <a:br>
              <a:rPr lang="en-US" sz="1100" dirty="0">
                <a:latin typeface="+mj-lt"/>
              </a:rPr>
            </a:br>
            <a:endParaRPr sz="1100" dirty="0">
              <a:latin typeface="+mj-lt"/>
            </a:endParaRPr>
          </a:p>
          <a:p>
            <a:pPr marL="0" lvl="0" indent="0" algn="l" rtl="0">
              <a:lnSpc>
                <a:spcPct val="115000"/>
              </a:lnSpc>
              <a:spcBef>
                <a:spcPts val="1200"/>
              </a:spcBef>
              <a:spcAft>
                <a:spcPts val="0"/>
              </a:spcAft>
              <a:buClr>
                <a:schemeClr val="dk1"/>
              </a:buClr>
              <a:buSzPts val="1100"/>
              <a:buFont typeface="Arial"/>
              <a:buNone/>
            </a:pPr>
            <a:r>
              <a:rPr lang="en-US" sz="1100" b="1" dirty="0">
                <a:latin typeface="+mj-lt"/>
              </a:rPr>
              <a:t>Gap in Literature:</a:t>
            </a:r>
            <a:endParaRPr sz="1100" b="1" dirty="0">
              <a:latin typeface="+mj-lt"/>
            </a:endParaRPr>
          </a:p>
          <a:p>
            <a:pPr marL="0" lvl="0" indent="0" algn="l" rtl="0">
              <a:lnSpc>
                <a:spcPct val="115000"/>
              </a:lnSpc>
              <a:spcBef>
                <a:spcPts val="1200"/>
              </a:spcBef>
              <a:spcAft>
                <a:spcPts val="1200"/>
              </a:spcAft>
              <a:buNone/>
            </a:pPr>
            <a:r>
              <a:rPr lang="en-US" sz="1100" dirty="0">
                <a:latin typeface="+mj-lt"/>
              </a:rPr>
              <a:t>Although most of the available literature has dwelled on the theoretical framework and small-scale application of HE in healthcare, there is a gap in empirical research that evaluates actual performance, scalability, and how HE can be integrated into the cloud-based healthcare models. Also, the fiscal benefit of applying HE in healthcare data analytics at scale has not been studied deeply.[5]</a:t>
            </a:r>
            <a:endParaRPr sz="1100" dirty="0">
              <a:latin typeface="+mj-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Research Methodology</a:t>
            </a:r>
            <a:endParaRPr/>
          </a:p>
        </p:txBody>
      </p:sp>
      <p:graphicFrame>
        <p:nvGraphicFramePr>
          <p:cNvPr id="2" name="Table 1"/>
          <p:cNvGraphicFramePr>
            <a:graphicFrameLocks noGrp="1"/>
          </p:cNvGraphicFramePr>
          <p:nvPr>
            <p:extLst>
              <p:ext uri="{D42A27DB-BD31-4B8C-83A1-F6EECF244321}">
                <p14:modId xmlns:p14="http://schemas.microsoft.com/office/powerpoint/2010/main" val="4076320666"/>
              </p:ext>
            </p:extLst>
          </p:nvPr>
        </p:nvGraphicFramePr>
        <p:xfrm>
          <a:off x="1019645" y="1600200"/>
          <a:ext cx="7104710" cy="4525963"/>
        </p:xfrm>
        <a:graphic>
          <a:graphicData uri="http://schemas.openxmlformats.org/drawingml/2006/table">
            <a:tbl>
              <a:tblPr/>
              <a:tblGrid>
                <a:gridCol w="3552355">
                  <a:extLst>
                    <a:ext uri="{9D8B030D-6E8A-4147-A177-3AD203B41FA5}">
                      <a16:colId xmlns:a16="http://schemas.microsoft.com/office/drawing/2014/main" val="1176049968"/>
                    </a:ext>
                  </a:extLst>
                </a:gridCol>
                <a:gridCol w="3552355">
                  <a:extLst>
                    <a:ext uri="{9D8B030D-6E8A-4147-A177-3AD203B41FA5}">
                      <a16:colId xmlns:a16="http://schemas.microsoft.com/office/drawing/2014/main" val="2229936407"/>
                    </a:ext>
                  </a:extLst>
                </a:gridCol>
              </a:tblGrid>
              <a:tr h="263137">
                <a:tc>
                  <a:txBody>
                    <a:bodyPr/>
                    <a:lstStyle/>
                    <a:p>
                      <a:r>
                        <a:rPr lang="en-IN" sz="1200" b="1" dirty="0"/>
                        <a:t>Methodology</a:t>
                      </a:r>
                      <a:endParaRPr lang="en-IN" sz="1200" dirty="0"/>
                    </a:p>
                  </a:txBody>
                  <a:tcPr marL="78941" marR="78941" marT="39471" marB="3947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IN" sz="1200" b="1"/>
                        <a:t>Description</a:t>
                      </a:r>
                      <a:endParaRPr lang="en-IN" sz="1200"/>
                    </a:p>
                  </a:txBody>
                  <a:tcPr marL="78941" marR="78941" marT="39471" marB="3947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93821681"/>
                  </a:ext>
                </a:extLst>
              </a:tr>
              <a:tr h="1184118">
                <a:tc>
                  <a:txBody>
                    <a:bodyPr/>
                    <a:lstStyle/>
                    <a:p>
                      <a:r>
                        <a:rPr lang="en-IN" sz="1200" b="1" dirty="0"/>
                        <a:t>Data Collection</a:t>
                      </a:r>
                      <a:endParaRPr lang="en-IN" sz="1200" dirty="0"/>
                    </a:p>
                  </a:txBody>
                  <a:tcPr marL="78941" marR="78941" marT="39471" marB="3947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IN" sz="1200" b="1"/>
                        <a:t>Secondary Data</a:t>
                      </a:r>
                      <a:r>
                        <a:rPr lang="en-IN" sz="1200"/>
                        <a:t>: Literature analysis on homomorphic encryption and cloud-based healthcare systems. </a:t>
                      </a:r>
                      <a:br>
                        <a:rPr lang="en-IN" sz="1200"/>
                      </a:br>
                      <a:r>
                        <a:rPr lang="en-IN" sz="1200" b="1"/>
                        <a:t>Primary Data</a:t>
                      </a:r>
                      <a:r>
                        <a:rPr lang="en-IN" sz="1200"/>
                        <a:t>: Anonymized patient records from MIMIC-III dataset (demographics, diagnoses, lab results). [6]</a:t>
                      </a:r>
                    </a:p>
                  </a:txBody>
                  <a:tcPr marL="78941" marR="78941" marT="39471" marB="3947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12483369"/>
                  </a:ext>
                </a:extLst>
              </a:tr>
              <a:tr h="631530">
                <a:tc>
                  <a:txBody>
                    <a:bodyPr/>
                    <a:lstStyle/>
                    <a:p>
                      <a:r>
                        <a:rPr lang="en-IN" sz="1200" b="1" dirty="0"/>
                        <a:t>HE Schemes</a:t>
                      </a:r>
                      <a:endParaRPr lang="en-IN" sz="1200" dirty="0"/>
                    </a:p>
                  </a:txBody>
                  <a:tcPr marL="78941" marR="78941" marT="39471" marB="3947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200" b="1" dirty="0" err="1"/>
                        <a:t>Paillier</a:t>
                      </a:r>
                      <a:r>
                        <a:rPr lang="en-US" sz="1200" dirty="0"/>
                        <a:t>, </a:t>
                      </a:r>
                      <a:r>
                        <a:rPr lang="en-US" sz="1200" b="1" dirty="0"/>
                        <a:t>BFV</a:t>
                      </a:r>
                      <a:r>
                        <a:rPr lang="en-US" sz="1200" dirty="0"/>
                        <a:t>, and </a:t>
                      </a:r>
                      <a:r>
                        <a:rPr lang="en-US" sz="1200" b="1" dirty="0"/>
                        <a:t>CKKS</a:t>
                      </a:r>
                      <a:r>
                        <a:rPr lang="en-US" sz="1200" dirty="0"/>
                        <a:t> will be implemented using </a:t>
                      </a:r>
                      <a:r>
                        <a:rPr lang="en-US" sz="1200" b="1" dirty="0"/>
                        <a:t>Microsoft SEAL</a:t>
                      </a:r>
                      <a:r>
                        <a:rPr lang="en-US" sz="1200" dirty="0"/>
                        <a:t>, a homomorphic encryption library. [14]</a:t>
                      </a:r>
                    </a:p>
                  </a:txBody>
                  <a:tcPr marL="78941" marR="78941" marT="39471" marB="3947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0938698"/>
                  </a:ext>
                </a:extLst>
              </a:tr>
              <a:tr h="1184118">
                <a:tc>
                  <a:txBody>
                    <a:bodyPr/>
                    <a:lstStyle/>
                    <a:p>
                      <a:r>
                        <a:rPr lang="en-IN" sz="1200" b="1"/>
                        <a:t>Metrics for Evaluation</a:t>
                      </a:r>
                      <a:endParaRPr lang="en-IN" sz="1200"/>
                    </a:p>
                  </a:txBody>
                  <a:tcPr marL="78941" marR="78941" marT="39471" marB="3947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200" b="1" dirty="0"/>
                        <a:t>Execution Time</a:t>
                      </a:r>
                      <a:r>
                        <a:rPr lang="en-US" sz="1200" dirty="0"/>
                        <a:t>: Time to encrypt, process, and decrypt data. </a:t>
                      </a:r>
                      <a:br>
                        <a:rPr lang="en-US" sz="1200" dirty="0"/>
                      </a:br>
                      <a:r>
                        <a:rPr lang="en-US" sz="1200" b="1" dirty="0"/>
                        <a:t>Computational Resources</a:t>
                      </a:r>
                      <a:r>
                        <a:rPr lang="en-US" sz="1200" dirty="0"/>
                        <a:t>: CPU and memory usage per scheme. </a:t>
                      </a:r>
                      <a:br>
                        <a:rPr lang="en-US" sz="1200" dirty="0"/>
                      </a:br>
                      <a:r>
                        <a:rPr lang="en-US" sz="1200" b="1" dirty="0"/>
                        <a:t>Security</a:t>
                      </a:r>
                      <a:r>
                        <a:rPr lang="en-US" sz="1200" dirty="0"/>
                        <a:t>: Resistance to attacks and data leakage risks. [7]</a:t>
                      </a:r>
                    </a:p>
                  </a:txBody>
                  <a:tcPr marL="78941" marR="78941" marT="39471" marB="3947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9236588"/>
                  </a:ext>
                </a:extLst>
              </a:tr>
              <a:tr h="631530">
                <a:tc>
                  <a:txBody>
                    <a:bodyPr/>
                    <a:lstStyle/>
                    <a:p>
                      <a:r>
                        <a:rPr lang="en-IN" sz="1200" b="1"/>
                        <a:t>Model Development</a:t>
                      </a:r>
                      <a:endParaRPr lang="en-IN" sz="1200"/>
                    </a:p>
                  </a:txBody>
                  <a:tcPr marL="78941" marR="78941" marT="39471" marB="3947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200" dirty="0"/>
                        <a:t>Creation of a </a:t>
                      </a:r>
                      <a:r>
                        <a:rPr lang="en-US" sz="1200" b="1" dirty="0"/>
                        <a:t>secure processing pipeline</a:t>
                      </a:r>
                      <a:r>
                        <a:rPr lang="en-US" sz="1200" dirty="0"/>
                        <a:t> to integrate homomorphic encryption into a cloud-based healthcare system for data analytics.</a:t>
                      </a:r>
                    </a:p>
                  </a:txBody>
                  <a:tcPr marL="78941" marR="78941" marT="39471" marB="3947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233384862"/>
                  </a:ext>
                </a:extLst>
              </a:tr>
              <a:tr h="631530">
                <a:tc>
                  <a:txBody>
                    <a:bodyPr/>
                    <a:lstStyle/>
                    <a:p>
                      <a:r>
                        <a:rPr lang="en-IN" sz="1200" b="1"/>
                        <a:t>Feasibility Study</a:t>
                      </a:r>
                      <a:endParaRPr lang="en-IN" sz="1200"/>
                    </a:p>
                  </a:txBody>
                  <a:tcPr marL="78941" marR="78941" marT="39471" marB="3947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200" b="1" dirty="0"/>
                        <a:t>Cost-benefit analysis</a:t>
                      </a:r>
                      <a:r>
                        <a:rPr lang="en-US" sz="1200" dirty="0"/>
                        <a:t> of using homomorphic encryption in healthcare systems, considering both operational and computational costs. [15]</a:t>
                      </a:r>
                    </a:p>
                  </a:txBody>
                  <a:tcPr marL="78941" marR="78941" marT="39471" marB="3947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82538876"/>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Project Planning and Resources</a:t>
            </a:r>
            <a:endParaRPr/>
          </a:p>
        </p:txBody>
      </p:sp>
      <p:sp>
        <p:nvSpPr>
          <p:cNvPr id="127" name="Google Shape;127;p20"/>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sz="1200" b="1" dirty="0">
                <a:latin typeface="+mj-lt"/>
              </a:rPr>
              <a:t>Resources:</a:t>
            </a:r>
            <a:endParaRPr sz="1200" b="1" dirty="0">
              <a:latin typeface="+mj-lt"/>
            </a:endParaRPr>
          </a:p>
          <a:p>
            <a:pPr marL="457200" lvl="0" indent="-298450" algn="l" rtl="0">
              <a:lnSpc>
                <a:spcPct val="115000"/>
              </a:lnSpc>
              <a:spcBef>
                <a:spcPts val="1200"/>
              </a:spcBef>
              <a:spcAft>
                <a:spcPts val="0"/>
              </a:spcAft>
              <a:buSzPts val="1100"/>
              <a:buChar char="●"/>
            </a:pPr>
            <a:r>
              <a:rPr lang="en-US" sz="1200" b="1" dirty="0">
                <a:latin typeface="+mj-lt"/>
              </a:rPr>
              <a:t>Tools</a:t>
            </a:r>
            <a:r>
              <a:rPr lang="en-US" sz="1200" dirty="0">
                <a:latin typeface="+mj-lt"/>
              </a:rPr>
              <a:t>: Microsoft SEAL library, cloud computing platforms (AWS or Google Cloud), Python for data analysis, and </a:t>
            </a:r>
            <a:r>
              <a:rPr lang="en-US" sz="1200" dirty="0" err="1">
                <a:latin typeface="+mj-lt"/>
              </a:rPr>
              <a:t>Jupyter</a:t>
            </a:r>
            <a:r>
              <a:rPr lang="en-US" sz="1200" dirty="0">
                <a:latin typeface="+mj-lt"/>
              </a:rPr>
              <a:t> notebooks for testing and </a:t>
            </a:r>
            <a:r>
              <a:rPr lang="en-US" sz="1200" dirty="0" err="1">
                <a:latin typeface="+mj-lt"/>
              </a:rPr>
              <a:t>visualising</a:t>
            </a:r>
            <a:r>
              <a:rPr lang="en-US" sz="1200" dirty="0">
                <a:latin typeface="+mj-lt"/>
              </a:rPr>
              <a:t> results.</a:t>
            </a:r>
            <a:br>
              <a:rPr lang="en-US" sz="1200" dirty="0">
                <a:latin typeface="+mj-lt"/>
              </a:rPr>
            </a:br>
            <a:endParaRPr sz="1200" dirty="0">
              <a:latin typeface="+mj-lt"/>
            </a:endParaRPr>
          </a:p>
          <a:p>
            <a:pPr marL="457200" lvl="0" indent="-298450" algn="l" rtl="0">
              <a:lnSpc>
                <a:spcPct val="115000"/>
              </a:lnSpc>
              <a:spcBef>
                <a:spcPts val="0"/>
              </a:spcBef>
              <a:spcAft>
                <a:spcPts val="0"/>
              </a:spcAft>
              <a:buSzPts val="1100"/>
              <a:buChar char="●"/>
            </a:pPr>
            <a:r>
              <a:rPr lang="en-US" sz="1200" b="1" dirty="0">
                <a:latin typeface="+mj-lt"/>
              </a:rPr>
              <a:t>Healthcare Data</a:t>
            </a:r>
            <a:r>
              <a:rPr lang="en-US" sz="1200" dirty="0">
                <a:latin typeface="+mj-lt"/>
              </a:rPr>
              <a:t>: The dataset used to test and validate the encryption schemes will be MIMIC-III.[9]</a:t>
            </a:r>
            <a:br>
              <a:rPr lang="en-US" sz="1200" dirty="0">
                <a:latin typeface="+mj-lt"/>
              </a:rPr>
            </a:br>
            <a:endParaRPr sz="1200" dirty="0">
              <a:latin typeface="+mj-lt"/>
            </a:endParaRPr>
          </a:p>
          <a:p>
            <a:pPr marL="457200" lvl="0" indent="-298450" algn="l" rtl="0">
              <a:lnSpc>
                <a:spcPct val="115000"/>
              </a:lnSpc>
              <a:spcBef>
                <a:spcPts val="0"/>
              </a:spcBef>
              <a:spcAft>
                <a:spcPts val="1200"/>
              </a:spcAft>
              <a:buSzPts val="1100"/>
              <a:buChar char="●"/>
            </a:pPr>
            <a:r>
              <a:rPr lang="en-US" sz="1200" b="1" dirty="0">
                <a:latin typeface="+mj-lt"/>
              </a:rPr>
              <a:t>Computational Resources</a:t>
            </a:r>
            <a:r>
              <a:rPr lang="en-US" sz="1200" dirty="0">
                <a:latin typeface="+mj-lt"/>
              </a:rPr>
              <a:t>: The use of Cloud services (AWS EC2 instances) will be used to emulate a cloud environment.</a:t>
            </a:r>
            <a:br>
              <a:rPr lang="en-US" sz="1200" dirty="0">
                <a:latin typeface="+mj-lt"/>
              </a:rPr>
            </a:br>
            <a:endParaRPr sz="1200" b="1" dirty="0">
              <a:latin typeface="+mj-lt"/>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9935" y="3947990"/>
            <a:ext cx="4310743" cy="254206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Project Impact and Limitations</a:t>
            </a:r>
            <a:endParaRPr/>
          </a:p>
        </p:txBody>
      </p:sp>
      <p:sp>
        <p:nvSpPr>
          <p:cNvPr id="133" name="Google Shape;133;p21"/>
          <p:cNvSpPr txBox="1">
            <a:spLocks noGrp="1"/>
          </p:cNvSpPr>
          <p:nvPr>
            <p:ph type="body" idx="1"/>
          </p:nvPr>
        </p:nvSpPr>
        <p:spPr>
          <a:xfrm>
            <a:off x="457200" y="1600200"/>
            <a:ext cx="4422710" cy="4525963"/>
          </a:xfrm>
          <a:prstGeom prst="rect">
            <a:avLst/>
          </a:prstGeom>
          <a:noFill/>
          <a:ln>
            <a:noFill/>
          </a:ln>
        </p:spPr>
        <p:txBody>
          <a:bodyPr spcFirstLastPara="1" wrap="square" lIns="91425" tIns="45700" rIns="91425" bIns="45700" anchor="t" anchorCtr="0">
            <a:normAutofit/>
          </a:bodyPr>
          <a:lstStyle/>
          <a:p>
            <a:r>
              <a:rPr lang="en-IN" sz="1500" b="1" dirty="0">
                <a:latin typeface="+mj-lt"/>
              </a:rPr>
              <a:t>Impact:</a:t>
            </a:r>
            <a:endParaRPr lang="en-IN" sz="1500" dirty="0">
              <a:latin typeface="+mj-lt"/>
            </a:endParaRPr>
          </a:p>
          <a:p>
            <a:pPr lvl="1">
              <a:buFont typeface="Arial" panose="020B0604020202020204" pitchFamily="34" charset="0"/>
              <a:buChar char="•"/>
            </a:pPr>
            <a:r>
              <a:rPr lang="en-IN" sz="1500" dirty="0">
                <a:latin typeface="+mj-lt"/>
              </a:rPr>
              <a:t>Provides insights on </a:t>
            </a:r>
            <a:r>
              <a:rPr lang="en-IN" sz="1500" b="1" dirty="0">
                <a:latin typeface="+mj-lt"/>
              </a:rPr>
              <a:t>HE in healthcare</a:t>
            </a:r>
            <a:r>
              <a:rPr lang="en-IN" sz="1500" dirty="0">
                <a:latin typeface="+mj-lt"/>
              </a:rPr>
              <a:t> data analytics[10].</a:t>
            </a:r>
          </a:p>
          <a:p>
            <a:pPr lvl="1">
              <a:buFont typeface="Arial" panose="020B0604020202020204" pitchFamily="34" charset="0"/>
              <a:buChar char="•"/>
            </a:pPr>
            <a:r>
              <a:rPr lang="en-IN" sz="1500" dirty="0">
                <a:latin typeface="+mj-lt"/>
              </a:rPr>
              <a:t>Enables </a:t>
            </a:r>
            <a:r>
              <a:rPr lang="en-IN" sz="1500" b="1" dirty="0">
                <a:latin typeface="+mj-lt"/>
              </a:rPr>
              <a:t>safer, privacy-sensitive cloud-based healthcare</a:t>
            </a:r>
            <a:r>
              <a:rPr lang="en-IN" sz="1500" dirty="0">
                <a:latin typeface="+mj-lt"/>
              </a:rPr>
              <a:t> systems[11].</a:t>
            </a:r>
          </a:p>
          <a:p>
            <a:pPr lvl="1">
              <a:buFont typeface="Arial" panose="020B0604020202020204" pitchFamily="34" charset="0"/>
              <a:buChar char="•"/>
            </a:pPr>
            <a:r>
              <a:rPr lang="en-IN" sz="1500" dirty="0">
                <a:latin typeface="+mj-lt"/>
              </a:rPr>
              <a:t>Guides </a:t>
            </a:r>
            <a:r>
              <a:rPr lang="en-IN" sz="1500" b="1" dirty="0">
                <a:latin typeface="+mj-lt"/>
              </a:rPr>
              <a:t>healthcare organizations</a:t>
            </a:r>
            <a:r>
              <a:rPr lang="en-IN" sz="1500" dirty="0">
                <a:latin typeface="+mj-lt"/>
              </a:rPr>
              <a:t> to adopt </a:t>
            </a:r>
            <a:r>
              <a:rPr lang="en-IN" sz="1500" b="1" dirty="0">
                <a:latin typeface="+mj-lt"/>
              </a:rPr>
              <a:t>secure cloud computing</a:t>
            </a:r>
            <a:r>
              <a:rPr lang="en-IN" sz="1500" dirty="0">
                <a:latin typeface="+mj-lt"/>
              </a:rPr>
              <a:t> solutions[8].</a:t>
            </a:r>
          </a:p>
          <a:p>
            <a:r>
              <a:rPr lang="en-IN" sz="1500" b="1" dirty="0">
                <a:latin typeface="+mj-lt"/>
              </a:rPr>
              <a:t>Limitations:</a:t>
            </a:r>
            <a:endParaRPr lang="en-IN" sz="1500" dirty="0">
              <a:latin typeface="+mj-lt"/>
            </a:endParaRPr>
          </a:p>
          <a:p>
            <a:pPr lvl="1">
              <a:buFont typeface="Arial" panose="020B0604020202020204" pitchFamily="34" charset="0"/>
              <a:buChar char="•"/>
            </a:pPr>
            <a:r>
              <a:rPr lang="en-IN" sz="1500" b="1" dirty="0">
                <a:latin typeface="+mj-lt"/>
              </a:rPr>
              <a:t>Computational Overhead</a:t>
            </a:r>
            <a:r>
              <a:rPr lang="en-IN" sz="1500" dirty="0">
                <a:latin typeface="+mj-lt"/>
              </a:rPr>
              <a:t>: High for </a:t>
            </a:r>
            <a:r>
              <a:rPr lang="en-IN" sz="1500" b="1" dirty="0">
                <a:latin typeface="+mj-lt"/>
              </a:rPr>
              <a:t>BFV and CKKS</a:t>
            </a:r>
            <a:r>
              <a:rPr lang="en-IN" sz="1500" dirty="0">
                <a:latin typeface="+mj-lt"/>
              </a:rPr>
              <a:t> schemes.</a:t>
            </a:r>
          </a:p>
          <a:p>
            <a:pPr lvl="1">
              <a:buFont typeface="Arial" panose="020B0604020202020204" pitchFamily="34" charset="0"/>
              <a:buChar char="•"/>
            </a:pPr>
            <a:r>
              <a:rPr lang="en-IN" sz="1500" b="1" dirty="0">
                <a:latin typeface="+mj-lt"/>
              </a:rPr>
              <a:t>Scalability</a:t>
            </a:r>
            <a:r>
              <a:rPr lang="en-IN" sz="1500" dirty="0">
                <a:latin typeface="+mj-lt"/>
              </a:rPr>
              <a:t>: Efficiency declines with </a:t>
            </a:r>
            <a:r>
              <a:rPr lang="en-IN" sz="1500" b="1" dirty="0">
                <a:latin typeface="+mj-lt"/>
              </a:rPr>
              <a:t>large datasets</a:t>
            </a:r>
            <a:r>
              <a:rPr lang="en-IN" sz="1500" dirty="0">
                <a:latin typeface="+mj-lt"/>
              </a:rPr>
              <a:t>.</a:t>
            </a:r>
          </a:p>
          <a:p>
            <a:pPr lvl="1">
              <a:buFont typeface="Arial" panose="020B0604020202020204" pitchFamily="34" charset="0"/>
              <a:buChar char="•"/>
            </a:pPr>
            <a:r>
              <a:rPr lang="en-IN" sz="1500" b="1" dirty="0">
                <a:latin typeface="+mj-lt"/>
              </a:rPr>
              <a:t>Integration Complexity</a:t>
            </a:r>
            <a:r>
              <a:rPr lang="en-IN" sz="1500" dirty="0">
                <a:latin typeface="+mj-lt"/>
              </a:rPr>
              <a:t>: Requires </a:t>
            </a:r>
            <a:r>
              <a:rPr lang="en-IN" sz="1500" b="1" dirty="0">
                <a:latin typeface="+mj-lt"/>
              </a:rPr>
              <a:t>major changes</a:t>
            </a:r>
            <a:r>
              <a:rPr lang="en-IN" sz="1500" dirty="0">
                <a:latin typeface="+mj-lt"/>
              </a:rPr>
              <a:t> in system architecture.</a:t>
            </a:r>
          </a:p>
          <a:p>
            <a:pPr marL="457200" lvl="1" indent="0">
              <a:lnSpc>
                <a:spcPct val="115000"/>
              </a:lnSpc>
              <a:spcBef>
                <a:spcPts val="1200"/>
              </a:spcBef>
              <a:buSzPts val="1100"/>
              <a:buFont typeface="Arial"/>
              <a:buNone/>
            </a:pPr>
            <a:endParaRPr sz="1500" b="1" dirty="0">
              <a:latin typeface="+mj-lt"/>
            </a:endParaRPr>
          </a:p>
        </p:txBody>
      </p:sp>
      <p:pic>
        <p:nvPicPr>
          <p:cNvPr id="2" name="Picture 1"/>
          <p:cNvPicPr>
            <a:picLocks noChangeAspect="1"/>
          </p:cNvPicPr>
          <p:nvPr/>
        </p:nvPicPr>
        <p:blipFill>
          <a:blip r:embed="rId3"/>
          <a:stretch>
            <a:fillRect/>
          </a:stretch>
        </p:blipFill>
        <p:spPr>
          <a:xfrm>
            <a:off x="5057229" y="2267338"/>
            <a:ext cx="3558506" cy="237868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References</a:t>
            </a:r>
            <a:endParaRPr/>
          </a:p>
        </p:txBody>
      </p:sp>
      <p:sp>
        <p:nvSpPr>
          <p:cNvPr id="139" name="Google Shape;139;p22"/>
          <p:cNvSpPr txBox="1">
            <a:spLocks noGrp="1"/>
          </p:cNvSpPr>
          <p:nvPr>
            <p:ph type="body" idx="1"/>
          </p:nvPr>
        </p:nvSpPr>
        <p:spPr>
          <a:xfrm>
            <a:off x="457200" y="1417638"/>
            <a:ext cx="8229600" cy="4708525"/>
          </a:xfrm>
          <a:prstGeom prst="rect">
            <a:avLst/>
          </a:prstGeom>
          <a:noFill/>
          <a:ln>
            <a:noFill/>
          </a:ln>
        </p:spPr>
        <p:txBody>
          <a:bodyPr spcFirstLastPara="1" wrap="square" lIns="91425" tIns="45700" rIns="91425" bIns="45700" anchor="t" anchorCtr="0">
            <a:noAutofit/>
          </a:bodyPr>
          <a:lstStyle/>
          <a:p>
            <a:pPr marL="114300" indent="0">
              <a:buNone/>
            </a:pPr>
            <a:r>
              <a:rPr lang="en-IN" sz="1000" dirty="0">
                <a:latin typeface="+mn-lt"/>
              </a:rPr>
              <a:t>[1] K. </a:t>
            </a:r>
            <a:r>
              <a:rPr lang="en-IN" sz="1000" dirty="0" err="1">
                <a:latin typeface="+mn-lt"/>
              </a:rPr>
              <a:t>Munjal</a:t>
            </a:r>
            <a:r>
              <a:rPr lang="en-IN" sz="1000" dirty="0">
                <a:latin typeface="+mn-lt"/>
              </a:rPr>
              <a:t> and R. Bhatia, “A systematic review of homomorphic encryption and its contributions in healthcare industry,” </a:t>
            </a:r>
            <a:r>
              <a:rPr lang="en-IN" sz="1000" i="1" dirty="0">
                <a:latin typeface="+mn-lt"/>
              </a:rPr>
              <a:t>Complex &amp; Intelligent Systems</a:t>
            </a:r>
            <a:r>
              <a:rPr lang="en-IN" sz="1000" dirty="0">
                <a:latin typeface="+mn-lt"/>
              </a:rPr>
              <a:t>, vol. 9, no. 4, pp. 3759–3786, 2023, </a:t>
            </a:r>
            <a:r>
              <a:rPr lang="en-IN" sz="1000" dirty="0" err="1">
                <a:latin typeface="+mn-lt"/>
              </a:rPr>
              <a:t>doi</a:t>
            </a:r>
            <a:r>
              <a:rPr lang="en-IN" sz="1000" dirty="0">
                <a:latin typeface="+mn-lt"/>
              </a:rPr>
              <a:t>: 10.1007/s40747-022-00756-z.​</a:t>
            </a:r>
          </a:p>
          <a:p>
            <a:pPr marL="114300" indent="0">
              <a:buNone/>
            </a:pPr>
            <a:r>
              <a:rPr lang="en-IN" sz="1000" dirty="0">
                <a:latin typeface="+mn-lt"/>
              </a:rPr>
              <a:t>[2] F. </a:t>
            </a:r>
            <a:r>
              <a:rPr lang="en-IN" sz="1000" dirty="0" err="1">
                <a:latin typeface="+mn-lt"/>
              </a:rPr>
              <a:t>Roumpies</a:t>
            </a:r>
            <a:r>
              <a:rPr lang="en-IN" sz="1000" dirty="0">
                <a:latin typeface="+mn-lt"/>
              </a:rPr>
              <a:t>, “A review of homomorphic encryption and its contribution to the sector of health services,” </a:t>
            </a:r>
            <a:r>
              <a:rPr lang="en-IN" sz="1000" i="1" dirty="0">
                <a:latin typeface="+mn-lt"/>
              </a:rPr>
              <a:t>ACM Computing Surveys</a:t>
            </a:r>
            <a:r>
              <a:rPr lang="en-IN" sz="1000" dirty="0">
                <a:latin typeface="+mn-lt"/>
              </a:rPr>
              <a:t>, vol. 56, no. 5, art. 113, Feb. 2024, </a:t>
            </a:r>
            <a:r>
              <a:rPr lang="en-IN" sz="1000" dirty="0" err="1">
                <a:latin typeface="+mn-lt"/>
              </a:rPr>
              <a:t>doi</a:t>
            </a:r>
            <a:r>
              <a:rPr lang="en-IN" sz="1000" dirty="0">
                <a:latin typeface="+mn-lt"/>
              </a:rPr>
              <a:t>: 10.1145/3635059.3635096.​</a:t>
            </a:r>
          </a:p>
          <a:p>
            <a:pPr marL="114300" indent="0">
              <a:buNone/>
            </a:pPr>
            <a:r>
              <a:rPr lang="en-IN" sz="1000" dirty="0">
                <a:latin typeface="+mn-lt"/>
              </a:rPr>
              <a:t>[3] Z. He </a:t>
            </a:r>
            <a:r>
              <a:rPr lang="en-IN" sz="1000" i="1" dirty="0">
                <a:latin typeface="+mn-lt"/>
              </a:rPr>
              <a:t>et al</a:t>
            </a:r>
            <a:r>
              <a:rPr lang="en-IN" sz="1000" dirty="0">
                <a:latin typeface="+mn-lt"/>
              </a:rPr>
              <a:t>., “A homomorphic encryption-based framework for secure cloud-based healthcare service,” </a:t>
            </a:r>
            <a:r>
              <a:rPr lang="en-IN" sz="1000" i="1" dirty="0">
                <a:latin typeface="+mn-lt"/>
              </a:rPr>
              <a:t>Sensors and Actuators A: Physical</a:t>
            </a:r>
            <a:r>
              <a:rPr lang="en-IN" sz="1000" dirty="0">
                <a:latin typeface="+mn-lt"/>
              </a:rPr>
              <a:t>, vol. 377, art. 115131, 2025, </a:t>
            </a:r>
            <a:r>
              <a:rPr lang="en-IN" sz="1000" dirty="0" err="1">
                <a:latin typeface="+mn-lt"/>
              </a:rPr>
              <a:t>doi</a:t>
            </a:r>
            <a:r>
              <a:rPr lang="en-IN" sz="1000" dirty="0">
                <a:latin typeface="+mn-lt"/>
              </a:rPr>
              <a:t>: 10.1016/j.sna.2025.115131.​</a:t>
            </a:r>
          </a:p>
          <a:p>
            <a:pPr marL="114300" indent="0">
              <a:buNone/>
            </a:pPr>
            <a:r>
              <a:rPr lang="en-IN" sz="1000" dirty="0">
                <a:latin typeface="+mn-lt"/>
              </a:rPr>
              <a:t>[4] H. Jorge, C. </a:t>
            </a:r>
            <a:r>
              <a:rPr lang="en-IN" sz="1000" dirty="0" err="1">
                <a:latin typeface="+mn-lt"/>
              </a:rPr>
              <a:t>Wanzeller</a:t>
            </a:r>
            <a:r>
              <a:rPr lang="en-IN" sz="1000" dirty="0">
                <a:latin typeface="+mn-lt"/>
              </a:rPr>
              <a:t>, and J. </a:t>
            </a:r>
            <a:r>
              <a:rPr lang="en-IN" sz="1000" dirty="0" err="1">
                <a:latin typeface="+mn-lt"/>
              </a:rPr>
              <a:t>Henriques</a:t>
            </a:r>
            <a:r>
              <a:rPr lang="en-IN" sz="1000" dirty="0">
                <a:latin typeface="+mn-lt"/>
              </a:rPr>
              <a:t>, “Evaluating homomorphic encryption schemes for privacy and security in healthcare data management,” </a:t>
            </a:r>
            <a:r>
              <a:rPr lang="en-IN" sz="1000" i="1" dirty="0">
                <a:latin typeface="+mn-lt"/>
              </a:rPr>
              <a:t>Journal of Cybersecurity and Privacy</a:t>
            </a:r>
            <a:r>
              <a:rPr lang="en-IN" sz="1000" dirty="0">
                <a:latin typeface="+mn-lt"/>
              </a:rPr>
              <a:t>, vol. 5, no. 3, art. 74, Sept. 2025, </a:t>
            </a:r>
            <a:r>
              <a:rPr lang="en-IN" sz="1000" dirty="0" err="1">
                <a:latin typeface="+mn-lt"/>
              </a:rPr>
              <a:t>doi</a:t>
            </a:r>
            <a:r>
              <a:rPr lang="en-IN" sz="1000" dirty="0">
                <a:latin typeface="+mn-lt"/>
              </a:rPr>
              <a:t>: 10.3390/jcp5030074.​</a:t>
            </a:r>
          </a:p>
          <a:p>
            <a:pPr marL="114300" indent="0">
              <a:buNone/>
            </a:pPr>
            <a:r>
              <a:rPr lang="en-IN" sz="1000" dirty="0">
                <a:latin typeface="+mn-lt"/>
              </a:rPr>
              <a:t>[5] B. Annapurna </a:t>
            </a:r>
            <a:r>
              <a:rPr lang="en-IN" sz="1000" i="1" dirty="0">
                <a:latin typeface="+mn-lt"/>
              </a:rPr>
              <a:t>et al</a:t>
            </a:r>
            <a:r>
              <a:rPr lang="en-IN" sz="1000" dirty="0">
                <a:latin typeface="+mn-lt"/>
              </a:rPr>
              <a:t>., “Secured and cloud-based electronic health records by homomorphic encryption algorithm,” </a:t>
            </a:r>
            <a:r>
              <a:rPr lang="en-IN" sz="1000" i="1" dirty="0">
                <a:latin typeface="+mn-lt"/>
              </a:rPr>
              <a:t>International Journal of Electrical and Computer Engineering (IJECE)</a:t>
            </a:r>
            <a:r>
              <a:rPr lang="en-IN" sz="1000" dirty="0">
                <a:latin typeface="+mn-lt"/>
              </a:rPr>
              <a:t>, vol. 16, no. 1, pp. 1152–1161, 2026, </a:t>
            </a:r>
            <a:r>
              <a:rPr lang="en-IN" sz="1000" dirty="0" err="1">
                <a:latin typeface="+mn-lt"/>
              </a:rPr>
              <a:t>doi</a:t>
            </a:r>
            <a:r>
              <a:rPr lang="en-IN" sz="1000" dirty="0">
                <a:latin typeface="+mn-lt"/>
              </a:rPr>
              <a:t>: 10.11591/ijece.v16i1.pp1152-1161.​</a:t>
            </a:r>
          </a:p>
          <a:p>
            <a:pPr marL="114300" indent="0">
              <a:buNone/>
            </a:pPr>
            <a:r>
              <a:rPr lang="en-IN" sz="1000" dirty="0">
                <a:latin typeface="+mn-lt"/>
              </a:rPr>
              <a:t>[6] J. S. </a:t>
            </a:r>
            <a:r>
              <a:rPr lang="en-IN" sz="1000" dirty="0" err="1">
                <a:latin typeface="+mn-lt"/>
              </a:rPr>
              <a:t>Rauthan</a:t>
            </a:r>
            <a:r>
              <a:rPr lang="en-IN" sz="1000" dirty="0">
                <a:latin typeface="+mn-lt"/>
              </a:rPr>
              <a:t>, “Homomorphic encryption in healthcare industry applications for protecting data privacy,” </a:t>
            </a:r>
            <a:r>
              <a:rPr lang="en-IN" sz="1000" i="1" dirty="0">
                <a:latin typeface="+mn-lt"/>
              </a:rPr>
              <a:t>Journal of Intelligent &amp; Fuzzy Systems</a:t>
            </a:r>
            <a:r>
              <a:rPr lang="en-IN" sz="1000" dirty="0">
                <a:latin typeface="+mn-lt"/>
              </a:rPr>
              <a:t>, vol. 40, no. 4, pp. 7891–7906, 2025, arXiv:2501.04058.​</a:t>
            </a:r>
          </a:p>
          <a:p>
            <a:pPr marL="114300" indent="0">
              <a:buNone/>
            </a:pPr>
            <a:r>
              <a:rPr lang="en-IN" sz="1000" dirty="0">
                <a:latin typeface="+mn-lt"/>
              </a:rPr>
              <a:t>[7] J. </a:t>
            </a:r>
            <a:r>
              <a:rPr lang="en-IN" sz="1000" dirty="0" err="1">
                <a:latin typeface="+mn-lt"/>
              </a:rPr>
              <a:t>Scheibner</a:t>
            </a:r>
            <a:r>
              <a:rPr lang="en-IN" sz="1000" dirty="0">
                <a:latin typeface="+mn-lt"/>
              </a:rPr>
              <a:t> </a:t>
            </a:r>
            <a:r>
              <a:rPr lang="en-IN" sz="1000" i="1" dirty="0">
                <a:latin typeface="+mn-lt"/>
              </a:rPr>
              <a:t>et al</a:t>
            </a:r>
            <a:r>
              <a:rPr lang="en-IN" sz="1000" dirty="0">
                <a:latin typeface="+mn-lt"/>
              </a:rPr>
              <a:t>., “Revolutionizing medical data sharing using advanced privacy enhancing technologies: technical, legal and ethical synthesis,” </a:t>
            </a:r>
            <a:r>
              <a:rPr lang="en-IN" sz="1000" i="1" dirty="0" err="1">
                <a:latin typeface="+mn-lt"/>
              </a:rPr>
              <a:t>arXiv</a:t>
            </a:r>
            <a:r>
              <a:rPr lang="en-IN" sz="1000" dirty="0">
                <a:latin typeface="+mn-lt"/>
              </a:rPr>
              <a:t> preprint arXiv:2010.14445, Oct. 2020.​</a:t>
            </a:r>
          </a:p>
          <a:p>
            <a:pPr marL="114300" indent="0">
              <a:buNone/>
            </a:pPr>
            <a:r>
              <a:rPr lang="en-IN" sz="1000" dirty="0">
                <a:latin typeface="+mn-lt"/>
              </a:rPr>
              <a:t>[8] J. S. </a:t>
            </a:r>
            <a:r>
              <a:rPr lang="en-IN" sz="1000" dirty="0" err="1">
                <a:latin typeface="+mn-lt"/>
              </a:rPr>
              <a:t>Rauthan</a:t>
            </a:r>
            <a:r>
              <a:rPr lang="en-IN" sz="1000" dirty="0">
                <a:latin typeface="+mn-lt"/>
              </a:rPr>
              <a:t> and K. S. </a:t>
            </a:r>
            <a:r>
              <a:rPr lang="en-IN" sz="1000" dirty="0" err="1">
                <a:latin typeface="+mn-lt"/>
              </a:rPr>
              <a:t>Vaisla</a:t>
            </a:r>
            <a:r>
              <a:rPr lang="en-IN" sz="1000" dirty="0">
                <a:latin typeface="+mn-lt"/>
              </a:rPr>
              <a:t>, “Performance analysis of homomorphic encryption algorithms for cloud data security,” in </a:t>
            </a:r>
            <a:r>
              <a:rPr lang="en-IN" sz="1000" i="1" dirty="0">
                <a:latin typeface="+mn-lt"/>
              </a:rPr>
              <a:t>Proc. Int. Conf. Big Data &amp; Computational Intelligence (ICBDCI)</a:t>
            </a:r>
            <a:r>
              <a:rPr lang="en-IN" sz="1000" dirty="0">
                <a:latin typeface="+mn-lt"/>
              </a:rPr>
              <a:t>, 2020, pp. 51–56.​</a:t>
            </a:r>
          </a:p>
          <a:p>
            <a:pPr marL="114300" indent="0">
              <a:buNone/>
            </a:pPr>
            <a:r>
              <a:rPr lang="en-IN" sz="1000" dirty="0">
                <a:latin typeface="+mn-lt"/>
              </a:rPr>
              <a:t>[9] Y. B. </a:t>
            </a:r>
            <a:r>
              <a:rPr lang="en-IN" sz="1000" dirty="0" err="1">
                <a:latin typeface="+mn-lt"/>
              </a:rPr>
              <a:t>Wiryen</a:t>
            </a:r>
            <a:r>
              <a:rPr lang="en-IN" sz="1000" dirty="0">
                <a:latin typeface="+mn-lt"/>
              </a:rPr>
              <a:t>, “A comparative study of BFV and CKKS schemes to secure </a:t>
            </a:r>
            <a:r>
              <a:rPr lang="en-IN" sz="1000" dirty="0" err="1">
                <a:latin typeface="+mn-lt"/>
              </a:rPr>
              <a:t>IoT</a:t>
            </a:r>
            <a:r>
              <a:rPr lang="en-IN" sz="1000" dirty="0">
                <a:latin typeface="+mn-lt"/>
              </a:rPr>
              <a:t> data using </a:t>
            </a:r>
            <a:r>
              <a:rPr lang="en-IN" sz="1000" dirty="0" err="1">
                <a:latin typeface="+mn-lt"/>
              </a:rPr>
              <a:t>TenSEAL</a:t>
            </a:r>
            <a:r>
              <a:rPr lang="en-IN" sz="1000" dirty="0">
                <a:latin typeface="+mn-lt"/>
              </a:rPr>
              <a:t> and </a:t>
            </a:r>
            <a:r>
              <a:rPr lang="en-IN" sz="1000" dirty="0" err="1">
                <a:latin typeface="+mn-lt"/>
              </a:rPr>
              <a:t>Pyfhel</a:t>
            </a:r>
            <a:r>
              <a:rPr lang="en-IN" sz="1000" dirty="0">
                <a:latin typeface="+mn-lt"/>
              </a:rPr>
              <a:t> homomorphic encryption libraries,” </a:t>
            </a:r>
            <a:r>
              <a:rPr lang="en-IN" sz="1000" i="1" dirty="0">
                <a:latin typeface="+mn-lt"/>
              </a:rPr>
              <a:t>International Journal of Cloud Applications and Computing</a:t>
            </a:r>
            <a:r>
              <a:rPr lang="en-IN" sz="1000" dirty="0">
                <a:latin typeface="+mn-lt"/>
              </a:rPr>
              <a:t>, vol. 14, no. 1, pp. 1–22, 2024, </a:t>
            </a:r>
            <a:r>
              <a:rPr lang="en-IN" sz="1000" dirty="0" err="1">
                <a:latin typeface="+mn-lt"/>
              </a:rPr>
              <a:t>doi</a:t>
            </a:r>
            <a:r>
              <a:rPr lang="en-IN" sz="1000" dirty="0">
                <a:latin typeface="+mn-lt"/>
              </a:rPr>
              <a:t>: 10.4018/IJCAC.333852.​</a:t>
            </a:r>
          </a:p>
          <a:p>
            <a:pPr marL="114300" indent="0">
              <a:buNone/>
            </a:pPr>
            <a:r>
              <a:rPr lang="en-IN" sz="1000" dirty="0">
                <a:latin typeface="+mn-lt"/>
              </a:rPr>
              <a:t>[10] K. D. More </a:t>
            </a:r>
            <a:r>
              <a:rPr lang="en-IN" sz="1000" i="1" dirty="0">
                <a:latin typeface="+mn-lt"/>
              </a:rPr>
              <a:t>et al</a:t>
            </a:r>
            <a:r>
              <a:rPr lang="en-IN" sz="1000" dirty="0">
                <a:latin typeface="+mn-lt"/>
              </a:rPr>
              <a:t>., “A comparative performance analysis of fully homomorphic encryption on wireless body area networks (WBAN) for healthcare,” </a:t>
            </a:r>
            <a:r>
              <a:rPr lang="en-IN" sz="1000" i="1" dirty="0">
                <a:latin typeface="+mn-lt"/>
              </a:rPr>
              <a:t>Scientific Reports</a:t>
            </a:r>
            <a:r>
              <a:rPr lang="en-IN" sz="1000" dirty="0">
                <a:latin typeface="+mn-lt"/>
              </a:rPr>
              <a:t>, vol. 15, art. 12345, 2025, </a:t>
            </a:r>
            <a:r>
              <a:rPr lang="en-IN" sz="1000" dirty="0" err="1">
                <a:latin typeface="+mn-lt"/>
              </a:rPr>
              <a:t>doi</a:t>
            </a:r>
            <a:r>
              <a:rPr lang="en-IN" sz="1000" dirty="0">
                <a:latin typeface="+mn-lt"/>
              </a:rPr>
              <a:t>: 10.1038/s41598-025-19404-w.​</a:t>
            </a:r>
          </a:p>
          <a:p>
            <a:pPr marL="114300" indent="0">
              <a:buNone/>
            </a:pPr>
            <a:r>
              <a:rPr lang="en-IN" sz="1000" dirty="0">
                <a:latin typeface="+mn-lt"/>
              </a:rPr>
              <a:t>[11] S. Gupta, R. </a:t>
            </a:r>
            <a:r>
              <a:rPr lang="en-IN" sz="1000" dirty="0" err="1">
                <a:latin typeface="+mn-lt"/>
              </a:rPr>
              <a:t>Cammarota</a:t>
            </a:r>
            <a:r>
              <a:rPr lang="en-IN" sz="1000" dirty="0">
                <a:latin typeface="+mn-lt"/>
              </a:rPr>
              <a:t>, and T. </a:t>
            </a:r>
            <a:r>
              <a:rPr lang="en-IN" sz="1000" dirty="0" err="1">
                <a:latin typeface="+mn-lt"/>
              </a:rPr>
              <a:t>Rosing</a:t>
            </a:r>
            <a:r>
              <a:rPr lang="en-IN" sz="1000" dirty="0">
                <a:latin typeface="+mn-lt"/>
              </a:rPr>
              <a:t>, “</a:t>
            </a:r>
            <a:r>
              <a:rPr lang="en-IN" sz="1000" dirty="0" err="1">
                <a:latin typeface="+mn-lt"/>
              </a:rPr>
              <a:t>MemFHE</a:t>
            </a:r>
            <a:r>
              <a:rPr lang="en-IN" sz="1000" dirty="0">
                <a:latin typeface="+mn-lt"/>
              </a:rPr>
              <a:t>: End-to-end computing with fully homomorphic encryption in memory,” </a:t>
            </a:r>
            <a:r>
              <a:rPr lang="en-IN" sz="1000" i="1" dirty="0" err="1">
                <a:latin typeface="+mn-lt"/>
              </a:rPr>
              <a:t>arXiv</a:t>
            </a:r>
            <a:r>
              <a:rPr lang="en-IN" sz="1000" dirty="0">
                <a:latin typeface="+mn-lt"/>
              </a:rPr>
              <a:t> preprint arXiv:2204.12557, Apr. 2022.​</a:t>
            </a:r>
          </a:p>
          <a:p>
            <a:pPr marL="114300" indent="0">
              <a:buNone/>
            </a:pPr>
            <a:r>
              <a:rPr lang="en-IN" sz="1000" dirty="0">
                <a:latin typeface="+mn-lt"/>
              </a:rPr>
              <a:t>[12] B. </a:t>
            </a:r>
            <a:r>
              <a:rPr lang="en-IN" sz="1000" dirty="0" err="1">
                <a:latin typeface="+mn-lt"/>
              </a:rPr>
              <a:t>Shuriya</a:t>
            </a:r>
            <a:r>
              <a:rPr lang="en-IN" sz="1000" dirty="0">
                <a:latin typeface="+mn-lt"/>
              </a:rPr>
              <a:t>, S. </a:t>
            </a:r>
            <a:r>
              <a:rPr lang="en-IN" sz="1000" dirty="0" err="1">
                <a:latin typeface="+mn-lt"/>
              </a:rPr>
              <a:t>Vimal</a:t>
            </a:r>
            <a:r>
              <a:rPr lang="en-IN" sz="1000" dirty="0">
                <a:latin typeface="+mn-lt"/>
              </a:rPr>
              <a:t> Kumar, and K. </a:t>
            </a:r>
            <a:r>
              <a:rPr lang="en-IN" sz="1000" dirty="0" err="1">
                <a:latin typeface="+mn-lt"/>
              </a:rPr>
              <a:t>Bagyalakshmi</a:t>
            </a:r>
            <a:r>
              <a:rPr lang="en-IN" sz="1000" dirty="0">
                <a:latin typeface="+mn-lt"/>
              </a:rPr>
              <a:t>, “Noise-resilient homomorphic encryption: A framework for secure data processing in healthcare domain,” </a:t>
            </a:r>
            <a:r>
              <a:rPr lang="en-IN" sz="1000" i="1" dirty="0" err="1">
                <a:latin typeface="+mn-lt"/>
              </a:rPr>
              <a:t>arXiv</a:t>
            </a:r>
            <a:r>
              <a:rPr lang="en-IN" sz="1000" dirty="0">
                <a:latin typeface="+mn-lt"/>
              </a:rPr>
              <a:t> preprint arXiv:2412.11474, Dec. 2024.​</a:t>
            </a:r>
          </a:p>
          <a:p>
            <a:pPr marL="114300" indent="0">
              <a:buNone/>
            </a:pPr>
            <a:r>
              <a:rPr lang="en-IN" sz="1000" dirty="0">
                <a:latin typeface="+mn-lt"/>
              </a:rPr>
              <a:t>[13] R. </a:t>
            </a:r>
            <a:r>
              <a:rPr lang="en-IN" sz="1000" dirty="0" err="1">
                <a:latin typeface="+mn-lt"/>
              </a:rPr>
              <a:t>Jayaweera</a:t>
            </a:r>
            <a:r>
              <a:rPr lang="en-IN" sz="1000" dirty="0">
                <a:latin typeface="+mn-lt"/>
              </a:rPr>
              <a:t>, H. Agrawal, and N. M. </a:t>
            </a:r>
            <a:r>
              <a:rPr lang="en-IN" sz="1000" dirty="0" err="1">
                <a:latin typeface="+mn-lt"/>
              </a:rPr>
              <a:t>Karie</a:t>
            </a:r>
            <a:r>
              <a:rPr lang="en-IN" sz="1000" dirty="0">
                <a:latin typeface="+mn-lt"/>
              </a:rPr>
              <a:t>, “Federated security for privacy preservation of healthcare data in edge-cloud environments,” </a:t>
            </a:r>
            <a:r>
              <a:rPr lang="en-IN" sz="1000" i="1" dirty="0">
                <a:latin typeface="+mn-lt"/>
              </a:rPr>
              <a:t>Sensors</a:t>
            </a:r>
            <a:r>
              <a:rPr lang="en-IN" sz="1000" dirty="0">
                <a:latin typeface="+mn-lt"/>
              </a:rPr>
              <a:t>, vol. 25, no. 16, art. 5108, 2025, </a:t>
            </a:r>
            <a:r>
              <a:rPr lang="en-IN" sz="1000" dirty="0" err="1">
                <a:latin typeface="+mn-lt"/>
              </a:rPr>
              <a:t>doi</a:t>
            </a:r>
            <a:r>
              <a:rPr lang="en-IN" sz="1000" dirty="0">
                <a:latin typeface="+mn-lt"/>
              </a:rPr>
              <a:t>: 10.3390/s25165108.​</a:t>
            </a:r>
          </a:p>
          <a:p>
            <a:pPr marL="114300" indent="0">
              <a:buNone/>
            </a:pPr>
            <a:r>
              <a:rPr lang="en-IN" sz="1000" dirty="0">
                <a:latin typeface="+mn-lt"/>
              </a:rPr>
              <a:t>[14] C. X. Gao, Y. Wang, and L. Huang, “Privacy-preserving railway data sharing: A comparative study of homomorphic encryption schemes (</a:t>
            </a:r>
            <a:r>
              <a:rPr lang="en-IN" sz="1000" dirty="0" err="1">
                <a:latin typeface="+mn-lt"/>
              </a:rPr>
              <a:t>Paillier</a:t>
            </a:r>
            <a:r>
              <a:rPr lang="en-IN" sz="1000" dirty="0">
                <a:latin typeface="+mn-lt"/>
              </a:rPr>
              <a:t>, BFV, CKKS),” in </a:t>
            </a:r>
            <a:r>
              <a:rPr lang="en-IN" sz="1000" i="1" dirty="0">
                <a:latin typeface="+mn-lt"/>
              </a:rPr>
              <a:t>Proc. 24th Int. Conf. Electronic Business (ICEB’24)</a:t>
            </a:r>
            <a:r>
              <a:rPr lang="en-IN" sz="1000" dirty="0">
                <a:latin typeface="+mn-lt"/>
              </a:rPr>
              <a:t>, Zhuhai, China, Oct. 2024, pp. 329–336.​</a:t>
            </a:r>
          </a:p>
          <a:p>
            <a:pPr marL="114300" indent="0">
              <a:buNone/>
            </a:pPr>
            <a:r>
              <a:rPr lang="en-IN" sz="1000" dirty="0">
                <a:latin typeface="+mn-lt"/>
              </a:rPr>
              <a:t>[15] D. </a:t>
            </a:r>
            <a:r>
              <a:rPr lang="en-IN" sz="1000" dirty="0" err="1">
                <a:latin typeface="+mn-lt"/>
              </a:rPr>
              <a:t>Mamoria</a:t>
            </a:r>
            <a:r>
              <a:rPr lang="en-IN" sz="1000" dirty="0">
                <a:latin typeface="+mn-lt"/>
              </a:rPr>
              <a:t>, H. Jain, and A. K. </a:t>
            </a:r>
            <a:r>
              <a:rPr lang="en-IN" sz="1000" dirty="0" err="1">
                <a:latin typeface="+mn-lt"/>
              </a:rPr>
              <a:t>Cherukuri</a:t>
            </a:r>
            <a:r>
              <a:rPr lang="en-IN" sz="1000" dirty="0">
                <a:latin typeface="+mn-lt"/>
              </a:rPr>
              <a:t>, “</a:t>
            </a:r>
            <a:r>
              <a:rPr lang="en-IN" sz="1000" dirty="0" err="1">
                <a:latin typeface="+mn-lt"/>
              </a:rPr>
              <a:t>Blockchain</a:t>
            </a:r>
            <a:r>
              <a:rPr lang="en-IN" sz="1000" dirty="0">
                <a:latin typeface="+mn-lt"/>
              </a:rPr>
              <a:t>-integrated privacy-preserving medical insurance claim processing using homomorphic encryption,” </a:t>
            </a:r>
            <a:r>
              <a:rPr lang="en-IN" sz="1000" i="1" dirty="0" err="1">
                <a:latin typeface="+mn-lt"/>
              </a:rPr>
              <a:t>arXiv</a:t>
            </a:r>
            <a:r>
              <a:rPr lang="en-IN" sz="1000" dirty="0">
                <a:latin typeface="+mn-lt"/>
              </a:rPr>
              <a:t> preprint arXiv:2511.07818, Nov. 2025, </a:t>
            </a:r>
            <a:r>
              <a:rPr lang="en-IN" sz="1000" dirty="0" err="1">
                <a:latin typeface="+mn-lt"/>
              </a:rPr>
              <a:t>doi</a:t>
            </a:r>
            <a:r>
              <a:rPr lang="en-IN" sz="1000" dirty="0">
                <a:latin typeface="+mn-lt"/>
              </a:rPr>
              <a:t>: 10.48550/arXiv.2511.07818.​</a:t>
            </a:r>
          </a:p>
          <a:p>
            <a:endParaRPr sz="1000" b="1" dirty="0">
              <a:latin typeface="+mn-lt"/>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TotalTime>
  <Words>1787</Words>
  <Application>Microsoft Office PowerPoint</Application>
  <PresentationFormat>On-screen Show (4:3)</PresentationFormat>
  <Paragraphs>85</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A Comparative Evaluation of Homomorphic Encryption Techniques for Enabling Secure and Privacy-Preserving Data Analytics in Cloud-Based Healthcare Systems</vt:lpstr>
      <vt:lpstr>Presentation Overview</vt:lpstr>
      <vt:lpstr>Research Context / Background</vt:lpstr>
      <vt:lpstr>Research Problem</vt:lpstr>
      <vt:lpstr>Research Aim and Objectives</vt:lpstr>
      <vt:lpstr>Literature Review Summary</vt:lpstr>
      <vt:lpstr>Research Methodology</vt:lpstr>
      <vt:lpstr>Project Planning and Resources</vt:lpstr>
      <vt:lpstr>Project Impact and Limitations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Comparative Evaluation of Homomorphic Encryption Techniques for Enabling Secure and Privacy-Preserving Data Analytics in Cloud-Based Healthcare Systems</dc:title>
  <cp:lastModifiedBy>het oza</cp:lastModifiedBy>
  <cp:revision>6</cp:revision>
  <dcterms:modified xsi:type="dcterms:W3CDTF">2025-12-07T21:15:11Z</dcterms:modified>
</cp:coreProperties>
</file>