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vertBarState="maximized">
    <p:restoredLeft sz="34587" autoAdjust="0"/>
    <p:restoredTop sz="94713" autoAdjust="0"/>
  </p:normalViewPr>
  <p:slideViewPr>
    <p:cSldViewPr>
      <p:cViewPr varScale="1">
        <p:scale>
          <a:sx n="110" d="100"/>
          <a:sy n="110" d="100"/>
        </p:scale>
        <p:origin x="-164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782263-8D5E-4325-AF0B-DA0116B906F4}" type="datetimeFigureOut">
              <a:rPr lang="en-US" smtClean="0"/>
              <a:t>1/12/2022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CBCECF-D0BF-45B5-A98B-44D65DB82E9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CBCECF-D0BF-45B5-A98B-44D65DB82E97}"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FED49E9-B06A-4212-B35B-4F23B623FF6C}"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ED49E9-B06A-4212-B35B-4F23B623FF6C}"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FED49E9-B06A-4212-B35B-4F23B623FF6C}"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FED49E9-B06A-4212-B35B-4F23B623FF6C}" type="datetimeFigureOut">
              <a:rPr lang="en-US" smtClean="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FED49E9-B06A-4212-B35B-4F23B623FF6C}" type="datetimeFigureOut">
              <a:rPr lang="en-US" smtClean="0"/>
              <a:t>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FED49E9-B06A-4212-B35B-4F23B623FF6C}" type="datetimeFigureOut">
              <a:rPr lang="en-US" smtClean="0"/>
              <a:t>1/12/2022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ED49E9-B06A-4212-B35B-4F23B623FF6C}" type="datetimeFigureOut">
              <a:rPr lang="en-US" smtClean="0"/>
              <a:t>1/12/2022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ED49E9-B06A-4212-B35B-4F23B623FF6C}" type="datetimeFigureOut">
              <a:rPr lang="en-US" smtClean="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ED49E9-B06A-4212-B35B-4F23B623FF6C}" type="datetimeFigureOut">
              <a:rPr lang="en-US" smtClean="0"/>
              <a:t>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ED49E9-B06A-4212-B35B-4F23B623FF6C}"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ED49E9-B06A-4212-B35B-4F23B623FF6C}" type="datetimeFigureOut">
              <a:rPr lang="en-US" smtClean="0"/>
              <a:t>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CA7C2-185E-46CE-AA9B-CF3E59AAAD43}"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ED49E9-B06A-4212-B35B-4F23B623FF6C}" type="datetimeFigureOut">
              <a:rPr lang="en-US" smtClean="0"/>
              <a:t>1/12/2022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DCA7C2-185E-46CE-AA9B-CF3E59AAAD43}"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med.stanford.edu/news/all-news/2019/07/school-readiness-impaired-in-preschoolers-with-adhd-symptoms.html" TargetMode="External"/><Relationship Id="rId3" Type="http://schemas.openxmlformats.org/officeDocument/2006/relationships/hyperlink" Target="https://www.eehealth.org/blog/2016/11/adhd-or-normal-kid-behavior/" TargetMode="External"/><Relationship Id="rId7" Type="http://schemas.openxmlformats.org/officeDocument/2006/relationships/hyperlink" Target="https://www.understood.org/articles/en/does-adhd-raise-risk-mental-health-issues" TargetMode="External"/><Relationship Id="rId2" Type="http://schemas.openxmlformats.org/officeDocument/2006/relationships/hyperlink" Target="https://adhdfoundation.org.uk/wpcontent/uploads/2021/11/REFOCUSING-ON-ADHD-IN-EDUCATION-compressed.pdf" TargetMode="External"/><Relationship Id="rId1" Type="http://schemas.openxmlformats.org/officeDocument/2006/relationships/slideLayout" Target="../slideLayouts/slideLayout2.xml"/><Relationship Id="rId6" Type="http://schemas.openxmlformats.org/officeDocument/2006/relationships/hyperlink" Target="https://www.cdc.gov/ncbddd/adhd/data.html" TargetMode="External"/><Relationship Id="rId5" Type="http://schemas.openxmlformats.org/officeDocument/2006/relationships/hyperlink" Target="https://www.webmd.com/add-adhd/childhood-adhd/when-teacher-recognizes-adhd-symptoms" TargetMode="External"/><Relationship Id="rId4" Type="http://schemas.openxmlformats.org/officeDocument/2006/relationships/hyperlink" Target="https://www.healthychildren.org/English/health-issues/conditions/adhd/Pages/Understanding-ADHD.aspx"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healthline.com/health/adhd/adhd-symptoms-in-girls-and-boys" TargetMode="External"/><Relationship Id="rId2" Type="http://schemas.openxmlformats.org/officeDocument/2006/relationships/hyperlink" Target="https://www.guidelinesinpractice.co.uk/mental-health/early-identification-of-adhd-improves-outcomes-and-quality-of-life/352818.article" TargetMode="External"/><Relationship Id="rId1" Type="http://schemas.openxmlformats.org/officeDocument/2006/relationships/slideLayout" Target="../slideLayouts/slideLayout2.xml"/><Relationship Id="rId5" Type="http://schemas.openxmlformats.org/officeDocument/2006/relationships/hyperlink" Target="https://www.mayoclinic.org/diseases-conditions/adhd/symptoms-causes/syc-20350889" TargetMode="External"/><Relationship Id="rId4" Type="http://schemas.openxmlformats.org/officeDocument/2006/relationships/hyperlink" Target="https://www.verywellmind.com/difference-between-an-energetic-child-and-one-with-adhd-20486"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athways.nice.org.uk/pathways/attention-deficit-hyperactivity-disorder" TargetMode="External"/><Relationship Id="rId2" Type="http://schemas.openxmlformats.org/officeDocument/2006/relationships/hyperlink" Target="https://www.tes.com/teaching-resource/adhd-spider-diagram-12325089" TargetMode="External"/><Relationship Id="rId1" Type="http://schemas.openxmlformats.org/officeDocument/2006/relationships/slideLayout" Target="../slideLayouts/slideLayout2.xml"/><Relationship Id="rId6" Type="http://schemas.openxmlformats.org/officeDocument/2006/relationships/hyperlink" Target="https://doi.org/10.1016/j.psc.2010.01.006" TargetMode="External"/><Relationship Id="rId5" Type="http://schemas.openxmlformats.org/officeDocument/2006/relationships/hyperlink" Target="https://www.nhs.uk/conditions/attention-deficit-hyperactivity-disorder-adhd/treatment/" TargetMode="External"/><Relationship Id="rId4" Type="http://schemas.openxmlformats.org/officeDocument/2006/relationships/hyperlink" Target="https://www.nhs.uk/conditions/attention-deficit-hyperactivity-disorder-adhd/symptom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wnloads.unicef.org.uk/wp-content/uploads/2019/10/UNCRC_summary-1_1.pdf?_adal_sd=www.unicef.org.uk.1642002023195&amp;_adal_ca=so%3DGoogle%26me%3Dorganic%26ca%3D(not%2520set)%26co%3D(not%2520set)%26ke%3D(not%2520set).1642002023195&amp;_adal_cw=1642002014474.1642002023195&amp;_adal_id=c07959da-5dd1-4769-889a-32646e1776ee.1616627388.7.1642002014.1642002014.34cf2f27-12cd-4f1f-a38e-d03cf6ab7bb8.1642002023195&amp;_ga=2.192997551.326126778.1642002014-43695579.1616627387" TargetMode="External"/><Relationship Id="rId7" Type="http://schemas.openxmlformats.org/officeDocument/2006/relationships/hyperlink" Target="https://gov.wales/sites/default/files/publications/2021-03/the-additional-learning-needs-code-for-wales-2021.pdf" TargetMode="External"/><Relationship Id="rId2" Type="http://schemas.openxmlformats.org/officeDocument/2006/relationships/hyperlink" Target="https://positivepsychology.com/play-therapy/"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9-01/ways-of-supporting-learners-with-attention-deficit-hyperactivity-disorder-adhd.pdf" TargetMode="External"/><Relationship Id="rId5" Type="http://schemas.openxmlformats.org/officeDocument/2006/relationships/hyperlink" Target="https://gov.wales/sites/default/files/publications/2018-06/aln-factsheet-how-will-the-act-affect-maintained-schools-including-maintained-nurseries.pdf" TargetMode="External"/><Relationship Id="rId4" Type="http://schemas.openxmlformats.org/officeDocument/2006/relationships/hyperlink" Target="https://adhdfoundation.org.uk/wp-content/uploads/2021/10/What-is-ADHD-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500042"/>
            <a:ext cx="2857488" cy="2185214"/>
          </a:xfrm>
          <a:prstGeom prst="rect">
            <a:avLst/>
          </a:prstGeom>
          <a:noFill/>
        </p:spPr>
        <p:txBody>
          <a:bodyPr wrap="square" rtlCol="0">
            <a:spAutoFit/>
          </a:bodyPr>
          <a:lstStyle/>
          <a:p>
            <a:pPr algn="just"/>
            <a:r>
              <a:rPr lang="en-GB" sz="800" dirty="0">
                <a:latin typeface="Arial" pitchFamily="34" charset="0"/>
                <a:cs typeface="Arial" pitchFamily="34" charset="0"/>
              </a:rPr>
              <a:t>Attention deficit hyperactivity disorder (ADHD) is one of the most commonly diagnosed childhood disorders (</a:t>
            </a:r>
            <a:r>
              <a:rPr lang="en-GB" sz="800" dirty="0" err="1">
                <a:latin typeface="Arial" pitchFamily="34" charset="0"/>
                <a:cs typeface="Arial" pitchFamily="34" charset="0"/>
              </a:rPr>
              <a:t>Kinman</a:t>
            </a:r>
            <a:r>
              <a:rPr lang="en-GB" sz="800" dirty="0">
                <a:latin typeface="Arial" pitchFamily="34" charset="0"/>
                <a:cs typeface="Arial" pitchFamily="34" charset="0"/>
              </a:rPr>
              <a:t>, 2016, and NHS, 2018) and affects 1 in 5 people in the UK (Weaver, 2021). ADHD is classed as a learning disability mostly developed during childhood claims El-Nagger (et al, 2017). It is a neurological condition that causes a variety of hyperactive and disruptive behaviours claims </a:t>
            </a:r>
            <a:r>
              <a:rPr lang="en-GB" sz="800" dirty="0" err="1">
                <a:latin typeface="Arial" pitchFamily="34" charset="0"/>
                <a:cs typeface="Arial" pitchFamily="34" charset="0"/>
              </a:rPr>
              <a:t>Kinman</a:t>
            </a:r>
            <a:r>
              <a:rPr lang="en-GB" sz="800" dirty="0">
                <a:latin typeface="Arial" pitchFamily="34" charset="0"/>
                <a:cs typeface="Arial" pitchFamily="34" charset="0"/>
              </a:rPr>
              <a:t> (2016). Although general intelligence is not affected by ADHD, children with the condition need guidance to distinguish words, letters, and symbols (El-Nagger et al, 2017). ). According to </a:t>
            </a:r>
            <a:r>
              <a:rPr lang="en-GB" sz="800" dirty="0" err="1">
                <a:latin typeface="Arial" pitchFamily="34" charset="0"/>
                <a:cs typeface="Arial" pitchFamily="34" charset="0"/>
              </a:rPr>
              <a:t>Sayal</a:t>
            </a:r>
            <a:r>
              <a:rPr lang="en-GB" sz="800" dirty="0">
                <a:latin typeface="Arial" pitchFamily="34" charset="0"/>
                <a:cs typeface="Arial" pitchFamily="34" charset="0"/>
              </a:rPr>
              <a:t> (et al, 2018) the disorder persists often into adulthood, and it can lead to other mental health disorders as well as adverse outcomes such as underachievement in school, employment difficulties, relationship difficulties, and criminality. It is unknown what causes ADHD (NHS, 2018: El-Nagger et al, 2017 and Weaver, 2021).</a:t>
            </a:r>
            <a:endParaRPr lang="en-US" sz="800" dirty="0">
              <a:latin typeface="Arial" pitchFamily="34" charset="0"/>
              <a:cs typeface="Arial" pitchFamily="34" charset="0"/>
            </a:endParaRPr>
          </a:p>
        </p:txBody>
      </p:sp>
      <p:sp>
        <p:nvSpPr>
          <p:cNvPr id="9" name="Rounded Rectangle 8"/>
          <p:cNvSpPr/>
          <p:nvPr/>
        </p:nvSpPr>
        <p:spPr>
          <a:xfrm>
            <a:off x="71406" y="214290"/>
            <a:ext cx="2714644" cy="214314"/>
          </a:xfrm>
          <a:prstGeom prst="roundRect">
            <a:avLst/>
          </a:prstGeom>
          <a:solidFill>
            <a:schemeClr val="accent5">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142844" y="214290"/>
            <a:ext cx="1571636" cy="246221"/>
          </a:xfrm>
          <a:prstGeom prst="rect">
            <a:avLst/>
          </a:prstGeom>
          <a:noFill/>
        </p:spPr>
        <p:txBody>
          <a:bodyPr wrap="square" rtlCol="0">
            <a:spAutoFit/>
          </a:bodyPr>
          <a:lstStyle/>
          <a:p>
            <a:r>
              <a:rPr lang="en-US" sz="1000" b="1" dirty="0" smtClean="0">
                <a:solidFill>
                  <a:schemeClr val="bg1"/>
                </a:solidFill>
                <a:latin typeface="Arial" pitchFamily="34" charset="0"/>
                <a:cs typeface="Arial" pitchFamily="34" charset="0"/>
              </a:rPr>
              <a:t>ADHD</a:t>
            </a:r>
            <a:endParaRPr lang="en-US" sz="1000" b="1" dirty="0">
              <a:solidFill>
                <a:schemeClr val="bg1"/>
              </a:solidFill>
              <a:latin typeface="Arial" pitchFamily="34" charset="0"/>
              <a:cs typeface="Arial" pitchFamily="34" charset="0"/>
            </a:endParaRPr>
          </a:p>
        </p:txBody>
      </p:sp>
      <p:sp>
        <p:nvSpPr>
          <p:cNvPr id="11" name="Rounded Rectangle 10"/>
          <p:cNvSpPr/>
          <p:nvPr/>
        </p:nvSpPr>
        <p:spPr>
          <a:xfrm>
            <a:off x="2928926" y="142852"/>
            <a:ext cx="3143272" cy="571504"/>
          </a:xfrm>
          <a:prstGeom prst="roundRect">
            <a:avLst/>
          </a:prstGeom>
          <a:solidFill>
            <a:schemeClr val="accent5">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71868" y="142852"/>
            <a:ext cx="1857388" cy="500066"/>
          </a:xfrm>
        </p:spPr>
        <p:txBody>
          <a:bodyPr>
            <a:normAutofit fontScale="90000"/>
          </a:bodyPr>
          <a:lstStyle/>
          <a:p>
            <a:r>
              <a:rPr lang="en-US" sz="1200" b="1" u="sng" dirty="0" smtClean="0">
                <a:solidFill>
                  <a:schemeClr val="bg1"/>
                </a:solidFill>
                <a:latin typeface="Arial" pitchFamily="34" charset="0"/>
                <a:cs typeface="Arial" pitchFamily="34" charset="0"/>
              </a:rPr>
              <a:t>Supporting Children with ADHD</a:t>
            </a:r>
            <a:r>
              <a:rPr lang="en-US" sz="1200" b="1" dirty="0" smtClean="0">
                <a:solidFill>
                  <a:schemeClr val="bg1"/>
                </a:solidFill>
                <a:latin typeface="Arial" pitchFamily="34" charset="0"/>
                <a:cs typeface="Arial" pitchFamily="34" charset="0"/>
              </a:rPr>
              <a:t/>
            </a:r>
            <a:br>
              <a:rPr lang="en-US" sz="1200" b="1" dirty="0" smtClean="0">
                <a:solidFill>
                  <a:schemeClr val="bg1"/>
                </a:solidFill>
                <a:latin typeface="Arial" pitchFamily="34" charset="0"/>
                <a:cs typeface="Arial" pitchFamily="34" charset="0"/>
              </a:rPr>
            </a:br>
            <a:r>
              <a:rPr lang="en-US" sz="800" b="1" dirty="0" smtClean="0">
                <a:solidFill>
                  <a:schemeClr val="bg1"/>
                </a:solidFill>
                <a:latin typeface="Arial" pitchFamily="34" charset="0"/>
                <a:cs typeface="Arial" pitchFamily="34" charset="0"/>
              </a:rPr>
              <a:t>1905083     ECEY6006</a:t>
            </a:r>
            <a:endParaRPr lang="en-US" sz="800" b="1" dirty="0">
              <a:solidFill>
                <a:schemeClr val="bg1"/>
              </a:solidFill>
              <a:latin typeface="Arial" pitchFamily="34" charset="0"/>
              <a:cs typeface="Arial" pitchFamily="34" charset="0"/>
            </a:endParaRPr>
          </a:p>
        </p:txBody>
      </p:sp>
      <p:pic>
        <p:nvPicPr>
          <p:cNvPr id="12" name="Picture 11" descr="adhd-stock.jpg"/>
          <p:cNvPicPr>
            <a:picLocks noChangeAspect="1"/>
          </p:cNvPicPr>
          <p:nvPr/>
        </p:nvPicPr>
        <p:blipFill>
          <a:blip r:embed="rId3"/>
          <a:stretch>
            <a:fillRect/>
          </a:stretch>
        </p:blipFill>
        <p:spPr>
          <a:xfrm>
            <a:off x="3071802" y="2643182"/>
            <a:ext cx="2714644" cy="991820"/>
          </a:xfrm>
          <a:prstGeom prst="rect">
            <a:avLst/>
          </a:prstGeom>
        </p:spPr>
      </p:pic>
      <p:sp>
        <p:nvSpPr>
          <p:cNvPr id="13" name="Rounded Rectangle 12"/>
          <p:cNvSpPr/>
          <p:nvPr/>
        </p:nvSpPr>
        <p:spPr>
          <a:xfrm>
            <a:off x="2928926" y="857232"/>
            <a:ext cx="3143272" cy="214314"/>
          </a:xfrm>
          <a:prstGeom prst="roundRect">
            <a:avLst/>
          </a:prstGeom>
          <a:solidFill>
            <a:schemeClr val="accent5">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89" name="Rectangle 1"/>
          <p:cNvSpPr>
            <a:spLocks noChangeArrowheads="1"/>
          </p:cNvSpPr>
          <p:nvPr/>
        </p:nvSpPr>
        <p:spPr bwMode="auto">
          <a:xfrm>
            <a:off x="2857488" y="1071546"/>
            <a:ext cx="3214710" cy="156966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lgn="just" fontAlgn="base">
              <a:spcBef>
                <a:spcPct val="0"/>
              </a:spcBef>
              <a:spcAft>
                <a:spcPct val="0"/>
              </a:spcAft>
            </a:pPr>
            <a:r>
              <a:rPr kumimoji="0" lang="en-GB" sz="800" b="0" i="0" u="none" strike="noStrike" cap="none" normalizeH="0" baseline="0" dirty="0" smtClean="0">
                <a:ln>
                  <a:noFill/>
                </a:ln>
                <a:solidFill>
                  <a:schemeClr val="tx1"/>
                </a:solidFill>
                <a:effectLst/>
                <a:latin typeface="Arial" pitchFamily="34" charset="0"/>
                <a:ea typeface="Calibri" pitchFamily="34" charset="0"/>
                <a:cs typeface="Arial" pitchFamily="34" charset="0"/>
              </a:rPr>
              <a:t>Welsh Government, (2019) claims practitioners can deliver some of the approaches without any special training such as changes to classroom seating, using a system of rewards to change behaviour and providing help with study skills. Furthermore, changing the physical or social setting in which learning takes place, such as reducing distractions, reading test questions aloud, having lower teaching group sizes, and employing colour coding for understanding, is an example of adapting the learning environment for the inclusion of all learners (Welsh Government, 2019). </a:t>
            </a:r>
            <a:r>
              <a:rPr lang="en-GB" sz="800" dirty="0">
                <a:latin typeface="Arial" pitchFamily="34" charset="0"/>
                <a:cs typeface="Arial" pitchFamily="34" charset="0"/>
              </a:rPr>
              <a:t>. Alongside this, parents will need to be in touch with adults surrounding the child’s daily life such as teachers, paediatricians and mental health professionals states Barkley (2020). </a:t>
            </a: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p:txBody>
      </p:sp>
      <p:sp>
        <p:nvSpPr>
          <p:cNvPr id="16" name="TextBox 15"/>
          <p:cNvSpPr txBox="1"/>
          <p:nvPr/>
        </p:nvSpPr>
        <p:spPr>
          <a:xfrm>
            <a:off x="3214678" y="857232"/>
            <a:ext cx="2643206" cy="246221"/>
          </a:xfrm>
          <a:prstGeom prst="rect">
            <a:avLst/>
          </a:prstGeom>
          <a:noFill/>
        </p:spPr>
        <p:txBody>
          <a:bodyPr wrap="square" rtlCol="0">
            <a:spAutoFit/>
          </a:bodyPr>
          <a:lstStyle/>
          <a:p>
            <a:r>
              <a:rPr lang="en-US" sz="1000" b="1" dirty="0" smtClean="0">
                <a:solidFill>
                  <a:schemeClr val="bg1"/>
                </a:solidFill>
                <a:latin typeface="Arial" pitchFamily="34" charset="0"/>
                <a:cs typeface="Arial" pitchFamily="34" charset="0"/>
              </a:rPr>
              <a:t>Implementing Interventions in Settings</a:t>
            </a:r>
            <a:endParaRPr lang="en-US" sz="1000" b="1" dirty="0">
              <a:solidFill>
                <a:schemeClr val="bg1"/>
              </a:solidFill>
              <a:latin typeface="Arial" pitchFamily="34" charset="0"/>
              <a:cs typeface="Arial" pitchFamily="34" charset="0"/>
            </a:endParaRPr>
          </a:p>
        </p:txBody>
      </p:sp>
      <p:sp>
        <p:nvSpPr>
          <p:cNvPr id="17" name="Rounded Rectangle 16"/>
          <p:cNvSpPr/>
          <p:nvPr/>
        </p:nvSpPr>
        <p:spPr>
          <a:xfrm>
            <a:off x="6215074" y="214290"/>
            <a:ext cx="2857520" cy="214314"/>
          </a:xfrm>
          <a:prstGeom prst="roundRect">
            <a:avLst/>
          </a:prstGeom>
          <a:solidFill>
            <a:schemeClr val="accent5">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a:off x="71406" y="2714620"/>
            <a:ext cx="2786082" cy="214314"/>
          </a:xfrm>
          <a:prstGeom prst="roundRect">
            <a:avLst/>
          </a:prstGeom>
          <a:solidFill>
            <a:schemeClr val="accent5">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p:cNvSpPr txBox="1"/>
          <p:nvPr/>
        </p:nvSpPr>
        <p:spPr>
          <a:xfrm>
            <a:off x="0" y="2928934"/>
            <a:ext cx="3000364" cy="2185214"/>
          </a:xfrm>
          <a:prstGeom prst="rect">
            <a:avLst/>
          </a:prstGeom>
          <a:noFill/>
        </p:spPr>
        <p:txBody>
          <a:bodyPr wrap="square" rtlCol="0">
            <a:spAutoFit/>
          </a:bodyPr>
          <a:lstStyle/>
          <a:p>
            <a:pPr algn="just"/>
            <a:r>
              <a:rPr lang="en-GB" sz="800" dirty="0" smtClean="0">
                <a:latin typeface="Arial" pitchFamily="34" charset="0"/>
                <a:cs typeface="Arial" pitchFamily="34" charset="0"/>
              </a:rPr>
              <a:t>According to </a:t>
            </a:r>
            <a:r>
              <a:rPr lang="en-GB" sz="800" dirty="0" err="1" smtClean="0">
                <a:latin typeface="Arial" pitchFamily="34" charset="0"/>
                <a:cs typeface="Arial" pitchFamily="34" charset="0"/>
              </a:rPr>
              <a:t>Bhandari</a:t>
            </a:r>
            <a:r>
              <a:rPr lang="en-GB" sz="800" dirty="0" smtClean="0">
                <a:latin typeface="Arial" pitchFamily="34" charset="0"/>
                <a:cs typeface="Arial" pitchFamily="34" charset="0"/>
              </a:rPr>
              <a:t> (2021) and </a:t>
            </a:r>
            <a:r>
              <a:rPr lang="en-GB" sz="800" dirty="0" err="1" smtClean="0">
                <a:latin typeface="Arial" pitchFamily="34" charset="0"/>
                <a:cs typeface="Arial" pitchFamily="34" charset="0"/>
              </a:rPr>
              <a:t>Moldavsky</a:t>
            </a:r>
            <a:r>
              <a:rPr lang="en-GB" sz="800" dirty="0" smtClean="0">
                <a:latin typeface="Arial" pitchFamily="34" charset="0"/>
                <a:cs typeface="Arial" pitchFamily="34" charset="0"/>
              </a:rPr>
              <a:t> (et al, 2013) practitioners are crucial in identifying and referring children with ADHD due to practitioners having numerous opportunities to monitor the child's behaviour, showing the disorder's core symptoms.</a:t>
            </a:r>
            <a:r>
              <a:rPr lang="en-GB" sz="800" dirty="0" smtClean="0"/>
              <a:t> </a:t>
            </a:r>
            <a:r>
              <a:rPr lang="en-GB" sz="800" dirty="0" smtClean="0">
                <a:latin typeface="Arial" pitchFamily="34" charset="0"/>
                <a:cs typeface="Arial" pitchFamily="34" charset="0"/>
              </a:rPr>
              <a:t>Furthermore, Brady (2014) claims it is essential that practitioners determine the severity of the issues, their impact on the child or young person and their parents, and the extent to which the issues are present in various domains and settings. According to NICE guidelines, referrals should specify signs and symptoms, pervasiveness, impact on functioning, and risk factors (NICE, 2019). </a:t>
            </a:r>
            <a:r>
              <a:rPr lang="en-GB" sz="800" dirty="0">
                <a:latin typeface="Arial" pitchFamily="34" charset="0"/>
                <a:cs typeface="Arial" pitchFamily="34" charset="0"/>
              </a:rPr>
              <a:t>ADHD can be hard to identify especially in the early years as some symptoms can be seen as typical child development stages claims Weaver (2021).</a:t>
            </a:r>
            <a:endParaRPr lang="en-GB" sz="800" dirty="0" smtClean="0">
              <a:latin typeface="Arial" pitchFamily="34" charset="0"/>
              <a:cs typeface="Arial" pitchFamily="34" charset="0"/>
            </a:endParaRPr>
          </a:p>
          <a:p>
            <a:pPr algn="just"/>
            <a:endParaRPr lang="en-US" sz="800" dirty="0" smtClean="0">
              <a:latin typeface="Arial" pitchFamily="34" charset="0"/>
              <a:cs typeface="Arial" pitchFamily="34" charset="0"/>
            </a:endParaRPr>
          </a:p>
          <a:p>
            <a:pPr algn="just"/>
            <a:endParaRPr lang="en-US" sz="800" dirty="0" smtClean="0">
              <a:latin typeface="Arial" pitchFamily="34" charset="0"/>
              <a:cs typeface="Arial" pitchFamily="34" charset="0"/>
            </a:endParaRPr>
          </a:p>
          <a:p>
            <a:pPr algn="just"/>
            <a:endParaRPr lang="en-US" sz="800" dirty="0">
              <a:latin typeface="Arial" pitchFamily="34" charset="0"/>
              <a:cs typeface="Arial" pitchFamily="34" charset="0"/>
            </a:endParaRPr>
          </a:p>
        </p:txBody>
      </p:sp>
      <p:pic>
        <p:nvPicPr>
          <p:cNvPr id="20" name="Picture 19" descr="IMG_0574.crop_672x504_28,0.preview.jpg"/>
          <p:cNvPicPr>
            <a:picLocks noChangeAspect="1"/>
          </p:cNvPicPr>
          <p:nvPr/>
        </p:nvPicPr>
        <p:blipFill>
          <a:blip r:embed="rId4" cstate="print"/>
          <a:stretch>
            <a:fillRect/>
          </a:stretch>
        </p:blipFill>
        <p:spPr>
          <a:xfrm>
            <a:off x="142844" y="4786322"/>
            <a:ext cx="1571636" cy="1138935"/>
          </a:xfrm>
          <a:prstGeom prst="rect">
            <a:avLst/>
          </a:prstGeom>
        </p:spPr>
      </p:pic>
      <p:sp>
        <p:nvSpPr>
          <p:cNvPr id="21" name="TextBox 20"/>
          <p:cNvSpPr txBox="1"/>
          <p:nvPr/>
        </p:nvSpPr>
        <p:spPr>
          <a:xfrm>
            <a:off x="0" y="5715016"/>
            <a:ext cx="1785918" cy="184666"/>
          </a:xfrm>
          <a:prstGeom prst="rect">
            <a:avLst/>
          </a:prstGeom>
          <a:noFill/>
        </p:spPr>
        <p:txBody>
          <a:bodyPr wrap="square" rtlCol="0">
            <a:spAutoFit/>
          </a:bodyPr>
          <a:lstStyle/>
          <a:p>
            <a:r>
              <a:rPr lang="en-US" sz="600" dirty="0" smtClean="0">
                <a:latin typeface="Arial" pitchFamily="34" charset="0"/>
                <a:cs typeface="Arial" pitchFamily="34" charset="0"/>
              </a:rPr>
              <a:t>(Sourced: Miss </a:t>
            </a:r>
            <a:r>
              <a:rPr lang="en-US" sz="600" dirty="0" err="1" smtClean="0">
                <a:latin typeface="Arial" pitchFamily="34" charset="0"/>
                <a:cs typeface="Arial" pitchFamily="34" charset="0"/>
              </a:rPr>
              <a:t>Morell’s</a:t>
            </a:r>
            <a:r>
              <a:rPr lang="en-US" sz="600" dirty="0" smtClean="0">
                <a:latin typeface="Arial" pitchFamily="34" charset="0"/>
                <a:cs typeface="Arial" pitchFamily="34" charset="0"/>
              </a:rPr>
              <a:t> Shop, 2020).</a:t>
            </a:r>
            <a:endParaRPr lang="en-US" sz="600" dirty="0">
              <a:latin typeface="Arial" pitchFamily="34" charset="0"/>
              <a:cs typeface="Arial" pitchFamily="34" charset="0"/>
            </a:endParaRPr>
          </a:p>
        </p:txBody>
      </p:sp>
      <p:sp>
        <p:nvSpPr>
          <p:cNvPr id="12294" name="Rectangle 6"/>
          <p:cNvSpPr>
            <a:spLocks noChangeArrowheads="1"/>
          </p:cNvSpPr>
          <p:nvPr/>
        </p:nvSpPr>
        <p:spPr bwMode="auto">
          <a:xfrm>
            <a:off x="1643042" y="4572008"/>
            <a:ext cx="1357322" cy="132343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pPr>
            <a:r>
              <a:rPr lang="en-GB" sz="800" dirty="0"/>
              <a:t>According to </a:t>
            </a:r>
            <a:r>
              <a:rPr lang="en-GB" sz="800" dirty="0" err="1"/>
              <a:t>Rodríguez</a:t>
            </a:r>
            <a:r>
              <a:rPr lang="en-GB" sz="800" dirty="0"/>
              <a:t> (et al, 2018</a:t>
            </a:r>
            <a:r>
              <a:rPr lang="en-GB" sz="800" dirty="0" smtClean="0"/>
              <a:t>), </a:t>
            </a:r>
            <a:r>
              <a:rPr lang="en-GB" sz="800" dirty="0">
                <a:latin typeface="Arial" pitchFamily="34" charset="0"/>
                <a:cs typeface="Arial" pitchFamily="34" charset="0"/>
              </a:rPr>
              <a:t>c</a:t>
            </a:r>
            <a:r>
              <a:rPr kumimoji="0" lang="en-GB" sz="8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linical guidelines recommend that professionals collect behavioural information from multiple settings regarding the child, especially in the family and at school, in order to detect ADHD. </a:t>
            </a: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p:txBody>
      </p:sp>
      <p:sp>
        <p:nvSpPr>
          <p:cNvPr id="30" name="TextBox 29"/>
          <p:cNvSpPr txBox="1"/>
          <p:nvPr/>
        </p:nvSpPr>
        <p:spPr>
          <a:xfrm>
            <a:off x="0" y="6000768"/>
            <a:ext cx="2928926" cy="707886"/>
          </a:xfrm>
          <a:prstGeom prst="rect">
            <a:avLst/>
          </a:prstGeom>
          <a:noFill/>
        </p:spPr>
        <p:txBody>
          <a:bodyPr wrap="square" rtlCol="0">
            <a:spAutoFit/>
          </a:bodyPr>
          <a:lstStyle/>
          <a:p>
            <a:pPr lvl="0" algn="just" fontAlgn="base">
              <a:spcBef>
                <a:spcPct val="0"/>
              </a:spcBef>
              <a:spcAft>
                <a:spcPct val="0"/>
              </a:spcAft>
            </a:pPr>
            <a:r>
              <a:rPr kumimoji="0" lang="en-GB" sz="8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Children with potential ADHD are diagnosed based on a specific set of criteria (NHS, 2018) Furthermore, a child must exhibit six or more symptoms of inattentiveness, or six or more symptoms of hyperactivity and impulsivity to be diagnosed with ADHD.</a:t>
            </a: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p:txBody>
      </p:sp>
      <p:sp>
        <p:nvSpPr>
          <p:cNvPr id="31" name="TextBox 30"/>
          <p:cNvSpPr txBox="1"/>
          <p:nvPr/>
        </p:nvSpPr>
        <p:spPr>
          <a:xfrm>
            <a:off x="3071802" y="3500438"/>
            <a:ext cx="2571768" cy="184666"/>
          </a:xfrm>
          <a:prstGeom prst="rect">
            <a:avLst/>
          </a:prstGeom>
          <a:noFill/>
        </p:spPr>
        <p:txBody>
          <a:bodyPr wrap="square" rtlCol="0">
            <a:spAutoFit/>
          </a:bodyPr>
          <a:lstStyle/>
          <a:p>
            <a:r>
              <a:rPr lang="en-GB" sz="600" dirty="0" smtClean="0">
                <a:latin typeface="Arial" pitchFamily="34" charset="0"/>
                <a:cs typeface="Arial" pitchFamily="34" charset="0"/>
              </a:rPr>
              <a:t>(sourced</a:t>
            </a:r>
            <a:r>
              <a:rPr lang="en-GB" sz="600" dirty="0">
                <a:latin typeface="Arial" pitchFamily="34" charset="0"/>
                <a:cs typeface="Arial" pitchFamily="34" charset="0"/>
              </a:rPr>
              <a:t>: </a:t>
            </a:r>
            <a:r>
              <a:rPr lang="en-GB" sz="600" dirty="0" err="1">
                <a:latin typeface="Arial" pitchFamily="34" charset="0"/>
                <a:cs typeface="Arial" pitchFamily="34" charset="0"/>
              </a:rPr>
              <a:t>Digitale</a:t>
            </a:r>
            <a:r>
              <a:rPr lang="en-GB" sz="600" dirty="0">
                <a:latin typeface="Arial" pitchFamily="34" charset="0"/>
                <a:cs typeface="Arial" pitchFamily="34" charset="0"/>
              </a:rPr>
              <a:t>, 2019).</a:t>
            </a:r>
            <a:endParaRPr lang="en-US" sz="600" dirty="0">
              <a:latin typeface="Arial" pitchFamily="34" charset="0"/>
              <a:cs typeface="Arial" pitchFamily="34" charset="0"/>
            </a:endParaRPr>
          </a:p>
        </p:txBody>
      </p:sp>
      <p:sp>
        <p:nvSpPr>
          <p:cNvPr id="32" name="TextBox 31"/>
          <p:cNvSpPr txBox="1"/>
          <p:nvPr/>
        </p:nvSpPr>
        <p:spPr>
          <a:xfrm>
            <a:off x="214282" y="2714620"/>
            <a:ext cx="2286016" cy="246221"/>
          </a:xfrm>
          <a:prstGeom prst="rect">
            <a:avLst/>
          </a:prstGeom>
          <a:noFill/>
        </p:spPr>
        <p:txBody>
          <a:bodyPr wrap="square" rtlCol="0">
            <a:spAutoFit/>
          </a:bodyPr>
          <a:lstStyle/>
          <a:p>
            <a:r>
              <a:rPr lang="en-US" sz="1000" b="1" dirty="0" smtClean="0">
                <a:solidFill>
                  <a:schemeClr val="bg1"/>
                </a:solidFill>
                <a:latin typeface="Arial" pitchFamily="34" charset="0"/>
                <a:cs typeface="Arial" pitchFamily="34" charset="0"/>
              </a:rPr>
              <a:t>Identify and Diagnose</a:t>
            </a:r>
            <a:endParaRPr lang="en-US" sz="1000" b="1" dirty="0">
              <a:solidFill>
                <a:schemeClr val="bg1"/>
              </a:solidFill>
              <a:latin typeface="Arial" pitchFamily="34" charset="0"/>
              <a:cs typeface="Arial" pitchFamily="34" charset="0"/>
            </a:endParaRPr>
          </a:p>
        </p:txBody>
      </p:sp>
      <p:sp>
        <p:nvSpPr>
          <p:cNvPr id="33" name="Rounded Rectangle 32"/>
          <p:cNvSpPr/>
          <p:nvPr/>
        </p:nvSpPr>
        <p:spPr>
          <a:xfrm>
            <a:off x="3000364" y="3714752"/>
            <a:ext cx="3000396" cy="214314"/>
          </a:xfrm>
          <a:prstGeom prst="roundRect">
            <a:avLst/>
          </a:prstGeom>
          <a:solidFill>
            <a:schemeClr val="accent5">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5" name="Rectangle 7"/>
          <p:cNvSpPr>
            <a:spLocks noChangeArrowheads="1"/>
          </p:cNvSpPr>
          <p:nvPr/>
        </p:nvSpPr>
        <p:spPr bwMode="auto">
          <a:xfrm>
            <a:off x="2928926" y="4000504"/>
            <a:ext cx="3143272" cy="107721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Theule</a:t>
            </a:r>
            <a:r>
              <a:rPr kumimoji="0" lang="en-GB" sz="8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(et al, 2013) explains parents</a:t>
            </a:r>
            <a:r>
              <a:rPr kumimoji="0" lang="en-GB" sz="8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8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lack of knowledge can be a prevention in diagnosing children as they become ashamed and often worried how others will perceive their parenting which can lead to parents not being fully cooperative in the diagnostic stage. See (et al, 2021) claims due to practitioner and parental observations needed to aid in the diagnosing process, lack of knowledge and poor judgment could hinder and prevent</a:t>
            </a:r>
            <a:r>
              <a:rPr kumimoji="0" lang="en-GB" sz="800" b="0" i="0" u="none" strike="noStrike" cap="none" normalizeH="0" dirty="0" smtClean="0">
                <a:ln>
                  <a:noFill/>
                </a:ln>
                <a:solidFill>
                  <a:schemeClr val="tx1"/>
                </a:solidFill>
                <a:effectLst/>
                <a:latin typeface="Arial" pitchFamily="34" charset="0"/>
                <a:ea typeface="Calibri" pitchFamily="34" charset="0"/>
                <a:cs typeface="Arial" pitchFamily="34" charset="0"/>
              </a:rPr>
              <a:t> </a:t>
            </a:r>
            <a:r>
              <a:rPr kumimoji="0" lang="en-GB" sz="800" b="0" i="0" u="none" strike="noStrike" cap="none" normalizeH="0" baseline="0" dirty="0" smtClean="0">
                <a:ln>
                  <a:noFill/>
                </a:ln>
                <a:solidFill>
                  <a:schemeClr val="tx1"/>
                </a:solidFill>
                <a:effectLst/>
                <a:latin typeface="Arial" pitchFamily="34" charset="0"/>
                <a:ea typeface="Calibri" pitchFamily="34" charset="0"/>
                <a:cs typeface="Arial" pitchFamily="34" charset="0"/>
              </a:rPr>
              <a:t>professionals from diagnosing potential ALN within the child.</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36" name="TextBox 35"/>
          <p:cNvSpPr txBox="1"/>
          <p:nvPr/>
        </p:nvSpPr>
        <p:spPr>
          <a:xfrm>
            <a:off x="2714612" y="3714752"/>
            <a:ext cx="3571900" cy="246221"/>
          </a:xfrm>
          <a:prstGeom prst="rect">
            <a:avLst/>
          </a:prstGeom>
          <a:noFill/>
        </p:spPr>
        <p:txBody>
          <a:bodyPr wrap="square" rtlCol="0">
            <a:spAutoFit/>
          </a:bodyPr>
          <a:lstStyle/>
          <a:p>
            <a:pPr algn="ctr"/>
            <a:r>
              <a:rPr lang="en-US" sz="1000" b="1" dirty="0" smtClean="0">
                <a:solidFill>
                  <a:schemeClr val="bg1"/>
                </a:solidFill>
                <a:latin typeface="Arial" pitchFamily="34" charset="0"/>
                <a:cs typeface="Arial" pitchFamily="34" charset="0"/>
              </a:rPr>
              <a:t>Possible Preventions and Challenges</a:t>
            </a:r>
            <a:endParaRPr lang="en-US" sz="1000" b="1" dirty="0">
              <a:solidFill>
                <a:schemeClr val="bg1"/>
              </a:solidFill>
              <a:latin typeface="Arial" pitchFamily="34" charset="0"/>
              <a:cs typeface="Arial" pitchFamily="34" charset="0"/>
            </a:endParaRPr>
          </a:p>
        </p:txBody>
      </p:sp>
      <p:pic>
        <p:nvPicPr>
          <p:cNvPr id="37" name="Picture 36" descr="play-therapy.png"/>
          <p:cNvPicPr>
            <a:picLocks noChangeAspect="1"/>
          </p:cNvPicPr>
          <p:nvPr/>
        </p:nvPicPr>
        <p:blipFill>
          <a:blip r:embed="rId5"/>
          <a:stretch>
            <a:fillRect/>
          </a:stretch>
        </p:blipFill>
        <p:spPr>
          <a:xfrm>
            <a:off x="6357950" y="1714488"/>
            <a:ext cx="2571768" cy="1143008"/>
          </a:xfrm>
          <a:prstGeom prst="rect">
            <a:avLst/>
          </a:prstGeom>
        </p:spPr>
      </p:pic>
      <p:sp>
        <p:nvSpPr>
          <p:cNvPr id="38" name="TextBox 37"/>
          <p:cNvSpPr txBox="1"/>
          <p:nvPr/>
        </p:nvSpPr>
        <p:spPr>
          <a:xfrm>
            <a:off x="6286512" y="1714488"/>
            <a:ext cx="2571768" cy="184666"/>
          </a:xfrm>
          <a:prstGeom prst="rect">
            <a:avLst/>
          </a:prstGeom>
          <a:noFill/>
        </p:spPr>
        <p:txBody>
          <a:bodyPr wrap="square" rtlCol="0">
            <a:spAutoFit/>
          </a:bodyPr>
          <a:lstStyle/>
          <a:p>
            <a:r>
              <a:rPr lang="en-GB" sz="600" dirty="0" smtClean="0">
                <a:latin typeface="Arial" pitchFamily="34" charset="0"/>
                <a:cs typeface="Arial" pitchFamily="34" charset="0"/>
              </a:rPr>
              <a:t>(</a:t>
            </a:r>
            <a:r>
              <a:rPr lang="en-GB" sz="600" dirty="0">
                <a:latin typeface="Arial" pitchFamily="34" charset="0"/>
                <a:cs typeface="Arial" pitchFamily="34" charset="0"/>
              </a:rPr>
              <a:t>Sourced: </a:t>
            </a:r>
            <a:r>
              <a:rPr lang="en-GB" sz="600" dirty="0" err="1">
                <a:latin typeface="Arial" pitchFamily="34" charset="0"/>
                <a:cs typeface="Arial" pitchFamily="34" charset="0"/>
              </a:rPr>
              <a:t>Selva</a:t>
            </a:r>
            <a:r>
              <a:rPr lang="en-GB" sz="600" dirty="0">
                <a:latin typeface="Arial" pitchFamily="34" charset="0"/>
                <a:cs typeface="Arial" pitchFamily="34" charset="0"/>
              </a:rPr>
              <a:t>, 2021).</a:t>
            </a:r>
            <a:endParaRPr lang="en-US" sz="600" dirty="0">
              <a:latin typeface="Arial" pitchFamily="34" charset="0"/>
              <a:cs typeface="Arial" pitchFamily="34" charset="0"/>
            </a:endParaRPr>
          </a:p>
        </p:txBody>
      </p:sp>
      <p:sp>
        <p:nvSpPr>
          <p:cNvPr id="39" name="TextBox 38"/>
          <p:cNvSpPr txBox="1"/>
          <p:nvPr/>
        </p:nvSpPr>
        <p:spPr>
          <a:xfrm>
            <a:off x="6286512" y="214290"/>
            <a:ext cx="2571768" cy="246221"/>
          </a:xfrm>
          <a:prstGeom prst="rect">
            <a:avLst/>
          </a:prstGeom>
          <a:noFill/>
        </p:spPr>
        <p:txBody>
          <a:bodyPr wrap="square" rtlCol="0">
            <a:spAutoFit/>
          </a:bodyPr>
          <a:lstStyle/>
          <a:p>
            <a:pPr algn="ctr"/>
            <a:r>
              <a:rPr lang="en-US" sz="1000" b="1" dirty="0" smtClean="0">
                <a:solidFill>
                  <a:schemeClr val="bg1"/>
                </a:solidFill>
                <a:latin typeface="Arial" pitchFamily="34" charset="0"/>
                <a:cs typeface="Arial" pitchFamily="34" charset="0"/>
              </a:rPr>
              <a:t>Play Therapy</a:t>
            </a:r>
            <a:endParaRPr lang="en-US" sz="1000" b="1" dirty="0">
              <a:solidFill>
                <a:schemeClr val="bg1"/>
              </a:solidFill>
              <a:latin typeface="Arial" pitchFamily="34" charset="0"/>
              <a:cs typeface="Arial" pitchFamily="34" charset="0"/>
            </a:endParaRPr>
          </a:p>
        </p:txBody>
      </p:sp>
      <p:sp>
        <p:nvSpPr>
          <p:cNvPr id="12296" name="Rectangle 8"/>
          <p:cNvSpPr>
            <a:spLocks noChangeArrowheads="1"/>
          </p:cNvSpPr>
          <p:nvPr/>
        </p:nvSpPr>
        <p:spPr bwMode="auto">
          <a:xfrm flipH="1">
            <a:off x="6072198" y="500042"/>
            <a:ext cx="3071802"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According to </a:t>
            </a:r>
            <a:r>
              <a:rPr kumimoji="0" lang="en-GB" sz="800" b="0" i="0" u="none" strike="noStrike" cap="none" normalizeH="0" baseline="0" dirty="0" err="1" smtClean="0">
                <a:ln>
                  <a:noFill/>
                </a:ln>
                <a:solidFill>
                  <a:srgbClr val="000000"/>
                </a:solidFill>
                <a:effectLst/>
                <a:latin typeface="Arial" pitchFamily="34" charset="0"/>
                <a:ea typeface="Calibri" pitchFamily="34" charset="0"/>
                <a:cs typeface="Arial" pitchFamily="34" charset="0"/>
              </a:rPr>
              <a:t>Kool</a:t>
            </a:r>
            <a:r>
              <a:rPr kumimoji="0" lang="en-GB" sz="8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and </a:t>
            </a:r>
            <a:r>
              <a:rPr kumimoji="0" lang="en-GB" sz="800" b="0" i="0" u="none" strike="noStrike" cap="none" normalizeH="0" baseline="0" dirty="0" err="1" smtClean="0">
                <a:ln>
                  <a:noFill/>
                </a:ln>
                <a:solidFill>
                  <a:srgbClr val="000000"/>
                </a:solidFill>
                <a:effectLst/>
                <a:latin typeface="Arial" pitchFamily="34" charset="0"/>
                <a:ea typeface="Calibri" pitchFamily="34" charset="0"/>
                <a:cs typeface="Arial" pitchFamily="34" charset="0"/>
              </a:rPr>
              <a:t>Lawver</a:t>
            </a:r>
            <a:r>
              <a:rPr kumimoji="0" lang="en-GB" sz="8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(2010) play therapy is a unique form of therapy that is not only designed for children but is also presented in a language they can understand and utilize.</a:t>
            </a:r>
            <a:r>
              <a:rPr kumimoji="0" lang="en-GB" sz="800" b="0" i="0" u="none" strike="noStrike" cap="none" normalizeH="0" baseline="0" dirty="0" smtClean="0">
                <a:ln>
                  <a:noFill/>
                </a:ln>
                <a:solidFill>
                  <a:srgbClr val="000000"/>
                </a:solidFill>
                <a:effectLst/>
                <a:latin typeface="Calibri"/>
                <a:ea typeface="Calibri" pitchFamily="34" charset="0"/>
                <a:cs typeface="Arial" pitchFamily="34" charset="0"/>
              </a:rPr>
              <a:t> </a:t>
            </a:r>
            <a:r>
              <a:rPr kumimoji="0" lang="en-GB" sz="8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To be most beneficial to the child, play therapy balances symbolic play and language expression in an age-appropriate way claims Ray and Bratton (2010).</a:t>
            </a:r>
            <a:r>
              <a:rPr kumimoji="0" lang="en-GB" sz="800" b="0" i="0" u="none" strike="noStrike" cap="none" normalizeH="0" baseline="0" dirty="0" smtClean="0">
                <a:ln>
                  <a:noFill/>
                </a:ln>
                <a:solidFill>
                  <a:srgbClr val="000000"/>
                </a:solidFill>
                <a:effectLst/>
                <a:latin typeface="Calibri"/>
                <a:ea typeface="Calibri" pitchFamily="34" charset="0"/>
                <a:cs typeface="Arial" pitchFamily="34" charset="0"/>
              </a:rPr>
              <a:t> </a:t>
            </a:r>
            <a:r>
              <a:rPr kumimoji="0" lang="en-GB" sz="8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r>
              <a:rPr kumimoji="0" lang="en-GB" sz="800" b="0" i="0" u="none" strike="noStrike" cap="none" normalizeH="0" baseline="0" dirty="0" err="1" smtClean="0">
                <a:ln>
                  <a:noFill/>
                </a:ln>
                <a:solidFill>
                  <a:srgbClr val="000000"/>
                </a:solidFill>
                <a:effectLst/>
                <a:latin typeface="Arial" pitchFamily="34" charset="0"/>
                <a:ea typeface="Calibri" pitchFamily="34" charset="0"/>
                <a:cs typeface="Arial" pitchFamily="34" charset="0"/>
              </a:rPr>
              <a:t>Kottman</a:t>
            </a:r>
            <a:r>
              <a:rPr kumimoji="0" lang="en-GB" sz="8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(2014) states play therapy uses a variety of play forms such as Lego-play, Fantasy-play and Game-play, and should be picked appropriately to the individual children</a:t>
            </a:r>
            <a:r>
              <a:rPr kumimoji="0" lang="en-GB" sz="800" b="0" i="0" u="none" strike="noStrike" cap="none" normalizeH="0" baseline="0" dirty="0" smtClean="0">
                <a:ln>
                  <a:noFill/>
                </a:ln>
                <a:solidFill>
                  <a:srgbClr val="000000"/>
                </a:solidFill>
                <a:effectLst/>
                <a:latin typeface="Calibri"/>
                <a:ea typeface="Calibri" pitchFamily="34" charset="0"/>
                <a:cs typeface="Arial" pitchFamily="34" charset="0"/>
              </a:rPr>
              <a:t>’</a:t>
            </a:r>
            <a:r>
              <a:rPr kumimoji="0" lang="en-GB" sz="8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s preference.</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2297" name="Rectangle 9"/>
          <p:cNvSpPr>
            <a:spLocks noChangeArrowheads="1"/>
          </p:cNvSpPr>
          <p:nvPr/>
        </p:nvSpPr>
        <p:spPr bwMode="auto">
          <a:xfrm>
            <a:off x="6072198" y="2857496"/>
            <a:ext cx="3071802" cy="31239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gn="just" fontAlgn="base">
              <a:spcBef>
                <a:spcPct val="0"/>
              </a:spcBef>
              <a:spcAft>
                <a:spcPct val="0"/>
              </a:spcAft>
            </a:pPr>
            <a:r>
              <a:rPr kumimoji="0" lang="en-GB" sz="9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When a child chooses a game or toy, the therapist can gain insight into the child's ability to self-express and the type and degree of play that will follow (</a:t>
            </a:r>
            <a:r>
              <a:rPr kumimoji="0" lang="en-GB" sz="900" b="0" i="0" u="none" strike="noStrike" cap="none" normalizeH="0" baseline="0" dirty="0" err="1" smtClean="0">
                <a:ln>
                  <a:noFill/>
                </a:ln>
                <a:solidFill>
                  <a:srgbClr val="000000"/>
                </a:solidFill>
                <a:effectLst/>
                <a:latin typeface="Arial" pitchFamily="34" charset="0"/>
                <a:ea typeface="Calibri" pitchFamily="34" charset="0"/>
                <a:cs typeface="Arial" pitchFamily="34" charset="0"/>
              </a:rPr>
              <a:t>Kottman</a:t>
            </a:r>
            <a:r>
              <a:rPr kumimoji="0" lang="en-GB" sz="9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2014). Although, there are no official lists of approved toys, therapists are encouraged to choose toys that facilitate a positive alliance with the child, expression, testing limits, self-esteem, insight, and self control (</a:t>
            </a:r>
            <a:r>
              <a:rPr kumimoji="0" lang="en-GB" sz="900" b="0" i="0" u="none" strike="noStrike" cap="none" normalizeH="0" baseline="0" dirty="0" err="1" smtClean="0">
                <a:ln>
                  <a:noFill/>
                </a:ln>
                <a:solidFill>
                  <a:srgbClr val="000000"/>
                </a:solidFill>
                <a:effectLst/>
                <a:latin typeface="Arial" pitchFamily="34" charset="0"/>
                <a:ea typeface="Calibri" pitchFamily="34" charset="0"/>
                <a:cs typeface="Arial" pitchFamily="34" charset="0"/>
              </a:rPr>
              <a:t>Kool</a:t>
            </a:r>
            <a:r>
              <a:rPr kumimoji="0" lang="en-GB" sz="9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and </a:t>
            </a:r>
            <a:r>
              <a:rPr kumimoji="0" lang="en-GB" sz="900" b="0" i="0" u="none" strike="noStrike" cap="none" normalizeH="0" baseline="0" dirty="0" err="1" smtClean="0">
                <a:ln>
                  <a:noFill/>
                </a:ln>
                <a:solidFill>
                  <a:srgbClr val="000000"/>
                </a:solidFill>
                <a:effectLst/>
                <a:latin typeface="Arial" pitchFamily="34" charset="0"/>
                <a:ea typeface="Calibri" pitchFamily="34" charset="0"/>
                <a:cs typeface="Arial" pitchFamily="34" charset="0"/>
              </a:rPr>
              <a:t>Lawver</a:t>
            </a:r>
            <a:r>
              <a:rPr kumimoji="0" lang="en-GB" sz="9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2010). </a:t>
            </a:r>
            <a:r>
              <a:rPr lang="en-GB" sz="900" dirty="0">
                <a:latin typeface="Arial" pitchFamily="34" charset="0"/>
                <a:cs typeface="Arial" pitchFamily="34" charset="0"/>
              </a:rPr>
              <a:t>During </a:t>
            </a:r>
            <a:r>
              <a:rPr lang="en-GB" sz="900" dirty="0" err="1">
                <a:latin typeface="Arial" pitchFamily="34" charset="0"/>
                <a:cs typeface="Arial" pitchFamily="34" charset="0"/>
              </a:rPr>
              <a:t>Barzegary</a:t>
            </a:r>
            <a:r>
              <a:rPr lang="en-GB" sz="900" dirty="0">
                <a:latin typeface="Arial" pitchFamily="34" charset="0"/>
                <a:cs typeface="Arial" pitchFamily="34" charset="0"/>
              </a:rPr>
              <a:t> and </a:t>
            </a:r>
            <a:r>
              <a:rPr lang="en-GB" sz="900" dirty="0" err="1">
                <a:latin typeface="Arial" pitchFamily="34" charset="0"/>
                <a:cs typeface="Arial" pitchFamily="34" charset="0"/>
              </a:rPr>
              <a:t>Zamini’s</a:t>
            </a:r>
            <a:r>
              <a:rPr lang="en-GB" sz="900" dirty="0">
                <a:latin typeface="Arial" pitchFamily="34" charset="0"/>
                <a:cs typeface="Arial" pitchFamily="34" charset="0"/>
              </a:rPr>
              <a:t> (2011) research on play therapy, it found children increasing their attention during the session, resulting in children controlling their hyperactivity thus making the ADHD symptoms decrease during participation. Similarly, El-Nagger (et al, 2017) found the same positive results during play therapy alongside also noting children controlled their impulsivity behaviour too. </a:t>
            </a:r>
            <a:r>
              <a:rPr lang="en-GB" sz="900" dirty="0" err="1">
                <a:latin typeface="Arial" pitchFamily="34" charset="0"/>
                <a:cs typeface="Arial" pitchFamily="34" charset="0"/>
              </a:rPr>
              <a:t>Girolametto</a:t>
            </a:r>
            <a:r>
              <a:rPr lang="en-GB" sz="900" dirty="0">
                <a:latin typeface="Arial" pitchFamily="34" charset="0"/>
                <a:cs typeface="Arial" pitchFamily="34" charset="0"/>
              </a:rPr>
              <a:t> (et al, 2000, cited in </a:t>
            </a:r>
            <a:r>
              <a:rPr lang="en-GB" sz="900" dirty="0" err="1">
                <a:latin typeface="Arial" pitchFamily="34" charset="0"/>
                <a:cs typeface="Arial" pitchFamily="34" charset="0"/>
              </a:rPr>
              <a:t>Jafari</a:t>
            </a:r>
            <a:r>
              <a:rPr lang="en-GB" sz="900" dirty="0">
                <a:latin typeface="Arial" pitchFamily="34" charset="0"/>
                <a:cs typeface="Arial" pitchFamily="34" charset="0"/>
              </a:rPr>
              <a:t> et al, 2011) believes through playing, children are able to express their feelings and experiences in a natural, self-help way. </a:t>
            </a:r>
            <a:r>
              <a:rPr lang="en-GB" sz="900" dirty="0" err="1">
                <a:latin typeface="Arial" pitchFamily="34" charset="0"/>
                <a:cs typeface="Arial" pitchFamily="34" charset="0"/>
              </a:rPr>
              <a:t>Jafari</a:t>
            </a:r>
            <a:r>
              <a:rPr lang="en-GB" sz="900" dirty="0">
                <a:latin typeface="Arial" pitchFamily="34" charset="0"/>
                <a:cs typeface="Arial" pitchFamily="34" charset="0"/>
              </a:rPr>
              <a:t> (et al, 2011) states In addition to expressing themselves naturally, play provides children with an opportunity to gradually release suppressed emotions and tension</a:t>
            </a:r>
            <a:r>
              <a:rPr lang="en-GB" sz="900" dirty="0" smtClean="0">
                <a:latin typeface="Arial" pitchFamily="34" charset="0"/>
                <a:cs typeface="Arial" pitchFamily="34" charset="0"/>
              </a:rPr>
              <a:t>. </a:t>
            </a:r>
            <a:endParaRPr lang="en-US" sz="900" dirty="0">
              <a:latin typeface="Arial"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p:txBody>
      </p:sp>
      <p:sp>
        <p:nvSpPr>
          <p:cNvPr id="12298" name="Rectangle 10"/>
          <p:cNvSpPr>
            <a:spLocks noChangeArrowheads="1"/>
          </p:cNvSpPr>
          <p:nvPr/>
        </p:nvSpPr>
        <p:spPr bwMode="auto">
          <a:xfrm>
            <a:off x="2928926" y="5072074"/>
            <a:ext cx="3143272"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According to Ali (2016), Low (2021) and CDC (2021) throughout their development, most healthy children exhibit a combination of inattention, hyperactivity, or impulsive behaviour. Children are known to have short attention spans and to be unable to keep focused on one activity for very long. The same holds true for hyperactivity as it is natural for children to be energetic, and some children are naturally more active than others.</a:t>
            </a: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p:txBody>
      </p:sp>
      <p:sp>
        <p:nvSpPr>
          <p:cNvPr id="46" name="Rounded Rectangle 45"/>
          <p:cNvSpPr/>
          <p:nvPr/>
        </p:nvSpPr>
        <p:spPr>
          <a:xfrm>
            <a:off x="6143636" y="5929330"/>
            <a:ext cx="2857520" cy="214314"/>
          </a:xfrm>
          <a:prstGeom prst="roundRect">
            <a:avLst/>
          </a:prstGeom>
          <a:solidFill>
            <a:schemeClr val="accent5">
              <a:lumMod val="75000"/>
            </a:schemeClr>
          </a:solidFill>
          <a:ln>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p:cNvSpPr txBox="1"/>
          <p:nvPr/>
        </p:nvSpPr>
        <p:spPr>
          <a:xfrm>
            <a:off x="3071802" y="6143644"/>
            <a:ext cx="5929354" cy="553998"/>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sz="1000" dirty="0" smtClean="0">
                <a:latin typeface="Arial" pitchFamily="34" charset="0"/>
                <a:cs typeface="Arial" pitchFamily="34" charset="0"/>
              </a:rPr>
              <a:t>Given the research, ADHD in children appears to be a very complex disability and if left unidentified it seems crippling to children’s academic journey and future. Early identification is key to ensure children are not excluded and get the support they need to be competent confident learners and future citizens. </a:t>
            </a:r>
            <a:endParaRPr lang="en-US" sz="1000" dirty="0">
              <a:latin typeface="Arial" pitchFamily="34" charset="0"/>
              <a:cs typeface="Arial" pitchFamily="34" charset="0"/>
            </a:endParaRPr>
          </a:p>
        </p:txBody>
      </p:sp>
      <p:sp>
        <p:nvSpPr>
          <p:cNvPr id="48" name="TextBox 47"/>
          <p:cNvSpPr txBox="1"/>
          <p:nvPr/>
        </p:nvSpPr>
        <p:spPr>
          <a:xfrm>
            <a:off x="6215074" y="5929330"/>
            <a:ext cx="2786082" cy="246221"/>
          </a:xfrm>
          <a:prstGeom prst="rect">
            <a:avLst/>
          </a:prstGeom>
          <a:noFill/>
        </p:spPr>
        <p:txBody>
          <a:bodyPr wrap="square" rtlCol="0">
            <a:spAutoFit/>
          </a:bodyPr>
          <a:lstStyle/>
          <a:p>
            <a:pPr algn="r"/>
            <a:r>
              <a:rPr lang="en-US" sz="1000" b="1" dirty="0" smtClean="0">
                <a:solidFill>
                  <a:schemeClr val="bg1"/>
                </a:solidFill>
                <a:latin typeface="Arial" pitchFamily="34" charset="0"/>
                <a:cs typeface="Arial" pitchFamily="34" charset="0"/>
              </a:rPr>
              <a:t>To Conclude:</a:t>
            </a:r>
            <a:endParaRPr lang="en-US" sz="1000" b="1" dirty="0">
              <a:solidFill>
                <a:schemeClr val="bg1"/>
              </a:solidFill>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406" y="142852"/>
            <a:ext cx="9001188" cy="6572296"/>
          </a:xfrm>
        </p:spPr>
        <p:txBody>
          <a:bodyPr>
            <a:normAutofit/>
          </a:bodyPr>
          <a:lstStyle/>
          <a:p>
            <a:pPr>
              <a:buNone/>
            </a:pPr>
            <a:r>
              <a:rPr lang="en-US" sz="1200" u="sng" dirty="0" smtClean="0">
                <a:latin typeface="Arial" pitchFamily="34" charset="0"/>
                <a:cs typeface="Arial" pitchFamily="34" charset="0"/>
              </a:rPr>
              <a:t>Reference List</a:t>
            </a:r>
          </a:p>
          <a:p>
            <a:pPr>
              <a:lnSpc>
                <a:spcPct val="150000"/>
              </a:lnSpc>
              <a:buNone/>
            </a:pPr>
            <a:r>
              <a:rPr lang="en-GB" sz="1100" dirty="0">
                <a:latin typeface="Arial" pitchFamily="34" charset="0"/>
                <a:cs typeface="Arial" pitchFamily="34" charset="0"/>
              </a:rPr>
              <a:t>ADHD Foundation (2021) </a:t>
            </a:r>
            <a:r>
              <a:rPr lang="en-GB" sz="1100" i="1" dirty="0">
                <a:latin typeface="Arial" pitchFamily="34" charset="0"/>
                <a:cs typeface="Arial" pitchFamily="34" charset="0"/>
              </a:rPr>
              <a:t>Refocusing on ADHD in education</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2"/>
              </a:rPr>
              <a:t>https://</a:t>
            </a:r>
            <a:r>
              <a:rPr lang="en-GB" sz="1100" u="sng" dirty="0" smtClean="0">
                <a:latin typeface="Arial" pitchFamily="34" charset="0"/>
                <a:cs typeface="Arial" pitchFamily="34" charset="0"/>
                <a:hlinkClick r:id="rId2"/>
              </a:rPr>
              <a:t>adhdfoundation.org.uk/wpcontent/uploads/2021/11/REFOCUSING-ON-ADHD-IN-EDUCATION-compressed.pdf</a:t>
            </a:r>
            <a:r>
              <a:rPr lang="en-GB" sz="1100" dirty="0">
                <a:latin typeface="Arial" pitchFamily="34" charset="0"/>
                <a:cs typeface="Arial" pitchFamily="34" charset="0"/>
              </a:rPr>
              <a:t>. (Accessed: 11th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Ali, F. (2016) </a:t>
            </a:r>
            <a:r>
              <a:rPr lang="en-GB" sz="1100" i="1" dirty="0">
                <a:latin typeface="Arial" pitchFamily="34" charset="0"/>
                <a:cs typeface="Arial" pitchFamily="34" charset="0"/>
              </a:rPr>
              <a:t>Is it ADHD or normal kid behaviour.</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3"/>
              </a:rPr>
              <a:t>https://www.eehealth.org/blog/2016/11/adhd-or-normal-kid-behavior/</a:t>
            </a:r>
            <a:r>
              <a:rPr lang="en-GB" sz="1100" dirty="0">
                <a:latin typeface="Arial" pitchFamily="34" charset="0"/>
                <a:cs typeface="Arial" pitchFamily="34" charset="0"/>
              </a:rPr>
              <a:t>. (Accessed: 12</a:t>
            </a:r>
            <a:r>
              <a:rPr lang="en-GB" sz="1100" baseline="30000" dirty="0">
                <a:latin typeface="Arial" pitchFamily="34" charset="0"/>
                <a:cs typeface="Arial" pitchFamily="34" charset="0"/>
              </a:rPr>
              <a:t>th</a:t>
            </a:r>
            <a:r>
              <a:rPr lang="en-GB" sz="1100" dirty="0">
                <a:latin typeface="Arial" pitchFamily="34" charset="0"/>
                <a:cs typeface="Arial" pitchFamily="34" charset="0"/>
              </a:rPr>
              <a:t>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American Academy of Paediatrics (2019) </a:t>
            </a:r>
            <a:r>
              <a:rPr lang="en-GB" sz="1100" i="1" dirty="0">
                <a:latin typeface="Arial" pitchFamily="34" charset="0"/>
                <a:cs typeface="Arial" pitchFamily="34" charset="0"/>
              </a:rPr>
              <a:t>Understanding ADHD: information for parents.</a:t>
            </a:r>
            <a:r>
              <a:rPr lang="en-GB" sz="1100" dirty="0">
                <a:latin typeface="Arial" pitchFamily="34" charset="0"/>
                <a:cs typeface="Arial" pitchFamily="34" charset="0"/>
              </a:rPr>
              <a:t> </a:t>
            </a:r>
            <a:r>
              <a:rPr lang="en-US" sz="1100" dirty="0">
                <a:latin typeface="Arial" pitchFamily="34" charset="0"/>
                <a:cs typeface="Arial" pitchFamily="34" charset="0"/>
              </a:rPr>
              <a:t>Available at: </a:t>
            </a:r>
            <a:r>
              <a:rPr lang="en-US" sz="1100" u="sng" dirty="0">
                <a:latin typeface="Arial" pitchFamily="34" charset="0"/>
                <a:cs typeface="Arial" pitchFamily="34" charset="0"/>
                <a:hlinkClick r:id="rId4"/>
              </a:rPr>
              <a:t>https://www.healthychildren.org/English/health-issues/conditions/adhd/Pages/Understanding-ADHD.aspx</a:t>
            </a:r>
            <a:r>
              <a:rPr lang="en-GB" sz="1100" dirty="0">
                <a:latin typeface="Arial" pitchFamily="34" charset="0"/>
                <a:cs typeface="Arial" pitchFamily="34" charset="0"/>
              </a:rPr>
              <a:t> </a:t>
            </a:r>
            <a:r>
              <a:rPr lang="en-US" sz="1100" dirty="0">
                <a:latin typeface="Arial" pitchFamily="34" charset="0"/>
                <a:cs typeface="Arial" pitchFamily="34" charset="0"/>
              </a:rPr>
              <a:t>(Accessed: 12th January 2022).</a:t>
            </a:r>
          </a:p>
          <a:p>
            <a:pPr>
              <a:lnSpc>
                <a:spcPct val="150000"/>
              </a:lnSpc>
              <a:buNone/>
            </a:pPr>
            <a:r>
              <a:rPr lang="en-GB" sz="1100" dirty="0">
                <a:latin typeface="Arial" pitchFamily="34" charset="0"/>
                <a:cs typeface="Arial" pitchFamily="34" charset="0"/>
              </a:rPr>
              <a:t>Barkley, R. A. (2020) </a:t>
            </a:r>
            <a:r>
              <a:rPr lang="en-GB" sz="1100" i="1" dirty="0">
                <a:latin typeface="Arial" pitchFamily="34" charset="0"/>
                <a:cs typeface="Arial" pitchFamily="34" charset="0"/>
              </a:rPr>
              <a:t>Taking charge of ADHD: The complete authoritative guide for parents</a:t>
            </a:r>
            <a:r>
              <a:rPr lang="en-GB" sz="1100" dirty="0">
                <a:latin typeface="Arial" pitchFamily="34" charset="0"/>
                <a:cs typeface="Arial" pitchFamily="34" charset="0"/>
              </a:rPr>
              <a:t>. 4</a:t>
            </a:r>
            <a:r>
              <a:rPr lang="en-GB" sz="1100" baseline="30000" dirty="0">
                <a:latin typeface="Arial" pitchFamily="34" charset="0"/>
                <a:cs typeface="Arial" pitchFamily="34" charset="0"/>
              </a:rPr>
              <a:t>th</a:t>
            </a:r>
            <a:r>
              <a:rPr lang="en-GB" sz="1100" dirty="0">
                <a:latin typeface="Arial" pitchFamily="34" charset="0"/>
                <a:cs typeface="Arial" pitchFamily="34" charset="0"/>
              </a:rPr>
              <a:t> </a:t>
            </a:r>
            <a:r>
              <a:rPr lang="en-GB" sz="1100" dirty="0" err="1">
                <a:latin typeface="Arial" pitchFamily="34" charset="0"/>
                <a:cs typeface="Arial" pitchFamily="34" charset="0"/>
              </a:rPr>
              <a:t>edn</a:t>
            </a:r>
            <a:r>
              <a:rPr lang="en-GB" sz="1100" dirty="0">
                <a:latin typeface="Arial" pitchFamily="34" charset="0"/>
                <a:cs typeface="Arial" pitchFamily="34" charset="0"/>
              </a:rPr>
              <a:t>. New York: The Guildford Press</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Barzegary</a:t>
            </a:r>
            <a:r>
              <a:rPr lang="en-GB" sz="1100" dirty="0">
                <a:latin typeface="Arial" pitchFamily="34" charset="0"/>
                <a:cs typeface="Arial" pitchFamily="34" charset="0"/>
              </a:rPr>
              <a:t>, L. and </a:t>
            </a:r>
            <a:r>
              <a:rPr lang="en-GB" sz="1100" dirty="0" err="1">
                <a:latin typeface="Arial" pitchFamily="34" charset="0"/>
                <a:cs typeface="Arial" pitchFamily="34" charset="0"/>
              </a:rPr>
              <a:t>Zamini</a:t>
            </a:r>
            <a:r>
              <a:rPr lang="en-GB" sz="1100" dirty="0">
                <a:latin typeface="Arial" pitchFamily="34" charset="0"/>
                <a:cs typeface="Arial" pitchFamily="34" charset="0"/>
              </a:rPr>
              <a:t>, S., 2011. The effect of play therapy on children with ADHD. </a:t>
            </a:r>
            <a:r>
              <a:rPr lang="en-GB" sz="1100" i="1" dirty="0" err="1">
                <a:latin typeface="Arial" pitchFamily="34" charset="0"/>
                <a:cs typeface="Arial" pitchFamily="34" charset="0"/>
              </a:rPr>
              <a:t>Procedia</a:t>
            </a:r>
            <a:r>
              <a:rPr lang="en-GB" sz="1100" i="1" dirty="0">
                <a:latin typeface="Arial" pitchFamily="34" charset="0"/>
                <a:cs typeface="Arial" pitchFamily="34" charset="0"/>
              </a:rPr>
              <a:t>-Social and </a:t>
            </a:r>
            <a:r>
              <a:rPr lang="en-GB" sz="1100" i="1" dirty="0" err="1">
                <a:latin typeface="Arial" pitchFamily="34" charset="0"/>
                <a:cs typeface="Arial" pitchFamily="34" charset="0"/>
              </a:rPr>
              <a:t>Behavioral</a:t>
            </a:r>
            <a:r>
              <a:rPr lang="en-GB" sz="1100" i="1" dirty="0">
                <a:latin typeface="Arial" pitchFamily="34" charset="0"/>
                <a:cs typeface="Arial" pitchFamily="34" charset="0"/>
              </a:rPr>
              <a:t> Sciences</a:t>
            </a:r>
            <a:r>
              <a:rPr lang="en-GB" sz="1100" dirty="0">
                <a:latin typeface="Arial" pitchFamily="34" charset="0"/>
                <a:cs typeface="Arial" pitchFamily="34" charset="0"/>
              </a:rPr>
              <a:t>, 30, pp.2216-2218</a:t>
            </a:r>
            <a:r>
              <a:rPr lang="en-GB" sz="1200" dirty="0"/>
              <a:t>.</a:t>
            </a:r>
            <a:endParaRPr lang="en-US" sz="1200" dirty="0"/>
          </a:p>
          <a:p>
            <a:pPr>
              <a:lnSpc>
                <a:spcPct val="150000"/>
              </a:lnSpc>
              <a:buNone/>
            </a:pPr>
            <a:r>
              <a:rPr lang="en-GB" sz="1100" dirty="0" err="1">
                <a:latin typeface="Arial" pitchFamily="34" charset="0"/>
                <a:cs typeface="Arial" pitchFamily="34" charset="0"/>
              </a:rPr>
              <a:t>Bhandari</a:t>
            </a:r>
            <a:r>
              <a:rPr lang="en-GB" sz="1100" dirty="0">
                <a:latin typeface="Arial" pitchFamily="34" charset="0"/>
                <a:cs typeface="Arial" pitchFamily="34" charset="0"/>
              </a:rPr>
              <a:t>, M. (2021) </a:t>
            </a:r>
            <a:r>
              <a:rPr lang="en-GB" sz="1100" i="1" dirty="0">
                <a:latin typeface="Arial" pitchFamily="34" charset="0"/>
                <a:cs typeface="Arial" pitchFamily="34" charset="0"/>
              </a:rPr>
              <a:t>ADHD in children: when a teacher recognises ADHD symptoms</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5"/>
              </a:rPr>
              <a:t>https://www.webmd.com/add-adhd/childhood-adhd/when-teacher-recognizes-adhd-symptoms</a:t>
            </a:r>
            <a:r>
              <a:rPr lang="en-GB" sz="1100" dirty="0">
                <a:latin typeface="Arial" pitchFamily="34" charset="0"/>
                <a:cs typeface="Arial" pitchFamily="34" charset="0"/>
              </a:rPr>
              <a:t>. (Accessed: 3rd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Brady, G. (2014) ‘Children and ADHD: seeking control within the constraints of diagnosis’, </a:t>
            </a:r>
            <a:r>
              <a:rPr lang="en-GB" sz="1100" i="1" dirty="0">
                <a:latin typeface="Arial" pitchFamily="34" charset="0"/>
                <a:cs typeface="Arial" pitchFamily="34" charset="0"/>
              </a:rPr>
              <a:t>Children &amp; Society</a:t>
            </a:r>
            <a:r>
              <a:rPr lang="en-GB" sz="1100" dirty="0">
                <a:latin typeface="Arial" pitchFamily="34" charset="0"/>
                <a:cs typeface="Arial" pitchFamily="34" charset="0"/>
              </a:rPr>
              <a:t>, </a:t>
            </a:r>
            <a:r>
              <a:rPr lang="en-GB" sz="1100" i="1" dirty="0">
                <a:latin typeface="Arial" pitchFamily="34" charset="0"/>
                <a:cs typeface="Arial" pitchFamily="34" charset="0"/>
              </a:rPr>
              <a:t>28</a:t>
            </a:r>
            <a:r>
              <a:rPr lang="en-GB" sz="1100" dirty="0">
                <a:latin typeface="Arial" pitchFamily="34" charset="0"/>
                <a:cs typeface="Arial" pitchFamily="34" charset="0"/>
              </a:rPr>
              <a:t>(3), pp.218-230.</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Centers</a:t>
            </a:r>
            <a:r>
              <a:rPr lang="en-GB" sz="1100" dirty="0">
                <a:latin typeface="Arial" pitchFamily="34" charset="0"/>
                <a:cs typeface="Arial" pitchFamily="34" charset="0"/>
              </a:rPr>
              <a:t> for Disease Control and Prevention (2021) </a:t>
            </a:r>
            <a:r>
              <a:rPr lang="en-GB" sz="1100" i="1" dirty="0">
                <a:latin typeface="Arial" pitchFamily="34" charset="0"/>
                <a:cs typeface="Arial" pitchFamily="34" charset="0"/>
              </a:rPr>
              <a:t>Data and Statistics about ADHD</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6"/>
              </a:rPr>
              <a:t>https://www.cdc.gov/ncbddd/adhd/data.html</a:t>
            </a:r>
            <a:r>
              <a:rPr lang="en-GB" sz="1100" dirty="0">
                <a:latin typeface="Arial" pitchFamily="34" charset="0"/>
                <a:cs typeface="Arial" pitchFamily="34" charset="0"/>
              </a:rPr>
              <a:t>. (Accessed: 3rd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Child Mind Institute</a:t>
            </a:r>
            <a:r>
              <a:rPr lang="en-US" sz="1100" dirty="0">
                <a:latin typeface="Arial" pitchFamily="34" charset="0"/>
                <a:cs typeface="Arial" pitchFamily="34" charset="0"/>
              </a:rPr>
              <a:t> (no date) </a:t>
            </a:r>
            <a:r>
              <a:rPr lang="en-US" sz="1100" i="1" dirty="0">
                <a:latin typeface="Arial" pitchFamily="34" charset="0"/>
                <a:cs typeface="Arial" pitchFamily="34" charset="0"/>
              </a:rPr>
              <a:t>Does ADHD raise the risk of mental health issues?</a:t>
            </a:r>
            <a:r>
              <a:rPr lang="en-US" sz="1100" dirty="0">
                <a:latin typeface="Arial" pitchFamily="34" charset="0"/>
                <a:cs typeface="Arial" pitchFamily="34" charset="0"/>
              </a:rPr>
              <a:t>. Available at: </a:t>
            </a:r>
            <a:r>
              <a:rPr lang="en-US" sz="1100" u="sng" dirty="0">
                <a:latin typeface="Arial" pitchFamily="34" charset="0"/>
                <a:cs typeface="Arial" pitchFamily="34" charset="0"/>
                <a:hlinkClick r:id="rId7"/>
              </a:rPr>
              <a:t>https://www.understood.org/articles/en/does-adhd-raise-risk-mental-health-issues</a:t>
            </a:r>
            <a:r>
              <a:rPr lang="en-US" sz="1100" dirty="0">
                <a:latin typeface="Arial" pitchFamily="34" charset="0"/>
                <a:cs typeface="Arial" pitchFamily="34" charset="0"/>
              </a:rPr>
              <a:t>. (Accessed: 12th January 2022).</a:t>
            </a:r>
          </a:p>
          <a:p>
            <a:pPr>
              <a:lnSpc>
                <a:spcPct val="150000"/>
              </a:lnSpc>
              <a:buNone/>
            </a:pPr>
            <a:r>
              <a:rPr lang="en-GB" sz="1100" dirty="0" err="1">
                <a:latin typeface="Arial" pitchFamily="34" charset="0"/>
                <a:cs typeface="Arial" pitchFamily="34" charset="0"/>
              </a:rPr>
              <a:t>Digitale</a:t>
            </a:r>
            <a:r>
              <a:rPr lang="en-GB" sz="1100" dirty="0">
                <a:latin typeface="Arial" pitchFamily="34" charset="0"/>
                <a:cs typeface="Arial" pitchFamily="34" charset="0"/>
              </a:rPr>
              <a:t>, E. (2019) </a:t>
            </a:r>
            <a:r>
              <a:rPr lang="en-GB" sz="1100" i="1" dirty="0">
                <a:latin typeface="Arial" pitchFamily="34" charset="0"/>
                <a:cs typeface="Arial" pitchFamily="34" charset="0"/>
              </a:rPr>
              <a:t>School readiness impaired in preschoolers with ADHD symptoms</a:t>
            </a:r>
            <a:r>
              <a:rPr lang="en-GB" sz="1100" dirty="0">
                <a:latin typeface="Arial" pitchFamily="34" charset="0"/>
                <a:cs typeface="Arial" pitchFamily="34" charset="0"/>
              </a:rPr>
              <a:t>. [image]. Available at: </a:t>
            </a:r>
            <a:r>
              <a:rPr lang="en-US" sz="1100" u="sng" dirty="0">
                <a:latin typeface="Arial" pitchFamily="34" charset="0"/>
                <a:cs typeface="Arial" pitchFamily="34" charset="0"/>
                <a:hlinkClick r:id="rId8"/>
              </a:rPr>
              <a:t>https://med.stanford.edu/news/all-news/2019/07/school-readiness-impaired-in-preschoolers-with-adhd-symptoms.html</a:t>
            </a:r>
            <a:r>
              <a:rPr lang="en-US" sz="1100" dirty="0">
                <a:latin typeface="Arial" pitchFamily="34" charset="0"/>
                <a:cs typeface="Arial" pitchFamily="34" charset="0"/>
              </a:rPr>
              <a:t>. (Accessed: 12th January 2022).</a:t>
            </a:r>
          </a:p>
          <a:p>
            <a:pPr>
              <a:lnSpc>
                <a:spcPct val="150000"/>
              </a:lnSpc>
              <a:buNone/>
            </a:pPr>
            <a:r>
              <a:rPr lang="en-GB" sz="1100" dirty="0" err="1">
                <a:latin typeface="Arial" pitchFamily="34" charset="0"/>
                <a:cs typeface="Arial" pitchFamily="34" charset="0"/>
              </a:rPr>
              <a:t>Dodangi</a:t>
            </a:r>
            <a:r>
              <a:rPr lang="en-GB" sz="1100" dirty="0">
                <a:latin typeface="Arial" pitchFamily="34" charset="0"/>
                <a:cs typeface="Arial" pitchFamily="34" charset="0"/>
              </a:rPr>
              <a:t>, N. et al., (2014) ‘Prevalence of DSM-IV TR psychiatric disorders in children and adolescents of </a:t>
            </a:r>
            <a:r>
              <a:rPr lang="en-GB" sz="1100" dirty="0" err="1">
                <a:latin typeface="Arial" pitchFamily="34" charset="0"/>
                <a:cs typeface="Arial" pitchFamily="34" charset="0"/>
              </a:rPr>
              <a:t>Paveh</a:t>
            </a:r>
            <a:r>
              <a:rPr lang="en-GB" sz="1100" dirty="0">
                <a:latin typeface="Arial" pitchFamily="34" charset="0"/>
                <a:cs typeface="Arial" pitchFamily="34" charset="0"/>
              </a:rPr>
              <a:t>, a western city of Iran’, </a:t>
            </a:r>
            <a:r>
              <a:rPr lang="en-GB" sz="1100" i="1" dirty="0">
                <a:latin typeface="Arial" pitchFamily="34" charset="0"/>
                <a:cs typeface="Arial" pitchFamily="34" charset="0"/>
              </a:rPr>
              <a:t>Iranian Red Crescent Medical Journal</a:t>
            </a:r>
            <a:r>
              <a:rPr lang="en-GB" sz="1100" dirty="0">
                <a:latin typeface="Arial" pitchFamily="34" charset="0"/>
                <a:cs typeface="Arial" pitchFamily="34" charset="0"/>
              </a:rPr>
              <a:t>, 16(7).</a:t>
            </a:r>
            <a:endParaRPr lang="en-US" sz="1100" dirty="0">
              <a:latin typeface="Arial" pitchFamily="34" charset="0"/>
              <a:cs typeface="Arial" pitchFamily="34" charset="0"/>
            </a:endParaRPr>
          </a:p>
          <a:p>
            <a:pPr>
              <a:buNone/>
            </a:pPr>
            <a:endParaRPr lang="en-US" sz="1200" dirty="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142852"/>
            <a:ext cx="8858312" cy="6572296"/>
          </a:xfrm>
        </p:spPr>
        <p:txBody>
          <a:bodyPr>
            <a:normAutofit/>
          </a:bodyPr>
          <a:lstStyle/>
          <a:p>
            <a:pPr>
              <a:lnSpc>
                <a:spcPct val="150000"/>
              </a:lnSpc>
              <a:buNone/>
            </a:pPr>
            <a:r>
              <a:rPr lang="en-GB" sz="1100" dirty="0">
                <a:latin typeface="Arial" pitchFamily="34" charset="0"/>
                <a:cs typeface="Arial" pitchFamily="34" charset="0"/>
              </a:rPr>
              <a:t>El-Nagger, N.S. et al. (2017) ‘Effect of applying play therapy on children with attention deficit hyperactivity disorder’, </a:t>
            </a:r>
            <a:r>
              <a:rPr lang="en-GB" sz="1100" i="1" dirty="0">
                <a:latin typeface="Arial" pitchFamily="34" charset="0"/>
                <a:cs typeface="Arial" pitchFamily="34" charset="0"/>
              </a:rPr>
              <a:t>J </a:t>
            </a:r>
            <a:r>
              <a:rPr lang="en-GB" sz="1100" i="1" dirty="0" err="1">
                <a:latin typeface="Arial" pitchFamily="34" charset="0"/>
                <a:cs typeface="Arial" pitchFamily="34" charset="0"/>
              </a:rPr>
              <a:t>Nurs</a:t>
            </a:r>
            <a:r>
              <a:rPr lang="en-GB" sz="1100" i="1" dirty="0">
                <a:latin typeface="Arial" pitchFamily="34" charset="0"/>
                <a:cs typeface="Arial" pitchFamily="34" charset="0"/>
              </a:rPr>
              <a:t> </a:t>
            </a:r>
            <a:r>
              <a:rPr lang="en-GB" sz="1100" i="1" dirty="0" err="1">
                <a:latin typeface="Arial" pitchFamily="34" charset="0"/>
                <a:cs typeface="Arial" pitchFamily="34" charset="0"/>
              </a:rPr>
              <a:t>Educ</a:t>
            </a:r>
            <a:r>
              <a:rPr lang="en-GB" sz="1100" i="1" dirty="0">
                <a:latin typeface="Arial" pitchFamily="34" charset="0"/>
                <a:cs typeface="Arial" pitchFamily="34" charset="0"/>
              </a:rPr>
              <a:t> </a:t>
            </a:r>
            <a:r>
              <a:rPr lang="en-GB" sz="1100" i="1" dirty="0" err="1">
                <a:latin typeface="Arial" pitchFamily="34" charset="0"/>
                <a:cs typeface="Arial" pitchFamily="34" charset="0"/>
              </a:rPr>
              <a:t>Pract</a:t>
            </a:r>
            <a:r>
              <a:rPr lang="en-GB" sz="1100" dirty="0">
                <a:latin typeface="Arial" pitchFamily="34" charset="0"/>
                <a:cs typeface="Arial" pitchFamily="34" charset="0"/>
              </a:rPr>
              <a:t>, 7(5), p.104.</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Esra’a</a:t>
            </a:r>
            <a:r>
              <a:rPr lang="en-GB" sz="1100" dirty="0">
                <a:latin typeface="Arial" pitchFamily="34" charset="0"/>
                <a:cs typeface="Arial" pitchFamily="34" charset="0"/>
              </a:rPr>
              <a:t> </a:t>
            </a:r>
            <a:r>
              <a:rPr lang="en-GB" sz="1100" dirty="0" err="1">
                <a:latin typeface="Arial" pitchFamily="34" charset="0"/>
                <a:cs typeface="Arial" pitchFamily="34" charset="0"/>
              </a:rPr>
              <a:t>Yahya</a:t>
            </a:r>
            <a:r>
              <a:rPr lang="en-GB" sz="1100" dirty="0">
                <a:latin typeface="Arial" pitchFamily="34" charset="0"/>
                <a:cs typeface="Arial" pitchFamily="34" charset="0"/>
              </a:rPr>
              <a:t> Al-</a:t>
            </a:r>
            <a:r>
              <a:rPr lang="en-GB" sz="1100" dirty="0" err="1">
                <a:latin typeface="Arial" pitchFamily="34" charset="0"/>
                <a:cs typeface="Arial" pitchFamily="34" charset="0"/>
              </a:rPr>
              <a:t>Moghamsi</a:t>
            </a:r>
            <a:r>
              <a:rPr lang="en-GB" sz="1100" dirty="0">
                <a:latin typeface="Arial" pitchFamily="34" charset="0"/>
                <a:cs typeface="Arial" pitchFamily="34" charset="0"/>
              </a:rPr>
              <a:t>, A. (2018) ‘Elementary school teachers’ knowledge of attention deficit/hyperactivity disorder’, </a:t>
            </a:r>
            <a:r>
              <a:rPr lang="en-US" sz="1100" i="1" dirty="0">
                <a:latin typeface="Arial" pitchFamily="34" charset="0"/>
                <a:cs typeface="Arial" pitchFamily="34" charset="0"/>
              </a:rPr>
              <a:t>Journal of family medicine and primary care</a:t>
            </a:r>
            <a:r>
              <a:rPr lang="en-US" sz="1100" dirty="0">
                <a:latin typeface="Arial" pitchFamily="34" charset="0"/>
                <a:cs typeface="Arial" pitchFamily="34" charset="0"/>
              </a:rPr>
              <a:t>, </a:t>
            </a:r>
            <a:r>
              <a:rPr lang="en-US" sz="1100" i="1" dirty="0">
                <a:latin typeface="Arial" pitchFamily="34" charset="0"/>
                <a:cs typeface="Arial" pitchFamily="34" charset="0"/>
              </a:rPr>
              <a:t>7</a:t>
            </a:r>
            <a:r>
              <a:rPr lang="en-US" sz="1100" dirty="0">
                <a:latin typeface="Arial" pitchFamily="34" charset="0"/>
                <a:cs typeface="Arial" pitchFamily="34" charset="0"/>
              </a:rPr>
              <a:t>(5), p.907.</a:t>
            </a:r>
          </a:p>
          <a:p>
            <a:pPr>
              <a:lnSpc>
                <a:spcPct val="150000"/>
              </a:lnSpc>
              <a:buNone/>
            </a:pPr>
            <a:r>
              <a:rPr lang="en-GB" sz="1100" dirty="0">
                <a:latin typeface="Arial" pitchFamily="34" charset="0"/>
                <a:cs typeface="Arial" pitchFamily="34" charset="0"/>
              </a:rPr>
              <a:t>Feldman, H.M. and </a:t>
            </a:r>
            <a:r>
              <a:rPr lang="en-GB" sz="1100" dirty="0" err="1">
                <a:latin typeface="Arial" pitchFamily="34" charset="0"/>
                <a:cs typeface="Arial" pitchFamily="34" charset="0"/>
              </a:rPr>
              <a:t>Reiff</a:t>
            </a:r>
            <a:r>
              <a:rPr lang="en-GB" sz="1100" dirty="0">
                <a:latin typeface="Arial" pitchFamily="34" charset="0"/>
                <a:cs typeface="Arial" pitchFamily="34" charset="0"/>
              </a:rPr>
              <a:t>, M.I. (2014) ‘Attention deficit–hyperactivity disorder in children and adolescents’, </a:t>
            </a:r>
            <a:r>
              <a:rPr lang="en-US" sz="1100" i="1" dirty="0">
                <a:latin typeface="Arial" pitchFamily="34" charset="0"/>
                <a:cs typeface="Arial" pitchFamily="34" charset="0"/>
              </a:rPr>
              <a:t>New England Journal of Medicine</a:t>
            </a:r>
            <a:r>
              <a:rPr lang="en-US" sz="1100" dirty="0">
                <a:latin typeface="Arial" pitchFamily="34" charset="0"/>
                <a:cs typeface="Arial" pitchFamily="34" charset="0"/>
              </a:rPr>
              <a:t>, </a:t>
            </a:r>
            <a:r>
              <a:rPr lang="en-US" sz="1100" i="1" dirty="0">
                <a:latin typeface="Arial" pitchFamily="34" charset="0"/>
                <a:cs typeface="Arial" pitchFamily="34" charset="0"/>
              </a:rPr>
              <a:t>370</a:t>
            </a:r>
            <a:r>
              <a:rPr lang="en-US" sz="1100" dirty="0">
                <a:latin typeface="Arial" pitchFamily="34" charset="0"/>
                <a:cs typeface="Arial" pitchFamily="34" charset="0"/>
              </a:rPr>
              <a:t>(9), pp.838-846.</a:t>
            </a:r>
          </a:p>
          <a:p>
            <a:pPr>
              <a:lnSpc>
                <a:spcPct val="150000"/>
              </a:lnSpc>
              <a:buNone/>
            </a:pPr>
            <a:r>
              <a:rPr lang="en-GB" sz="1100" dirty="0">
                <a:latin typeface="Arial" pitchFamily="34" charset="0"/>
                <a:cs typeface="Arial" pitchFamily="34" charset="0"/>
              </a:rPr>
              <a:t>Hall, C.L. et al., (2016) ‘The clinical utility of the continuous performance test and objective measures of activity for diagnosing and monitoring ADHD in children: a systematic review’, </a:t>
            </a:r>
            <a:r>
              <a:rPr lang="en-GB" sz="1100" i="1" dirty="0">
                <a:latin typeface="Arial" pitchFamily="34" charset="0"/>
                <a:cs typeface="Arial" pitchFamily="34" charset="0"/>
              </a:rPr>
              <a:t>European child &amp; adolescent psychiatry</a:t>
            </a:r>
            <a:r>
              <a:rPr lang="en-GB" sz="1100" dirty="0">
                <a:latin typeface="Arial" pitchFamily="34" charset="0"/>
                <a:cs typeface="Arial" pitchFamily="34" charset="0"/>
              </a:rPr>
              <a:t>, </a:t>
            </a:r>
            <a:r>
              <a:rPr lang="en-GB" sz="1100" i="1" dirty="0">
                <a:latin typeface="Arial" pitchFamily="34" charset="0"/>
                <a:cs typeface="Arial" pitchFamily="34" charset="0"/>
              </a:rPr>
              <a:t>25</a:t>
            </a:r>
            <a:r>
              <a:rPr lang="en-GB" sz="1100" dirty="0">
                <a:latin typeface="Arial" pitchFamily="34" charset="0"/>
                <a:cs typeface="Arial" pitchFamily="34" charset="0"/>
              </a:rPr>
              <a:t>(7), pp.677-699.</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Halliwell</a:t>
            </a:r>
            <a:r>
              <a:rPr lang="en-GB" sz="1100" dirty="0">
                <a:latin typeface="Arial" pitchFamily="34" charset="0"/>
                <a:cs typeface="Arial" pitchFamily="34" charset="0"/>
              </a:rPr>
              <a:t>, N. (2016) </a:t>
            </a:r>
            <a:r>
              <a:rPr lang="en-GB" sz="1100" i="1" dirty="0">
                <a:latin typeface="Arial" pitchFamily="34" charset="0"/>
                <a:cs typeface="Arial" pitchFamily="34" charset="0"/>
              </a:rPr>
              <a:t>Early identification of ADHD improves outcomes and quality of life</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2"/>
              </a:rPr>
              <a:t>https://www.guidelinesinpractice.co.uk/mental-health/early-identification-of-adhd-improves-outcomes-and-quality-of-life/352818.article</a:t>
            </a:r>
            <a:r>
              <a:rPr lang="en-GB" sz="1100" dirty="0">
                <a:latin typeface="Arial" pitchFamily="34" charset="0"/>
                <a:cs typeface="Arial" pitchFamily="34" charset="0"/>
              </a:rPr>
              <a:t>. (Accessed: 3rd January 2022</a:t>
            </a:r>
            <a:r>
              <a:rPr lang="en-GB" sz="1100" dirty="0" smtClean="0">
                <a:latin typeface="Arial" pitchFamily="34" charset="0"/>
                <a:cs typeface="Arial" pitchFamily="34" charset="0"/>
              </a:rPr>
              <a:t>).</a:t>
            </a:r>
          </a:p>
          <a:p>
            <a:pPr>
              <a:lnSpc>
                <a:spcPct val="150000"/>
              </a:lnSpc>
              <a:buNone/>
            </a:pPr>
            <a:r>
              <a:rPr lang="en-GB" sz="1100" dirty="0" err="1">
                <a:latin typeface="Arial" pitchFamily="34" charset="0"/>
                <a:cs typeface="Arial" pitchFamily="34" charset="0"/>
              </a:rPr>
              <a:t>Jafari</a:t>
            </a:r>
            <a:r>
              <a:rPr lang="en-GB" sz="1100" dirty="0">
                <a:latin typeface="Arial" pitchFamily="34" charset="0"/>
                <a:cs typeface="Arial" pitchFamily="34" charset="0"/>
              </a:rPr>
              <a:t>, N., et al. (2011) ‘Effect of play therapy on behavioural problems of maladjusted preschool children’, </a:t>
            </a:r>
            <a:r>
              <a:rPr lang="en-GB" sz="1100" i="1" dirty="0">
                <a:latin typeface="Arial" pitchFamily="34" charset="0"/>
                <a:cs typeface="Arial" pitchFamily="34" charset="0"/>
              </a:rPr>
              <a:t>Iranian journal of psychiatry</a:t>
            </a:r>
            <a:r>
              <a:rPr lang="en-GB" sz="1100" dirty="0">
                <a:latin typeface="Arial" pitchFamily="34" charset="0"/>
                <a:cs typeface="Arial" pitchFamily="34" charset="0"/>
              </a:rPr>
              <a:t>, 6(1), p.37.</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Kinman</a:t>
            </a:r>
            <a:r>
              <a:rPr lang="en-GB" sz="1100" dirty="0">
                <a:latin typeface="Arial" pitchFamily="34" charset="0"/>
                <a:cs typeface="Arial" pitchFamily="34" charset="0"/>
              </a:rPr>
              <a:t>, T. (2016) </a:t>
            </a:r>
            <a:r>
              <a:rPr lang="en-GB" sz="1100" i="1" dirty="0">
                <a:latin typeface="Arial" pitchFamily="34" charset="0"/>
                <a:cs typeface="Arial" pitchFamily="34" charset="0"/>
              </a:rPr>
              <a:t>Gender differences in ADHD symptoms</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3"/>
              </a:rPr>
              <a:t>https://www.healthline.com/health/adhd/adhd-symptoms-in-girls-and-boys#ADHD-and-Gender-</a:t>
            </a:r>
            <a:r>
              <a:rPr lang="en-GB" sz="1100" dirty="0">
                <a:latin typeface="Arial" pitchFamily="34" charset="0"/>
                <a:cs typeface="Arial" pitchFamily="34" charset="0"/>
              </a:rPr>
              <a:t>. (Accessed: 3</a:t>
            </a:r>
            <a:r>
              <a:rPr lang="en-GB" sz="1100" baseline="30000" dirty="0">
                <a:latin typeface="Arial" pitchFamily="34" charset="0"/>
                <a:cs typeface="Arial" pitchFamily="34" charset="0"/>
              </a:rPr>
              <a:t>rd</a:t>
            </a:r>
            <a:r>
              <a:rPr lang="en-GB" sz="1100" dirty="0">
                <a:latin typeface="Arial" pitchFamily="34" charset="0"/>
                <a:cs typeface="Arial" pitchFamily="34" charset="0"/>
              </a:rPr>
              <a:t> January 2022).</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Kool</a:t>
            </a:r>
            <a:r>
              <a:rPr lang="en-GB" sz="1100" dirty="0">
                <a:latin typeface="Arial" pitchFamily="34" charset="0"/>
                <a:cs typeface="Arial" pitchFamily="34" charset="0"/>
              </a:rPr>
              <a:t>, R. and </a:t>
            </a:r>
            <a:r>
              <a:rPr lang="en-GB" sz="1100" dirty="0" err="1">
                <a:latin typeface="Arial" pitchFamily="34" charset="0"/>
                <a:cs typeface="Arial" pitchFamily="34" charset="0"/>
              </a:rPr>
              <a:t>Lawver</a:t>
            </a:r>
            <a:r>
              <a:rPr lang="en-GB" sz="1100" dirty="0">
                <a:latin typeface="Arial" pitchFamily="34" charset="0"/>
                <a:cs typeface="Arial" pitchFamily="34" charset="0"/>
              </a:rPr>
              <a:t>, T. (2010) ‘Play therapy: Considerations and applications for the practitioner’, </a:t>
            </a:r>
            <a:r>
              <a:rPr lang="en-GB" sz="1100" i="1" dirty="0">
                <a:latin typeface="Arial" pitchFamily="34" charset="0"/>
                <a:cs typeface="Arial" pitchFamily="34" charset="0"/>
              </a:rPr>
              <a:t>Psychiatry (</a:t>
            </a:r>
            <a:r>
              <a:rPr lang="en-GB" sz="1100" i="1" dirty="0" err="1">
                <a:latin typeface="Arial" pitchFamily="34" charset="0"/>
                <a:cs typeface="Arial" pitchFamily="34" charset="0"/>
              </a:rPr>
              <a:t>Edgmont</a:t>
            </a:r>
            <a:r>
              <a:rPr lang="en-GB" sz="1100" i="1" dirty="0">
                <a:latin typeface="Arial" pitchFamily="34" charset="0"/>
                <a:cs typeface="Arial" pitchFamily="34" charset="0"/>
              </a:rPr>
              <a:t>)</a:t>
            </a:r>
            <a:r>
              <a:rPr lang="en-GB" sz="1100" dirty="0">
                <a:latin typeface="Arial" pitchFamily="34" charset="0"/>
                <a:cs typeface="Arial" pitchFamily="34" charset="0"/>
              </a:rPr>
              <a:t>, 7(10), p.19.</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Kottman</a:t>
            </a:r>
            <a:r>
              <a:rPr lang="en-GB" sz="1100" dirty="0">
                <a:latin typeface="Arial" pitchFamily="34" charset="0"/>
                <a:cs typeface="Arial" pitchFamily="34" charset="0"/>
              </a:rPr>
              <a:t>, T. (2014) </a:t>
            </a:r>
            <a:r>
              <a:rPr lang="en-GB" sz="1100" i="1" dirty="0">
                <a:latin typeface="Arial" pitchFamily="34" charset="0"/>
                <a:cs typeface="Arial" pitchFamily="34" charset="0"/>
              </a:rPr>
              <a:t>Play therapy: Basics and beyond</a:t>
            </a:r>
            <a:r>
              <a:rPr lang="en-GB" sz="1100" dirty="0">
                <a:latin typeface="Arial" pitchFamily="34" charset="0"/>
                <a:cs typeface="Arial" pitchFamily="34" charset="0"/>
              </a:rPr>
              <a:t>. 2</a:t>
            </a:r>
            <a:r>
              <a:rPr lang="en-GB" sz="1100" baseline="30000" dirty="0">
                <a:latin typeface="Arial" pitchFamily="34" charset="0"/>
                <a:cs typeface="Arial" pitchFamily="34" charset="0"/>
              </a:rPr>
              <a:t>nd</a:t>
            </a:r>
            <a:r>
              <a:rPr lang="en-GB" sz="1100" dirty="0">
                <a:latin typeface="Arial" pitchFamily="34" charset="0"/>
                <a:cs typeface="Arial" pitchFamily="34" charset="0"/>
              </a:rPr>
              <a:t> </a:t>
            </a:r>
            <a:r>
              <a:rPr lang="en-GB" sz="1100" dirty="0" err="1">
                <a:latin typeface="Arial" pitchFamily="34" charset="0"/>
                <a:cs typeface="Arial" pitchFamily="34" charset="0"/>
              </a:rPr>
              <a:t>edn</a:t>
            </a:r>
            <a:r>
              <a:rPr lang="en-GB" sz="1100" dirty="0">
                <a:latin typeface="Arial" pitchFamily="34" charset="0"/>
                <a:cs typeface="Arial" pitchFamily="34" charset="0"/>
              </a:rPr>
              <a:t>. New Jersey: John Wiley &amp; Sons.</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Leitch</a:t>
            </a:r>
            <a:r>
              <a:rPr lang="en-GB" sz="1100" dirty="0">
                <a:latin typeface="Arial" pitchFamily="34" charset="0"/>
                <a:cs typeface="Arial" pitchFamily="34" charset="0"/>
              </a:rPr>
              <a:t>, S., et al. (2019) ‘Experience of stress in parents of children with ADHD: A qualitative study’, </a:t>
            </a:r>
            <a:r>
              <a:rPr lang="en-GB" sz="1100" i="1" dirty="0">
                <a:latin typeface="Arial" pitchFamily="34" charset="0"/>
                <a:cs typeface="Arial" pitchFamily="34" charset="0"/>
              </a:rPr>
              <a:t>International journal of qualitative studies on health and well-being</a:t>
            </a:r>
            <a:r>
              <a:rPr lang="en-GB" sz="1100" dirty="0">
                <a:latin typeface="Arial" pitchFamily="34" charset="0"/>
                <a:cs typeface="Arial" pitchFamily="34" charset="0"/>
              </a:rPr>
              <a:t>, 14(1), DOI: 10.1080/17482631.2019.1690091</a:t>
            </a:r>
            <a:r>
              <a:rPr lang="en-GB" sz="1100" dirty="0" smtClean="0">
                <a:latin typeface="Arial" pitchFamily="34" charset="0"/>
                <a:cs typeface="Arial" pitchFamily="34" charset="0"/>
              </a:rPr>
              <a:t>.</a:t>
            </a:r>
          </a:p>
          <a:p>
            <a:pPr>
              <a:lnSpc>
                <a:spcPct val="150000"/>
              </a:lnSpc>
              <a:buNone/>
            </a:pPr>
            <a:r>
              <a:rPr lang="en-GB" sz="1100" dirty="0">
                <a:latin typeface="Arial" pitchFamily="34" charset="0"/>
                <a:cs typeface="Arial" pitchFamily="34" charset="0"/>
              </a:rPr>
              <a:t>Low, K (2021) </a:t>
            </a:r>
            <a:r>
              <a:rPr lang="en-GB" sz="1100" i="1" dirty="0">
                <a:latin typeface="Arial" pitchFamily="34" charset="0"/>
                <a:cs typeface="Arial" pitchFamily="34" charset="0"/>
              </a:rPr>
              <a:t>Does your child have ADHD or is it just high energy.</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4"/>
              </a:rPr>
              <a:t>https://www.verywellmind.com/difference-between-an-energetic-child-and-one-with-adhd-20486</a:t>
            </a:r>
            <a:r>
              <a:rPr lang="en-GB" sz="1100" dirty="0">
                <a:latin typeface="Arial" pitchFamily="34" charset="0"/>
                <a:cs typeface="Arial" pitchFamily="34" charset="0"/>
              </a:rPr>
              <a:t>. (Accessed: 12th January 2022).</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MayoClinic</a:t>
            </a:r>
            <a:r>
              <a:rPr lang="en-GB" sz="1100" dirty="0">
                <a:latin typeface="Arial" pitchFamily="34" charset="0"/>
                <a:cs typeface="Arial" pitchFamily="34" charset="0"/>
              </a:rPr>
              <a:t> (2020)</a:t>
            </a:r>
            <a:r>
              <a:rPr lang="en-GB" sz="1100" i="1" dirty="0">
                <a:latin typeface="Arial" pitchFamily="34" charset="0"/>
                <a:cs typeface="Arial" pitchFamily="34" charset="0"/>
              </a:rPr>
              <a:t> Attention-Deficit/Hyperactivity Disorder (ADHD) in children</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5"/>
              </a:rPr>
              <a:t>https://www.mayoclinic.org/diseases-conditions/adhd/symptoms-causes/syc-20350889</a:t>
            </a:r>
            <a:r>
              <a:rPr lang="en-GB" sz="1100" dirty="0">
                <a:latin typeface="Arial" pitchFamily="34" charset="0"/>
                <a:cs typeface="Arial" pitchFamily="34" charset="0"/>
              </a:rPr>
              <a:t>. (Accessed: 11th January 2022).</a:t>
            </a:r>
            <a:endParaRPr lang="en-US" sz="1100" dirty="0">
              <a:latin typeface="Arial" pitchFamily="34" charset="0"/>
              <a:cs typeface="Arial" pitchFamily="34" charset="0"/>
            </a:endParaRPr>
          </a:p>
          <a:p>
            <a:pPr>
              <a:lnSpc>
                <a:spcPct val="150000"/>
              </a:lnSpc>
              <a:buNone/>
            </a:pPr>
            <a:endParaRPr lang="en-US" sz="1100" dirty="0">
              <a:latin typeface="Arial" pitchFamily="34" charset="0"/>
              <a:cs typeface="Arial" pitchFamily="34" charset="0"/>
            </a:endParaRPr>
          </a:p>
          <a:p>
            <a:pPr>
              <a:lnSpc>
                <a:spcPct val="150000"/>
              </a:lnSpc>
              <a:buNone/>
            </a:pPr>
            <a:endParaRPr lang="en-US" sz="1100" dirty="0">
              <a:latin typeface="Arial" pitchFamily="34" charset="0"/>
              <a:cs typeface="Arial" pitchFamily="34" charset="0"/>
            </a:endParaRPr>
          </a:p>
          <a:p>
            <a:pPr>
              <a:buNone/>
            </a:pP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406" y="71414"/>
            <a:ext cx="8929750" cy="6643734"/>
          </a:xfrm>
        </p:spPr>
        <p:txBody>
          <a:bodyPr>
            <a:normAutofit/>
          </a:bodyPr>
          <a:lstStyle/>
          <a:p>
            <a:pPr>
              <a:lnSpc>
                <a:spcPct val="150000"/>
              </a:lnSpc>
              <a:buNone/>
            </a:pPr>
            <a:r>
              <a:rPr lang="en-US" sz="1100" dirty="0">
                <a:latin typeface="Arial" pitchFamily="34" charset="0"/>
                <a:cs typeface="Arial" pitchFamily="34" charset="0"/>
              </a:rPr>
              <a:t>Miss Morrell’s Shop (2020) </a:t>
            </a:r>
            <a:r>
              <a:rPr lang="en-US" sz="1100" i="1" dirty="0">
                <a:latin typeface="Arial" pitchFamily="34" charset="0"/>
                <a:cs typeface="Arial" pitchFamily="34" charset="0"/>
              </a:rPr>
              <a:t>ADHD spider diagram</a:t>
            </a:r>
            <a:r>
              <a:rPr lang="en-US" sz="1100" dirty="0">
                <a:latin typeface="Arial" pitchFamily="34" charset="0"/>
                <a:cs typeface="Arial" pitchFamily="34" charset="0"/>
              </a:rPr>
              <a:t>. [image]. Available at: </a:t>
            </a:r>
            <a:r>
              <a:rPr lang="en-US" sz="1100" u="sng" dirty="0">
                <a:latin typeface="Arial" pitchFamily="34" charset="0"/>
                <a:cs typeface="Arial" pitchFamily="34" charset="0"/>
                <a:hlinkClick r:id="rId2"/>
              </a:rPr>
              <a:t>https://www.tes.com/teaching-resource/adhd-spider-diagram-12325089</a:t>
            </a:r>
            <a:r>
              <a:rPr lang="en-US" sz="1100" dirty="0">
                <a:latin typeface="Arial" pitchFamily="34" charset="0"/>
                <a:cs typeface="Arial" pitchFamily="34" charset="0"/>
              </a:rPr>
              <a:t> (Accessed: 12th January 2022).</a:t>
            </a:r>
          </a:p>
          <a:p>
            <a:pPr>
              <a:lnSpc>
                <a:spcPct val="150000"/>
              </a:lnSpc>
              <a:buNone/>
            </a:pPr>
            <a:r>
              <a:rPr lang="en-GB" sz="1100" dirty="0" err="1">
                <a:latin typeface="Arial" pitchFamily="34" charset="0"/>
                <a:cs typeface="Arial" pitchFamily="34" charset="0"/>
              </a:rPr>
              <a:t>Moldavsky</a:t>
            </a:r>
            <a:r>
              <a:rPr lang="en-GB" sz="1100" dirty="0">
                <a:latin typeface="Arial" pitchFamily="34" charset="0"/>
                <a:cs typeface="Arial" pitchFamily="34" charset="0"/>
              </a:rPr>
              <a:t>, M. et al., (2013) ‘Teachers’ recognition of children with ADHD: Role of subtype and gender’, </a:t>
            </a:r>
            <a:r>
              <a:rPr lang="en-GB" sz="1100" i="1" dirty="0">
                <a:latin typeface="Arial" pitchFamily="34" charset="0"/>
                <a:cs typeface="Arial" pitchFamily="34" charset="0"/>
              </a:rPr>
              <a:t>Child and adolescent mental health</a:t>
            </a:r>
            <a:r>
              <a:rPr lang="en-GB" sz="1100" dirty="0">
                <a:latin typeface="Arial" pitchFamily="34" charset="0"/>
                <a:cs typeface="Arial" pitchFamily="34" charset="0"/>
              </a:rPr>
              <a:t>, 18(1), pp.18-23. doi:10.1111/j.1475-3588.2012.00653.x</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National Institute for Health and Care Excellence (2019) </a:t>
            </a:r>
            <a:r>
              <a:rPr lang="en-GB" sz="1100" i="1" dirty="0">
                <a:latin typeface="Arial" pitchFamily="34" charset="0"/>
                <a:cs typeface="Arial" pitchFamily="34" charset="0"/>
              </a:rPr>
              <a:t>Attention-Deficit Hyperactivity Disorder overview.</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3"/>
              </a:rPr>
              <a:t>https://pathways.nice.org.uk/pathways/attention-deficit-hyperactivity-disorder#content=view-node%3Anodes-recognition-identification-and-referral</a:t>
            </a:r>
            <a:r>
              <a:rPr lang="en-GB" sz="1100" dirty="0">
                <a:latin typeface="Arial" pitchFamily="34" charset="0"/>
                <a:cs typeface="Arial" pitchFamily="34" charset="0"/>
              </a:rPr>
              <a:t>. (Accessed: 11</a:t>
            </a:r>
            <a:r>
              <a:rPr lang="en-GB" sz="1100" baseline="30000" dirty="0">
                <a:latin typeface="Arial" pitchFamily="34" charset="0"/>
                <a:cs typeface="Arial" pitchFamily="34" charset="0"/>
              </a:rPr>
              <a:t>th</a:t>
            </a:r>
            <a:r>
              <a:rPr lang="en-GB" sz="1100" dirty="0">
                <a:latin typeface="Arial" pitchFamily="34" charset="0"/>
                <a:cs typeface="Arial" pitchFamily="34" charset="0"/>
              </a:rPr>
              <a:t>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NHS (2018) </a:t>
            </a:r>
            <a:r>
              <a:rPr lang="en-GB" sz="1100" i="1" dirty="0">
                <a:latin typeface="Arial" pitchFamily="34" charset="0"/>
                <a:cs typeface="Arial" pitchFamily="34" charset="0"/>
              </a:rPr>
              <a:t>Symptoms: Attention Deficit Hyperactivity Disorder</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4"/>
              </a:rPr>
              <a:t>https://www.nhs.uk/conditions/attention-deficit-hyperactivity-disorder-adhd/symptoms/</a:t>
            </a:r>
            <a:r>
              <a:rPr lang="en-GB" sz="1100" dirty="0">
                <a:latin typeface="Arial" pitchFamily="34" charset="0"/>
                <a:cs typeface="Arial" pitchFamily="34" charset="0"/>
              </a:rPr>
              <a:t>. (Accessed: 3</a:t>
            </a:r>
            <a:r>
              <a:rPr lang="en-GB" sz="1100" baseline="30000" dirty="0">
                <a:latin typeface="Arial" pitchFamily="34" charset="0"/>
                <a:cs typeface="Arial" pitchFamily="34" charset="0"/>
              </a:rPr>
              <a:t>rd</a:t>
            </a:r>
            <a:r>
              <a:rPr lang="en-GB" sz="1100" dirty="0">
                <a:latin typeface="Arial" pitchFamily="34" charset="0"/>
                <a:cs typeface="Arial" pitchFamily="34" charset="0"/>
              </a:rPr>
              <a:t>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NHS (2018) </a:t>
            </a:r>
            <a:r>
              <a:rPr lang="en-GB" sz="1100" i="1" dirty="0">
                <a:latin typeface="Arial" pitchFamily="34" charset="0"/>
                <a:cs typeface="Arial" pitchFamily="34" charset="0"/>
              </a:rPr>
              <a:t>Treatment: Attention Deficit Hyperactivity Disorder</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5"/>
              </a:rPr>
              <a:t>https://www.nhs.uk/conditions/attention-deficit-hyperactivity-disorder-adhd/treatment/</a:t>
            </a:r>
            <a:r>
              <a:rPr lang="en-GB" sz="1100" dirty="0">
                <a:latin typeface="Arial" pitchFamily="34" charset="0"/>
                <a:cs typeface="Arial" pitchFamily="34" charset="0"/>
              </a:rPr>
              <a:t>. (Accessed: 3</a:t>
            </a:r>
            <a:r>
              <a:rPr lang="en-GB" sz="1100" baseline="30000" dirty="0">
                <a:latin typeface="Arial" pitchFamily="34" charset="0"/>
                <a:cs typeface="Arial" pitchFamily="34" charset="0"/>
              </a:rPr>
              <a:t>rd</a:t>
            </a:r>
            <a:r>
              <a:rPr lang="en-GB" sz="1100" dirty="0">
                <a:latin typeface="Arial" pitchFamily="34" charset="0"/>
                <a:cs typeface="Arial" pitchFamily="34" charset="0"/>
              </a:rPr>
              <a:t> January 2022).</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Peasgood</a:t>
            </a:r>
            <a:r>
              <a:rPr lang="en-GB" sz="1100" dirty="0">
                <a:latin typeface="Arial" pitchFamily="34" charset="0"/>
                <a:cs typeface="Arial" pitchFamily="34" charset="0"/>
              </a:rPr>
              <a:t>, T. et al. (2021) ‘What is the health and well-being burden for parents living with a child with ADHD in the United Kingdom?’, </a:t>
            </a:r>
            <a:r>
              <a:rPr lang="en-US" sz="1100" i="1" dirty="0">
                <a:latin typeface="Arial" pitchFamily="34" charset="0"/>
                <a:cs typeface="Arial" pitchFamily="34" charset="0"/>
              </a:rPr>
              <a:t>Journal of attention disorders</a:t>
            </a:r>
            <a:r>
              <a:rPr lang="en-US" sz="1100" dirty="0">
                <a:latin typeface="Arial" pitchFamily="34" charset="0"/>
                <a:cs typeface="Arial" pitchFamily="34" charset="0"/>
              </a:rPr>
              <a:t>, </a:t>
            </a:r>
            <a:r>
              <a:rPr lang="en-US" sz="1100" i="1" dirty="0">
                <a:latin typeface="Arial" pitchFamily="34" charset="0"/>
                <a:cs typeface="Arial" pitchFamily="34" charset="0"/>
              </a:rPr>
              <a:t>25</a:t>
            </a:r>
            <a:r>
              <a:rPr lang="en-US" sz="1100" dirty="0">
                <a:latin typeface="Arial" pitchFamily="34" charset="0"/>
                <a:cs typeface="Arial" pitchFamily="34" charset="0"/>
              </a:rPr>
              <a:t>(14), pp.1962-1976.</a:t>
            </a:r>
          </a:p>
          <a:p>
            <a:pPr>
              <a:lnSpc>
                <a:spcPct val="150000"/>
              </a:lnSpc>
              <a:buNone/>
            </a:pPr>
            <a:r>
              <a:rPr lang="en-GB" sz="1100" dirty="0">
                <a:latin typeface="Arial" pitchFamily="34" charset="0"/>
                <a:cs typeface="Arial" pitchFamily="34" charset="0"/>
              </a:rPr>
              <a:t>Ray, D.C. and Bratton, S.C. (2010) ‘What the research shows about play therapy: Twenty-first century update’, </a:t>
            </a:r>
            <a:r>
              <a:rPr lang="en-GB" sz="1100" i="1" dirty="0">
                <a:latin typeface="Arial" pitchFamily="34" charset="0"/>
                <a:cs typeface="Arial" pitchFamily="34" charset="0"/>
              </a:rPr>
              <a:t>Child-</a:t>
            </a:r>
            <a:r>
              <a:rPr lang="en-GB" sz="1100" i="1" dirty="0" err="1">
                <a:latin typeface="Arial" pitchFamily="34" charset="0"/>
                <a:cs typeface="Arial" pitchFamily="34" charset="0"/>
              </a:rPr>
              <a:t>centered</a:t>
            </a:r>
            <a:r>
              <a:rPr lang="en-GB" sz="1100" i="1" dirty="0">
                <a:latin typeface="Arial" pitchFamily="34" charset="0"/>
                <a:cs typeface="Arial" pitchFamily="34" charset="0"/>
              </a:rPr>
              <a:t> play therapy research: The evidence base for effective practice</a:t>
            </a:r>
            <a:r>
              <a:rPr lang="en-GB" sz="1100" dirty="0">
                <a:latin typeface="Arial" pitchFamily="34" charset="0"/>
                <a:cs typeface="Arial" pitchFamily="34" charset="0"/>
              </a:rPr>
              <a:t>, pp.3-33</a:t>
            </a:r>
            <a:r>
              <a:rPr lang="en-GB" sz="1100" dirty="0" smtClean="0">
                <a:latin typeface="Arial" pitchFamily="34" charset="0"/>
                <a:cs typeface="Arial" pitchFamily="34" charset="0"/>
              </a:rPr>
              <a:t>.</a:t>
            </a:r>
          </a:p>
          <a:p>
            <a:pPr>
              <a:lnSpc>
                <a:spcPct val="150000"/>
              </a:lnSpc>
              <a:buNone/>
            </a:pPr>
            <a:r>
              <a:rPr lang="en-GB" sz="1100" dirty="0" err="1">
                <a:latin typeface="Arial" pitchFamily="34" charset="0"/>
                <a:cs typeface="Arial" pitchFamily="34" charset="0"/>
              </a:rPr>
              <a:t>Rodríguez</a:t>
            </a:r>
            <a:r>
              <a:rPr lang="en-GB" sz="1100" dirty="0">
                <a:latin typeface="Arial" pitchFamily="34" charset="0"/>
                <a:cs typeface="Arial" pitchFamily="34" charset="0"/>
              </a:rPr>
              <a:t>, C., et al. (2018) ‘Comparison between two continuous performance tests for identifying ADHD: Traditional vs. virtual reality’, </a:t>
            </a:r>
            <a:r>
              <a:rPr lang="en-GB" sz="1100" i="1" dirty="0">
                <a:latin typeface="Arial" pitchFamily="34" charset="0"/>
                <a:cs typeface="Arial" pitchFamily="34" charset="0"/>
              </a:rPr>
              <a:t>International Journal of Clinical and Health Psychology</a:t>
            </a:r>
            <a:r>
              <a:rPr lang="en-GB" sz="1100" dirty="0">
                <a:latin typeface="Arial" pitchFamily="34" charset="0"/>
                <a:cs typeface="Arial" pitchFamily="34" charset="0"/>
              </a:rPr>
              <a:t>, 18(3), pp.254-263.</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Rucklidge</a:t>
            </a:r>
            <a:r>
              <a:rPr lang="en-GB" sz="1100" dirty="0">
                <a:latin typeface="Arial" pitchFamily="34" charset="0"/>
                <a:cs typeface="Arial" pitchFamily="34" charset="0"/>
              </a:rPr>
              <a:t> J. J. (2010) ‘Gender differences in attention-deficit/hyperactivity disorder’, </a:t>
            </a:r>
            <a:r>
              <a:rPr lang="en-GB" sz="1100" i="1" dirty="0">
                <a:latin typeface="Arial" pitchFamily="34" charset="0"/>
                <a:cs typeface="Arial" pitchFamily="34" charset="0"/>
              </a:rPr>
              <a:t>The Psychiatric clinics of North America</a:t>
            </a:r>
            <a:r>
              <a:rPr lang="en-GB" sz="1100" dirty="0">
                <a:latin typeface="Arial" pitchFamily="34" charset="0"/>
                <a:cs typeface="Arial" pitchFamily="34" charset="0"/>
              </a:rPr>
              <a:t>, </a:t>
            </a:r>
            <a:r>
              <a:rPr lang="en-GB" sz="1100" i="1" dirty="0">
                <a:latin typeface="Arial" pitchFamily="34" charset="0"/>
                <a:cs typeface="Arial" pitchFamily="34" charset="0"/>
              </a:rPr>
              <a:t>33</a:t>
            </a:r>
            <a:r>
              <a:rPr lang="en-GB" sz="1100" dirty="0">
                <a:latin typeface="Arial" pitchFamily="34" charset="0"/>
                <a:cs typeface="Arial" pitchFamily="34" charset="0"/>
              </a:rPr>
              <a:t>(2), pp. 357–373. </a:t>
            </a:r>
            <a:r>
              <a:rPr lang="en-GB" sz="1100" u="sng" dirty="0">
                <a:latin typeface="Arial" pitchFamily="34" charset="0"/>
                <a:cs typeface="Arial" pitchFamily="34" charset="0"/>
                <a:hlinkClick r:id="rId6"/>
              </a:rPr>
              <a:t>https://doi.org/10.1016/j.psc.2010.01.006</a:t>
            </a:r>
            <a:endParaRPr lang="en-US" sz="1100" dirty="0">
              <a:latin typeface="Arial" pitchFamily="34" charset="0"/>
              <a:cs typeface="Arial" pitchFamily="34" charset="0"/>
            </a:endParaRPr>
          </a:p>
          <a:p>
            <a:pPr>
              <a:lnSpc>
                <a:spcPct val="150000"/>
              </a:lnSpc>
              <a:buNone/>
            </a:pPr>
            <a:r>
              <a:rPr lang="en-GB" sz="1100" dirty="0" err="1">
                <a:latin typeface="Arial" pitchFamily="34" charset="0"/>
                <a:cs typeface="Arial" pitchFamily="34" charset="0"/>
              </a:rPr>
              <a:t>Sayal</a:t>
            </a:r>
            <a:r>
              <a:rPr lang="en-GB" sz="1100" dirty="0">
                <a:latin typeface="Arial" pitchFamily="34" charset="0"/>
                <a:cs typeface="Arial" pitchFamily="34" charset="0"/>
              </a:rPr>
              <a:t>, K., et al., (2018) ‘ADHD in children and young people: prevalence, care pathways, and service provision’, </a:t>
            </a:r>
            <a:r>
              <a:rPr lang="en-GB" sz="1100" i="1" dirty="0">
                <a:latin typeface="Arial" pitchFamily="34" charset="0"/>
                <a:cs typeface="Arial" pitchFamily="34" charset="0"/>
              </a:rPr>
              <a:t>The Lancet Psychiatry</a:t>
            </a:r>
            <a:r>
              <a:rPr lang="en-GB" sz="1100" dirty="0">
                <a:latin typeface="Arial" pitchFamily="34" charset="0"/>
                <a:cs typeface="Arial" pitchFamily="34" charset="0"/>
              </a:rPr>
              <a:t>, 5(2), pp.175-186</a:t>
            </a:r>
            <a:r>
              <a:rPr lang="en-GB" sz="1100" dirty="0" smtClean="0">
                <a:latin typeface="Arial" pitchFamily="34" charset="0"/>
                <a:cs typeface="Arial" pitchFamily="34" charset="0"/>
              </a:rPr>
              <a:t>.</a:t>
            </a:r>
          </a:p>
          <a:p>
            <a:pPr>
              <a:lnSpc>
                <a:spcPct val="150000"/>
              </a:lnSpc>
              <a:buNone/>
            </a:pPr>
            <a:r>
              <a:rPr lang="en-GB" sz="1100" dirty="0">
                <a:latin typeface="Arial" pitchFamily="34" charset="0"/>
                <a:cs typeface="Arial" pitchFamily="34" charset="0"/>
              </a:rPr>
              <a:t>See, L.C., et al. (2021) ‘Knowledge of attention-deficit hyperactivity disorder among the general public, parents, and primary school teachers’, </a:t>
            </a:r>
            <a:r>
              <a:rPr lang="en-US" sz="1100" i="1" dirty="0">
                <a:latin typeface="Arial" pitchFamily="34" charset="0"/>
                <a:cs typeface="Arial" pitchFamily="34" charset="0"/>
              </a:rPr>
              <a:t>Medicine</a:t>
            </a:r>
            <a:r>
              <a:rPr lang="en-US" sz="1100" dirty="0">
                <a:latin typeface="Arial" pitchFamily="34" charset="0"/>
                <a:cs typeface="Arial" pitchFamily="34" charset="0"/>
              </a:rPr>
              <a:t>, </a:t>
            </a:r>
            <a:r>
              <a:rPr lang="en-US" sz="1100" i="1" dirty="0">
                <a:latin typeface="Arial" pitchFamily="34" charset="0"/>
                <a:cs typeface="Arial" pitchFamily="34" charset="0"/>
              </a:rPr>
              <a:t>100</a:t>
            </a:r>
            <a:r>
              <a:rPr lang="en-US" sz="1100" dirty="0">
                <a:latin typeface="Arial" pitchFamily="34" charset="0"/>
                <a:cs typeface="Arial" pitchFamily="34" charset="0"/>
              </a:rPr>
              <a:t>(12), p.e25245.</a:t>
            </a:r>
          </a:p>
          <a:p>
            <a:pPr>
              <a:lnSpc>
                <a:spcPct val="150000"/>
              </a:lnSpc>
              <a:buNone/>
            </a:pPr>
            <a:endParaRPr lang="en-US" sz="1100" dirty="0">
              <a:latin typeface="Arial" pitchFamily="34" charset="0"/>
              <a:cs typeface="Arial" pitchFamily="34" charset="0"/>
            </a:endParaRPr>
          </a:p>
          <a:p>
            <a:pPr>
              <a:lnSpc>
                <a:spcPct val="150000"/>
              </a:lnSpc>
              <a:buNone/>
            </a:pPr>
            <a:endParaRPr lang="en-US" sz="1100" dirty="0">
              <a:latin typeface="Arial" pitchFamily="34" charset="0"/>
              <a:cs typeface="Arial" pitchFamily="34" charset="0"/>
            </a:endParaRPr>
          </a:p>
          <a:p>
            <a:pPr>
              <a:buNone/>
            </a:pPr>
            <a:endParaRPr lang="en-US" sz="1100"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142852"/>
            <a:ext cx="8786874" cy="6572296"/>
          </a:xfrm>
        </p:spPr>
        <p:txBody>
          <a:bodyPr>
            <a:normAutofit/>
          </a:bodyPr>
          <a:lstStyle/>
          <a:p>
            <a:pPr>
              <a:lnSpc>
                <a:spcPct val="150000"/>
              </a:lnSpc>
              <a:buNone/>
            </a:pPr>
            <a:r>
              <a:rPr lang="en-US" sz="1100" dirty="0" err="1">
                <a:latin typeface="Arial" pitchFamily="34" charset="0"/>
                <a:cs typeface="Arial" pitchFamily="34" charset="0"/>
              </a:rPr>
              <a:t>Selva</a:t>
            </a:r>
            <a:r>
              <a:rPr lang="en-US" sz="1100" dirty="0">
                <a:latin typeface="Arial" pitchFamily="34" charset="0"/>
                <a:cs typeface="Arial" pitchFamily="34" charset="0"/>
              </a:rPr>
              <a:t>, J. (2021) </a:t>
            </a:r>
            <a:r>
              <a:rPr lang="en-US" sz="1100" i="1" dirty="0">
                <a:latin typeface="Arial" pitchFamily="34" charset="0"/>
                <a:cs typeface="Arial" pitchFamily="34" charset="0"/>
              </a:rPr>
              <a:t>50 play therapy techniques, toys and certification opportunities</a:t>
            </a:r>
            <a:r>
              <a:rPr lang="en-US" sz="1100" dirty="0">
                <a:latin typeface="Arial" pitchFamily="34" charset="0"/>
                <a:cs typeface="Arial" pitchFamily="34" charset="0"/>
              </a:rPr>
              <a:t>. [image]. Available at: </a:t>
            </a:r>
            <a:r>
              <a:rPr lang="en-US" sz="1100" u="sng" dirty="0">
                <a:latin typeface="Arial" pitchFamily="34" charset="0"/>
                <a:cs typeface="Arial" pitchFamily="34" charset="0"/>
                <a:hlinkClick r:id="rId2"/>
              </a:rPr>
              <a:t>https://positivepsychology.com/play-therapy/</a:t>
            </a:r>
            <a:r>
              <a:rPr lang="en-US" sz="1100" dirty="0">
                <a:latin typeface="Arial" pitchFamily="34" charset="0"/>
                <a:cs typeface="Arial" pitchFamily="34" charset="0"/>
              </a:rPr>
              <a:t>. (Accessed: 12</a:t>
            </a:r>
            <a:r>
              <a:rPr lang="en-US" sz="1100" baseline="30000" dirty="0">
                <a:latin typeface="Arial" pitchFamily="34" charset="0"/>
                <a:cs typeface="Arial" pitchFamily="34" charset="0"/>
              </a:rPr>
              <a:t>th</a:t>
            </a:r>
            <a:r>
              <a:rPr lang="en-US" sz="1100" dirty="0">
                <a:latin typeface="Arial" pitchFamily="34" charset="0"/>
                <a:cs typeface="Arial" pitchFamily="34" charset="0"/>
              </a:rPr>
              <a:t> January 2022).</a:t>
            </a:r>
          </a:p>
          <a:p>
            <a:pPr>
              <a:lnSpc>
                <a:spcPct val="150000"/>
              </a:lnSpc>
              <a:buNone/>
            </a:pPr>
            <a:r>
              <a:rPr lang="en-GB" sz="1100" dirty="0" err="1">
                <a:latin typeface="Arial" pitchFamily="34" charset="0"/>
                <a:cs typeface="Arial" pitchFamily="34" charset="0"/>
              </a:rPr>
              <a:t>Theule</a:t>
            </a:r>
            <a:r>
              <a:rPr lang="en-GB" sz="1100" dirty="0">
                <a:latin typeface="Arial" pitchFamily="34" charset="0"/>
                <a:cs typeface="Arial" pitchFamily="34" charset="0"/>
              </a:rPr>
              <a:t>, J., et al. (2013) ‘Parenting stress in families of children with ADHD: A meta-analysis’, </a:t>
            </a:r>
            <a:r>
              <a:rPr lang="en-GB" sz="1100" i="1" dirty="0">
                <a:latin typeface="Arial" pitchFamily="34" charset="0"/>
                <a:cs typeface="Arial" pitchFamily="34" charset="0"/>
              </a:rPr>
              <a:t>Journal of Emotional and Behavioural Disorders</a:t>
            </a:r>
            <a:r>
              <a:rPr lang="en-GB" sz="1100" dirty="0">
                <a:latin typeface="Arial" pitchFamily="34" charset="0"/>
                <a:cs typeface="Arial" pitchFamily="34" charset="0"/>
              </a:rPr>
              <a:t>, 21(1), pp.  3–17.</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UNICEF (2019) A summary of the Un Convention on the Rights of a Child. Available at: </a:t>
            </a:r>
            <a:r>
              <a:rPr lang="en-GB" sz="1100" u="sng" dirty="0">
                <a:latin typeface="Arial" pitchFamily="34" charset="0"/>
                <a:cs typeface="Arial" pitchFamily="34" charset="0"/>
                <a:hlinkClick r:id="rId3"/>
              </a:rPr>
              <a:t>https://downloads.unicef.org.uk/wp-content/uploads/2019/10/UNCRC_summary-1_1.pdf?_adal_sd=www.unicef.org.uk.1642002023195&amp;_adal_ca=so%3DGoogle%26me%3Dorganic%26ca%3D(not%2520set)%26co%3D(not%2520set)%26ke%3D(not%2520set).1642002023195&amp;_adal_cw=1642002014474.1642002023195&amp;_adal_id=c07959da-5dd1-4769-889a-32646e1776ee.1616627388.7.1642002014.1642002014.34cf2f27-12cd-4f1f-a38e-d03cf6ab7bb8.1642002023195&amp;_ga=2.192997551.326126778.1642002014-43695579.1616627387</a:t>
            </a:r>
            <a:r>
              <a:rPr lang="en-GB" sz="1100" dirty="0">
                <a:latin typeface="Arial" pitchFamily="34" charset="0"/>
                <a:cs typeface="Arial" pitchFamily="34" charset="0"/>
              </a:rPr>
              <a:t>. (Accessed: 11</a:t>
            </a:r>
            <a:r>
              <a:rPr lang="en-GB" sz="1100" baseline="30000" dirty="0">
                <a:latin typeface="Arial" pitchFamily="34" charset="0"/>
                <a:cs typeface="Arial" pitchFamily="34" charset="0"/>
              </a:rPr>
              <a:t>th</a:t>
            </a:r>
            <a:r>
              <a:rPr lang="en-GB" sz="1100" dirty="0">
                <a:latin typeface="Arial" pitchFamily="34" charset="0"/>
                <a:cs typeface="Arial" pitchFamily="34" charset="0"/>
              </a:rPr>
              <a:t>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Van Den Berg, A.E. and Van den Berg, C.G. (2011) ‘A comparison of children with ADHD in a natural and built setting’</a:t>
            </a:r>
            <a:r>
              <a:rPr lang="en-GB" sz="1100" i="1" dirty="0">
                <a:latin typeface="Arial" pitchFamily="34" charset="0"/>
                <a:cs typeface="Arial" pitchFamily="34" charset="0"/>
              </a:rPr>
              <a:t>, Child: care, health and development</a:t>
            </a:r>
            <a:r>
              <a:rPr lang="en-GB" sz="1100" dirty="0">
                <a:latin typeface="Arial" pitchFamily="34" charset="0"/>
                <a:cs typeface="Arial" pitchFamily="34" charset="0"/>
              </a:rPr>
              <a:t>, </a:t>
            </a:r>
            <a:r>
              <a:rPr lang="en-GB" sz="1100" i="1" dirty="0">
                <a:latin typeface="Arial" pitchFamily="34" charset="0"/>
                <a:cs typeface="Arial" pitchFamily="34" charset="0"/>
              </a:rPr>
              <a:t>37</a:t>
            </a:r>
            <a:r>
              <a:rPr lang="en-GB" sz="1100" dirty="0">
                <a:latin typeface="Arial" pitchFamily="34" charset="0"/>
                <a:cs typeface="Arial" pitchFamily="34" charset="0"/>
              </a:rPr>
              <a:t>(3), pp.430-439. (Accessed: 3</a:t>
            </a:r>
            <a:r>
              <a:rPr lang="en-GB" sz="1100" baseline="30000" dirty="0">
                <a:latin typeface="Arial" pitchFamily="34" charset="0"/>
                <a:cs typeface="Arial" pitchFamily="34" charset="0"/>
              </a:rPr>
              <a:t>rd</a:t>
            </a:r>
            <a:r>
              <a:rPr lang="en-GB" sz="1100" dirty="0">
                <a:latin typeface="Arial" pitchFamily="34" charset="0"/>
                <a:cs typeface="Arial" pitchFamily="34" charset="0"/>
              </a:rPr>
              <a:t>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Weaver, E. (2021) </a:t>
            </a:r>
            <a:r>
              <a:rPr lang="en-GB" sz="1100" i="1" dirty="0">
                <a:latin typeface="Arial" pitchFamily="34" charset="0"/>
                <a:cs typeface="Arial" pitchFamily="34" charset="0"/>
              </a:rPr>
              <a:t>Understanding ADHD in the Early Years</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4"/>
              </a:rPr>
              <a:t>https://adhdfoundation.org.uk/wp-content/uploads/2021/10/What-is-ADHD-FINAL.pdf</a:t>
            </a:r>
            <a:r>
              <a:rPr lang="en-GB" sz="1100" dirty="0">
                <a:latin typeface="Arial" pitchFamily="34" charset="0"/>
                <a:cs typeface="Arial" pitchFamily="34" charset="0"/>
              </a:rPr>
              <a:t>. (Accessed: 11th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Welsh Government (2018) </a:t>
            </a:r>
            <a:r>
              <a:rPr lang="en-GB" sz="1100" i="1" dirty="0">
                <a:latin typeface="Arial" pitchFamily="34" charset="0"/>
                <a:cs typeface="Arial" pitchFamily="34" charset="0"/>
              </a:rPr>
              <a:t>Additional learning needs and education tribunal </a:t>
            </a:r>
            <a:r>
              <a:rPr lang="en-GB" sz="1100" i="1" dirty="0" err="1">
                <a:latin typeface="Arial" pitchFamily="34" charset="0"/>
                <a:cs typeface="Arial" pitchFamily="34" charset="0"/>
              </a:rPr>
              <a:t>wales</a:t>
            </a:r>
            <a:r>
              <a:rPr lang="en-GB" sz="1100" i="1" dirty="0">
                <a:latin typeface="Arial" pitchFamily="34" charset="0"/>
                <a:cs typeface="Arial" pitchFamily="34" charset="0"/>
              </a:rPr>
              <a:t> act factsheet 2: how will the act affect maintained schools including maintained nurseries?. </a:t>
            </a:r>
            <a:r>
              <a:rPr lang="en-GB" sz="1100" dirty="0">
                <a:latin typeface="Arial" pitchFamily="34" charset="0"/>
                <a:cs typeface="Arial" pitchFamily="34" charset="0"/>
              </a:rPr>
              <a:t>Available at: </a:t>
            </a:r>
            <a:r>
              <a:rPr lang="en-GB" sz="1100" u="sng" dirty="0">
                <a:latin typeface="Arial" pitchFamily="34" charset="0"/>
                <a:cs typeface="Arial" pitchFamily="34" charset="0"/>
                <a:hlinkClick r:id="rId5"/>
              </a:rPr>
              <a:t>https://gov.wales/sites/default/files/publications/2018-06/aln-factsheet-how-will-the-act-affect-maintained-schools-including-maintained-nurseries.pdf</a:t>
            </a:r>
            <a:r>
              <a:rPr lang="en-GB" sz="1100" dirty="0">
                <a:latin typeface="Arial" pitchFamily="34" charset="0"/>
                <a:cs typeface="Arial" pitchFamily="34" charset="0"/>
              </a:rPr>
              <a:t>. (Accessed: 11th January 2022</a:t>
            </a:r>
            <a:r>
              <a:rPr lang="en-GB" sz="1100" dirty="0" smtClean="0">
                <a:latin typeface="Arial" pitchFamily="34" charset="0"/>
                <a:cs typeface="Arial" pitchFamily="34" charset="0"/>
              </a:rPr>
              <a:t>).</a:t>
            </a:r>
          </a:p>
          <a:p>
            <a:pPr>
              <a:lnSpc>
                <a:spcPct val="150000"/>
              </a:lnSpc>
              <a:buNone/>
            </a:pPr>
            <a:r>
              <a:rPr lang="en-GB" sz="1100" dirty="0">
                <a:latin typeface="Arial" pitchFamily="34" charset="0"/>
                <a:cs typeface="Arial" pitchFamily="34" charset="0"/>
              </a:rPr>
              <a:t>Welsh Government (2019) </a:t>
            </a:r>
            <a:r>
              <a:rPr lang="en-GB" sz="1100" i="1" dirty="0">
                <a:latin typeface="Arial" pitchFamily="34" charset="0"/>
                <a:cs typeface="Arial" pitchFamily="34" charset="0"/>
              </a:rPr>
              <a:t>Support for children and young people with Attention deficit hyperactivity disorder (ADHD) in educational settings.</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6"/>
              </a:rPr>
              <a:t>https://gov.wales/sites/default/files/publications/2019-01/ways-of-supporting-learners-with-attention-deficit-hyperactivity-disorder-adhd.pdf</a:t>
            </a:r>
            <a:r>
              <a:rPr lang="en-GB" sz="1100" dirty="0">
                <a:latin typeface="Arial" pitchFamily="34" charset="0"/>
                <a:cs typeface="Arial" pitchFamily="34" charset="0"/>
              </a:rPr>
              <a:t>. (Accessed: 12th January 2022).</a:t>
            </a:r>
            <a:endParaRPr lang="en-US" sz="1100" dirty="0">
              <a:latin typeface="Arial" pitchFamily="34" charset="0"/>
              <a:cs typeface="Arial" pitchFamily="34" charset="0"/>
            </a:endParaRPr>
          </a:p>
          <a:p>
            <a:pPr>
              <a:lnSpc>
                <a:spcPct val="150000"/>
              </a:lnSpc>
              <a:buNone/>
            </a:pPr>
            <a:r>
              <a:rPr lang="en-GB" sz="1100" dirty="0">
                <a:latin typeface="Arial" pitchFamily="34" charset="0"/>
                <a:cs typeface="Arial" pitchFamily="34" charset="0"/>
              </a:rPr>
              <a:t>Welsh Government (2021) </a:t>
            </a:r>
            <a:r>
              <a:rPr lang="en-GB" sz="1100" i="1" dirty="0">
                <a:latin typeface="Arial" pitchFamily="34" charset="0"/>
                <a:cs typeface="Arial" pitchFamily="34" charset="0"/>
              </a:rPr>
              <a:t>The additional learning needs code for Wales 2021</a:t>
            </a:r>
            <a:r>
              <a:rPr lang="en-GB" sz="1100" dirty="0">
                <a:latin typeface="Arial" pitchFamily="34" charset="0"/>
                <a:cs typeface="Arial" pitchFamily="34" charset="0"/>
              </a:rPr>
              <a:t>. Available at: </a:t>
            </a:r>
            <a:r>
              <a:rPr lang="en-GB" sz="1100" u="sng" dirty="0">
                <a:latin typeface="Arial" pitchFamily="34" charset="0"/>
                <a:cs typeface="Arial" pitchFamily="34" charset="0"/>
                <a:hlinkClick r:id="rId7"/>
              </a:rPr>
              <a:t>https://gov.wales/sites/default/files/publications/2021-03/the-additional-learning-needs-code-for-wales-2021.pdf</a:t>
            </a:r>
            <a:r>
              <a:rPr lang="en-GB" sz="1100" dirty="0">
                <a:latin typeface="Arial" pitchFamily="34" charset="0"/>
                <a:cs typeface="Arial" pitchFamily="34" charset="0"/>
              </a:rPr>
              <a:t>. (Accessed: 11th January 2022).</a:t>
            </a:r>
            <a:endParaRPr lang="en-US" sz="1100" dirty="0">
              <a:latin typeface="Arial" pitchFamily="34" charset="0"/>
              <a:cs typeface="Arial" pitchFamily="34" charset="0"/>
            </a:endParaRPr>
          </a:p>
          <a:p>
            <a:pPr>
              <a:lnSpc>
                <a:spcPct val="150000"/>
              </a:lnSpc>
              <a:buNone/>
            </a:pPr>
            <a:endParaRPr lang="en-US" sz="1100" dirty="0">
              <a:latin typeface="Arial" pitchFamily="34" charset="0"/>
              <a:cs typeface="Arial" pitchFamily="34" charset="0"/>
            </a:endParaRPr>
          </a:p>
          <a:p>
            <a:pPr>
              <a:lnSpc>
                <a:spcPct val="150000"/>
              </a:lnSpc>
              <a:buNone/>
            </a:pPr>
            <a:endParaRPr lang="en-US" sz="1000" dirty="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283</TotalTime>
  <Words>1121</Words>
  <Application>Microsoft Office PowerPoint</Application>
  <PresentationFormat>On-screen Show (4:3)</PresentationFormat>
  <Paragraphs>67</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Supporting Children with ADHD 1905083     ECEY6006</vt:lpstr>
      <vt:lpstr>Slide 2</vt:lpstr>
      <vt:lpstr>Slide 3</vt:lpstr>
      <vt:lpstr>Slide 4</vt:lpstr>
      <vt:lpstr>Slide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ADHD 1905083     ECEY6006</dc:title>
  <dc:creator>becki joyce</dc:creator>
  <cp:lastModifiedBy>becki joyce</cp:lastModifiedBy>
  <cp:revision>34</cp:revision>
  <dcterms:created xsi:type="dcterms:W3CDTF">2022-01-12T21:05:12Z</dcterms:created>
  <dcterms:modified xsi:type="dcterms:W3CDTF">2022-01-13T01:48:13Z</dcterms:modified>
</cp:coreProperties>
</file>