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43"/>
  </p:notesMasterIdLst>
  <p:handoutMasterIdLst>
    <p:handoutMasterId r:id="rId44"/>
  </p:handoutMasterIdLst>
  <p:sldIdLst>
    <p:sldId id="256" r:id="rId5"/>
    <p:sldId id="257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5" r:id="rId24"/>
    <p:sldId id="316" r:id="rId25"/>
    <p:sldId id="317" r:id="rId26"/>
    <p:sldId id="319" r:id="rId27"/>
    <p:sldId id="320" r:id="rId28"/>
    <p:sldId id="321" r:id="rId29"/>
    <p:sldId id="322" r:id="rId30"/>
    <p:sldId id="323" r:id="rId31"/>
    <p:sldId id="324" r:id="rId32"/>
    <p:sldId id="318" r:id="rId33"/>
    <p:sldId id="326" r:id="rId34"/>
    <p:sldId id="327" r:id="rId35"/>
    <p:sldId id="328" r:id="rId36"/>
    <p:sldId id="329" r:id="rId37"/>
    <p:sldId id="330" r:id="rId38"/>
    <p:sldId id="331" r:id="rId39"/>
    <p:sldId id="333" r:id="rId40"/>
    <p:sldId id="334" r:id="rId41"/>
    <p:sldId id="295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104" d="100"/>
          <a:sy n="104" d="100"/>
        </p:scale>
        <p:origin x="182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375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53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641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426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Vertical</a:t>
            </a:r>
            <a:r>
              <a:rPr lang="en-GB" baseline="0" dirty="0"/>
              <a:t> alignment: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CSS Flexbox</a:t>
            </a:r>
            <a:r>
              <a:rPr lang="en-GB" baseline="0" dirty="0"/>
              <a:t> align-items: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203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91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152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01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crap+design&amp;oq=crapdesign&amp;aqs=chrome.1.69i57j0l5.6503j0j0&amp;sourceid=chrome&amp;ie=UTF-8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960.g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brolik.com/blog/when-to-use-flexbox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Page Layouts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23-Oct-2017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  <a:p>
            <a:r>
              <a:rPr lang="en-GB" dirty="0"/>
              <a:t>Semantic Page Elements</a:t>
            </a:r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376827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232720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4296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0739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Using the traditional box model:</a:t>
            </a:r>
          </a:p>
          <a:p>
            <a:pPr marL="365760" lvl="1" indent="0">
              <a:buNone/>
            </a:pPr>
            <a:r>
              <a:rPr lang="en-GB" b="1" dirty="0"/>
              <a:t>Total Element Width </a:t>
            </a:r>
            <a:r>
              <a:rPr lang="en-GB" dirty="0"/>
              <a:t>= width + padding + border + margin.</a:t>
            </a:r>
          </a:p>
          <a:p>
            <a:r>
              <a:rPr lang="en-GB" dirty="0"/>
              <a:t>It can be a bit confusing sometimes trying to work out the width your elements occupy.</a:t>
            </a:r>
          </a:p>
          <a:p>
            <a:r>
              <a:rPr lang="en-GB" dirty="0"/>
              <a:t>CSS3 introduced the box-sizing property:</a:t>
            </a:r>
          </a:p>
          <a:p>
            <a:pPr lvl="1"/>
            <a:r>
              <a:rPr lang="en-GB" dirty="0"/>
              <a:t>Setting </a:t>
            </a:r>
            <a:r>
              <a:rPr lang="en-GB" b="1" dirty="0"/>
              <a:t>box-sizing: border-box</a:t>
            </a:r>
            <a:r>
              <a:rPr lang="en-GB" dirty="0"/>
              <a:t>; will make </a:t>
            </a:r>
          </a:p>
          <a:p>
            <a:pPr lvl="2"/>
            <a:r>
              <a:rPr lang="en-GB" dirty="0"/>
              <a:t>the padding and border included as part of the width and height.</a:t>
            </a:r>
          </a:p>
          <a:p>
            <a:pPr lvl="2"/>
            <a:r>
              <a:rPr lang="en-GB" dirty="0"/>
              <a:t>The element’s total width </a:t>
            </a:r>
            <a:r>
              <a:rPr lang="en-GB" b="1" dirty="0"/>
              <a:t>will be what is specified in the CSS width property</a:t>
            </a:r>
            <a:r>
              <a:rPr lang="en-GB" dirty="0"/>
              <a:t>. The padding and border are </a:t>
            </a:r>
            <a:r>
              <a:rPr lang="en-GB" i="1" dirty="0"/>
              <a:t>subtracted</a:t>
            </a:r>
            <a:r>
              <a:rPr lang="en-GB" dirty="0"/>
              <a:t> from this width.</a:t>
            </a:r>
          </a:p>
        </p:txBody>
      </p:sp>
    </p:spTree>
    <p:extLst>
      <p:ext uri="{BB962C8B-B14F-4D97-AF65-F5344CB8AC3E}">
        <p14:creationId xmlns:p14="http://schemas.microsoft.com/office/powerpoint/2010/main" val="2397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No padding or border.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padding of 10px around it.</a:t>
            </a:r>
          </a:p>
          <a:p>
            <a:r>
              <a:rPr lang="en-GB" sz="1600" dirty="0"/>
              <a:t>It’s bigger than the previous &lt;div&gt; because of the default  CSS box model – adds 10px to both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padding of 10px around it,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08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426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Semantic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a meaning</a:t>
            </a:r>
            <a:r>
              <a:rPr lang="en-GB" dirty="0"/>
              <a:t>.</a:t>
            </a:r>
          </a:p>
          <a:p>
            <a:r>
              <a:rPr lang="en-GB" dirty="0"/>
              <a:t>A semantic element clearly describes what its meaning, i.e. what its content represents, to the browser and also the developer(s).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r>
              <a:rPr lang="en-GB" dirty="0"/>
              <a:t>HTML5 semantic elements replace the non-semantic elements &lt;div&gt; and &lt;span&gt; which </a:t>
            </a:r>
            <a:r>
              <a:rPr lang="en-GB" i="1" dirty="0"/>
              <a:t>tell you nothing about their type of content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393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8697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Page 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91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Fixed Layouts</a:t>
            </a:r>
            <a:r>
              <a:rPr lang="en-GB" dirty="0"/>
              <a:t>: size remains the same regardless of the size of the browser window.</a:t>
            </a:r>
          </a:p>
          <a:p>
            <a:pPr lvl="1"/>
            <a:r>
              <a:rPr lang="en-GB" dirty="0"/>
              <a:t>Page sections  are specified as fixed </a:t>
            </a:r>
            <a:r>
              <a:rPr lang="en-GB" b="1" dirty="0"/>
              <a:t>widths in pixels</a:t>
            </a:r>
            <a:r>
              <a:rPr lang="en-GB" dirty="0"/>
              <a:t>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Liquid (or Fluid) Layouts</a:t>
            </a:r>
            <a:r>
              <a:rPr lang="en-GB" dirty="0"/>
              <a:t>: resizes proportionally as the browser window changes size.</a:t>
            </a:r>
          </a:p>
          <a:p>
            <a:pPr lvl="1"/>
            <a:r>
              <a:rPr lang="en-GB" dirty="0"/>
              <a:t>Widths are either left as the default auto setting, or</a:t>
            </a:r>
          </a:p>
          <a:p>
            <a:pPr lvl="1"/>
            <a:r>
              <a:rPr lang="en-GB" dirty="0"/>
              <a:t>Widths expressed in </a:t>
            </a:r>
            <a:r>
              <a:rPr lang="en-GB" b="1" dirty="0"/>
              <a:t>percentages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Note</a:t>
            </a:r>
            <a:r>
              <a:rPr lang="en-GB" dirty="0"/>
              <a:t>: This is not the same as responsive web design.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Hybrid Layouts</a:t>
            </a:r>
            <a:r>
              <a:rPr lang="en-GB" dirty="0"/>
              <a:t>: combines features of fixed and liquid layouts.</a:t>
            </a:r>
          </a:p>
          <a:p>
            <a:pPr lvl="1"/>
            <a:r>
              <a:rPr lang="en-GB" dirty="0"/>
              <a:t>Widths use combination of </a:t>
            </a:r>
            <a:r>
              <a:rPr lang="en-GB" b="1" dirty="0" err="1"/>
              <a:t>em</a:t>
            </a:r>
            <a:r>
              <a:rPr lang="en-GB" b="1" dirty="0"/>
              <a:t>, </a:t>
            </a:r>
            <a:r>
              <a:rPr lang="en-GB" b="1" dirty="0" err="1"/>
              <a:t>px</a:t>
            </a:r>
            <a:r>
              <a:rPr lang="en-GB" b="1" dirty="0"/>
              <a:t> and % dimensions</a:t>
            </a:r>
            <a:r>
              <a:rPr lang="en-GB" dirty="0"/>
              <a:t>.</a:t>
            </a:r>
          </a:p>
          <a:p>
            <a:r>
              <a:rPr lang="en-GB" dirty="0"/>
              <a:t>The modern approach is to use a </a:t>
            </a:r>
            <a:r>
              <a:rPr lang="en-GB" b="1" u="sng" dirty="0"/>
              <a:t>Responsive Web Design Layout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9084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grid.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(rows) and vertically (columns)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0566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Layouts: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2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157119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The 960 Grid System</a:t>
            </a:r>
            <a:r>
              <a:rPr lang="en-GB" dirty="0"/>
              <a:t> was one of the popular grid systems used in web design.</a:t>
            </a:r>
          </a:p>
          <a:p>
            <a:pPr lvl="1"/>
            <a:r>
              <a:rPr lang="en-GB" dirty="0"/>
              <a:t>Called the 960 grid system because the grid has a total width of 960px.</a:t>
            </a:r>
          </a:p>
          <a:p>
            <a:pPr lvl="1"/>
            <a:r>
              <a:rPr lang="en-GB" dirty="0"/>
              <a:t>960 was chosen simply for the fact that 960 is divisible by a lot of numbers between 1 and 16 without leaving a remainder.</a:t>
            </a:r>
          </a:p>
          <a:p>
            <a:r>
              <a:rPr lang="en-GB" dirty="0"/>
              <a:t>There were two versions:</a:t>
            </a:r>
          </a:p>
          <a:p>
            <a:pPr lvl="1"/>
            <a:r>
              <a:rPr lang="en-GB" dirty="0"/>
              <a:t>12 columns (the more popular)</a:t>
            </a:r>
          </a:p>
          <a:p>
            <a:pPr lvl="1"/>
            <a:r>
              <a:rPr lang="en-GB" dirty="0"/>
              <a:t>16 columns</a:t>
            </a:r>
          </a:p>
          <a:p>
            <a:r>
              <a:rPr lang="en-GB" dirty="0"/>
              <a:t>Modern web development and responsive web design has led to variations </a:t>
            </a:r>
            <a:r>
              <a:rPr lang="en-GB" dirty="0" smtClean="0"/>
              <a:t>of </a:t>
            </a:r>
            <a:r>
              <a:rPr lang="en-GB" dirty="0"/>
              <a:t>the 960px width.</a:t>
            </a:r>
          </a:p>
        </p:txBody>
      </p:sp>
    </p:spTree>
    <p:extLst>
      <p:ext uri="{BB962C8B-B14F-4D97-AF65-F5344CB8AC3E}">
        <p14:creationId xmlns:p14="http://schemas.microsoft.com/office/powerpoint/2010/main" val="171143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9431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624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r>
              <a:rPr lang="en-GB" dirty="0"/>
              <a:t>Total gutter for each column:	10 + 10 = 20px</a:t>
            </a:r>
          </a:p>
          <a:p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r>
              <a:rPr lang="en-GB" dirty="0"/>
              <a:t>Total column width without gutter = Grid width minus total gutter width:	960 – 240 = 720px</a:t>
            </a:r>
          </a:p>
          <a:p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59965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304975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define CSS styles for the elements of the grid, usually as follows: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pPr lvl="1"/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pPr lvl="1"/>
            <a:r>
              <a:rPr lang="en-GB" dirty="0"/>
              <a:t>For a 12-column version, you will need 12 column span options representing when the content spans:</a:t>
            </a:r>
          </a:p>
          <a:p>
            <a:pPr lvl="2"/>
            <a:r>
              <a:rPr lang="en-GB" dirty="0"/>
              <a:t>1 column e.g.		</a:t>
            </a:r>
            <a:r>
              <a:rPr lang="en-GB" b="1" dirty="0"/>
              <a:t>.col-span-1</a:t>
            </a:r>
          </a:p>
          <a:p>
            <a:pPr lvl="2"/>
            <a:r>
              <a:rPr lang="en-GB" dirty="0"/>
              <a:t>2 columns e.g.		</a:t>
            </a:r>
            <a:r>
              <a:rPr lang="en-GB" b="1" dirty="0"/>
              <a:t>.col-span-2</a:t>
            </a:r>
          </a:p>
          <a:p>
            <a:pPr lvl="2"/>
            <a:r>
              <a:rPr lang="en-GB" dirty="0"/>
              <a:t>…</a:t>
            </a:r>
          </a:p>
          <a:p>
            <a:pPr lvl="2"/>
            <a:r>
              <a:rPr lang="en-GB" dirty="0"/>
              <a:t>12 columns e.g.	</a:t>
            </a:r>
            <a:r>
              <a:rPr lang="en-GB" b="1" dirty="0"/>
              <a:t>.col-span-12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8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000" y="2258978"/>
            <a:ext cx="3082286" cy="35462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Two possible HTML solutions for the previous slide design.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4427984" y="21240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612648" y="2473114"/>
            <a:ext cx="2735216" cy="84435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2648" y="3317466"/>
            <a:ext cx="2735216" cy="143745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12648" y="4754922"/>
            <a:ext cx="2735216" cy="86409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1999" y="2052000"/>
            <a:ext cx="3380000" cy="4810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724000" y="2374436"/>
            <a:ext cx="2735216" cy="78749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725216" y="3810000"/>
            <a:ext cx="2735216" cy="127788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723390" y="5733256"/>
            <a:ext cx="2735216" cy="814544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724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3490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trickiest part of specifying the CSS for the grid elements is the CSS to make the columns </a:t>
            </a:r>
            <a:r>
              <a:rPr lang="en-GB" b="1" i="1" dirty="0"/>
              <a:t>stack side by side</a:t>
            </a:r>
            <a:r>
              <a:rPr lang="en-GB" dirty="0"/>
              <a:t>.</a:t>
            </a:r>
          </a:p>
          <a:p>
            <a:r>
              <a:rPr lang="en-GB" dirty="0"/>
              <a:t>There are three ways to achieve this:</a:t>
            </a:r>
          </a:p>
          <a:p>
            <a:pPr lvl="1"/>
            <a:r>
              <a:rPr lang="en-GB" b="1" dirty="0"/>
              <a:t>CSS Floats</a:t>
            </a:r>
            <a:r>
              <a:rPr lang="en-GB" dirty="0"/>
              <a:t>: old, but tried and tested and supported by old browsers. It is still </a:t>
            </a:r>
            <a:r>
              <a:rPr lang="en-GB" b="1" i="1" dirty="0"/>
              <a:t>the best for page layouts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Flexbox</a:t>
            </a:r>
            <a:r>
              <a:rPr lang="en-GB" dirty="0"/>
              <a:t>: new with CSS3, but </a:t>
            </a:r>
            <a:r>
              <a:rPr lang="en-GB" dirty="0">
                <a:hlinkClick r:id="rId2"/>
              </a:rPr>
              <a:t>not really the best for page layout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display: grid</a:t>
            </a:r>
            <a:r>
              <a:rPr lang="en-GB" dirty="0"/>
              <a:t>, still very new and not yet supported by all browsers.</a:t>
            </a:r>
          </a:p>
        </p:txBody>
      </p:sp>
    </p:spTree>
    <p:extLst>
      <p:ext uri="{BB962C8B-B14F-4D97-AF65-F5344CB8AC3E}">
        <p14:creationId xmlns:p14="http://schemas.microsoft.com/office/powerpoint/2010/main" val="102648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CSS Float property is used to specify whether an element should float.</a:t>
            </a:r>
          </a:p>
          <a:p>
            <a:r>
              <a:rPr lang="en-GB" dirty="0"/>
              <a:t>It is used to position elements horizontally:</a:t>
            </a:r>
          </a:p>
          <a:p>
            <a:pPr lvl="1"/>
            <a:r>
              <a:rPr lang="en-GB" dirty="0"/>
              <a:t>Forces an element to the left or right.</a:t>
            </a:r>
          </a:p>
          <a:p>
            <a:pPr lvl="1"/>
            <a:r>
              <a:rPr lang="en-GB" dirty="0"/>
              <a:t>A floated element will move as far to the left or right where there is space within its parent element.</a:t>
            </a:r>
          </a:p>
          <a:p>
            <a:pPr lvl="1"/>
            <a:r>
              <a:rPr lang="en-GB" dirty="0"/>
              <a:t>It provides a simple way to position and stack elements side by side horizontally on a line.</a:t>
            </a:r>
          </a:p>
          <a:p>
            <a:pPr lvl="1"/>
            <a:r>
              <a:rPr lang="en-GB" dirty="0"/>
              <a:t>If there is not enough room for the element, it moves down to the next line.</a:t>
            </a:r>
          </a:p>
          <a:p>
            <a:pPr marL="640080" lvl="2" indent="0">
              <a:buNone/>
            </a:pPr>
            <a:r>
              <a:rPr lang="en-GB" sz="1800" dirty="0"/>
              <a:t>(Think of how text continues on a line till there is no more room, then wraps round to the next line)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2776134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Content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image has been floated to the right in the paragraph element.</a:t>
            </a:r>
          </a:p>
          <a:p>
            <a:r>
              <a:rPr lang="en-GB" dirty="0"/>
              <a:t>The text wraps around the space left by the image in the paragraph element block.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43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Block Elements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also set to </a:t>
            </a:r>
            <a:r>
              <a:rPr lang="en-GB" b="1" dirty="0"/>
              <a:t>float: left</a:t>
            </a:r>
            <a:r>
              <a:rPr lang="en-GB" dirty="0"/>
              <a:t>; (no more room on previous line –moves down to next)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right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39829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(think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7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Floating Elements: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/>
              <a:t>Elements </a:t>
            </a:r>
            <a:r>
              <a:rPr lang="en-GB" b="1" i="1" dirty="0"/>
              <a:t>after</a:t>
            </a:r>
            <a:r>
              <a:rPr lang="en-GB" dirty="0"/>
              <a:t> a floating element will continue to wrap around it </a:t>
            </a:r>
            <a:r>
              <a:rPr lang="en-GB" b="1" i="1" dirty="0"/>
              <a:t>unless the float is cleared</a:t>
            </a:r>
            <a:r>
              <a:rPr lang="en-GB" dirty="0"/>
              <a:t>!</a:t>
            </a:r>
          </a:p>
          <a:p>
            <a:r>
              <a:rPr lang="en-GB" dirty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  <a:p>
            <a:r>
              <a:rPr lang="en-GB" dirty="0"/>
              <a:t>It specifies the side of a floating element that elements are not allowed to wrap (float) around:</a:t>
            </a:r>
          </a:p>
          <a:p>
            <a:pPr lvl="1"/>
            <a:r>
              <a:rPr lang="en-GB" b="1" dirty="0"/>
              <a:t>Left</a:t>
            </a:r>
            <a:r>
              <a:rPr lang="en-GB" dirty="0"/>
              <a:t>: does not allow elements to wrap round the left side.</a:t>
            </a:r>
          </a:p>
          <a:p>
            <a:pPr lvl="1"/>
            <a:r>
              <a:rPr lang="en-GB" b="1" dirty="0"/>
              <a:t>Right</a:t>
            </a:r>
            <a:r>
              <a:rPr lang="en-GB" dirty="0"/>
              <a:t>: does not allow elements to wrap round the right side.</a:t>
            </a:r>
          </a:p>
          <a:p>
            <a:pPr lvl="1"/>
            <a:r>
              <a:rPr lang="en-GB" b="1" dirty="0"/>
              <a:t>Both</a:t>
            </a:r>
            <a:r>
              <a:rPr lang="en-GB" dirty="0"/>
              <a:t>: does not allow elements to wrap round both sides.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89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Clearing Floats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following &lt;p&gt; element wraps round it in the space left.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float is cleared on the following &lt;p&gt; element, so it does not wrap round the image.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985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are probably thinking this float thing sounds …</a:t>
            </a:r>
          </a:p>
          <a:p>
            <a:r>
              <a:rPr lang="en-GB" b="1" i="1" dirty="0"/>
              <a:t>Web students</a:t>
            </a:r>
            <a:r>
              <a:rPr lang="en-GB" dirty="0"/>
              <a:t>, you have no choice – you should learn it</a:t>
            </a:r>
            <a:r>
              <a:rPr lang="en-GB" dirty="0" smtClean="0"/>
              <a:t>!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r>
              <a:rPr lang="en-GB" dirty="0"/>
              <a:t>You may, however, be happy to hear that we are going to be using a shortcut solution this year!</a:t>
            </a:r>
          </a:p>
          <a:p>
            <a:r>
              <a:rPr lang="en-GB" dirty="0"/>
              <a:t>CSS Frameworks contain ready-made CSS classes that you can use to create a website.</a:t>
            </a:r>
          </a:p>
          <a:p>
            <a:r>
              <a:rPr lang="en-GB" dirty="0"/>
              <a:t>We will be using the popular CSS framework, </a:t>
            </a:r>
            <a:r>
              <a:rPr lang="en-GB" b="1" dirty="0"/>
              <a:t>Bootstrap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054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Based on 12-Columns</a:t>
            </a:r>
          </a:p>
          <a:p>
            <a:r>
              <a:rPr lang="en-GB" dirty="0"/>
              <a:t>Bootstrap 3 is the widely used version, but version 4 has been released.</a:t>
            </a:r>
          </a:p>
          <a:p>
            <a:r>
              <a:rPr lang="en-GB" dirty="0"/>
              <a:t>We will be using version 4 in the class exercise.</a:t>
            </a:r>
          </a:p>
          <a:p>
            <a:r>
              <a:rPr lang="en-GB" dirty="0"/>
              <a:t>It is a Responsive Web CSS Framework and supports a number of predefined breakpoints.</a:t>
            </a:r>
          </a:p>
          <a:p>
            <a:r>
              <a:rPr lang="en-GB" dirty="0"/>
              <a:t>Think of breakpoints as different layout widths to support different device widths.</a:t>
            </a:r>
          </a:p>
          <a:p>
            <a:pPr lvl="1"/>
            <a:r>
              <a:rPr lang="en-GB" dirty="0"/>
              <a:t>Version 4 supports 5 breakpoints</a:t>
            </a:r>
          </a:p>
          <a:p>
            <a:pPr lvl="1"/>
            <a:r>
              <a:rPr lang="en-GB" dirty="0"/>
              <a:t>version 3 supports 4 breakpoints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1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xmlns="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xmlns="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xmlns="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422873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42609" y="5805264"/>
            <a:ext cx="44364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classes </a:t>
            </a:r>
            <a:r>
              <a:rPr lang="en-GB" b="1" dirty="0" err="1"/>
              <a:t>xs</a:t>
            </a:r>
            <a:r>
              <a:rPr lang="en-GB" dirty="0"/>
              <a:t>, </a:t>
            </a:r>
            <a:r>
              <a:rPr lang="en-GB" b="1" dirty="0" err="1"/>
              <a:t>sm</a:t>
            </a:r>
            <a:r>
              <a:rPr lang="en-GB" dirty="0"/>
              <a:t>, </a:t>
            </a:r>
            <a:r>
              <a:rPr lang="en-GB" b="1" dirty="0"/>
              <a:t>md</a:t>
            </a:r>
            <a:r>
              <a:rPr lang="en-GB" dirty="0"/>
              <a:t> and </a:t>
            </a:r>
            <a:r>
              <a:rPr lang="en-GB" b="1" dirty="0"/>
              <a:t>lg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6767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Containers are the most basic element in Bootstrap.</a:t>
            </a:r>
          </a:p>
          <a:p>
            <a:r>
              <a:rPr lang="en-GB" dirty="0"/>
              <a:t>Rows and columns, as well as nested grids, are nested inside containers.</a:t>
            </a:r>
          </a:p>
          <a:p>
            <a:pPr lvl="1"/>
            <a:r>
              <a:rPr lang="en-GB" dirty="0"/>
              <a:t>Nested grids do not really need the container, just nest the rows and columns.</a:t>
            </a:r>
          </a:p>
          <a:p>
            <a:r>
              <a:rPr lang="en-GB" dirty="0"/>
              <a:t>Two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fixed width grid centred by default (constrains the grid width to max value).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100% full width grid.</a:t>
            </a:r>
          </a:p>
        </p:txBody>
      </p:sp>
    </p:spTree>
    <p:extLst>
      <p:ext uri="{BB962C8B-B14F-4D97-AF65-F5344CB8AC3E}">
        <p14:creationId xmlns:p14="http://schemas.microsoft.com/office/powerpoint/2010/main" val="340080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Rows come next and the CSS class is </a:t>
            </a:r>
            <a:r>
              <a:rPr lang="en-GB" b="1" dirty="0"/>
              <a:t>.row</a:t>
            </a:r>
            <a:endParaRPr lang="en-GB" dirty="0"/>
          </a:p>
          <a:p>
            <a:r>
              <a:rPr lang="en-GB" dirty="0"/>
              <a:t>Used for horizontal groups of columns to ensure columns line up properly.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927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Content is placed within columns.</a:t>
            </a:r>
          </a:p>
          <a:p>
            <a:r>
              <a:rPr lang="en-GB" dirty="0"/>
              <a:t>Use the columns classes </a:t>
            </a:r>
            <a:r>
              <a:rPr lang="en-GB" b="1" dirty="0"/>
              <a:t>.col-size-n</a:t>
            </a:r>
            <a:r>
              <a:rPr lang="en-GB" dirty="0"/>
              <a:t> for HTML elements with content.</a:t>
            </a:r>
          </a:p>
          <a:p>
            <a:pPr lvl="1"/>
            <a:r>
              <a:rPr lang="en-GB" b="1" dirty="0"/>
              <a:t>size</a:t>
            </a:r>
            <a:r>
              <a:rPr lang="en-GB" dirty="0"/>
              <a:t>: the breakpoint size: </a:t>
            </a:r>
            <a:r>
              <a:rPr lang="en-GB" dirty="0" err="1"/>
              <a:t>sm</a:t>
            </a:r>
            <a:r>
              <a:rPr lang="en-GB" dirty="0"/>
              <a:t>, md, </a:t>
            </a:r>
            <a:r>
              <a:rPr lang="en-GB" dirty="0" err="1"/>
              <a:t>lg</a:t>
            </a:r>
            <a:r>
              <a:rPr lang="en-GB" dirty="0"/>
              <a:t>, xl (no size for the smallest i.e. .</a:t>
            </a:r>
            <a:r>
              <a:rPr lang="en-GB" b="1" dirty="0"/>
              <a:t>col-n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n</a:t>
            </a:r>
            <a:r>
              <a:rPr lang="en-GB" dirty="0"/>
              <a:t>: the number of columns to span</a:t>
            </a:r>
          </a:p>
          <a:p>
            <a:r>
              <a:rPr lang="en-GB" dirty="0"/>
              <a:t>We </a:t>
            </a:r>
            <a:r>
              <a:rPr lang="en-GB" dirty="0"/>
              <a:t>will be keeping things simple initially and simply use the </a:t>
            </a:r>
            <a:r>
              <a:rPr lang="en-GB" b="1" dirty="0"/>
              <a:t>col-n</a:t>
            </a:r>
            <a:r>
              <a:rPr lang="en-GB" dirty="0"/>
              <a:t> classes</a:t>
            </a:r>
            <a:r>
              <a:rPr lang="en-GB" dirty="0"/>
              <a:t>.</a:t>
            </a:r>
          </a:p>
          <a:p>
            <a:r>
              <a:rPr lang="en-GB" dirty="0"/>
              <a:t>You can omit the number of columns to span in Bootstrap 4 e.g. simply use .col, .col-</a:t>
            </a:r>
            <a:r>
              <a:rPr lang="en-GB" dirty="0" err="1"/>
              <a:t>sm</a:t>
            </a:r>
            <a:r>
              <a:rPr lang="en-GB" dirty="0"/>
              <a:t>, etc.</a:t>
            </a:r>
          </a:p>
          <a:p>
            <a:pPr lvl="1"/>
            <a:r>
              <a:rPr lang="en-GB" dirty="0"/>
              <a:t>Bootstrap will automatically layout all the columns with equal widths.</a:t>
            </a:r>
          </a:p>
        </p:txBody>
      </p:sp>
    </p:spTree>
    <p:extLst>
      <p:ext uri="{BB962C8B-B14F-4D97-AF65-F5344CB8AC3E}">
        <p14:creationId xmlns:p14="http://schemas.microsoft.com/office/powerpoint/2010/main" val="345552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06569564"/>
              </p:ext>
            </p:extLst>
          </p:nvPr>
        </p:nvGraphicFramePr>
        <p:xfrm>
          <a:off x="612775" y="1484784"/>
          <a:ext cx="8153400" cy="274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col-3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col-9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col-3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 smtClean="0"/>
                        <a:t>col-9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18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51439711"/>
              </p:ext>
            </p:extLst>
          </p:nvPr>
        </p:nvGraphicFramePr>
        <p:xfrm>
          <a:off x="612775" y="1484784"/>
          <a:ext cx="8153400" cy="2479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0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14644195"/>
              </p:ext>
            </p:extLst>
          </p:nvPr>
        </p:nvGraphicFramePr>
        <p:xfrm>
          <a:off x="612775" y="1484784"/>
          <a:ext cx="8153400" cy="2849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029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10545</TotalTime>
  <Words>2743</Words>
  <Application>Microsoft Office PowerPoint</Application>
  <PresentationFormat>On-screen Show (4:3)</PresentationFormat>
  <Paragraphs>422</Paragraphs>
  <Slides>38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Calibri</vt:lpstr>
      <vt:lpstr>Cambria</vt:lpstr>
      <vt:lpstr>Consolas</vt:lpstr>
      <vt:lpstr>Segoe UI</vt:lpstr>
      <vt:lpstr>Symbol</vt:lpstr>
      <vt:lpstr>Wingdings</vt:lpstr>
      <vt:lpstr>Wingdings 2</vt:lpstr>
      <vt:lpstr>Median</vt:lpstr>
      <vt:lpstr>CSS Page Layouts</vt:lpstr>
      <vt:lpstr>Today’s Lecture</vt:lpstr>
      <vt:lpstr>The CSS Box Model</vt:lpstr>
      <vt:lpstr>Exercise</vt:lpstr>
      <vt:lpstr>Exercise Solution</vt:lpstr>
      <vt:lpstr>CSS3 Box Sizing</vt:lpstr>
      <vt:lpstr>CSS3 Box Sizing</vt:lpstr>
      <vt:lpstr>Page Layouts</vt:lpstr>
      <vt:lpstr>HTML5 Semantic Elements</vt:lpstr>
      <vt:lpstr>HTML5 Semantic Elements</vt:lpstr>
      <vt:lpstr>Page Layout Semantic Elements</vt:lpstr>
      <vt:lpstr>Types of Page Layouts</vt:lpstr>
      <vt:lpstr>Page Layouts</vt:lpstr>
      <vt:lpstr>Page Layouts: Alignment</vt:lpstr>
      <vt:lpstr>960 Grid System</vt:lpstr>
      <vt:lpstr>The 12-Column 960 Grid System</vt:lpstr>
      <vt:lpstr>Question</vt:lpstr>
      <vt:lpstr>Question Solution</vt:lpstr>
      <vt:lpstr>Using Grid Systems In Web Design: The Design</vt:lpstr>
      <vt:lpstr>Using Grid Systems in Web Design: The CSS</vt:lpstr>
      <vt:lpstr>Using Grid Systems in Web Design: The HTML</vt:lpstr>
      <vt:lpstr>Using Grid Systems in Web Design: The CSS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CSS Frameworks</vt:lpstr>
      <vt:lpstr>Bootstrap’s CSS Grid Layout</vt:lpstr>
      <vt:lpstr>Bootstrap 4 Grid System</vt:lpstr>
      <vt:lpstr>Bootstrap Grid: Containers</vt:lpstr>
      <vt:lpstr>Bootstrap Grid: Rows</vt:lpstr>
      <vt:lpstr>Bootstrap Grid: Columns</vt:lpstr>
      <vt:lpstr>Grid Example</vt:lpstr>
      <vt:lpstr>Grid Example</vt:lpstr>
      <vt:lpstr>Grid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1306</cp:revision>
  <cp:lastPrinted>2014-09-29T16:21:25Z</cp:lastPrinted>
  <dcterms:created xsi:type="dcterms:W3CDTF">2013-09-18T07:00:31Z</dcterms:created>
  <dcterms:modified xsi:type="dcterms:W3CDTF">2017-10-23T06:53:06Z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