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932" autoAdjust="0"/>
  </p:normalViewPr>
  <p:slideViewPr>
    <p:cSldViewPr snapToGrid="0">
      <p:cViewPr>
        <p:scale>
          <a:sx n="58" d="100"/>
          <a:sy n="58" d="100"/>
        </p:scale>
        <p:origin x="248"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8D75CC-DF82-4802-9D64-FABA74DB993B}" type="datetimeFigureOut">
              <a:rPr lang="en-IN" smtClean="0"/>
              <a:t>21-04-2024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BC1DD9-163F-4042-B8ED-D695EE120BD7}" type="slidenum">
              <a:rPr lang="en-IN" smtClean="0"/>
              <a:t>‹#›</a:t>
            </a:fld>
            <a:endParaRPr lang="en-IN"/>
          </a:p>
        </p:txBody>
      </p:sp>
    </p:spTree>
    <p:extLst>
      <p:ext uri="{BB962C8B-B14F-4D97-AF65-F5344CB8AC3E}">
        <p14:creationId xmlns:p14="http://schemas.microsoft.com/office/powerpoint/2010/main" val="1490095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first slide of the presentation discusses the task accomplished in this part. Its focus is on analysing the required skills of Human Resource Management for the implementation of feasible and successful employee management activities. For this purpose, it looks after the required improvement area of the selected case study organisations Primark and Sainsbury.</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2</a:t>
            </a:fld>
            <a:endParaRPr lang="en-IN"/>
          </a:p>
        </p:txBody>
      </p:sp>
    </p:spTree>
    <p:extLst>
      <p:ext uri="{BB962C8B-B14F-4D97-AF65-F5344CB8AC3E}">
        <p14:creationId xmlns:p14="http://schemas.microsoft.com/office/powerpoint/2010/main" val="1758031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establishment of direct engagement with the employees is important for the Organisation, which helps to increase the effectiveness of the supply chain and the internal working conditions. Primark can also be able to utilise multiple ranges of measures which can increase its standard or operation.  As the Organisation is using a collective action plan, this can help them to modify their code of conduct and, at the same time, can promote a better workplace.</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3</a:t>
            </a:fld>
            <a:endParaRPr lang="en-IN"/>
          </a:p>
        </p:txBody>
      </p:sp>
    </p:spTree>
    <p:extLst>
      <p:ext uri="{BB962C8B-B14F-4D97-AF65-F5344CB8AC3E}">
        <p14:creationId xmlns:p14="http://schemas.microsoft.com/office/powerpoint/2010/main" val="3708040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Sainsbury has good and strategic Human Resource Management which helps them to critically utilize their work and experts for organisation growth and development.  The human resource team of the Organisation invites the employees to utilise their potential for organisation development.  By providing skill development training, they can be able to improve their performance, and categorization of the skills is helpful for utilising their full potential for organisation growth.</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4</a:t>
            </a:fld>
            <a:endParaRPr lang="en-IN"/>
          </a:p>
        </p:txBody>
      </p:sp>
    </p:spTree>
    <p:extLst>
      <p:ext uri="{BB962C8B-B14F-4D97-AF65-F5344CB8AC3E}">
        <p14:creationId xmlns:p14="http://schemas.microsoft.com/office/powerpoint/2010/main" val="1109708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manager of leading Organisation in the communication process in all areas of business as it is helpful for understanding and observing employee demand.  This helps them to plan strategic development in the workforce planning and employment procedure.</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5</a:t>
            </a:fld>
            <a:endParaRPr lang="en-IN"/>
          </a:p>
        </p:txBody>
      </p:sp>
    </p:spTree>
    <p:extLst>
      <p:ext uri="{BB962C8B-B14F-4D97-AF65-F5344CB8AC3E}">
        <p14:creationId xmlns:p14="http://schemas.microsoft.com/office/powerpoint/2010/main" val="134932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leaders are responsible for ensuring any functional development in the Organisation.  A good leader or manager can easily manage the team by focusing on the five elements which are creation, comprehension, communication, collaboration and confrontation.  it allows them for the development of a feasible people management approach.  Human resource managers follow these strategies to improve their people management functions. By improving the leadership approaches, they can ensure functional development in the Organisation. </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6</a:t>
            </a:fld>
            <a:endParaRPr lang="en-IN"/>
          </a:p>
        </p:txBody>
      </p:sp>
    </p:spTree>
    <p:extLst>
      <p:ext uri="{BB962C8B-B14F-4D97-AF65-F5344CB8AC3E}">
        <p14:creationId xmlns:p14="http://schemas.microsoft.com/office/powerpoint/2010/main" val="2805123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Promoting skill development training for people management is essential for improving the organisation's structure.  Communication skills are highly essential for good people management and it helps to establish direct and open communication with the employees.  This is also helpful for promoting trust and relationships among the employees with the leaders.  This also helps them to make improvements in the leadership approach so that they can easily communicate with the team members and create a better, flexible work environment for the future.</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7</a:t>
            </a:fld>
            <a:endParaRPr lang="en-IN"/>
          </a:p>
        </p:txBody>
      </p:sp>
    </p:spTree>
    <p:extLst>
      <p:ext uri="{BB962C8B-B14F-4D97-AF65-F5344CB8AC3E}">
        <p14:creationId xmlns:p14="http://schemas.microsoft.com/office/powerpoint/2010/main" val="3910371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Utilization of good communication skills can help the leaders of Primark to drive team performance up and develop a structural approach in the Organisation.  This is also helpful for minimising the ethical challenges in the Organisation. Moreover, it is helpful for minimising employee turnover rate, and the employees can easily work for a large number of customers, which can improve brand image easily.</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8</a:t>
            </a:fld>
            <a:endParaRPr lang="en-IN"/>
          </a:p>
        </p:txBody>
      </p:sp>
    </p:spTree>
    <p:extLst>
      <p:ext uri="{BB962C8B-B14F-4D97-AF65-F5344CB8AC3E}">
        <p14:creationId xmlns:p14="http://schemas.microsoft.com/office/powerpoint/2010/main" val="2089878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good management approach is responsible for driving productivity and promoting a better culture for the employees.  The implementation of teamwork and communication between the employees helps the leaders to increase team bonds, which promotes quality work. The manager of Primark can easily communicate with the team members to support their daily activities and help them in commercial planning and stock management, which creates visual impact and helps to promote operational flexibility.</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9</a:t>
            </a:fld>
            <a:endParaRPr lang="en-IN"/>
          </a:p>
        </p:txBody>
      </p:sp>
    </p:spTree>
    <p:extLst>
      <p:ext uri="{BB962C8B-B14F-4D97-AF65-F5344CB8AC3E}">
        <p14:creationId xmlns:p14="http://schemas.microsoft.com/office/powerpoint/2010/main" val="4150795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HR managers in an organisation are responsible for the establishment of team-building activities such as outings, social events, and retreats, which can help them to easily have faster team relationships.  Employees must be provided on boarding training where they can introduce them to the other team members and creative effective team communication. By aligning the communication strategy with organisational goals, the HR managers are able to connect with effective team management. </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10</a:t>
            </a:fld>
            <a:endParaRPr lang="en-IN"/>
          </a:p>
        </p:txBody>
      </p:sp>
    </p:spTree>
    <p:extLst>
      <p:ext uri="{BB962C8B-B14F-4D97-AF65-F5344CB8AC3E}">
        <p14:creationId xmlns:p14="http://schemas.microsoft.com/office/powerpoint/2010/main" val="15493491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Providing training for technological skill development is helpful for the managers of Sainsbury to promote innovation in the workplace.  It is helpful for the facilitation of new strategic tools and technologies.  This helps for the identification of the right and strategic approach which can ensure digital growth in the Organisation. With the utilisation of the approach, the leaders can minimise Technology-</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relatedTechnology</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-related threats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threats</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 the Organisation.</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11</a:t>
            </a:fld>
            <a:endParaRPr lang="en-IN"/>
          </a:p>
        </p:txBody>
      </p:sp>
    </p:spTree>
    <p:extLst>
      <p:ext uri="{BB962C8B-B14F-4D97-AF65-F5344CB8AC3E}">
        <p14:creationId xmlns:p14="http://schemas.microsoft.com/office/powerpoint/2010/main" val="1646131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leaders of Sainsbury can be involved in providing voluntary benefits schemes, which can provide them with solutions to any employee management and engagement issues. Moreover, ensuring team collaboration in the organization is helpful for promoting the right workplace management approach and improving employee engagement in the organization. </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12</a:t>
            </a:fld>
            <a:endParaRPr lang="en-IN"/>
          </a:p>
        </p:txBody>
      </p:sp>
    </p:spTree>
    <p:extLst>
      <p:ext uri="{BB962C8B-B14F-4D97-AF65-F5344CB8AC3E}">
        <p14:creationId xmlns:p14="http://schemas.microsoft.com/office/powerpoint/2010/main" val="29528092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HR managers of Sainsbury are responsible for promoting a flexible work culture by improving their team bond. They are actively responsible for policy development and strategic approaches, which can support the organization's culture and promote collaboration and teamwork.  </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13</a:t>
            </a:fld>
            <a:endParaRPr lang="en-IN"/>
          </a:p>
        </p:txBody>
      </p:sp>
    </p:spTree>
    <p:extLst>
      <p:ext uri="{BB962C8B-B14F-4D97-AF65-F5344CB8AC3E}">
        <p14:creationId xmlns:p14="http://schemas.microsoft.com/office/powerpoint/2010/main" val="20324157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above action plan discusses the potential changes and its tenure for reflecting any change in the organization. As the identified areas of development are beneficial for the business it can be measured by the increased level of work productivity, employee retention rate and revenue. </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14</a:t>
            </a:fld>
            <a:endParaRPr lang="en-IN"/>
          </a:p>
        </p:txBody>
      </p:sp>
    </p:spTree>
    <p:extLst>
      <p:ext uri="{BB962C8B-B14F-4D97-AF65-F5344CB8AC3E}">
        <p14:creationId xmlns:p14="http://schemas.microsoft.com/office/powerpoint/2010/main" val="8762858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above-identified skill development approaches are helpful for improving the work culture of Sainsbury and, at the same time, can help the leaders minimize ethical challenges. These changes can be measured by the increased level of productivity rate, employee retention and customer review  </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15</a:t>
            </a:fld>
            <a:endParaRPr lang="en-IN"/>
          </a:p>
        </p:txBody>
      </p:sp>
    </p:spTree>
    <p:extLst>
      <p:ext uri="{BB962C8B-B14F-4D97-AF65-F5344CB8AC3E}">
        <p14:creationId xmlns:p14="http://schemas.microsoft.com/office/powerpoint/2010/main" val="3985581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From the above discussion, it can be identified that employees are important for Organisational growth and benefits and that organisation managers need to improve their human resource skills so that they can easily make new advancements for employee well-being.  The identified approaches for both the organisations are helpful for improving their operation and practices which help them to sustain in the market and create competitive advantage.</a:t>
            </a:r>
          </a:p>
          <a:p>
            <a:endParaRPr lang="en-IN" dirty="0"/>
          </a:p>
        </p:txBody>
      </p:sp>
      <p:sp>
        <p:nvSpPr>
          <p:cNvPr id="4" name="Slide Number Placeholder 3"/>
          <p:cNvSpPr>
            <a:spLocks noGrp="1"/>
          </p:cNvSpPr>
          <p:nvPr>
            <p:ph type="sldNum" sz="quarter" idx="5"/>
          </p:nvPr>
        </p:nvSpPr>
        <p:spPr/>
        <p:txBody>
          <a:bodyPr/>
          <a:lstStyle/>
          <a:p>
            <a:fld id="{1DBC1DD9-163F-4042-B8ED-D695EE120BD7}" type="slidenum">
              <a:rPr lang="en-IN" smtClean="0"/>
              <a:t>16</a:t>
            </a:fld>
            <a:endParaRPr lang="en-IN"/>
          </a:p>
        </p:txBody>
      </p:sp>
    </p:spTree>
    <p:extLst>
      <p:ext uri="{BB962C8B-B14F-4D97-AF65-F5344CB8AC3E}">
        <p14:creationId xmlns:p14="http://schemas.microsoft.com/office/powerpoint/2010/main" val="848582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620E3E-A255-4110-B4BB-D02626FCED58}"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DE6029-6F86-4E01-BB03-A83650CDABE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151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20E3E-A255-4110-B4BB-D02626FCED58}"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DE6029-6F86-4E01-BB03-A83650CDABE5}" type="slidenum">
              <a:rPr lang="en-IN" smtClean="0"/>
              <a:t>‹#›</a:t>
            </a:fld>
            <a:endParaRPr lang="en-IN"/>
          </a:p>
        </p:txBody>
      </p:sp>
    </p:spTree>
    <p:extLst>
      <p:ext uri="{BB962C8B-B14F-4D97-AF65-F5344CB8AC3E}">
        <p14:creationId xmlns:p14="http://schemas.microsoft.com/office/powerpoint/2010/main" val="1826379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620E3E-A255-4110-B4BB-D02626FCED58}"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DE6029-6F86-4E01-BB03-A83650CDABE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4349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620E3E-A255-4110-B4BB-D02626FCED58}" type="datetimeFigureOut">
              <a:rPr lang="en-IN" smtClean="0"/>
              <a:t>21-04-2024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DE6029-6F86-4E01-BB03-A83650CDABE5}" type="slidenum">
              <a:rPr lang="en-IN" smtClean="0"/>
              <a:t>‹#›</a:t>
            </a:fld>
            <a:endParaRPr lang="en-IN"/>
          </a:p>
        </p:txBody>
      </p:sp>
    </p:spTree>
    <p:extLst>
      <p:ext uri="{BB962C8B-B14F-4D97-AF65-F5344CB8AC3E}">
        <p14:creationId xmlns:p14="http://schemas.microsoft.com/office/powerpoint/2010/main" val="56348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620E3E-A255-4110-B4BB-D02626FCED58}" type="datetimeFigureOut">
              <a:rPr lang="en-IN" smtClean="0"/>
              <a:t>21-04-2024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ADE6029-6F86-4E01-BB03-A83650CDABE5}" type="slidenum">
              <a:rPr lang="en-IN" smtClean="0"/>
              <a:t>‹#›</a:t>
            </a:fld>
            <a:endParaRPr lang="en-IN"/>
          </a:p>
        </p:txBody>
      </p:sp>
    </p:spTree>
    <p:extLst>
      <p:ext uri="{BB962C8B-B14F-4D97-AF65-F5344CB8AC3E}">
        <p14:creationId xmlns:p14="http://schemas.microsoft.com/office/powerpoint/2010/main" val="1716460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620E3E-A255-4110-B4BB-D02626FCED58}" type="datetimeFigureOut">
              <a:rPr lang="en-IN" smtClean="0"/>
              <a:t>21-04-2024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ADE6029-6F86-4E01-BB03-A83650CDABE5}" type="slidenum">
              <a:rPr lang="en-IN" smtClean="0"/>
              <a:t>‹#›</a:t>
            </a:fld>
            <a:endParaRPr lang="en-IN"/>
          </a:p>
        </p:txBody>
      </p:sp>
    </p:spTree>
    <p:extLst>
      <p:ext uri="{BB962C8B-B14F-4D97-AF65-F5344CB8AC3E}">
        <p14:creationId xmlns:p14="http://schemas.microsoft.com/office/powerpoint/2010/main" val="19541125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8620E3E-A255-4110-B4BB-D02626FCED58}" type="datetimeFigureOut">
              <a:rPr lang="en-IN" smtClean="0"/>
              <a:t>21-04-2024</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1ADE6029-6F86-4E01-BB03-A83650CDABE5}" type="slidenum">
              <a:rPr lang="en-IN" smtClean="0"/>
              <a:t>‹#›</a:t>
            </a:fld>
            <a:endParaRPr lang="en-IN"/>
          </a:p>
        </p:txBody>
      </p:sp>
    </p:spTree>
    <p:extLst>
      <p:ext uri="{BB962C8B-B14F-4D97-AF65-F5344CB8AC3E}">
        <p14:creationId xmlns:p14="http://schemas.microsoft.com/office/powerpoint/2010/main" val="988277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8620E3E-A255-4110-B4BB-D02626FCED58}" type="datetimeFigureOut">
              <a:rPr lang="en-IN" smtClean="0"/>
              <a:t>21-04-2024</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ADE6029-6F86-4E01-BB03-A83650CDABE5}" type="slidenum">
              <a:rPr lang="en-IN" smtClean="0"/>
              <a:t>‹#›</a:t>
            </a:fld>
            <a:endParaRPr lang="en-IN"/>
          </a:p>
        </p:txBody>
      </p:sp>
    </p:spTree>
    <p:extLst>
      <p:ext uri="{BB962C8B-B14F-4D97-AF65-F5344CB8AC3E}">
        <p14:creationId xmlns:p14="http://schemas.microsoft.com/office/powerpoint/2010/main" val="717696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620E3E-A255-4110-B4BB-D02626FCED58}" type="datetimeFigureOut">
              <a:rPr lang="en-IN" smtClean="0"/>
              <a:t>21-04-2024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DE6029-6F86-4E01-BB03-A83650CDABE5}" type="slidenum">
              <a:rPr lang="en-IN" smtClean="0"/>
              <a:t>‹#›</a:t>
            </a:fld>
            <a:endParaRPr lang="en-IN"/>
          </a:p>
        </p:txBody>
      </p:sp>
    </p:spTree>
    <p:extLst>
      <p:ext uri="{BB962C8B-B14F-4D97-AF65-F5344CB8AC3E}">
        <p14:creationId xmlns:p14="http://schemas.microsoft.com/office/powerpoint/2010/main" val="668596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20E3E-A255-4110-B4BB-D02626FCED58}"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DE6029-6F86-4E01-BB03-A83650CDABE5}" type="slidenum">
              <a:rPr lang="en-IN" smtClean="0"/>
              <a:t>‹#›</a:t>
            </a:fld>
            <a:endParaRPr lang="en-IN"/>
          </a:p>
        </p:txBody>
      </p:sp>
    </p:spTree>
    <p:extLst>
      <p:ext uri="{BB962C8B-B14F-4D97-AF65-F5344CB8AC3E}">
        <p14:creationId xmlns:p14="http://schemas.microsoft.com/office/powerpoint/2010/main" val="459038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20E3E-A255-4110-B4BB-D02626FCED58}"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DE6029-6F86-4E01-BB03-A83650CDABE5}" type="slidenum">
              <a:rPr lang="en-IN" smtClean="0"/>
              <a:t>‹#›</a:t>
            </a:fld>
            <a:endParaRPr lang="en-IN"/>
          </a:p>
        </p:txBody>
      </p:sp>
    </p:spTree>
    <p:extLst>
      <p:ext uri="{BB962C8B-B14F-4D97-AF65-F5344CB8AC3E}">
        <p14:creationId xmlns:p14="http://schemas.microsoft.com/office/powerpoint/2010/main" val="2189164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8620E3E-A255-4110-B4BB-D02626FCED58}" type="datetimeFigureOut">
              <a:rPr lang="en-IN" smtClean="0"/>
              <a:t>21-04-2024</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ADE6029-6F86-4E01-BB03-A83650CDABE5}"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1151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www.ejbmr.org/index.php/ejbmr/article/view/631" TargetMode="External"/><Relationship Id="rId3" Type="http://schemas.openxmlformats.org/officeDocument/2006/relationships/hyperlink" Target="https://www.mdpi.com/2071-1050/12/1/426" TargetMode="External"/><Relationship Id="rId7" Type="http://schemas.openxmlformats.org/officeDocument/2006/relationships/hyperlink" Target="http://dspace.vnbrims.org:13000/jspui/bitstream/123456789/4407/1/Strategic%20Human%20Resource%20Management%20view.pdf" TargetMode="External"/><Relationship Id="rId12" Type="http://schemas.openxmlformats.org/officeDocument/2006/relationships/hyperlink" Target="https://www.mdpi.com/2071-1050/12/10/4035" TargetMode="External"/><Relationship Id="rId2" Type="http://schemas.openxmlformats.org/officeDocument/2006/relationships/hyperlink" Target="https://journals.sagepub.com/doi/abs/10.1177/01492063221081442" TargetMode="External"/><Relationship Id="rId1" Type="http://schemas.openxmlformats.org/officeDocument/2006/relationships/slideLayout" Target="../slideLayouts/slideLayout7.xml"/><Relationship Id="rId6" Type="http://schemas.openxmlformats.org/officeDocument/2006/relationships/hyperlink" Target="https://academic.oup.com/spp/article-abstract/48/2/235/6135106" TargetMode="External"/><Relationship Id="rId11" Type="http://schemas.openxmlformats.org/officeDocument/2006/relationships/hyperlink" Target="https://www.academia.edu/download/69819906/PPM_2021_03_Riyanto.pdf" TargetMode="External"/><Relationship Id="rId5" Type="http://schemas.openxmlformats.org/officeDocument/2006/relationships/hyperlink" Target="https://www.researchgate.net/profile/Didit-Darmawan/publication/340986809_The_Quality_of_Human_Resources_Job_Performance_and_Employee_Loyalty/links/610226361ca20f6f86e61257/The-Quality-of-Human-Resources-Job-Performance-and-Employee-Loyalty.pdf" TargetMode="External"/><Relationship Id="rId10" Type="http://schemas.openxmlformats.org/officeDocument/2006/relationships/hyperlink" Target="https://onlinelibrary.wiley.com/doi/abs/10.1002/csr.2109" TargetMode="External"/><Relationship Id="rId4" Type="http://schemas.openxmlformats.org/officeDocument/2006/relationships/hyperlink" Target="https://link.springer.com/chapter/10.1007/978-3-030-38463-0_10" TargetMode="External"/><Relationship Id="rId9" Type="http://schemas.openxmlformats.org/officeDocument/2006/relationships/hyperlink" Target="https://www.sciencedirect.com/science/article/pii/S0167404821000912"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E49584-18C3-4751-A3E8-7F0A9DB0CCBA}"/>
              </a:ext>
            </a:extLst>
          </p:cNvPr>
          <p:cNvSpPr txBox="1"/>
          <p:nvPr/>
        </p:nvSpPr>
        <p:spPr>
          <a:xfrm>
            <a:off x="706315" y="1488084"/>
            <a:ext cx="10779370" cy="4928272"/>
          </a:xfrm>
          <a:prstGeom prst="rect">
            <a:avLst/>
          </a:prstGeom>
          <a:noFill/>
        </p:spPr>
        <p:txBody>
          <a:bodyPr wrap="square">
            <a:spAutoFit/>
          </a:bodyPr>
          <a:lstStyle/>
          <a:p>
            <a:pPr algn="ctr">
              <a:lnSpc>
                <a:spcPct val="150000"/>
              </a:lnSpc>
              <a:spcBef>
                <a:spcPts val="1200"/>
              </a:spcBef>
              <a:spcAft>
                <a:spcPts val="12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code: BMMB7025</a:t>
            </a:r>
          </a:p>
          <a:p>
            <a:pPr algn="ctr">
              <a:lnSpc>
                <a:spcPct val="150000"/>
              </a:lnSpc>
              <a:spcBef>
                <a:spcPts val="1200"/>
              </a:spcBef>
              <a:spcAft>
                <a:spcPts val="12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title: Managing People In Organisations</a:t>
            </a:r>
          </a:p>
          <a:p>
            <a:pPr algn="ctr">
              <a:lnSpc>
                <a:spcPct val="150000"/>
              </a:lnSpc>
              <a:spcBef>
                <a:spcPts val="1200"/>
              </a:spcBef>
              <a:spcAft>
                <a:spcPts val="12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Assignment Component: HR skill Development</a:t>
            </a:r>
          </a:p>
          <a:p>
            <a:pPr algn="ctr">
              <a:lnSpc>
                <a:spcPct val="150000"/>
              </a:lnSpc>
              <a:spcBef>
                <a:spcPts val="1200"/>
              </a:spcBef>
              <a:spcAft>
                <a:spcPts val="1200"/>
              </a:spcAft>
            </a:pPr>
            <a:r>
              <a:rPr lang="en-IN" sz="3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Student: Patni Akshay </a:t>
            </a:r>
            <a:r>
              <a:rPr lang="en-IN" sz="3200" b="1"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Navneetbhai</a:t>
            </a:r>
            <a:endParaRPr lang="en-IN" sz="3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1200"/>
              </a:spcBef>
              <a:spcAft>
                <a:spcPts val="12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Id: 2308227</a:t>
            </a:r>
          </a:p>
        </p:txBody>
      </p:sp>
      <p:pic>
        <p:nvPicPr>
          <p:cNvPr id="13" name="Video 12">
            <a:hlinkClick r:id="" action="ppaction://media"/>
            <a:extLst>
              <a:ext uri="{FF2B5EF4-FFF2-40B4-BE49-F238E27FC236}">
                <a16:creationId xmlns:a16="http://schemas.microsoft.com/office/drawing/2014/main" id="{2733741D-9B39-12DA-F92F-13B763397E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0846892"/>
      </p:ext>
    </p:extLst>
  </p:cSld>
  <p:clrMapOvr>
    <a:masterClrMapping/>
  </p:clrMapOvr>
  <mc:AlternateContent xmlns:mc="http://schemas.openxmlformats.org/markup-compatibility/2006">
    <mc:Choice xmlns:p14="http://schemas.microsoft.com/office/powerpoint/2010/main" Requires="p14">
      <p:transition spd="slow" p14:dur="2000" advTm="10710"/>
    </mc:Choice>
    <mc:Fallback>
      <p:transition spd="slow" advTm="10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06C222-103A-495A-BDC0-DA2890E70C2C}"/>
              </a:ext>
            </a:extLst>
          </p:cNvPr>
          <p:cNvSpPr txBox="1"/>
          <p:nvPr/>
        </p:nvSpPr>
        <p:spPr>
          <a:xfrm>
            <a:off x="0" y="0"/>
            <a:ext cx="12192000" cy="661207"/>
          </a:xfrm>
          <a:prstGeom prst="rect">
            <a:avLst/>
          </a:prstGeom>
          <a:noFill/>
        </p:spPr>
        <p:txBody>
          <a:bodyPr wrap="square">
            <a:spAutoFit/>
          </a:bodyPr>
          <a:lstStyle/>
          <a:p>
            <a:pPr lvl="0"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p>
        </p:txBody>
      </p:sp>
      <p:sp>
        <p:nvSpPr>
          <p:cNvPr id="5" name="TextBox 4">
            <a:extLst>
              <a:ext uri="{FF2B5EF4-FFF2-40B4-BE49-F238E27FC236}">
                <a16:creationId xmlns:a16="http://schemas.microsoft.com/office/drawing/2014/main" id="{AAA9372A-031E-4177-9EC3-ED937A971656}"/>
              </a:ext>
            </a:extLst>
          </p:cNvPr>
          <p:cNvSpPr txBox="1"/>
          <p:nvPr/>
        </p:nvSpPr>
        <p:spPr>
          <a:xfrm>
            <a:off x="127489" y="923025"/>
            <a:ext cx="5968511"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presentation focuses on areas of skill development in Human Resource Management</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Discusses the required skills for organisational development</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Required improvements for Primark and Sainsbury are identified in this presentation</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Role and impact of strategic human resource management skills and identified</a:t>
            </a:r>
          </a:p>
        </p:txBody>
      </p:sp>
      <p:pic>
        <p:nvPicPr>
          <p:cNvPr id="15362" name="Picture 2" descr="Human Resource Management">
            <a:extLst>
              <a:ext uri="{FF2B5EF4-FFF2-40B4-BE49-F238E27FC236}">
                <a16:creationId xmlns:a16="http://schemas.microsoft.com/office/drawing/2014/main" id="{F755CF56-E23A-4CBF-9C57-4503BC7420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75981" y="1248506"/>
            <a:ext cx="6188530" cy="4026879"/>
          </a:xfrm>
          <a:prstGeom prst="rect">
            <a:avLst/>
          </a:prstGeom>
          <a:noFill/>
          <a:extLst>
            <a:ext uri="{909E8E84-426E-40DD-AFC4-6F175D3DCCD1}">
              <a14:hiddenFill xmlns:a14="http://schemas.microsoft.com/office/drawing/2010/main">
                <a:solidFill>
                  <a:srgbClr val="FFFFFF"/>
                </a:solidFill>
              </a14:hiddenFill>
            </a:ext>
          </a:extLst>
        </p:spPr>
      </p:pic>
      <p:pic>
        <p:nvPicPr>
          <p:cNvPr id="16" name="Video 15">
            <a:hlinkClick r:id="" action="ppaction://media"/>
            <a:extLst>
              <a:ext uri="{FF2B5EF4-FFF2-40B4-BE49-F238E27FC236}">
                <a16:creationId xmlns:a16="http://schemas.microsoft.com/office/drawing/2014/main" id="{491D08A2-085A-505A-0797-0784888F78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6850299"/>
      </p:ext>
    </p:extLst>
  </p:cSld>
  <p:clrMapOvr>
    <a:masterClrMapping/>
  </p:clrMapOvr>
  <mc:AlternateContent xmlns:mc="http://schemas.openxmlformats.org/markup-compatibility/2006">
    <mc:Choice xmlns:p14="http://schemas.microsoft.com/office/powerpoint/2010/main" Requires="p14">
      <p:transition spd="slow" p14:dur="2000" advTm="29249"/>
    </mc:Choice>
    <mc:Fallback>
      <p:transition spd="slow" advTm="29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5630F6-48D9-4B71-98AB-C0538D2CE049}"/>
              </a:ext>
            </a:extLst>
          </p:cNvPr>
          <p:cNvSpPr txBox="1"/>
          <p:nvPr/>
        </p:nvSpPr>
        <p:spPr>
          <a:xfrm>
            <a:off x="0"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identified priority area of improvement for Primark </a:t>
            </a:r>
          </a:p>
        </p:txBody>
      </p:sp>
      <p:sp>
        <p:nvSpPr>
          <p:cNvPr id="5" name="TextBox 4">
            <a:extLst>
              <a:ext uri="{FF2B5EF4-FFF2-40B4-BE49-F238E27FC236}">
                <a16:creationId xmlns:a16="http://schemas.microsoft.com/office/drawing/2014/main" id="{54CC3384-1A7B-4725-88DE-F01A41FC7D80}"/>
              </a:ext>
            </a:extLst>
          </p:cNvPr>
          <p:cNvSpPr txBox="1"/>
          <p:nvPr/>
        </p:nvSpPr>
        <p:spPr>
          <a:xfrm>
            <a:off x="215412" y="923025"/>
            <a:ext cx="5880588"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Primark needs to make improvements in its employee engagement approach</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Good employee engagement increases productivity (Baran and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Sypniewska</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Increasing employee engagement is helpful for minimising Ethical challenges</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promotes a safe workplace</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helpful for increasing supply chain communication</a:t>
            </a:r>
          </a:p>
        </p:txBody>
      </p:sp>
      <p:pic>
        <p:nvPicPr>
          <p:cNvPr id="14338" name="Picture 2" descr="What is Employee Engagement? Definition, Importance, Strategies,  Improvements and Best Practice">
            <a:extLst>
              <a:ext uri="{FF2B5EF4-FFF2-40B4-BE49-F238E27FC236}">
                <a16:creationId xmlns:a16="http://schemas.microsoft.com/office/drawing/2014/main" id="{65393D94-B6AD-441D-A14A-3F60C6E5E9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1600199"/>
            <a:ext cx="5486400" cy="3657600"/>
          </a:xfrm>
          <a:prstGeom prst="rect">
            <a:avLst/>
          </a:prstGeom>
          <a:noFill/>
          <a:extLst>
            <a:ext uri="{909E8E84-426E-40DD-AFC4-6F175D3DCCD1}">
              <a14:hiddenFill xmlns:a14="http://schemas.microsoft.com/office/drawing/2010/main">
                <a:solidFill>
                  <a:srgbClr val="FFFFFF"/>
                </a:solidFill>
              </a14:hiddenFill>
            </a:ext>
          </a:extLst>
        </p:spPr>
      </p:pic>
      <p:pic>
        <p:nvPicPr>
          <p:cNvPr id="11" name="Video 10">
            <a:hlinkClick r:id="" action="ppaction://media"/>
            <a:extLst>
              <a:ext uri="{FF2B5EF4-FFF2-40B4-BE49-F238E27FC236}">
                <a16:creationId xmlns:a16="http://schemas.microsoft.com/office/drawing/2014/main" id="{E35B8FC1-6C0E-A5A7-18AD-4EAC8AC1148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7600398"/>
      </p:ext>
    </p:extLst>
  </p:cSld>
  <p:clrMapOvr>
    <a:masterClrMapping/>
  </p:clrMapOvr>
  <mc:AlternateContent xmlns:mc="http://schemas.openxmlformats.org/markup-compatibility/2006">
    <mc:Choice xmlns:p14="http://schemas.microsoft.com/office/powerpoint/2010/main" Requires="p14">
      <p:transition spd="slow" p14:dur="2000" advTm="40943"/>
    </mc:Choice>
    <mc:Fallback>
      <p:transition spd="slow" advTm="40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84BF83-C385-4D57-9C21-1507B55CB1BB}"/>
              </a:ext>
            </a:extLst>
          </p:cNvPr>
          <p:cNvSpPr txBox="1"/>
          <p:nvPr/>
        </p:nvSpPr>
        <p:spPr>
          <a:xfrm>
            <a:off x="0"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identified priority area of improvement for Sainsbury</a:t>
            </a:r>
          </a:p>
        </p:txBody>
      </p:sp>
      <p:sp>
        <p:nvSpPr>
          <p:cNvPr id="5" name="TextBox 4">
            <a:extLst>
              <a:ext uri="{FF2B5EF4-FFF2-40B4-BE49-F238E27FC236}">
                <a16:creationId xmlns:a16="http://schemas.microsoft.com/office/drawing/2014/main" id="{29EF920D-71B3-4102-861B-D091EF35E953}"/>
              </a:ext>
            </a:extLst>
          </p:cNvPr>
          <p:cNvSpPr txBox="1"/>
          <p:nvPr/>
        </p:nvSpPr>
        <p:spPr>
          <a:xfrm>
            <a:off x="215411" y="661207"/>
            <a:ext cx="6093068" cy="5565947"/>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Revisiting employee performance is helpful for the Organisation</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human resource team of Sainsbury need to draft a plan for ethical employee performance</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Employees need to be communicated for understanding their expertise (Kalogiannidis,2020)</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Training and development and helpful for aligning them with the Organisation's needs</a:t>
            </a:r>
          </a:p>
        </p:txBody>
      </p:sp>
      <p:pic>
        <p:nvPicPr>
          <p:cNvPr id="13314" name="Picture 2" descr="Importance of Performance Appraisal">
            <a:extLst>
              <a:ext uri="{FF2B5EF4-FFF2-40B4-BE49-F238E27FC236}">
                <a16:creationId xmlns:a16="http://schemas.microsoft.com/office/drawing/2014/main" id="{D9B50928-6280-45F6-9782-3A480488E3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6661" y="1074862"/>
            <a:ext cx="4946009" cy="4358784"/>
          </a:xfrm>
          <a:prstGeom prst="rect">
            <a:avLst/>
          </a:prstGeom>
          <a:noFill/>
          <a:extLst>
            <a:ext uri="{909E8E84-426E-40DD-AFC4-6F175D3DCCD1}">
              <a14:hiddenFill xmlns:a14="http://schemas.microsoft.com/office/drawing/2010/main">
                <a:solidFill>
                  <a:srgbClr val="FFFFFF"/>
                </a:solidFill>
              </a14:hiddenFill>
            </a:ext>
          </a:extLst>
        </p:spPr>
      </p:pic>
      <p:pic>
        <p:nvPicPr>
          <p:cNvPr id="6" name="Video 5">
            <a:hlinkClick r:id="" action="ppaction://media"/>
            <a:extLst>
              <a:ext uri="{FF2B5EF4-FFF2-40B4-BE49-F238E27FC236}">
                <a16:creationId xmlns:a16="http://schemas.microsoft.com/office/drawing/2014/main" id="{53164820-0D53-B5D8-98E5-FA1C5897C42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7096568"/>
      </p:ext>
    </p:extLst>
  </p:cSld>
  <p:clrMapOvr>
    <a:masterClrMapping/>
  </p:clrMapOvr>
  <mc:AlternateContent xmlns:mc="http://schemas.openxmlformats.org/markup-compatibility/2006">
    <mc:Choice xmlns:p14="http://schemas.microsoft.com/office/powerpoint/2010/main" Requires="p14">
      <p:transition spd="slow" p14:dur="2000" advTm="46603"/>
    </mc:Choice>
    <mc:Fallback>
      <p:transition spd="slow" advTm="46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9B67A0-5B02-4020-8905-3C60ACD95304}"/>
              </a:ext>
            </a:extLst>
          </p:cNvPr>
          <p:cNvSpPr txBox="1"/>
          <p:nvPr/>
        </p:nvSpPr>
        <p:spPr>
          <a:xfrm>
            <a:off x="0"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Critical evaluation of the skills for the strategy development </a:t>
            </a:r>
          </a:p>
        </p:txBody>
      </p:sp>
      <p:sp>
        <p:nvSpPr>
          <p:cNvPr id="5" name="TextBox 4">
            <a:extLst>
              <a:ext uri="{FF2B5EF4-FFF2-40B4-BE49-F238E27FC236}">
                <a16:creationId xmlns:a16="http://schemas.microsoft.com/office/drawing/2014/main" id="{D13EFAAE-3C94-42F2-93B8-D4F03B9139EF}"/>
              </a:ext>
            </a:extLst>
          </p:cNvPr>
          <p:cNvSpPr txBox="1"/>
          <p:nvPr/>
        </p:nvSpPr>
        <p:spPr>
          <a:xfrm>
            <a:off x="303335" y="915976"/>
            <a:ext cx="5429250"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Communication is one of the key skills for strategy development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Sima</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managers must have strong listening skill</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listening to the employee demands helps to channelise employment trends</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helpful for the utilisation of best practices for organisational growth</a:t>
            </a:r>
          </a:p>
        </p:txBody>
      </p:sp>
      <p:pic>
        <p:nvPicPr>
          <p:cNvPr id="12290" name="Picture 2" descr="Communication Skills - Definition, Importance &amp; Types | HRM Overview | MBA  Skool">
            <a:extLst>
              <a:ext uri="{FF2B5EF4-FFF2-40B4-BE49-F238E27FC236}">
                <a16:creationId xmlns:a16="http://schemas.microsoft.com/office/drawing/2014/main" id="{CEB4FC54-1873-4F3C-BB8A-17D3FF85A8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2729" y="1092443"/>
            <a:ext cx="4811425" cy="4835482"/>
          </a:xfrm>
          <a:prstGeom prst="rect">
            <a:avLst/>
          </a:prstGeom>
          <a:noFill/>
          <a:extLst>
            <a:ext uri="{909E8E84-426E-40DD-AFC4-6F175D3DCCD1}">
              <a14:hiddenFill xmlns:a14="http://schemas.microsoft.com/office/drawing/2010/main">
                <a:solidFill>
                  <a:srgbClr val="FFFFFF"/>
                </a:solidFill>
              </a14:hiddenFill>
            </a:ext>
          </a:extLst>
        </p:spPr>
      </p:pic>
      <p:pic>
        <p:nvPicPr>
          <p:cNvPr id="6" name="Video 5">
            <a:hlinkClick r:id="" action="ppaction://media"/>
            <a:extLst>
              <a:ext uri="{FF2B5EF4-FFF2-40B4-BE49-F238E27FC236}">
                <a16:creationId xmlns:a16="http://schemas.microsoft.com/office/drawing/2014/main" id="{6B1752B0-444D-9C37-2C1B-C7669BBF8B7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8339835"/>
      </p:ext>
    </p:extLst>
  </p:cSld>
  <p:clrMapOvr>
    <a:masterClrMapping/>
  </p:clrMapOvr>
  <mc:AlternateContent xmlns:mc="http://schemas.openxmlformats.org/markup-compatibility/2006">
    <mc:Choice xmlns:p14="http://schemas.microsoft.com/office/powerpoint/2010/main" Requires="p14">
      <p:transition spd="slow" p14:dur="2000" advTm="26133"/>
    </mc:Choice>
    <mc:Fallback>
      <p:transition spd="slow" advTm="26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0C2140-8DEE-4A03-861C-6528E895FEBD}"/>
              </a:ext>
            </a:extLst>
          </p:cNvPr>
          <p:cNvSpPr txBox="1"/>
          <p:nvPr/>
        </p:nvSpPr>
        <p:spPr>
          <a:xfrm>
            <a:off x="0" y="0"/>
            <a:ext cx="12192000" cy="579967"/>
          </a:xfrm>
          <a:prstGeom prst="rect">
            <a:avLst/>
          </a:prstGeom>
          <a:noFill/>
        </p:spPr>
        <p:txBody>
          <a:bodyPr wrap="square">
            <a:spAutoFit/>
          </a:bodyPr>
          <a:lstStyle/>
          <a:p>
            <a:pPr marL="89535" algn="ctr">
              <a:lnSpc>
                <a:spcPct val="150000"/>
              </a:lnSpc>
              <a:spcBef>
                <a:spcPts val="1200"/>
              </a:spcBef>
              <a:spcAft>
                <a:spcPts val="1200"/>
              </a:spcAft>
            </a:pPr>
            <a:r>
              <a:rPr lang="en-IN"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Critical evaluation of the skills for the people management function development  </a:t>
            </a:r>
          </a:p>
        </p:txBody>
      </p:sp>
      <p:sp>
        <p:nvSpPr>
          <p:cNvPr id="5" name="TextBox 4">
            <a:extLst>
              <a:ext uri="{FF2B5EF4-FFF2-40B4-BE49-F238E27FC236}">
                <a16:creationId xmlns:a16="http://schemas.microsoft.com/office/drawing/2014/main" id="{B258C119-ECB2-470F-9C50-E34753150158}"/>
              </a:ext>
            </a:extLst>
          </p:cNvPr>
          <p:cNvSpPr txBox="1"/>
          <p:nvPr/>
        </p:nvSpPr>
        <p:spPr>
          <a:xfrm>
            <a:off x="197828" y="930294"/>
            <a:ext cx="4919295"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Leadership is one of the major scales for people management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Ciulla</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Ciulla</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Trust building is essential among the employees for ensuring functional development in the Organisation</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development of a flexible workplace improves productivity</a:t>
            </a:r>
          </a:p>
        </p:txBody>
      </p:sp>
      <p:pic>
        <p:nvPicPr>
          <p:cNvPr id="11266" name="Picture 2" descr="Important Leadership Skills for Workplace Success">
            <a:extLst>
              <a:ext uri="{FF2B5EF4-FFF2-40B4-BE49-F238E27FC236}">
                <a16:creationId xmlns:a16="http://schemas.microsoft.com/office/drawing/2014/main" id="{38366AA6-845F-445F-BF6D-FE1CFB39EF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228" b="11920"/>
          <a:stretch/>
        </p:blipFill>
        <p:spPr bwMode="auto">
          <a:xfrm>
            <a:off x="5627077" y="1134044"/>
            <a:ext cx="6367095" cy="4211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1026446"/>
      </p:ext>
    </p:extLst>
  </p:cSld>
  <p:clrMapOvr>
    <a:masterClrMapping/>
  </p:clrMapOvr>
  <mc:AlternateContent xmlns:mc="http://schemas.openxmlformats.org/markup-compatibility/2006">
    <mc:Choice xmlns:p14="http://schemas.microsoft.com/office/powerpoint/2010/main" Requires="p14">
      <p:transition spd="slow" p14:dur="2000" advTm="50264"/>
    </mc:Choice>
    <mc:Fallback>
      <p:transition spd="slow" advTm="5026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15FC88-1C9A-4D8F-B3D8-C04DA58DCCB9}"/>
              </a:ext>
            </a:extLst>
          </p:cNvPr>
          <p:cNvSpPr txBox="1"/>
          <p:nvPr/>
        </p:nvSpPr>
        <p:spPr>
          <a:xfrm>
            <a:off x="0" y="0"/>
            <a:ext cx="12192000" cy="579967"/>
          </a:xfrm>
          <a:prstGeom prst="rect">
            <a:avLst/>
          </a:prstGeom>
          <a:noFill/>
        </p:spPr>
        <p:txBody>
          <a:bodyPr wrap="square">
            <a:spAutoFit/>
          </a:bodyPr>
          <a:lstStyle/>
          <a:p>
            <a:pPr marL="89535" algn="ctr">
              <a:lnSpc>
                <a:spcPct val="150000"/>
              </a:lnSpc>
              <a:spcBef>
                <a:spcPts val="1200"/>
              </a:spcBef>
              <a:spcAft>
                <a:spcPts val="1200"/>
              </a:spcAft>
            </a:pPr>
            <a:r>
              <a:rPr lang="en-IN"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and impact of the skills for present and future people management functions </a:t>
            </a:r>
          </a:p>
        </p:txBody>
      </p:sp>
      <p:sp>
        <p:nvSpPr>
          <p:cNvPr id="5" name="TextBox 4">
            <a:extLst>
              <a:ext uri="{FF2B5EF4-FFF2-40B4-BE49-F238E27FC236}">
                <a16:creationId xmlns:a16="http://schemas.microsoft.com/office/drawing/2014/main" id="{5ED870F4-78C9-4389-8675-5E79ED6EEB36}"/>
              </a:ext>
            </a:extLst>
          </p:cNvPr>
          <p:cNvSpPr txBox="1"/>
          <p:nvPr/>
        </p:nvSpPr>
        <p:spPr>
          <a:xfrm>
            <a:off x="215412" y="1074237"/>
            <a:ext cx="5235819"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Communication skills are important for quality people management</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Development of soft skills and helpful for implementing successful team leadership (Anglin, et a., 2022)</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Providing required skill development training to the Employees is helpful for facilitating productivity in the Organisation</a:t>
            </a:r>
          </a:p>
        </p:txBody>
      </p:sp>
      <p:pic>
        <p:nvPicPr>
          <p:cNvPr id="7" name="Picture 6">
            <a:extLst>
              <a:ext uri="{FF2B5EF4-FFF2-40B4-BE49-F238E27FC236}">
                <a16:creationId xmlns:a16="http://schemas.microsoft.com/office/drawing/2014/main" id="{5A63F699-317D-45EB-93EC-D156944EF2D2}"/>
              </a:ext>
            </a:extLst>
          </p:cNvPr>
          <p:cNvPicPr>
            <a:picLocks noChangeAspect="1"/>
          </p:cNvPicPr>
          <p:nvPr/>
        </p:nvPicPr>
        <p:blipFill rotWithShape="1">
          <a:blip r:embed="rId3"/>
          <a:srcRect t="12286"/>
          <a:stretch/>
        </p:blipFill>
        <p:spPr>
          <a:xfrm>
            <a:off x="6354308" y="1397977"/>
            <a:ext cx="5292568" cy="4062046"/>
          </a:xfrm>
          <a:prstGeom prst="rect">
            <a:avLst/>
          </a:prstGeom>
        </p:spPr>
      </p:pic>
    </p:spTree>
    <p:extLst>
      <p:ext uri="{BB962C8B-B14F-4D97-AF65-F5344CB8AC3E}">
        <p14:creationId xmlns:p14="http://schemas.microsoft.com/office/powerpoint/2010/main" val="2614616202"/>
      </p:ext>
    </p:extLst>
  </p:cSld>
  <p:clrMapOvr>
    <a:masterClrMapping/>
  </p:clrMapOvr>
  <mc:AlternateContent xmlns:mc="http://schemas.openxmlformats.org/markup-compatibility/2006">
    <mc:Choice xmlns:p14="http://schemas.microsoft.com/office/powerpoint/2010/main" Requires="p14">
      <p:transition spd="slow" p14:dur="2000" advTm="50204"/>
    </mc:Choice>
    <mc:Fallback>
      <p:transition spd="slow" advTm="5020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04BC58-0B9E-456B-B85B-96D7B063674C}"/>
              </a:ext>
            </a:extLst>
          </p:cNvPr>
          <p:cNvSpPr txBox="1"/>
          <p:nvPr/>
        </p:nvSpPr>
        <p:spPr>
          <a:xfrm>
            <a:off x="0" y="0"/>
            <a:ext cx="12192000" cy="661207"/>
          </a:xfrm>
          <a:prstGeom prst="rect">
            <a:avLst/>
          </a:prstGeom>
          <a:noFill/>
        </p:spPr>
        <p:txBody>
          <a:bodyPr wrap="square">
            <a:spAutoFit/>
          </a:bodyPr>
          <a:lstStyle/>
          <a:p>
            <a:pPr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Identification of the required HR skills for Primark- Communication</a:t>
            </a:r>
          </a:p>
        </p:txBody>
      </p:sp>
      <p:sp>
        <p:nvSpPr>
          <p:cNvPr id="5" name="TextBox 4">
            <a:extLst>
              <a:ext uri="{FF2B5EF4-FFF2-40B4-BE49-F238E27FC236}">
                <a16:creationId xmlns:a16="http://schemas.microsoft.com/office/drawing/2014/main" id="{4F2AE445-BEB4-40FD-9D7D-EA249FC3B8A2}"/>
              </a:ext>
            </a:extLst>
          </p:cNvPr>
          <p:cNvSpPr txBox="1"/>
          <p:nvPr/>
        </p:nvSpPr>
        <p:spPr>
          <a:xfrm>
            <a:off x="2932" y="661207"/>
            <a:ext cx="6093068" cy="5565947"/>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Communication skills are essential for HR managers</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Strong communication skills affect employee engagement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Darmawan</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Managers can easily communicate with external partners with good communication skills</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is one of the most strategic approaches to becoming a trustworthy human resource leader</a:t>
            </a:r>
          </a:p>
        </p:txBody>
      </p:sp>
      <p:pic>
        <p:nvPicPr>
          <p:cNvPr id="7" name="Picture 6">
            <a:extLst>
              <a:ext uri="{FF2B5EF4-FFF2-40B4-BE49-F238E27FC236}">
                <a16:creationId xmlns:a16="http://schemas.microsoft.com/office/drawing/2014/main" id="{41D2DD33-4E1E-4D35-979A-B3DE1975F659}"/>
              </a:ext>
            </a:extLst>
          </p:cNvPr>
          <p:cNvPicPr>
            <a:picLocks noChangeAspect="1"/>
          </p:cNvPicPr>
          <p:nvPr/>
        </p:nvPicPr>
        <p:blipFill rotWithShape="1">
          <a:blip r:embed="rId3"/>
          <a:srcRect l="7644" t="8819" r="8846" b="16812"/>
          <a:stretch/>
        </p:blipFill>
        <p:spPr>
          <a:xfrm>
            <a:off x="6352161" y="1512277"/>
            <a:ext cx="5288853" cy="3270739"/>
          </a:xfrm>
          <a:prstGeom prst="rect">
            <a:avLst/>
          </a:prstGeom>
        </p:spPr>
      </p:pic>
    </p:spTree>
    <p:extLst>
      <p:ext uri="{BB962C8B-B14F-4D97-AF65-F5344CB8AC3E}">
        <p14:creationId xmlns:p14="http://schemas.microsoft.com/office/powerpoint/2010/main" val="2482560740"/>
      </p:ext>
    </p:extLst>
  </p:cSld>
  <p:clrMapOvr>
    <a:masterClrMapping/>
  </p:clrMapOvr>
  <mc:AlternateContent xmlns:mc="http://schemas.openxmlformats.org/markup-compatibility/2006">
    <mc:Choice xmlns:p14="http://schemas.microsoft.com/office/powerpoint/2010/main" Requires="p14">
      <p:transition spd="slow" p14:dur="2000" advTm="40563"/>
    </mc:Choice>
    <mc:Fallback>
      <p:transition spd="slow" advTm="4056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EAE911-6768-44D2-B2D3-4B04A8467C5F}"/>
              </a:ext>
            </a:extLst>
          </p:cNvPr>
          <p:cNvSpPr txBox="1"/>
          <p:nvPr/>
        </p:nvSpPr>
        <p:spPr>
          <a:xfrm>
            <a:off x="-158262"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Identification of the required HR skills for Primark - Team management </a:t>
            </a:r>
          </a:p>
        </p:txBody>
      </p:sp>
      <p:sp>
        <p:nvSpPr>
          <p:cNvPr id="5" name="TextBox 4">
            <a:extLst>
              <a:ext uri="{FF2B5EF4-FFF2-40B4-BE49-F238E27FC236}">
                <a16:creationId xmlns:a16="http://schemas.microsoft.com/office/drawing/2014/main" id="{8ED4955B-8AFE-42B8-95CD-59CA4C580FDA}"/>
              </a:ext>
            </a:extLst>
          </p:cNvPr>
          <p:cNvSpPr txBox="1"/>
          <p:nvPr/>
        </p:nvSpPr>
        <p:spPr>
          <a:xfrm>
            <a:off x="290146" y="1070971"/>
            <a:ext cx="5125916"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increased level of team management is helpful for enhancing productivity</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promotes effective collaboration with the employees (Greer, 2021)</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 the utilisation of team management, Primark leaders can promote transparency in the organization</a:t>
            </a:r>
          </a:p>
        </p:txBody>
      </p:sp>
      <p:pic>
        <p:nvPicPr>
          <p:cNvPr id="9218" name="Picture 2" descr="Effective Team Collaboration Strategies in 2024 | CloudTutorial">
            <a:extLst>
              <a:ext uri="{FF2B5EF4-FFF2-40B4-BE49-F238E27FC236}">
                <a16:creationId xmlns:a16="http://schemas.microsoft.com/office/drawing/2014/main" id="{4072C37B-15F9-4E20-B9AA-7DB6FF7F50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15" b="13447"/>
          <a:stretch/>
        </p:blipFill>
        <p:spPr bwMode="auto">
          <a:xfrm>
            <a:off x="5880518" y="2145323"/>
            <a:ext cx="6021336" cy="2567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9490434"/>
      </p:ext>
    </p:extLst>
  </p:cSld>
  <p:clrMapOvr>
    <a:masterClrMapping/>
  </p:clrMapOvr>
  <mc:AlternateContent xmlns:mc="http://schemas.openxmlformats.org/markup-compatibility/2006">
    <mc:Choice xmlns:p14="http://schemas.microsoft.com/office/powerpoint/2010/main" Requires="p14">
      <p:transition spd="slow" p14:dur="2000" advTm="49917"/>
    </mc:Choice>
    <mc:Fallback>
      <p:transition spd="slow" advTm="4991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EABBEB-BB27-4A79-BC22-B6BF2CE4CACC}"/>
              </a:ext>
            </a:extLst>
          </p:cNvPr>
          <p:cNvSpPr txBox="1"/>
          <p:nvPr/>
        </p:nvSpPr>
        <p:spPr>
          <a:xfrm>
            <a:off x="0"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HR in improving the area for Primark</a:t>
            </a:r>
          </a:p>
        </p:txBody>
      </p:sp>
      <p:sp>
        <p:nvSpPr>
          <p:cNvPr id="5" name="TextBox 4">
            <a:extLst>
              <a:ext uri="{FF2B5EF4-FFF2-40B4-BE49-F238E27FC236}">
                <a16:creationId xmlns:a16="http://schemas.microsoft.com/office/drawing/2014/main" id="{7BBF7E9A-F688-4D57-9FFA-8E9BF567D94B}"/>
              </a:ext>
            </a:extLst>
          </p:cNvPr>
          <p:cNvSpPr txBox="1"/>
          <p:nvPr/>
        </p:nvSpPr>
        <p:spPr>
          <a:xfrm>
            <a:off x="180243" y="923025"/>
            <a:ext cx="6093068"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human resource managers of Primark can foster positive relationships with the employees (Raza, et al., 2021)</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helpful for facilitating effective team communication</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team members can be encouraged to build team communication</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helpful for developing positive work relationship</a:t>
            </a:r>
          </a:p>
        </p:txBody>
      </p:sp>
      <p:pic>
        <p:nvPicPr>
          <p:cNvPr id="7" name="Picture 6">
            <a:extLst>
              <a:ext uri="{FF2B5EF4-FFF2-40B4-BE49-F238E27FC236}">
                <a16:creationId xmlns:a16="http://schemas.microsoft.com/office/drawing/2014/main" id="{638C71AA-04FC-482B-AE73-1CC2B1AD9C48}"/>
              </a:ext>
            </a:extLst>
          </p:cNvPr>
          <p:cNvPicPr>
            <a:picLocks noChangeAspect="1"/>
          </p:cNvPicPr>
          <p:nvPr/>
        </p:nvPicPr>
        <p:blipFill rotWithShape="1">
          <a:blip r:embed="rId3"/>
          <a:srcRect t="18975"/>
          <a:stretch/>
        </p:blipFill>
        <p:spPr>
          <a:xfrm>
            <a:off x="6875584" y="1670537"/>
            <a:ext cx="4818185" cy="3516923"/>
          </a:xfrm>
          <a:prstGeom prst="rect">
            <a:avLst/>
          </a:prstGeom>
        </p:spPr>
      </p:pic>
    </p:spTree>
    <p:extLst>
      <p:ext uri="{BB962C8B-B14F-4D97-AF65-F5344CB8AC3E}">
        <p14:creationId xmlns:p14="http://schemas.microsoft.com/office/powerpoint/2010/main" val="1392586184"/>
      </p:ext>
    </p:extLst>
  </p:cSld>
  <p:clrMapOvr>
    <a:masterClrMapping/>
  </p:clrMapOvr>
  <mc:AlternateContent xmlns:mc="http://schemas.openxmlformats.org/markup-compatibility/2006">
    <mc:Choice xmlns:p14="http://schemas.microsoft.com/office/powerpoint/2010/main" Requires="p14">
      <p:transition spd="slow" p14:dur="2000" advTm="50257"/>
    </mc:Choice>
    <mc:Fallback>
      <p:transition spd="slow" advTm="5025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FC129A-6530-4C59-B74E-361F57BB5D71}"/>
              </a:ext>
            </a:extLst>
          </p:cNvPr>
          <p:cNvSpPr txBox="1"/>
          <p:nvPr/>
        </p:nvSpPr>
        <p:spPr>
          <a:xfrm>
            <a:off x="0" y="0"/>
            <a:ext cx="12192000" cy="579967"/>
          </a:xfrm>
          <a:prstGeom prst="rect">
            <a:avLst/>
          </a:prstGeom>
          <a:noFill/>
        </p:spPr>
        <p:txBody>
          <a:bodyPr wrap="square">
            <a:spAutoFit/>
          </a:bodyPr>
          <a:lstStyle/>
          <a:p>
            <a:pPr marL="89535" algn="ctr">
              <a:lnSpc>
                <a:spcPct val="150000"/>
              </a:lnSpc>
              <a:spcBef>
                <a:spcPts val="1200"/>
              </a:spcBef>
              <a:spcAft>
                <a:spcPts val="1200"/>
              </a:spcAft>
            </a:pPr>
            <a:r>
              <a:rPr lang="en-IN"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Identification of the required HR skills for Sainsbury- Technological skill development   </a:t>
            </a:r>
          </a:p>
        </p:txBody>
      </p:sp>
      <p:sp>
        <p:nvSpPr>
          <p:cNvPr id="5" name="TextBox 4">
            <a:extLst>
              <a:ext uri="{FF2B5EF4-FFF2-40B4-BE49-F238E27FC236}">
                <a16:creationId xmlns:a16="http://schemas.microsoft.com/office/drawing/2014/main" id="{0C89F5F7-02A0-4218-8145-E67362E4D840}"/>
              </a:ext>
            </a:extLst>
          </p:cNvPr>
          <p:cNvSpPr txBox="1"/>
          <p:nvPr/>
        </p:nvSpPr>
        <p:spPr>
          <a:xfrm>
            <a:off x="2932" y="1141309"/>
            <a:ext cx="5641730"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skills are important for employees to adopt technological changes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Riyanto</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Endri</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Herlisha</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helpful for adopting any shifting roles</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Employees can easily facilitate the use of emerging technologies</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promotes innovation in the Organisation</a:t>
            </a:r>
          </a:p>
        </p:txBody>
      </p:sp>
      <p:pic>
        <p:nvPicPr>
          <p:cNvPr id="7170" name="Picture 2" descr="Skill Building in the Workplace: An HR's Guide - AIHR">
            <a:extLst>
              <a:ext uri="{FF2B5EF4-FFF2-40B4-BE49-F238E27FC236}">
                <a16:creationId xmlns:a16="http://schemas.microsoft.com/office/drawing/2014/main" id="{72C66427-463C-4CF7-897C-9F2CFC54A7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06" r="25721"/>
          <a:stretch/>
        </p:blipFill>
        <p:spPr bwMode="auto">
          <a:xfrm>
            <a:off x="6547340" y="985479"/>
            <a:ext cx="4607169" cy="499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202679"/>
      </p:ext>
    </p:extLst>
  </p:cSld>
  <p:clrMapOvr>
    <a:masterClrMapping/>
  </p:clrMapOvr>
  <mc:AlternateContent xmlns:mc="http://schemas.openxmlformats.org/markup-compatibility/2006">
    <mc:Choice xmlns:p14="http://schemas.microsoft.com/office/powerpoint/2010/main" Requires="p14">
      <p:transition spd="slow" p14:dur="2000" advTm="48890"/>
    </mc:Choice>
    <mc:Fallback>
      <p:transition spd="slow" advTm="4889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8A39EA-82DD-4A88-AEA7-AEDE7DE8D34A}"/>
              </a:ext>
            </a:extLst>
          </p:cNvPr>
          <p:cNvSpPr txBox="1"/>
          <p:nvPr/>
        </p:nvSpPr>
        <p:spPr>
          <a:xfrm>
            <a:off x="0"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Identification of the required HR skills for Sainsbury - Team collaboration </a:t>
            </a:r>
          </a:p>
        </p:txBody>
      </p:sp>
      <p:sp>
        <p:nvSpPr>
          <p:cNvPr id="5" name="TextBox 4">
            <a:extLst>
              <a:ext uri="{FF2B5EF4-FFF2-40B4-BE49-F238E27FC236}">
                <a16:creationId xmlns:a16="http://schemas.microsoft.com/office/drawing/2014/main" id="{6E127E61-AB2A-4181-A9BF-84FD5909B888}"/>
              </a:ext>
            </a:extLst>
          </p:cNvPr>
          <p:cNvSpPr txBox="1"/>
          <p:nvPr/>
        </p:nvSpPr>
        <p:spPr>
          <a:xfrm>
            <a:off x="145073" y="923025"/>
            <a:ext cx="6093068"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Team collaboration at Sainsbury can help them to increase employee engagement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Dusdal</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Powell, 2021)</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helpful for improving team performance</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 can easily improve their employee morale by establishing a collaborative work culture</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is helpful for increasing brand awareness</a:t>
            </a:r>
          </a:p>
        </p:txBody>
      </p:sp>
      <p:pic>
        <p:nvPicPr>
          <p:cNvPr id="5122" name="Picture 2" descr="Primark's HR activities | Download Scientific Diagram">
            <a:extLst>
              <a:ext uri="{FF2B5EF4-FFF2-40B4-BE49-F238E27FC236}">
                <a16:creationId xmlns:a16="http://schemas.microsoft.com/office/drawing/2014/main" id="{F39BAF0C-CD77-4767-9940-78C9FDBDD3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621"/>
          <a:stretch/>
        </p:blipFill>
        <p:spPr bwMode="auto">
          <a:xfrm>
            <a:off x="6541476" y="1178169"/>
            <a:ext cx="5148629" cy="4466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378222"/>
      </p:ext>
    </p:extLst>
  </p:cSld>
  <p:clrMapOvr>
    <a:masterClrMapping/>
  </p:clrMapOvr>
  <mc:AlternateContent xmlns:mc="http://schemas.openxmlformats.org/markup-compatibility/2006">
    <mc:Choice xmlns:p14="http://schemas.microsoft.com/office/powerpoint/2010/main" Requires="p14">
      <p:transition spd="slow" p14:dur="2000" advTm="32308"/>
    </mc:Choice>
    <mc:Fallback>
      <p:transition spd="slow" advTm="3230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705547-7630-45F9-8E6A-5A48B44024F1}"/>
              </a:ext>
            </a:extLst>
          </p:cNvPr>
          <p:cNvSpPr txBox="1"/>
          <p:nvPr/>
        </p:nvSpPr>
        <p:spPr>
          <a:xfrm>
            <a:off x="0"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HR in improving the area for Sainsbury</a:t>
            </a:r>
          </a:p>
        </p:txBody>
      </p:sp>
      <p:sp>
        <p:nvSpPr>
          <p:cNvPr id="5" name="TextBox 4">
            <a:extLst>
              <a:ext uri="{FF2B5EF4-FFF2-40B4-BE49-F238E27FC236}">
                <a16:creationId xmlns:a16="http://schemas.microsoft.com/office/drawing/2014/main" id="{E4B0C2C8-169C-4BCB-97CE-6BD60AE7C500}"/>
              </a:ext>
            </a:extLst>
          </p:cNvPr>
          <p:cNvSpPr txBox="1"/>
          <p:nvPr/>
        </p:nvSpPr>
        <p:spPr>
          <a:xfrm>
            <a:off x="0" y="923025"/>
            <a:ext cx="6591299"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HR managers of Sainsbury can promote the development of the communicative program</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Training and development regarding their work procedures are helpful (</a:t>
            </a:r>
            <a:r>
              <a:rPr lang="en-IN"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Khando</a:t>
            </a: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 </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Encouraging open communication in the workplace can promote team collaboration </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development of a conflict resolution approach is beneficial for developing team bonding </a:t>
            </a:r>
          </a:p>
        </p:txBody>
      </p:sp>
      <p:pic>
        <p:nvPicPr>
          <p:cNvPr id="4098" name="Picture 2" descr="Unit 21 Human Resource Management Assignment Sainsbury">
            <a:extLst>
              <a:ext uri="{FF2B5EF4-FFF2-40B4-BE49-F238E27FC236}">
                <a16:creationId xmlns:a16="http://schemas.microsoft.com/office/drawing/2014/main" id="{733C0342-5590-4F33-AF1A-6BD0C7C0F0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138" b="34123"/>
          <a:stretch/>
        </p:blipFill>
        <p:spPr bwMode="auto">
          <a:xfrm>
            <a:off x="7104185" y="1934004"/>
            <a:ext cx="4601078" cy="1494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975091"/>
      </p:ext>
    </p:extLst>
  </p:cSld>
  <p:clrMapOvr>
    <a:masterClrMapping/>
  </p:clrMapOvr>
  <mc:AlternateContent xmlns:mc="http://schemas.openxmlformats.org/markup-compatibility/2006">
    <mc:Choice xmlns:p14="http://schemas.microsoft.com/office/powerpoint/2010/main" Requires="p14">
      <p:transition spd="slow" p14:dur="2000" advTm="27802"/>
    </mc:Choice>
    <mc:Fallback>
      <p:transition spd="slow" advTm="2780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50C010-AE3F-4AD5-98B0-8DC4AEDBAB36}"/>
              </a:ext>
            </a:extLst>
          </p:cNvPr>
          <p:cNvSpPr txBox="1"/>
          <p:nvPr/>
        </p:nvSpPr>
        <p:spPr>
          <a:xfrm>
            <a:off x="0"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Action plan for Primark</a:t>
            </a:r>
          </a:p>
        </p:txBody>
      </p:sp>
      <p:graphicFrame>
        <p:nvGraphicFramePr>
          <p:cNvPr id="4" name="Table 3">
            <a:extLst>
              <a:ext uri="{FF2B5EF4-FFF2-40B4-BE49-F238E27FC236}">
                <a16:creationId xmlns:a16="http://schemas.microsoft.com/office/drawing/2014/main" id="{1C54A944-950C-410F-8F59-1DB005ED8836}"/>
              </a:ext>
            </a:extLst>
          </p:cNvPr>
          <p:cNvGraphicFramePr>
            <a:graphicFrameLocks noGrp="1"/>
          </p:cNvGraphicFramePr>
          <p:nvPr>
            <p:extLst>
              <p:ext uri="{D42A27DB-BD31-4B8C-83A1-F6EECF244321}">
                <p14:modId xmlns:p14="http://schemas.microsoft.com/office/powerpoint/2010/main" val="180792730"/>
              </p:ext>
            </p:extLst>
          </p:nvPr>
        </p:nvGraphicFramePr>
        <p:xfrm>
          <a:off x="342252" y="784383"/>
          <a:ext cx="11507495" cy="5289234"/>
        </p:xfrm>
        <a:graphic>
          <a:graphicData uri="http://schemas.openxmlformats.org/drawingml/2006/table">
            <a:tbl>
              <a:tblPr firstRow="1" firstCol="1" bandRow="1">
                <a:tableStyleId>{5C22544A-7EE6-4342-B048-85BDC9FD1C3A}</a:tableStyleId>
              </a:tblPr>
              <a:tblGrid>
                <a:gridCol w="3835406">
                  <a:extLst>
                    <a:ext uri="{9D8B030D-6E8A-4147-A177-3AD203B41FA5}">
                      <a16:colId xmlns:a16="http://schemas.microsoft.com/office/drawing/2014/main" val="2584816351"/>
                    </a:ext>
                  </a:extLst>
                </a:gridCol>
                <a:gridCol w="3835406">
                  <a:extLst>
                    <a:ext uri="{9D8B030D-6E8A-4147-A177-3AD203B41FA5}">
                      <a16:colId xmlns:a16="http://schemas.microsoft.com/office/drawing/2014/main" val="2149478283"/>
                    </a:ext>
                  </a:extLst>
                </a:gridCol>
                <a:gridCol w="3836683">
                  <a:extLst>
                    <a:ext uri="{9D8B030D-6E8A-4147-A177-3AD203B41FA5}">
                      <a16:colId xmlns:a16="http://schemas.microsoft.com/office/drawing/2014/main" val="2666608273"/>
                    </a:ext>
                  </a:extLst>
                </a:gridCol>
              </a:tblGrid>
              <a:tr h="0">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Objective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Actions to be taken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Time-bound</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18162376"/>
                  </a:ext>
                </a:extLst>
              </a:tr>
              <a:tr h="0">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To improve team communication</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The establishment of an open communication forum is helpful for improvising the communication approach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5-6 months</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92160141"/>
                  </a:ext>
                </a:extLst>
              </a:tr>
              <a:tr h="0">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To improve team management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Making changes in the eldership approach along with the changing needs of the organization is helpful for improving team management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dirty="0">
                          <a:effectLst/>
                          <a:latin typeface="Times New Roman" panose="02020603050405020304" pitchFamily="18" charset="0"/>
                          <a:cs typeface="Times New Roman" panose="02020603050405020304" pitchFamily="18" charset="0"/>
                        </a:rPr>
                        <a:t>5-6 months</a:t>
                      </a:r>
                      <a:endPar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5137511"/>
                  </a:ext>
                </a:extLst>
              </a:tr>
            </a:tbl>
          </a:graphicData>
        </a:graphic>
      </p:graphicFrame>
    </p:spTree>
    <p:extLst>
      <p:ext uri="{BB962C8B-B14F-4D97-AF65-F5344CB8AC3E}">
        <p14:creationId xmlns:p14="http://schemas.microsoft.com/office/powerpoint/2010/main" val="2896281094"/>
      </p:ext>
    </p:extLst>
  </p:cSld>
  <p:clrMapOvr>
    <a:masterClrMapping/>
  </p:clrMapOvr>
  <mc:AlternateContent xmlns:mc="http://schemas.openxmlformats.org/markup-compatibility/2006">
    <mc:Choice xmlns:p14="http://schemas.microsoft.com/office/powerpoint/2010/main" Requires="p14">
      <p:transition spd="slow" p14:dur="2000" advTm="28584"/>
    </mc:Choice>
    <mc:Fallback>
      <p:transition spd="slow" advTm="2858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275D6E-96C8-4024-88BB-627F27428E57}"/>
              </a:ext>
            </a:extLst>
          </p:cNvPr>
          <p:cNvSpPr txBox="1"/>
          <p:nvPr/>
        </p:nvSpPr>
        <p:spPr>
          <a:xfrm>
            <a:off x="0" y="0"/>
            <a:ext cx="12192000"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Action plan for Sainsbury</a:t>
            </a:r>
          </a:p>
        </p:txBody>
      </p:sp>
      <p:graphicFrame>
        <p:nvGraphicFramePr>
          <p:cNvPr id="4" name="Table 3">
            <a:extLst>
              <a:ext uri="{FF2B5EF4-FFF2-40B4-BE49-F238E27FC236}">
                <a16:creationId xmlns:a16="http://schemas.microsoft.com/office/drawing/2014/main" id="{93F6B16A-70AE-4687-AD55-DE104684507C}"/>
              </a:ext>
            </a:extLst>
          </p:cNvPr>
          <p:cNvGraphicFramePr>
            <a:graphicFrameLocks noGrp="1"/>
          </p:cNvGraphicFramePr>
          <p:nvPr>
            <p:extLst>
              <p:ext uri="{D42A27DB-BD31-4B8C-83A1-F6EECF244321}">
                <p14:modId xmlns:p14="http://schemas.microsoft.com/office/powerpoint/2010/main" val="3247018524"/>
              </p:ext>
            </p:extLst>
          </p:nvPr>
        </p:nvGraphicFramePr>
        <p:xfrm>
          <a:off x="635976" y="784383"/>
          <a:ext cx="10920047" cy="5289234"/>
        </p:xfrm>
        <a:graphic>
          <a:graphicData uri="http://schemas.openxmlformats.org/drawingml/2006/table">
            <a:tbl>
              <a:tblPr firstRow="1" firstCol="1" bandRow="1">
                <a:tableStyleId>{5C22544A-7EE6-4342-B048-85BDC9FD1C3A}</a:tableStyleId>
              </a:tblPr>
              <a:tblGrid>
                <a:gridCol w="3639612">
                  <a:extLst>
                    <a:ext uri="{9D8B030D-6E8A-4147-A177-3AD203B41FA5}">
                      <a16:colId xmlns:a16="http://schemas.microsoft.com/office/drawing/2014/main" val="2266225351"/>
                    </a:ext>
                  </a:extLst>
                </a:gridCol>
                <a:gridCol w="3639612">
                  <a:extLst>
                    <a:ext uri="{9D8B030D-6E8A-4147-A177-3AD203B41FA5}">
                      <a16:colId xmlns:a16="http://schemas.microsoft.com/office/drawing/2014/main" val="1377499273"/>
                    </a:ext>
                  </a:extLst>
                </a:gridCol>
                <a:gridCol w="3640823">
                  <a:extLst>
                    <a:ext uri="{9D8B030D-6E8A-4147-A177-3AD203B41FA5}">
                      <a16:colId xmlns:a16="http://schemas.microsoft.com/office/drawing/2014/main" val="521555007"/>
                    </a:ext>
                  </a:extLst>
                </a:gridCol>
              </a:tblGrid>
              <a:tr h="0">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Objective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Actions to be taken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Time-bound</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94696603"/>
                  </a:ext>
                </a:extLst>
              </a:tr>
              <a:tr h="0">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To promote technological skill development training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Skill development training can be organized for the employees, and they can be monitored for getting any support from their superiors</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3-4 months</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3810221"/>
                  </a:ext>
                </a:extLst>
              </a:tr>
              <a:tr h="0">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To increase team collaboration </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a:effectLst/>
                          <a:latin typeface="Times New Roman" panose="02020603050405020304" pitchFamily="18" charset="0"/>
                          <a:cs typeface="Times New Roman" panose="02020603050405020304" pitchFamily="18" charset="0"/>
                        </a:rPr>
                        <a:t>Promoting diversity and inclusion in the team is effective for increasing team collaboration</a:t>
                      </a:r>
                      <a:endParaRPr lang="en-IN"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IN" sz="2400" dirty="0">
                          <a:effectLst/>
                          <a:latin typeface="Times New Roman" panose="02020603050405020304" pitchFamily="18" charset="0"/>
                          <a:cs typeface="Times New Roman" panose="02020603050405020304" pitchFamily="18" charset="0"/>
                        </a:rPr>
                        <a:t>4-5 months</a:t>
                      </a:r>
                      <a:endPar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2646458"/>
                  </a:ext>
                </a:extLst>
              </a:tr>
            </a:tbl>
          </a:graphicData>
        </a:graphic>
      </p:graphicFrame>
    </p:spTree>
    <p:extLst>
      <p:ext uri="{BB962C8B-B14F-4D97-AF65-F5344CB8AC3E}">
        <p14:creationId xmlns:p14="http://schemas.microsoft.com/office/powerpoint/2010/main" val="2946989715"/>
      </p:ext>
    </p:extLst>
  </p:cSld>
  <p:clrMapOvr>
    <a:masterClrMapping/>
  </p:clrMapOvr>
  <mc:AlternateContent xmlns:mc="http://schemas.openxmlformats.org/markup-compatibility/2006">
    <mc:Choice xmlns:p14="http://schemas.microsoft.com/office/powerpoint/2010/main" Requires="p14">
      <p:transition spd="slow" p14:dur="2000" advTm="26222"/>
    </mc:Choice>
    <mc:Fallback>
      <p:transition spd="slow" advTm="2622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BCAE09-BBA2-4AD8-88E7-B06D03707B01}"/>
              </a:ext>
            </a:extLst>
          </p:cNvPr>
          <p:cNvSpPr txBox="1"/>
          <p:nvPr/>
        </p:nvSpPr>
        <p:spPr>
          <a:xfrm>
            <a:off x="0" y="0"/>
            <a:ext cx="12191999" cy="661207"/>
          </a:xfrm>
          <a:prstGeom prst="rect">
            <a:avLst/>
          </a:prstGeom>
          <a:noFill/>
        </p:spPr>
        <p:txBody>
          <a:bodyPr wrap="square">
            <a:spAutoFit/>
          </a:bodyPr>
          <a:lstStyle/>
          <a:p>
            <a:pPr marL="89535"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p>
        </p:txBody>
      </p:sp>
      <p:sp>
        <p:nvSpPr>
          <p:cNvPr id="5" name="TextBox 4">
            <a:extLst>
              <a:ext uri="{FF2B5EF4-FFF2-40B4-BE49-F238E27FC236}">
                <a16:creationId xmlns:a16="http://schemas.microsoft.com/office/drawing/2014/main" id="{A9E94A91-FAF7-4289-B7B7-5528806E4FCF}"/>
              </a:ext>
            </a:extLst>
          </p:cNvPr>
          <p:cNvSpPr txBox="1"/>
          <p:nvPr/>
        </p:nvSpPr>
        <p:spPr>
          <a:xfrm>
            <a:off x="215412" y="923025"/>
            <a:ext cx="6093068" cy="5011949"/>
          </a:xfrm>
          <a:prstGeom prst="rect">
            <a:avLst/>
          </a:prstGeom>
          <a:noFill/>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Focusing on the development areas can help the Organisation to excel in their business practices</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practices are changing continuously</a:t>
            </a:r>
          </a:p>
          <a:p>
            <a:pPr marL="342900" lvl="0" indent="-342900" algn="just">
              <a:lnSpc>
                <a:spcPct val="150000"/>
              </a:lnSpc>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Technological advancement is a key to sustaining the growth</a:t>
            </a:r>
          </a:p>
          <a:p>
            <a:pPr marL="342900" lvl="0" indent="-342900" algn="just">
              <a:lnSpc>
                <a:spcPct val="150000"/>
              </a:lnSpc>
              <a:spcAft>
                <a:spcPts val="1200"/>
              </a:spcAft>
              <a:buFont typeface="Symbol" panose="05050102010706020507" pitchFamily="18" charset="2"/>
              <a:buChar char=""/>
            </a:pPr>
            <a:r>
              <a:rPr lang="en-IN"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Both organisations are working to improve their operational activities</a:t>
            </a:r>
          </a:p>
        </p:txBody>
      </p:sp>
      <p:pic>
        <p:nvPicPr>
          <p:cNvPr id="3074" name="Picture 2" descr="Conclusion Images – Browse 1,310,048 Stock Photos, Vectors, and Video |  Adobe Stock">
            <a:extLst>
              <a:ext uri="{FF2B5EF4-FFF2-40B4-BE49-F238E27FC236}">
                <a16:creationId xmlns:a16="http://schemas.microsoft.com/office/drawing/2014/main" id="{518F2B51-0AAE-4EB8-853E-CBD5DED42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0077" y="2048607"/>
            <a:ext cx="4982307" cy="2314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3640436"/>
      </p:ext>
    </p:extLst>
  </p:cSld>
  <p:clrMapOvr>
    <a:masterClrMapping/>
  </p:clrMapOvr>
  <mc:AlternateContent xmlns:mc="http://schemas.openxmlformats.org/markup-compatibility/2006">
    <mc:Choice xmlns:p14="http://schemas.microsoft.com/office/powerpoint/2010/main" Requires="p14">
      <p:transition spd="slow" p14:dur="2000" advTm="36835"/>
    </mc:Choice>
    <mc:Fallback>
      <p:transition spd="slow" advTm="3683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36766-B408-4E19-836C-05ACE0D72108}"/>
              </a:ext>
            </a:extLst>
          </p:cNvPr>
          <p:cNvSpPr txBox="1"/>
          <p:nvPr/>
        </p:nvSpPr>
        <p:spPr>
          <a:xfrm>
            <a:off x="0" y="0"/>
            <a:ext cx="12033738" cy="661207"/>
          </a:xfrm>
          <a:prstGeom prst="rect">
            <a:avLst/>
          </a:prstGeom>
          <a:noFill/>
        </p:spPr>
        <p:txBody>
          <a:bodyPr wrap="square">
            <a:spAutoFit/>
          </a:bodyPr>
          <a:lstStyle/>
          <a:p>
            <a:pPr algn="ctr">
              <a:lnSpc>
                <a:spcPct val="150000"/>
              </a:lnSpc>
              <a:spcBef>
                <a:spcPts val="1200"/>
              </a:spcBef>
              <a:spcAft>
                <a:spcPts val="1200"/>
              </a:spcAft>
            </a:pPr>
            <a:r>
              <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 List</a:t>
            </a:r>
          </a:p>
        </p:txBody>
      </p:sp>
      <p:sp>
        <p:nvSpPr>
          <p:cNvPr id="5" name="TextBox 4">
            <a:extLst>
              <a:ext uri="{FF2B5EF4-FFF2-40B4-BE49-F238E27FC236}">
                <a16:creationId xmlns:a16="http://schemas.microsoft.com/office/drawing/2014/main" id="{E7724460-5759-40BA-9E1A-CAF33AA1C89A}"/>
              </a:ext>
            </a:extLst>
          </p:cNvPr>
          <p:cNvSpPr txBox="1"/>
          <p:nvPr/>
        </p:nvSpPr>
        <p:spPr>
          <a:xfrm>
            <a:off x="142874" y="767894"/>
            <a:ext cx="11890863" cy="5155257"/>
          </a:xfrm>
          <a:prstGeom prst="rect">
            <a:avLst/>
          </a:prstGeom>
          <a:noFill/>
        </p:spPr>
        <p:txBody>
          <a:bodyPr wrap="square">
            <a:spAutoFit/>
          </a:bodyPr>
          <a:lstStyle/>
          <a:p>
            <a:pPr algn="just"/>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Anglin,</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A.H., Kincaid, P.A., Short, J.C. and Allen, D.G., (2022). Role theory perspectives: Past, present, and future applications of role theories in management research.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Management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pp.1469-1502.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2"/>
              </a:rPr>
              <a:t>https://journals.sagepub.com/doi/abs/10.1177/01492063221081442</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Baran, M. and </a:t>
            </a:r>
            <a:r>
              <a:rPr lang="en-IN" sz="14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Sypniewska</a:t>
            </a:r>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(2020</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impact of management methods on employee engagement.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p.426.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https://www.mdpi.com/2071-1050/12/1/426</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Ciulla</a:t>
            </a:r>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J.B. and </a:t>
            </a:r>
            <a:r>
              <a:rPr lang="en-IN" sz="14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Ciulla</a:t>
            </a:r>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J.B., (2020</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importance of leadership in shaping business values.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search for ethics in leadership, business, and beyond</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pp.153-163.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4"/>
              </a:rPr>
              <a:t>https://link.springer.com/chapter/10.1007/978-3-030-38463-0_10</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Darmawan</a:t>
            </a:r>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Mardikaningsih</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Sinambela</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E.A., Arifin, S., Putra, A.R.,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Hariani</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Irfan, M., Al Hakim, Y.R. and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Issalillah</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(2020). The quality of human resources, job performance and employee loyalty.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Psychosocial Rehabilitation</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pp.2580-2592.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5"/>
              </a:rPr>
              <a:t>https://www.researchgate.net/profile/Didit-Darmawan/publication/340986809_The_Quality_of_Human_Resources_Job_Performance_and_Employee_Loyalty/links/610226361ca20f6f86e61257/The-Quality-of-Human-Resources-Job-Performance-and-Employee-Loyalty.pdf</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Dusdal</a:t>
            </a:r>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Powell, J.J., (2021</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Benefits, motivations, and challenges of international collaborative research: a sociology of science case study.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Science and Public Policy</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pp.235-245.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6"/>
              </a:rPr>
              <a:t>https://academic.oup.com/spp/article-abstract/48/2/235/6135106</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Greer, C.R., (2021).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Strategic human resource management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Pearson Custom Publishing.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7"/>
              </a:rPr>
              <a:t>http://dspace.vnbrims.org:13000/jspui/bitstream/123456789/4407/1/Strategic%20Human%20Resource%20Management%20view.pdf</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Kalogiannidis</a:t>
            </a:r>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(2020</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Impact of effective business communication on employee performance.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European Journal of Business and Management Research</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8"/>
              </a:rPr>
              <a:t>https://www.ejbmr.org/index.php/ejbmr/article/view/631</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Khando</a:t>
            </a:r>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Gao, S., Islam, S.M. and Salman, A., (2021). Enhancing employees information security awareness in private and public organisations: A systematic literature review.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Computers &amp; security</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106</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p.102267.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9"/>
              </a:rPr>
              <a:t>https://www.sciencedirect.com/science/article/pii/S0167404821000912</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Raza,</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Farrukh, M., Iqbal, M.K., Farhan, M. and Wu, Y., (2021). Corporate social responsibility and employees' voluntary pro</a:t>
            </a:r>
            <a:r>
              <a:rPr lang="en-IN" sz="14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environmental behaviour: The role of organizational pride and employee engagement.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Corporate Social Responsibility and Environmental Management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28</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pp.1104-1116.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0"/>
              </a:rPr>
              <a:t>https://onlinelibrary.wiley.com/doi/abs/10.1002/csr.2109</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Riyanto</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Endri</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Herlisha</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(2021). Effect of work motivation and job satisfaction on employee performance: Mediating role of employee engagement.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Problems and Perspectives in Management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19</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p.162.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1"/>
              </a:rPr>
              <a:t>https://www.academia.edu/download/69819906/PPM_2021_03_Riyanto.pdf</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Sima</a:t>
            </a:r>
            <a:r>
              <a:rPr lang="en-IN"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 Gheorghe, I.G.,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Subić</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Nancu</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(2020). Influences of the Industry 4.0 revolution on the human capital development and consumer behaviour: A systematic review.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 p.4035. </a:t>
            </a:r>
            <a:r>
              <a:rPr lang="en-IN" sz="105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2"/>
              </a:rPr>
              <a:t>https://www.mdpi.com/2071-1050/12/10/4035</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14745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Thank You Images – Browse 281,354 Stock Photos, Vectors, and Video | Adobe  Stock">
            <a:extLst>
              <a:ext uri="{FF2B5EF4-FFF2-40B4-BE49-F238E27FC236}">
                <a16:creationId xmlns:a16="http://schemas.microsoft.com/office/drawing/2014/main" id="{E52E85CC-09FB-472E-9156-93E9B6A505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6925" y="1714500"/>
            <a:ext cx="805815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430069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35</TotalTime>
  <Words>2501</Words>
  <Application>Microsoft Office PowerPoint</Application>
  <PresentationFormat>Widescreen</PresentationFormat>
  <Paragraphs>130</Paragraphs>
  <Slides>18</Slides>
  <Notes>15</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Cambria Math</vt:lpstr>
      <vt:lpstr>Symbol</vt:lpstr>
      <vt:lpstr>Times New Roman</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Ayushkumar Patel</cp:lastModifiedBy>
  <cp:revision>1</cp:revision>
  <dcterms:created xsi:type="dcterms:W3CDTF">2024-04-08T14:03:04Z</dcterms:created>
  <dcterms:modified xsi:type="dcterms:W3CDTF">2024-04-21T12:28:13Z</dcterms:modified>
</cp:coreProperties>
</file>