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9" r:id="rId1"/>
  </p:sldMasterIdLst>
  <p:notesMasterIdLst>
    <p:notesMasterId r:id="rId40"/>
  </p:notesMasterIdLst>
  <p:sldIdLst>
    <p:sldId id="261" r:id="rId2"/>
    <p:sldId id="262" r:id="rId3"/>
    <p:sldId id="263" r:id="rId4"/>
    <p:sldId id="265" r:id="rId5"/>
    <p:sldId id="266" r:id="rId6"/>
    <p:sldId id="267" r:id="rId7"/>
    <p:sldId id="271" r:id="rId8"/>
    <p:sldId id="270" r:id="rId9"/>
    <p:sldId id="272" r:id="rId10"/>
    <p:sldId id="277" r:id="rId11"/>
    <p:sldId id="278" r:id="rId12"/>
    <p:sldId id="279" r:id="rId13"/>
    <p:sldId id="280" r:id="rId14"/>
    <p:sldId id="281" r:id="rId15"/>
    <p:sldId id="282" r:id="rId16"/>
    <p:sldId id="283" r:id="rId17"/>
    <p:sldId id="284" r:id="rId18"/>
    <p:sldId id="285" r:id="rId19"/>
    <p:sldId id="286" r:id="rId20"/>
    <p:sldId id="274" r:id="rId21"/>
    <p:sldId id="275" r:id="rId22"/>
    <p:sldId id="276" r:id="rId23"/>
    <p:sldId id="287" r:id="rId24"/>
    <p:sldId id="288" r:id="rId25"/>
    <p:sldId id="290" r:id="rId26"/>
    <p:sldId id="291" r:id="rId27"/>
    <p:sldId id="295" r:id="rId28"/>
    <p:sldId id="294" r:id="rId29"/>
    <p:sldId id="293" r:id="rId30"/>
    <p:sldId id="298" r:id="rId31"/>
    <p:sldId id="297" r:id="rId32"/>
    <p:sldId id="304" r:id="rId33"/>
    <p:sldId id="300" r:id="rId34"/>
    <p:sldId id="301" r:id="rId35"/>
    <p:sldId id="299" r:id="rId36"/>
    <p:sldId id="296" r:id="rId37"/>
    <p:sldId id="302" r:id="rId38"/>
    <p:sldId id="303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475"/>
    <p:restoredTop sz="94602"/>
  </p:normalViewPr>
  <p:slideViewPr>
    <p:cSldViewPr>
      <p:cViewPr varScale="1">
        <p:scale>
          <a:sx n="85" d="100"/>
          <a:sy n="85" d="100"/>
        </p:scale>
        <p:origin x="1128" y="1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EED770-C6BB-49ED-A0E5-FE27048859B0}" type="doc">
      <dgm:prSet loTypeId="urn:microsoft.com/office/officeart/2016/7/layout/LinearBlockProcessNumbered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8FEF8F1-5DE4-48F0-8640-CA8C03E790CE}">
      <dgm:prSet/>
      <dgm:spPr/>
      <dgm:t>
        <a:bodyPr/>
        <a:lstStyle/>
        <a:p>
          <a:r>
            <a:rPr lang="en-GB"/>
            <a:t>Remind schools</a:t>
          </a:r>
          <a:endParaRPr lang="en-US"/>
        </a:p>
      </dgm:t>
    </dgm:pt>
    <dgm:pt modelId="{730DF134-77CE-42EC-91B0-3CBB3D2C254F}" type="parTrans" cxnId="{5E54DA3C-3788-4877-B8EE-AEEB119ADF31}">
      <dgm:prSet/>
      <dgm:spPr/>
      <dgm:t>
        <a:bodyPr/>
        <a:lstStyle/>
        <a:p>
          <a:endParaRPr lang="en-US"/>
        </a:p>
      </dgm:t>
    </dgm:pt>
    <dgm:pt modelId="{B7BEB620-90B0-44B1-93DF-EE795192747C}" type="sibTrans" cxnId="{5E54DA3C-3788-4877-B8EE-AEEB119ADF31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9513A17C-9A90-48C3-89DA-E33525374957}">
      <dgm:prSet/>
      <dgm:spPr/>
      <dgm:t>
        <a:bodyPr/>
        <a:lstStyle/>
        <a:p>
          <a:r>
            <a:rPr lang="en-GB"/>
            <a:t>Contact venue</a:t>
          </a:r>
          <a:endParaRPr lang="en-US"/>
        </a:p>
      </dgm:t>
    </dgm:pt>
    <dgm:pt modelId="{BCA3F8EA-BBB3-46A1-BAB4-242304482B5E}" type="parTrans" cxnId="{C0C16E13-24A6-4186-AD13-0DAC0243C9A5}">
      <dgm:prSet/>
      <dgm:spPr/>
      <dgm:t>
        <a:bodyPr/>
        <a:lstStyle/>
        <a:p>
          <a:endParaRPr lang="en-US"/>
        </a:p>
      </dgm:t>
    </dgm:pt>
    <dgm:pt modelId="{69F3D6B9-1C4D-415D-8490-D1E16EA91D26}" type="sibTrans" cxnId="{C0C16E13-24A6-4186-AD13-0DAC0243C9A5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06761B1F-07B0-4659-85A7-2CC2EC5C66B7}">
      <dgm:prSet/>
      <dgm:spPr/>
      <dgm:t>
        <a:bodyPr/>
        <a:lstStyle/>
        <a:p>
          <a:r>
            <a:rPr lang="en-GB"/>
            <a:t>Contact Staff</a:t>
          </a:r>
          <a:endParaRPr lang="en-US"/>
        </a:p>
      </dgm:t>
    </dgm:pt>
    <dgm:pt modelId="{272EC759-141B-4133-B4F2-82CCC756C01D}" type="parTrans" cxnId="{0C97CA62-182A-4084-AF58-050E35F0BC66}">
      <dgm:prSet/>
      <dgm:spPr/>
      <dgm:t>
        <a:bodyPr/>
        <a:lstStyle/>
        <a:p>
          <a:endParaRPr lang="en-US"/>
        </a:p>
      </dgm:t>
    </dgm:pt>
    <dgm:pt modelId="{A3600E63-B9FE-448D-9993-52881CFE2F3F}" type="sibTrans" cxnId="{0C97CA62-182A-4084-AF58-050E35F0BC66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4C376125-499B-478E-99AD-6E49200AB2E0}">
      <dgm:prSet/>
      <dgm:spPr/>
      <dgm:t>
        <a:bodyPr/>
        <a:lstStyle/>
        <a:p>
          <a:r>
            <a:rPr lang="en-GB"/>
            <a:t>Arrange equipment</a:t>
          </a:r>
          <a:endParaRPr lang="en-US"/>
        </a:p>
      </dgm:t>
    </dgm:pt>
    <dgm:pt modelId="{17F06244-1DA3-4B11-A543-79EE334DEE8A}" type="parTrans" cxnId="{5639FF3B-B46B-4FBA-8004-81836968B11B}">
      <dgm:prSet/>
      <dgm:spPr/>
      <dgm:t>
        <a:bodyPr/>
        <a:lstStyle/>
        <a:p>
          <a:endParaRPr lang="en-US"/>
        </a:p>
      </dgm:t>
    </dgm:pt>
    <dgm:pt modelId="{AF547E87-8303-4C8B-9D15-78E982614B4E}" type="sibTrans" cxnId="{5639FF3B-B46B-4FBA-8004-81836968B11B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7246AE94-A823-4782-A02D-1F000B374824}">
      <dgm:prSet/>
      <dgm:spPr/>
      <dgm:t>
        <a:bodyPr/>
        <a:lstStyle/>
        <a:p>
          <a:r>
            <a:rPr lang="en-GB"/>
            <a:t>Print out draw and scoring sheets</a:t>
          </a:r>
          <a:endParaRPr lang="en-US"/>
        </a:p>
      </dgm:t>
    </dgm:pt>
    <dgm:pt modelId="{1CAE02A7-4977-44BB-B9AE-1EF9DD501198}" type="parTrans" cxnId="{E7224679-20A7-46A5-9BA7-ABB96EE17395}">
      <dgm:prSet/>
      <dgm:spPr/>
      <dgm:t>
        <a:bodyPr/>
        <a:lstStyle/>
        <a:p>
          <a:endParaRPr lang="en-US"/>
        </a:p>
      </dgm:t>
    </dgm:pt>
    <dgm:pt modelId="{06B8BF78-1348-47D0-A4C5-F8FB6C9C8A9C}" type="sibTrans" cxnId="{E7224679-20A7-46A5-9BA7-ABB96EE17395}">
      <dgm:prSet phldrT="05" phldr="0"/>
      <dgm:spPr/>
      <dgm:t>
        <a:bodyPr/>
        <a:lstStyle/>
        <a:p>
          <a:r>
            <a:rPr lang="en-US"/>
            <a:t>05</a:t>
          </a:r>
        </a:p>
      </dgm:t>
    </dgm:pt>
    <dgm:pt modelId="{55A702B4-4290-D84A-BD39-24C0192478FF}" type="pres">
      <dgm:prSet presAssocID="{ACEED770-C6BB-49ED-A0E5-FE27048859B0}" presName="Name0" presStyleCnt="0">
        <dgm:presLayoutVars>
          <dgm:animLvl val="lvl"/>
          <dgm:resizeHandles val="exact"/>
        </dgm:presLayoutVars>
      </dgm:prSet>
      <dgm:spPr/>
    </dgm:pt>
    <dgm:pt modelId="{EB46B78F-2AF1-DD44-8824-5CD84C3FCA41}" type="pres">
      <dgm:prSet presAssocID="{88FEF8F1-5DE4-48F0-8640-CA8C03E790CE}" presName="compositeNode" presStyleCnt="0">
        <dgm:presLayoutVars>
          <dgm:bulletEnabled val="1"/>
        </dgm:presLayoutVars>
      </dgm:prSet>
      <dgm:spPr/>
    </dgm:pt>
    <dgm:pt modelId="{731CB276-4234-A34A-882D-449EFDD18AF2}" type="pres">
      <dgm:prSet presAssocID="{88FEF8F1-5DE4-48F0-8640-CA8C03E790CE}" presName="bgRect" presStyleLbl="alignNode1" presStyleIdx="0" presStyleCnt="5"/>
      <dgm:spPr/>
    </dgm:pt>
    <dgm:pt modelId="{F05C30BF-FA58-8D4B-9DE5-2A06744BBBC9}" type="pres">
      <dgm:prSet presAssocID="{B7BEB620-90B0-44B1-93DF-EE795192747C}" presName="sibTransNodeRect" presStyleLbl="alignNode1" presStyleIdx="0" presStyleCnt="5">
        <dgm:presLayoutVars>
          <dgm:chMax val="0"/>
          <dgm:bulletEnabled val="1"/>
        </dgm:presLayoutVars>
      </dgm:prSet>
      <dgm:spPr/>
    </dgm:pt>
    <dgm:pt modelId="{0DA39351-3E94-D34E-9D56-D114CCA2CDE8}" type="pres">
      <dgm:prSet presAssocID="{88FEF8F1-5DE4-48F0-8640-CA8C03E790CE}" presName="nodeRect" presStyleLbl="alignNode1" presStyleIdx="0" presStyleCnt="5">
        <dgm:presLayoutVars>
          <dgm:bulletEnabled val="1"/>
        </dgm:presLayoutVars>
      </dgm:prSet>
      <dgm:spPr/>
    </dgm:pt>
    <dgm:pt modelId="{8AA76150-98AF-104C-8F4E-34818D8E0862}" type="pres">
      <dgm:prSet presAssocID="{B7BEB620-90B0-44B1-93DF-EE795192747C}" presName="sibTrans" presStyleCnt="0"/>
      <dgm:spPr/>
    </dgm:pt>
    <dgm:pt modelId="{D38AAD9E-811E-A84F-A32B-F67033445898}" type="pres">
      <dgm:prSet presAssocID="{9513A17C-9A90-48C3-89DA-E33525374957}" presName="compositeNode" presStyleCnt="0">
        <dgm:presLayoutVars>
          <dgm:bulletEnabled val="1"/>
        </dgm:presLayoutVars>
      </dgm:prSet>
      <dgm:spPr/>
    </dgm:pt>
    <dgm:pt modelId="{C9277E76-1181-9542-9E1B-9BF8F76999EB}" type="pres">
      <dgm:prSet presAssocID="{9513A17C-9A90-48C3-89DA-E33525374957}" presName="bgRect" presStyleLbl="alignNode1" presStyleIdx="1" presStyleCnt="5"/>
      <dgm:spPr/>
    </dgm:pt>
    <dgm:pt modelId="{C157BDE4-63A2-2A45-9E9A-ED6C4E471627}" type="pres">
      <dgm:prSet presAssocID="{69F3D6B9-1C4D-415D-8490-D1E16EA91D26}" presName="sibTransNodeRect" presStyleLbl="alignNode1" presStyleIdx="1" presStyleCnt="5">
        <dgm:presLayoutVars>
          <dgm:chMax val="0"/>
          <dgm:bulletEnabled val="1"/>
        </dgm:presLayoutVars>
      </dgm:prSet>
      <dgm:spPr/>
    </dgm:pt>
    <dgm:pt modelId="{1DEBCAEC-8B02-DB42-8512-58220E20D980}" type="pres">
      <dgm:prSet presAssocID="{9513A17C-9A90-48C3-89DA-E33525374957}" presName="nodeRect" presStyleLbl="alignNode1" presStyleIdx="1" presStyleCnt="5">
        <dgm:presLayoutVars>
          <dgm:bulletEnabled val="1"/>
        </dgm:presLayoutVars>
      </dgm:prSet>
      <dgm:spPr/>
    </dgm:pt>
    <dgm:pt modelId="{60E92BE4-6385-4743-83C9-DC7E2782D423}" type="pres">
      <dgm:prSet presAssocID="{69F3D6B9-1C4D-415D-8490-D1E16EA91D26}" presName="sibTrans" presStyleCnt="0"/>
      <dgm:spPr/>
    </dgm:pt>
    <dgm:pt modelId="{B4ED2326-D75E-FD47-A5B9-BFD47217E97A}" type="pres">
      <dgm:prSet presAssocID="{06761B1F-07B0-4659-85A7-2CC2EC5C66B7}" presName="compositeNode" presStyleCnt="0">
        <dgm:presLayoutVars>
          <dgm:bulletEnabled val="1"/>
        </dgm:presLayoutVars>
      </dgm:prSet>
      <dgm:spPr/>
    </dgm:pt>
    <dgm:pt modelId="{A887264E-B2A5-CA42-898E-CFD83A87730C}" type="pres">
      <dgm:prSet presAssocID="{06761B1F-07B0-4659-85A7-2CC2EC5C66B7}" presName="bgRect" presStyleLbl="alignNode1" presStyleIdx="2" presStyleCnt="5"/>
      <dgm:spPr/>
    </dgm:pt>
    <dgm:pt modelId="{1F0A1BE9-8232-1648-A115-089FC2113D59}" type="pres">
      <dgm:prSet presAssocID="{A3600E63-B9FE-448D-9993-52881CFE2F3F}" presName="sibTransNodeRect" presStyleLbl="alignNode1" presStyleIdx="2" presStyleCnt="5">
        <dgm:presLayoutVars>
          <dgm:chMax val="0"/>
          <dgm:bulletEnabled val="1"/>
        </dgm:presLayoutVars>
      </dgm:prSet>
      <dgm:spPr/>
    </dgm:pt>
    <dgm:pt modelId="{60AD93D1-1796-3F47-993F-5B9D3819E349}" type="pres">
      <dgm:prSet presAssocID="{06761B1F-07B0-4659-85A7-2CC2EC5C66B7}" presName="nodeRect" presStyleLbl="alignNode1" presStyleIdx="2" presStyleCnt="5">
        <dgm:presLayoutVars>
          <dgm:bulletEnabled val="1"/>
        </dgm:presLayoutVars>
      </dgm:prSet>
      <dgm:spPr/>
    </dgm:pt>
    <dgm:pt modelId="{985C5B75-9383-6D46-9A09-FF68ADAD6D7F}" type="pres">
      <dgm:prSet presAssocID="{A3600E63-B9FE-448D-9993-52881CFE2F3F}" presName="sibTrans" presStyleCnt="0"/>
      <dgm:spPr/>
    </dgm:pt>
    <dgm:pt modelId="{FAC198B8-2130-224B-A57A-13BDEC5A55EB}" type="pres">
      <dgm:prSet presAssocID="{4C376125-499B-478E-99AD-6E49200AB2E0}" presName="compositeNode" presStyleCnt="0">
        <dgm:presLayoutVars>
          <dgm:bulletEnabled val="1"/>
        </dgm:presLayoutVars>
      </dgm:prSet>
      <dgm:spPr/>
    </dgm:pt>
    <dgm:pt modelId="{20609897-53EF-C544-8D97-EC55F52413DC}" type="pres">
      <dgm:prSet presAssocID="{4C376125-499B-478E-99AD-6E49200AB2E0}" presName="bgRect" presStyleLbl="alignNode1" presStyleIdx="3" presStyleCnt="5"/>
      <dgm:spPr/>
    </dgm:pt>
    <dgm:pt modelId="{FC544811-6973-E84D-A91C-8954DAE02210}" type="pres">
      <dgm:prSet presAssocID="{AF547E87-8303-4C8B-9D15-78E982614B4E}" presName="sibTransNodeRect" presStyleLbl="alignNode1" presStyleIdx="3" presStyleCnt="5">
        <dgm:presLayoutVars>
          <dgm:chMax val="0"/>
          <dgm:bulletEnabled val="1"/>
        </dgm:presLayoutVars>
      </dgm:prSet>
      <dgm:spPr/>
    </dgm:pt>
    <dgm:pt modelId="{03B5CD83-445A-F447-95C5-43E406DAFD4E}" type="pres">
      <dgm:prSet presAssocID="{4C376125-499B-478E-99AD-6E49200AB2E0}" presName="nodeRect" presStyleLbl="alignNode1" presStyleIdx="3" presStyleCnt="5">
        <dgm:presLayoutVars>
          <dgm:bulletEnabled val="1"/>
        </dgm:presLayoutVars>
      </dgm:prSet>
      <dgm:spPr/>
    </dgm:pt>
    <dgm:pt modelId="{4AD7B174-0FA0-5547-B905-59A6D5A64BF4}" type="pres">
      <dgm:prSet presAssocID="{AF547E87-8303-4C8B-9D15-78E982614B4E}" presName="sibTrans" presStyleCnt="0"/>
      <dgm:spPr/>
    </dgm:pt>
    <dgm:pt modelId="{2CDC00C8-E54B-0E49-B89C-1DBDE3FD7829}" type="pres">
      <dgm:prSet presAssocID="{7246AE94-A823-4782-A02D-1F000B374824}" presName="compositeNode" presStyleCnt="0">
        <dgm:presLayoutVars>
          <dgm:bulletEnabled val="1"/>
        </dgm:presLayoutVars>
      </dgm:prSet>
      <dgm:spPr/>
    </dgm:pt>
    <dgm:pt modelId="{820739AD-FD4B-CB47-9ACE-A9B8CB196764}" type="pres">
      <dgm:prSet presAssocID="{7246AE94-A823-4782-A02D-1F000B374824}" presName="bgRect" presStyleLbl="alignNode1" presStyleIdx="4" presStyleCnt="5"/>
      <dgm:spPr/>
    </dgm:pt>
    <dgm:pt modelId="{D9DC63DE-AB0B-0F43-8C2C-325C20730FAE}" type="pres">
      <dgm:prSet presAssocID="{06B8BF78-1348-47D0-A4C5-F8FB6C9C8A9C}" presName="sibTransNodeRect" presStyleLbl="alignNode1" presStyleIdx="4" presStyleCnt="5">
        <dgm:presLayoutVars>
          <dgm:chMax val="0"/>
          <dgm:bulletEnabled val="1"/>
        </dgm:presLayoutVars>
      </dgm:prSet>
      <dgm:spPr/>
    </dgm:pt>
    <dgm:pt modelId="{33FC060D-A4C7-A14C-A093-E3CF961F0018}" type="pres">
      <dgm:prSet presAssocID="{7246AE94-A823-4782-A02D-1F000B374824}" presName="nodeRect" presStyleLbl="alignNode1" presStyleIdx="4" presStyleCnt="5">
        <dgm:presLayoutVars>
          <dgm:bulletEnabled val="1"/>
        </dgm:presLayoutVars>
      </dgm:prSet>
      <dgm:spPr/>
    </dgm:pt>
  </dgm:ptLst>
  <dgm:cxnLst>
    <dgm:cxn modelId="{6DB7E403-FEAB-9148-B98D-29F246D7DF9A}" type="presOf" srcId="{88FEF8F1-5DE4-48F0-8640-CA8C03E790CE}" destId="{0DA39351-3E94-D34E-9D56-D114CCA2CDE8}" srcOrd="1" destOrd="0" presId="urn:microsoft.com/office/officeart/2016/7/layout/LinearBlockProcessNumbered"/>
    <dgm:cxn modelId="{C0C16E13-24A6-4186-AD13-0DAC0243C9A5}" srcId="{ACEED770-C6BB-49ED-A0E5-FE27048859B0}" destId="{9513A17C-9A90-48C3-89DA-E33525374957}" srcOrd="1" destOrd="0" parTransId="{BCA3F8EA-BBB3-46A1-BAB4-242304482B5E}" sibTransId="{69F3D6B9-1C4D-415D-8490-D1E16EA91D26}"/>
    <dgm:cxn modelId="{7AA6F213-FA56-554E-BF9A-67EBAAF0D746}" type="presOf" srcId="{B7BEB620-90B0-44B1-93DF-EE795192747C}" destId="{F05C30BF-FA58-8D4B-9DE5-2A06744BBBC9}" srcOrd="0" destOrd="0" presId="urn:microsoft.com/office/officeart/2016/7/layout/LinearBlockProcessNumbered"/>
    <dgm:cxn modelId="{97E37916-A9CA-8D47-843F-85A05E00E259}" type="presOf" srcId="{7246AE94-A823-4782-A02D-1F000B374824}" destId="{33FC060D-A4C7-A14C-A093-E3CF961F0018}" srcOrd="1" destOrd="0" presId="urn:microsoft.com/office/officeart/2016/7/layout/LinearBlockProcessNumbered"/>
    <dgm:cxn modelId="{27C2541D-12CE-5D48-9B2A-F930270687D2}" type="presOf" srcId="{9513A17C-9A90-48C3-89DA-E33525374957}" destId="{1DEBCAEC-8B02-DB42-8512-58220E20D980}" srcOrd="1" destOrd="0" presId="urn:microsoft.com/office/officeart/2016/7/layout/LinearBlockProcessNumbered"/>
    <dgm:cxn modelId="{571EE629-7FE1-5E4E-9263-DDD1CC16201B}" type="presOf" srcId="{9513A17C-9A90-48C3-89DA-E33525374957}" destId="{C9277E76-1181-9542-9E1B-9BF8F76999EB}" srcOrd="0" destOrd="0" presId="urn:microsoft.com/office/officeart/2016/7/layout/LinearBlockProcessNumbered"/>
    <dgm:cxn modelId="{2897FC32-13A0-5B49-91D8-57F36C0D3B8D}" type="presOf" srcId="{4C376125-499B-478E-99AD-6E49200AB2E0}" destId="{20609897-53EF-C544-8D97-EC55F52413DC}" srcOrd="0" destOrd="0" presId="urn:microsoft.com/office/officeart/2016/7/layout/LinearBlockProcessNumbered"/>
    <dgm:cxn modelId="{5639FF3B-B46B-4FBA-8004-81836968B11B}" srcId="{ACEED770-C6BB-49ED-A0E5-FE27048859B0}" destId="{4C376125-499B-478E-99AD-6E49200AB2E0}" srcOrd="3" destOrd="0" parTransId="{17F06244-1DA3-4B11-A543-79EE334DEE8A}" sibTransId="{AF547E87-8303-4C8B-9D15-78E982614B4E}"/>
    <dgm:cxn modelId="{5E54DA3C-3788-4877-B8EE-AEEB119ADF31}" srcId="{ACEED770-C6BB-49ED-A0E5-FE27048859B0}" destId="{88FEF8F1-5DE4-48F0-8640-CA8C03E790CE}" srcOrd="0" destOrd="0" parTransId="{730DF134-77CE-42EC-91B0-3CBB3D2C254F}" sibTransId="{B7BEB620-90B0-44B1-93DF-EE795192747C}"/>
    <dgm:cxn modelId="{2550F543-3256-E342-8723-212D46C3D992}" type="presOf" srcId="{69F3D6B9-1C4D-415D-8490-D1E16EA91D26}" destId="{C157BDE4-63A2-2A45-9E9A-ED6C4E471627}" srcOrd="0" destOrd="0" presId="urn:microsoft.com/office/officeart/2016/7/layout/LinearBlockProcessNumbered"/>
    <dgm:cxn modelId="{14C9A950-2CDA-1841-9180-04C961325C0B}" type="presOf" srcId="{AF547E87-8303-4C8B-9D15-78E982614B4E}" destId="{FC544811-6973-E84D-A91C-8954DAE02210}" srcOrd="0" destOrd="0" presId="urn:microsoft.com/office/officeart/2016/7/layout/LinearBlockProcessNumbered"/>
    <dgm:cxn modelId="{584E805D-20DF-C344-BF29-473FC559BACA}" type="presOf" srcId="{06B8BF78-1348-47D0-A4C5-F8FB6C9C8A9C}" destId="{D9DC63DE-AB0B-0F43-8C2C-325C20730FAE}" srcOrd="0" destOrd="0" presId="urn:microsoft.com/office/officeart/2016/7/layout/LinearBlockProcessNumbered"/>
    <dgm:cxn modelId="{0C97CA62-182A-4084-AF58-050E35F0BC66}" srcId="{ACEED770-C6BB-49ED-A0E5-FE27048859B0}" destId="{06761B1F-07B0-4659-85A7-2CC2EC5C66B7}" srcOrd="2" destOrd="0" parTransId="{272EC759-141B-4133-B4F2-82CCC756C01D}" sibTransId="{A3600E63-B9FE-448D-9993-52881CFE2F3F}"/>
    <dgm:cxn modelId="{E7224679-20A7-46A5-9BA7-ABB96EE17395}" srcId="{ACEED770-C6BB-49ED-A0E5-FE27048859B0}" destId="{7246AE94-A823-4782-A02D-1F000B374824}" srcOrd="4" destOrd="0" parTransId="{1CAE02A7-4977-44BB-B9AE-1EF9DD501198}" sibTransId="{06B8BF78-1348-47D0-A4C5-F8FB6C9C8A9C}"/>
    <dgm:cxn modelId="{5508DA7A-7F82-B349-9E1F-81C04E112BC9}" type="presOf" srcId="{06761B1F-07B0-4659-85A7-2CC2EC5C66B7}" destId="{A887264E-B2A5-CA42-898E-CFD83A87730C}" srcOrd="0" destOrd="0" presId="urn:microsoft.com/office/officeart/2016/7/layout/LinearBlockProcessNumbered"/>
    <dgm:cxn modelId="{784C6B86-A944-C94B-A444-4CBF85187412}" type="presOf" srcId="{7246AE94-A823-4782-A02D-1F000B374824}" destId="{820739AD-FD4B-CB47-9ACE-A9B8CB196764}" srcOrd="0" destOrd="0" presId="urn:microsoft.com/office/officeart/2016/7/layout/LinearBlockProcessNumbered"/>
    <dgm:cxn modelId="{C0CA948E-16E6-A445-809D-480ADF0A9C2B}" type="presOf" srcId="{4C376125-499B-478E-99AD-6E49200AB2E0}" destId="{03B5CD83-445A-F447-95C5-43E406DAFD4E}" srcOrd="1" destOrd="0" presId="urn:microsoft.com/office/officeart/2016/7/layout/LinearBlockProcessNumbered"/>
    <dgm:cxn modelId="{E4E40294-1444-7C48-8CF1-66C321D6349A}" type="presOf" srcId="{A3600E63-B9FE-448D-9993-52881CFE2F3F}" destId="{1F0A1BE9-8232-1648-A115-089FC2113D59}" srcOrd="0" destOrd="0" presId="urn:microsoft.com/office/officeart/2016/7/layout/LinearBlockProcessNumbered"/>
    <dgm:cxn modelId="{E20F2397-32E8-8942-BCF8-48C83FD21EB5}" type="presOf" srcId="{88FEF8F1-5DE4-48F0-8640-CA8C03E790CE}" destId="{731CB276-4234-A34A-882D-449EFDD18AF2}" srcOrd="0" destOrd="0" presId="urn:microsoft.com/office/officeart/2016/7/layout/LinearBlockProcessNumbered"/>
    <dgm:cxn modelId="{385DE0BF-6445-534B-B307-59A60CBFDAEB}" type="presOf" srcId="{ACEED770-C6BB-49ED-A0E5-FE27048859B0}" destId="{55A702B4-4290-D84A-BD39-24C0192478FF}" srcOrd="0" destOrd="0" presId="urn:microsoft.com/office/officeart/2016/7/layout/LinearBlockProcessNumbered"/>
    <dgm:cxn modelId="{1D6103F4-A5B5-B84D-BCDA-0516A97B86E3}" type="presOf" srcId="{06761B1F-07B0-4659-85A7-2CC2EC5C66B7}" destId="{60AD93D1-1796-3F47-993F-5B9D3819E349}" srcOrd="1" destOrd="0" presId="urn:microsoft.com/office/officeart/2016/7/layout/LinearBlockProcessNumbered"/>
    <dgm:cxn modelId="{DD5A5D2A-907F-5143-BA5A-426E703B130B}" type="presParOf" srcId="{55A702B4-4290-D84A-BD39-24C0192478FF}" destId="{EB46B78F-2AF1-DD44-8824-5CD84C3FCA41}" srcOrd="0" destOrd="0" presId="urn:microsoft.com/office/officeart/2016/7/layout/LinearBlockProcessNumbered"/>
    <dgm:cxn modelId="{670BA2BA-F9E1-9F49-ADCB-5645E4C95264}" type="presParOf" srcId="{EB46B78F-2AF1-DD44-8824-5CD84C3FCA41}" destId="{731CB276-4234-A34A-882D-449EFDD18AF2}" srcOrd="0" destOrd="0" presId="urn:microsoft.com/office/officeart/2016/7/layout/LinearBlockProcessNumbered"/>
    <dgm:cxn modelId="{4CBCCD8E-E366-644F-B890-06AA4A26F863}" type="presParOf" srcId="{EB46B78F-2AF1-DD44-8824-5CD84C3FCA41}" destId="{F05C30BF-FA58-8D4B-9DE5-2A06744BBBC9}" srcOrd="1" destOrd="0" presId="urn:microsoft.com/office/officeart/2016/7/layout/LinearBlockProcessNumbered"/>
    <dgm:cxn modelId="{0C84827F-A04E-FC4F-8266-20B6F107E5EE}" type="presParOf" srcId="{EB46B78F-2AF1-DD44-8824-5CD84C3FCA41}" destId="{0DA39351-3E94-D34E-9D56-D114CCA2CDE8}" srcOrd="2" destOrd="0" presId="urn:microsoft.com/office/officeart/2016/7/layout/LinearBlockProcessNumbered"/>
    <dgm:cxn modelId="{41A89B4F-3395-A44E-A98D-85ADCFAE422E}" type="presParOf" srcId="{55A702B4-4290-D84A-BD39-24C0192478FF}" destId="{8AA76150-98AF-104C-8F4E-34818D8E0862}" srcOrd="1" destOrd="0" presId="urn:microsoft.com/office/officeart/2016/7/layout/LinearBlockProcessNumbered"/>
    <dgm:cxn modelId="{85AAF694-B0BB-FC4E-BCC4-CAB0E2114E84}" type="presParOf" srcId="{55A702B4-4290-D84A-BD39-24C0192478FF}" destId="{D38AAD9E-811E-A84F-A32B-F67033445898}" srcOrd="2" destOrd="0" presId="urn:microsoft.com/office/officeart/2016/7/layout/LinearBlockProcessNumbered"/>
    <dgm:cxn modelId="{44012CCC-A65A-E24D-8B5E-9F7D628EC8E9}" type="presParOf" srcId="{D38AAD9E-811E-A84F-A32B-F67033445898}" destId="{C9277E76-1181-9542-9E1B-9BF8F76999EB}" srcOrd="0" destOrd="0" presId="urn:microsoft.com/office/officeart/2016/7/layout/LinearBlockProcessNumbered"/>
    <dgm:cxn modelId="{62449F9A-ECE8-F541-91F1-D3997D75C4B2}" type="presParOf" srcId="{D38AAD9E-811E-A84F-A32B-F67033445898}" destId="{C157BDE4-63A2-2A45-9E9A-ED6C4E471627}" srcOrd="1" destOrd="0" presId="urn:microsoft.com/office/officeart/2016/7/layout/LinearBlockProcessNumbered"/>
    <dgm:cxn modelId="{38B8580D-D297-D54A-9236-3099E14102AB}" type="presParOf" srcId="{D38AAD9E-811E-A84F-A32B-F67033445898}" destId="{1DEBCAEC-8B02-DB42-8512-58220E20D980}" srcOrd="2" destOrd="0" presId="urn:microsoft.com/office/officeart/2016/7/layout/LinearBlockProcessNumbered"/>
    <dgm:cxn modelId="{684419D1-0CEB-EE4B-B113-C6A479C4FC70}" type="presParOf" srcId="{55A702B4-4290-D84A-BD39-24C0192478FF}" destId="{60E92BE4-6385-4743-83C9-DC7E2782D423}" srcOrd="3" destOrd="0" presId="urn:microsoft.com/office/officeart/2016/7/layout/LinearBlockProcessNumbered"/>
    <dgm:cxn modelId="{A4C512CC-2E05-FD4B-90B6-FE41130F2B8E}" type="presParOf" srcId="{55A702B4-4290-D84A-BD39-24C0192478FF}" destId="{B4ED2326-D75E-FD47-A5B9-BFD47217E97A}" srcOrd="4" destOrd="0" presId="urn:microsoft.com/office/officeart/2016/7/layout/LinearBlockProcessNumbered"/>
    <dgm:cxn modelId="{F6278BE5-D82E-AC4E-8FEC-37014BC41652}" type="presParOf" srcId="{B4ED2326-D75E-FD47-A5B9-BFD47217E97A}" destId="{A887264E-B2A5-CA42-898E-CFD83A87730C}" srcOrd="0" destOrd="0" presId="urn:microsoft.com/office/officeart/2016/7/layout/LinearBlockProcessNumbered"/>
    <dgm:cxn modelId="{F4052E11-3F91-534B-91FC-3E14D801853B}" type="presParOf" srcId="{B4ED2326-D75E-FD47-A5B9-BFD47217E97A}" destId="{1F0A1BE9-8232-1648-A115-089FC2113D59}" srcOrd="1" destOrd="0" presId="urn:microsoft.com/office/officeart/2016/7/layout/LinearBlockProcessNumbered"/>
    <dgm:cxn modelId="{8E01EBD0-AA04-A04C-9B53-D1D04385F76F}" type="presParOf" srcId="{B4ED2326-D75E-FD47-A5B9-BFD47217E97A}" destId="{60AD93D1-1796-3F47-993F-5B9D3819E349}" srcOrd="2" destOrd="0" presId="urn:microsoft.com/office/officeart/2016/7/layout/LinearBlockProcessNumbered"/>
    <dgm:cxn modelId="{64D3B413-9690-6147-A27F-1307124310F0}" type="presParOf" srcId="{55A702B4-4290-D84A-BD39-24C0192478FF}" destId="{985C5B75-9383-6D46-9A09-FF68ADAD6D7F}" srcOrd="5" destOrd="0" presId="urn:microsoft.com/office/officeart/2016/7/layout/LinearBlockProcessNumbered"/>
    <dgm:cxn modelId="{0D973ADB-B03A-9A42-ABEC-CA2084DAD300}" type="presParOf" srcId="{55A702B4-4290-D84A-BD39-24C0192478FF}" destId="{FAC198B8-2130-224B-A57A-13BDEC5A55EB}" srcOrd="6" destOrd="0" presId="urn:microsoft.com/office/officeart/2016/7/layout/LinearBlockProcessNumbered"/>
    <dgm:cxn modelId="{40753B1D-A6D9-E14D-8EF6-124E2E82D603}" type="presParOf" srcId="{FAC198B8-2130-224B-A57A-13BDEC5A55EB}" destId="{20609897-53EF-C544-8D97-EC55F52413DC}" srcOrd="0" destOrd="0" presId="urn:microsoft.com/office/officeart/2016/7/layout/LinearBlockProcessNumbered"/>
    <dgm:cxn modelId="{B16BD48F-8CC1-0046-B4C4-B30C3B1092AE}" type="presParOf" srcId="{FAC198B8-2130-224B-A57A-13BDEC5A55EB}" destId="{FC544811-6973-E84D-A91C-8954DAE02210}" srcOrd="1" destOrd="0" presId="urn:microsoft.com/office/officeart/2016/7/layout/LinearBlockProcessNumbered"/>
    <dgm:cxn modelId="{C3B10A90-1CEE-D24D-9D20-AB3D607E03EB}" type="presParOf" srcId="{FAC198B8-2130-224B-A57A-13BDEC5A55EB}" destId="{03B5CD83-445A-F447-95C5-43E406DAFD4E}" srcOrd="2" destOrd="0" presId="urn:microsoft.com/office/officeart/2016/7/layout/LinearBlockProcessNumbered"/>
    <dgm:cxn modelId="{C67D8310-7DA3-004B-93E1-5A6DC295C77B}" type="presParOf" srcId="{55A702B4-4290-D84A-BD39-24C0192478FF}" destId="{4AD7B174-0FA0-5547-B905-59A6D5A64BF4}" srcOrd="7" destOrd="0" presId="urn:microsoft.com/office/officeart/2016/7/layout/LinearBlockProcessNumbered"/>
    <dgm:cxn modelId="{7D2CA024-7113-7148-8F61-472845AA98BC}" type="presParOf" srcId="{55A702B4-4290-D84A-BD39-24C0192478FF}" destId="{2CDC00C8-E54B-0E49-B89C-1DBDE3FD7829}" srcOrd="8" destOrd="0" presId="urn:microsoft.com/office/officeart/2016/7/layout/LinearBlockProcessNumbered"/>
    <dgm:cxn modelId="{1B27206E-A908-4448-89AF-46E7E0B267F9}" type="presParOf" srcId="{2CDC00C8-E54B-0E49-B89C-1DBDE3FD7829}" destId="{820739AD-FD4B-CB47-9ACE-A9B8CB196764}" srcOrd="0" destOrd="0" presId="urn:microsoft.com/office/officeart/2016/7/layout/LinearBlockProcessNumbered"/>
    <dgm:cxn modelId="{9CE4951C-1618-1B42-87E8-87C0C8F7A2D3}" type="presParOf" srcId="{2CDC00C8-E54B-0E49-B89C-1DBDE3FD7829}" destId="{D9DC63DE-AB0B-0F43-8C2C-325C20730FAE}" srcOrd="1" destOrd="0" presId="urn:microsoft.com/office/officeart/2016/7/layout/LinearBlockProcessNumbered"/>
    <dgm:cxn modelId="{1FFAECF9-F86E-2841-A1F9-3E2D08B6D94E}" type="presParOf" srcId="{2CDC00C8-E54B-0E49-B89C-1DBDE3FD7829}" destId="{33FC060D-A4C7-A14C-A093-E3CF961F0018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1CB276-4234-A34A-882D-449EFDD18AF2}">
      <dsp:nvSpPr>
        <dsp:cNvPr id="0" name=""/>
        <dsp:cNvSpPr/>
      </dsp:nvSpPr>
      <dsp:spPr>
        <a:xfrm>
          <a:off x="2823" y="2256423"/>
          <a:ext cx="882731" cy="105927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194" tIns="0" rIns="87194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Remind schools</a:t>
          </a:r>
          <a:endParaRPr lang="en-US" sz="1100" kern="1200"/>
        </a:p>
      </dsp:txBody>
      <dsp:txXfrm>
        <a:off x="2823" y="2680134"/>
        <a:ext cx="882731" cy="635566"/>
      </dsp:txXfrm>
    </dsp:sp>
    <dsp:sp modelId="{F05C30BF-FA58-8D4B-9DE5-2A06744BBBC9}">
      <dsp:nvSpPr>
        <dsp:cNvPr id="0" name=""/>
        <dsp:cNvSpPr/>
      </dsp:nvSpPr>
      <dsp:spPr>
        <a:xfrm>
          <a:off x="2823" y="2256423"/>
          <a:ext cx="882731" cy="423711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194" tIns="165100" rIns="87194" bIns="16510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01</a:t>
          </a:r>
        </a:p>
      </dsp:txBody>
      <dsp:txXfrm>
        <a:off x="2823" y="2256423"/>
        <a:ext cx="882731" cy="423711"/>
      </dsp:txXfrm>
    </dsp:sp>
    <dsp:sp modelId="{C9277E76-1181-9542-9E1B-9BF8F76999EB}">
      <dsp:nvSpPr>
        <dsp:cNvPr id="0" name=""/>
        <dsp:cNvSpPr/>
      </dsp:nvSpPr>
      <dsp:spPr>
        <a:xfrm>
          <a:off x="956173" y="2256423"/>
          <a:ext cx="882731" cy="1059277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194" tIns="0" rIns="87194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Contact venue</a:t>
          </a:r>
          <a:endParaRPr lang="en-US" sz="1100" kern="1200"/>
        </a:p>
      </dsp:txBody>
      <dsp:txXfrm>
        <a:off x="956173" y="2680134"/>
        <a:ext cx="882731" cy="635566"/>
      </dsp:txXfrm>
    </dsp:sp>
    <dsp:sp modelId="{C157BDE4-63A2-2A45-9E9A-ED6C4E471627}">
      <dsp:nvSpPr>
        <dsp:cNvPr id="0" name=""/>
        <dsp:cNvSpPr/>
      </dsp:nvSpPr>
      <dsp:spPr>
        <a:xfrm>
          <a:off x="956173" y="2256423"/>
          <a:ext cx="882731" cy="423711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194" tIns="165100" rIns="87194" bIns="16510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02</a:t>
          </a:r>
        </a:p>
      </dsp:txBody>
      <dsp:txXfrm>
        <a:off x="956173" y="2256423"/>
        <a:ext cx="882731" cy="423711"/>
      </dsp:txXfrm>
    </dsp:sp>
    <dsp:sp modelId="{A887264E-B2A5-CA42-898E-CFD83A87730C}">
      <dsp:nvSpPr>
        <dsp:cNvPr id="0" name=""/>
        <dsp:cNvSpPr/>
      </dsp:nvSpPr>
      <dsp:spPr>
        <a:xfrm>
          <a:off x="1909523" y="2256423"/>
          <a:ext cx="882731" cy="1059277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194" tIns="0" rIns="87194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Contact Staff</a:t>
          </a:r>
          <a:endParaRPr lang="en-US" sz="1100" kern="1200"/>
        </a:p>
      </dsp:txBody>
      <dsp:txXfrm>
        <a:off x="1909523" y="2680134"/>
        <a:ext cx="882731" cy="635566"/>
      </dsp:txXfrm>
    </dsp:sp>
    <dsp:sp modelId="{1F0A1BE9-8232-1648-A115-089FC2113D59}">
      <dsp:nvSpPr>
        <dsp:cNvPr id="0" name=""/>
        <dsp:cNvSpPr/>
      </dsp:nvSpPr>
      <dsp:spPr>
        <a:xfrm>
          <a:off x="1909523" y="2256423"/>
          <a:ext cx="882731" cy="423711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194" tIns="165100" rIns="87194" bIns="16510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03</a:t>
          </a:r>
        </a:p>
      </dsp:txBody>
      <dsp:txXfrm>
        <a:off x="1909523" y="2256423"/>
        <a:ext cx="882731" cy="423711"/>
      </dsp:txXfrm>
    </dsp:sp>
    <dsp:sp modelId="{20609897-53EF-C544-8D97-EC55F52413DC}">
      <dsp:nvSpPr>
        <dsp:cNvPr id="0" name=""/>
        <dsp:cNvSpPr/>
      </dsp:nvSpPr>
      <dsp:spPr>
        <a:xfrm>
          <a:off x="2862873" y="2256423"/>
          <a:ext cx="882731" cy="105927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194" tIns="0" rIns="87194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Arrange equipment</a:t>
          </a:r>
          <a:endParaRPr lang="en-US" sz="1100" kern="1200"/>
        </a:p>
      </dsp:txBody>
      <dsp:txXfrm>
        <a:off x="2862873" y="2680134"/>
        <a:ext cx="882731" cy="635566"/>
      </dsp:txXfrm>
    </dsp:sp>
    <dsp:sp modelId="{FC544811-6973-E84D-A91C-8954DAE02210}">
      <dsp:nvSpPr>
        <dsp:cNvPr id="0" name=""/>
        <dsp:cNvSpPr/>
      </dsp:nvSpPr>
      <dsp:spPr>
        <a:xfrm>
          <a:off x="2862873" y="2256423"/>
          <a:ext cx="882731" cy="423711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194" tIns="165100" rIns="87194" bIns="16510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04</a:t>
          </a:r>
        </a:p>
      </dsp:txBody>
      <dsp:txXfrm>
        <a:off x="2862873" y="2256423"/>
        <a:ext cx="882731" cy="423711"/>
      </dsp:txXfrm>
    </dsp:sp>
    <dsp:sp modelId="{820739AD-FD4B-CB47-9ACE-A9B8CB196764}">
      <dsp:nvSpPr>
        <dsp:cNvPr id="0" name=""/>
        <dsp:cNvSpPr/>
      </dsp:nvSpPr>
      <dsp:spPr>
        <a:xfrm>
          <a:off x="3816223" y="2256423"/>
          <a:ext cx="882731" cy="105927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194" tIns="0" rIns="87194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Print out draw and scoring sheets</a:t>
          </a:r>
          <a:endParaRPr lang="en-US" sz="1100" kern="1200"/>
        </a:p>
      </dsp:txBody>
      <dsp:txXfrm>
        <a:off x="3816223" y="2680134"/>
        <a:ext cx="882731" cy="635566"/>
      </dsp:txXfrm>
    </dsp:sp>
    <dsp:sp modelId="{D9DC63DE-AB0B-0F43-8C2C-325C20730FAE}">
      <dsp:nvSpPr>
        <dsp:cNvPr id="0" name=""/>
        <dsp:cNvSpPr/>
      </dsp:nvSpPr>
      <dsp:spPr>
        <a:xfrm>
          <a:off x="3816223" y="2256423"/>
          <a:ext cx="882731" cy="423711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194" tIns="165100" rIns="87194" bIns="16510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05</a:t>
          </a:r>
        </a:p>
      </dsp:txBody>
      <dsp:txXfrm>
        <a:off x="3816223" y="2256423"/>
        <a:ext cx="882731" cy="4237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F98B8C-2063-4257-8E86-052B435B6410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136945-BE58-4B82-9EAF-D8A749DC69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143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351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95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424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346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095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245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919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090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733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6472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884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F19A5F-9B0D-4C8D-B492-7E9635DE0EAE}" type="datetimeFigureOut">
              <a:rPr lang="en-GB" smtClean="0"/>
              <a:t>02/02/2018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074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0" r:id="rId1"/>
    <p:sldLayoutId id="2147483871" r:id="rId2"/>
    <p:sldLayoutId id="2147483872" r:id="rId3"/>
    <p:sldLayoutId id="2147483873" r:id="rId4"/>
    <p:sldLayoutId id="2147483874" r:id="rId5"/>
    <p:sldLayoutId id="2147483875" r:id="rId6"/>
    <p:sldLayoutId id="2147483876" r:id="rId7"/>
    <p:sldLayoutId id="2147483877" r:id="rId8"/>
    <p:sldLayoutId id="2147483878" r:id="rId9"/>
    <p:sldLayoutId id="2147483879" r:id="rId10"/>
    <p:sldLayoutId id="21474838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tiff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youtube.com/watch?v=909Qn4pFvNQ" TargetMode="External"/><Relationship Id="rId5" Type="http://schemas.openxmlformats.org/officeDocument/2006/relationships/hyperlink" Target="https://www.youtube.com/watch?v=3qlSFlRNlHM" TargetMode="External"/><Relationship Id="rId4" Type="http://schemas.openxmlformats.org/officeDocument/2006/relationships/hyperlink" Target="https://www.youtube.com/watch?v=5hW9XtQVdD8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tiff"/><Relationship Id="rId4" Type="http://schemas.openxmlformats.org/officeDocument/2006/relationships/image" Target="../media/image17.tif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tiff"/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9591" y="5700840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2090522"/>
            <a:ext cx="3619500" cy="271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3527377" y="3447835"/>
            <a:ext cx="561662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Mark </a:t>
            </a:r>
          </a:p>
          <a:p>
            <a:pPr algn="ctr"/>
            <a:r>
              <a:rPr lang="en-US" sz="60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Napieralla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696457" y="2235717"/>
            <a:ext cx="32784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M5X02089</a:t>
            </a:r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531021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The aims of todays lecture:</a:t>
            </a:r>
          </a:p>
          <a:p>
            <a:endParaRPr lang="en-GB" dirty="0"/>
          </a:p>
          <a:p>
            <a:pPr marL="285750" indent="-285750">
              <a:buFont typeface="Arial" charset="0"/>
              <a:buChar char="•"/>
            </a:pPr>
            <a:r>
              <a:rPr lang="en-GB" dirty="0"/>
              <a:t>To recap last term </a:t>
            </a:r>
          </a:p>
          <a:p>
            <a:endParaRPr lang="en-GB" dirty="0"/>
          </a:p>
          <a:p>
            <a:pPr marL="285750" indent="-285750">
              <a:buFont typeface="Arial" charset="0"/>
              <a:buChar char="•"/>
            </a:pPr>
            <a:r>
              <a:rPr lang="en-GB" dirty="0"/>
              <a:t>The plan for this term</a:t>
            </a:r>
          </a:p>
          <a:p>
            <a:pPr marL="285750" indent="-285750">
              <a:buFont typeface="Arial" charset="0"/>
              <a:buChar char="•"/>
            </a:pPr>
            <a:endParaRPr lang="en-GB" dirty="0"/>
          </a:p>
          <a:p>
            <a:pPr marL="285750" indent="-285750">
              <a:buFont typeface="Arial" charset="0"/>
              <a:buChar char="•"/>
            </a:pPr>
            <a:r>
              <a:rPr lang="en-GB" dirty="0"/>
              <a:t>Sports events and festivals- Why do one? How? Planning</a:t>
            </a:r>
          </a:p>
          <a:p>
            <a:pPr marL="285750" indent="-285750">
              <a:buFont typeface="Arial" charset="0"/>
              <a:buChar char="•"/>
            </a:pPr>
            <a:endParaRPr lang="en-GB" dirty="0"/>
          </a:p>
          <a:p>
            <a:pPr marL="285750" indent="-285750">
              <a:buFont typeface="Arial" charset="0"/>
              <a:buChar char="•"/>
            </a:pPr>
            <a:r>
              <a:rPr lang="en-GB" dirty="0"/>
              <a:t>To give feedback from the presentations and SWOT Analysis </a:t>
            </a:r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1352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What we have covered: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 err="1"/>
              <a:t>Woolfeden</a:t>
            </a:r>
            <a:r>
              <a:rPr lang="en-GB" dirty="0"/>
              <a:t> report, birth of the sports council, Sport for all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Sports development- a definition, where it happens, the </a:t>
            </a:r>
            <a:r>
              <a:rPr lang="en-GB" dirty="0" err="1"/>
              <a:t>continumm</a:t>
            </a:r>
            <a:r>
              <a:rPr lang="en-GB" dirty="0"/>
              <a:t>, planning for sports development, the roles and responsibilities, the qualifications you need,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The planning process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Grant funding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Case study- Mainway Fitness, YBB School, </a:t>
            </a:r>
            <a:r>
              <a:rPr lang="en-GB" dirty="0" err="1"/>
              <a:t>Llangatwg</a:t>
            </a:r>
            <a:r>
              <a:rPr lang="en-GB" dirty="0"/>
              <a:t> School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School Sport Survey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Social media promotion- Facebook  posts and insights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Presenting to groups- tips, practical task </a:t>
            </a:r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33405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Updates as a result of the social media posts: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  <p:pic>
        <p:nvPicPr>
          <p:cNvPr id="2050" name="Picture 2" descr="Image result for community chest gran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483" y="2924944"/>
            <a:ext cx="8818253" cy="2261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979712" y="5445224"/>
            <a:ext cx="67771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£20,658 awarded to local clubs. £86.5k this year. New round in April</a:t>
            </a:r>
          </a:p>
          <a:p>
            <a:endParaRPr lang="en-US" dirty="0"/>
          </a:p>
          <a:p>
            <a:r>
              <a:rPr lang="en-US" dirty="0"/>
              <a:t>3.5K over our budget this year. What does that mean?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3556" y="15049"/>
            <a:ext cx="1210444" cy="2420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51635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pic>
        <p:nvPicPr>
          <p:cNvPr id="3080" name="Picture 8" descr="Image result for pla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7937"/>
            <a:ext cx="3371850" cy="203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89272" y="2132856"/>
            <a:ext cx="8880921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pPr marL="285750" indent="-285750">
              <a:buFont typeface="Wingdings" pitchFamily="2" charset="2"/>
              <a:buChar char="v"/>
            </a:pPr>
            <a:r>
              <a:rPr lang="en-GB" dirty="0"/>
              <a:t>Over the coming weeks- Events and festivals, planning, marketing, partnership and links, History and theories, 5x60 case study, Surf School visit. Creating sustainability, modernising and the future. </a:t>
            </a:r>
          </a:p>
          <a:p>
            <a:pPr marL="285750" indent="-285750">
              <a:buFont typeface="Wingdings" pitchFamily="2" charset="2"/>
              <a:buChar char="v"/>
            </a:pPr>
            <a:endParaRPr lang="en-GB" dirty="0"/>
          </a:p>
          <a:p>
            <a:pPr marL="285750" indent="-285750">
              <a:buFont typeface="Wingdings" pitchFamily="2" charset="2"/>
              <a:buChar char="v"/>
            </a:pPr>
            <a:r>
              <a:rPr lang="en-GB" dirty="0"/>
              <a:t>Planning and delivering a session at </a:t>
            </a:r>
            <a:r>
              <a:rPr lang="en-GB" dirty="0" err="1"/>
              <a:t>Llangatwg</a:t>
            </a:r>
            <a:r>
              <a:rPr lang="en-GB" dirty="0"/>
              <a:t> School with the aim of creating a sustainable activity. </a:t>
            </a:r>
          </a:p>
          <a:p>
            <a:pPr marL="285750" indent="-285750">
              <a:buFont typeface="Wingdings" pitchFamily="2" charset="2"/>
              <a:buChar char="v"/>
            </a:pPr>
            <a:endParaRPr lang="en-GB" dirty="0"/>
          </a:p>
          <a:p>
            <a:pPr marL="285750" indent="-285750">
              <a:buFont typeface="Wingdings" pitchFamily="2" charset="2"/>
              <a:buChar char="v"/>
            </a:pPr>
            <a:r>
              <a:rPr lang="en-GB" dirty="0"/>
              <a:t>2 part assignment- to be completed by April- will update you on the date. 1</a:t>
            </a:r>
            <a:r>
              <a:rPr lang="en-GB" baseline="30000" dirty="0"/>
              <a:t>st</a:t>
            </a:r>
            <a:r>
              <a:rPr lang="en-GB" dirty="0"/>
              <a:t> part to be handed in half way through the module focusing on the barriers to sports participation. Second part at the end of the module. </a:t>
            </a:r>
          </a:p>
          <a:p>
            <a:endParaRPr lang="en-GB" dirty="0"/>
          </a:p>
          <a:p>
            <a:r>
              <a:rPr lang="en-GB" dirty="0"/>
              <a:t>THIS IS WORTH 65% of you grade </a:t>
            </a:r>
          </a:p>
        </p:txBody>
      </p:sp>
    </p:spTree>
    <p:extLst>
      <p:ext uri="{BB962C8B-B14F-4D97-AF65-F5344CB8AC3E}">
        <p14:creationId xmlns:p14="http://schemas.microsoft.com/office/powerpoint/2010/main" val="26160675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7664" y="13667"/>
            <a:ext cx="5943105" cy="333580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749217" y="3349474"/>
            <a:ext cx="69272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4"/>
              </a:rPr>
              <a:t>https://www.youtube.com/watch?v=5hW9XtQVdD8</a:t>
            </a:r>
            <a:endParaRPr lang="en-US" dirty="0"/>
          </a:p>
          <a:p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749217" y="4149080"/>
            <a:ext cx="60631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5"/>
              </a:rPr>
              <a:t>https://www.youtube.com/watch?v=3qlSFlRNlHM</a:t>
            </a:r>
            <a:endParaRPr lang="en-US" dirty="0"/>
          </a:p>
          <a:p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749217" y="4977806"/>
            <a:ext cx="55110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6"/>
              </a:rPr>
              <a:t>https://www.youtube.com/watch?v=909Qn4pFvNQ</a:t>
            </a:r>
            <a:endParaRPr lang="en-US" dirty="0"/>
          </a:p>
          <a:p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2627784" y="5624137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Why plan and </a:t>
            </a:r>
            <a:r>
              <a:rPr lang="en-US" dirty="0" err="1"/>
              <a:t>organise</a:t>
            </a:r>
            <a:r>
              <a:rPr lang="en-US" dirty="0"/>
              <a:t> an event / festival?</a:t>
            </a:r>
          </a:p>
        </p:txBody>
      </p:sp>
    </p:spTree>
    <p:extLst>
      <p:ext uri="{BB962C8B-B14F-4D97-AF65-F5344CB8AC3E}">
        <p14:creationId xmlns:p14="http://schemas.microsoft.com/office/powerpoint/2010/main" val="2284995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2006" y="332656"/>
            <a:ext cx="9144000" cy="5140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465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375" y="160338"/>
            <a:ext cx="8134548" cy="5425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6008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492373" y="1536542"/>
            <a:ext cx="8216081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rgbClr val="38003C"/>
                </a:solidFill>
                <a:latin typeface="PremierSans-Bold" charset="0"/>
              </a:rPr>
              <a:t>2016 Schools Tournament in numbers:</a:t>
            </a:r>
            <a:endParaRPr lang="en-US" sz="2800" dirty="0">
              <a:solidFill>
                <a:srgbClr val="38003C"/>
              </a:solidFill>
              <a:latin typeface="PremierSans-Regular" charset="0"/>
            </a:endParaRPr>
          </a:p>
          <a:p>
            <a:pPr algn="ctr">
              <a:buFont typeface="Arial" charset="0"/>
              <a:buChar char="•"/>
            </a:pPr>
            <a:r>
              <a:rPr lang="en-US" sz="2800" dirty="0">
                <a:solidFill>
                  <a:srgbClr val="38003C"/>
                </a:solidFill>
                <a:latin typeface="PremierSans-Regular" charset="0"/>
              </a:rPr>
              <a:t>More than 13,500 children took part</a:t>
            </a:r>
          </a:p>
          <a:p>
            <a:pPr algn="ctr">
              <a:buFont typeface="Arial" charset="0"/>
              <a:buChar char="•"/>
            </a:pPr>
            <a:r>
              <a:rPr lang="en-US" sz="2800" dirty="0">
                <a:solidFill>
                  <a:srgbClr val="38003C"/>
                </a:solidFill>
                <a:latin typeface="PremierSans-Regular" charset="0"/>
              </a:rPr>
              <a:t>More than 1700 schools entered</a:t>
            </a:r>
          </a:p>
          <a:p>
            <a:pPr algn="ctr">
              <a:buFont typeface="Arial" charset="0"/>
              <a:buChar char="•"/>
            </a:pPr>
            <a:r>
              <a:rPr lang="en-US" sz="2800" dirty="0">
                <a:solidFill>
                  <a:srgbClr val="38003C"/>
                </a:solidFill>
                <a:latin typeface="PremierSans-Regular" charset="0"/>
              </a:rPr>
              <a:t>All 20 Premier League clubs were represented</a:t>
            </a:r>
          </a:p>
          <a:p>
            <a:pPr algn="ctr">
              <a:buFont typeface="Arial" charset="0"/>
              <a:buChar char="•"/>
            </a:pPr>
            <a:r>
              <a:rPr lang="en-US" sz="2800" dirty="0">
                <a:solidFill>
                  <a:srgbClr val="38003C"/>
                </a:solidFill>
                <a:latin typeface="PremierSans-Regular" charset="0"/>
              </a:rPr>
              <a:t>320 children experienced Finals day</a:t>
            </a:r>
          </a:p>
          <a:p>
            <a:pPr algn="ctr">
              <a:buFont typeface="Arial" charset="0"/>
              <a:buChar char="•"/>
            </a:pPr>
            <a:r>
              <a:rPr lang="en-US" sz="2800" dirty="0">
                <a:solidFill>
                  <a:srgbClr val="38003C"/>
                </a:solidFill>
                <a:latin typeface="PremierSans-Regular" charset="0"/>
              </a:rPr>
              <a:t>Six Premier League referees officiated including Martin Atkinson, Andre </a:t>
            </a:r>
            <a:r>
              <a:rPr lang="en-US" sz="2800" dirty="0" err="1">
                <a:solidFill>
                  <a:srgbClr val="38003C"/>
                </a:solidFill>
                <a:latin typeface="PremierSans-Regular" charset="0"/>
              </a:rPr>
              <a:t>Marriner</a:t>
            </a:r>
            <a:r>
              <a:rPr lang="en-US" sz="2800" dirty="0">
                <a:solidFill>
                  <a:srgbClr val="38003C"/>
                </a:solidFill>
                <a:latin typeface="PremierSans-Regular" charset="0"/>
              </a:rPr>
              <a:t> and Mike Jones</a:t>
            </a:r>
            <a:endParaRPr lang="en-US" sz="2800" b="0" i="0" dirty="0">
              <a:solidFill>
                <a:srgbClr val="38003C"/>
              </a:solidFill>
              <a:effectLst/>
              <a:latin typeface="PremierSans-Regular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42516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6921AB3-09EB-F645-8905-772521A22D42}"/>
              </a:ext>
            </a:extLst>
          </p:cNvPr>
          <p:cNvSpPr/>
          <p:nvPr/>
        </p:nvSpPr>
        <p:spPr>
          <a:xfrm>
            <a:off x="475917" y="764704"/>
            <a:ext cx="8139985" cy="424731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Our</a:t>
            </a:r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Task:</a:t>
            </a:r>
          </a:p>
          <a:p>
            <a:pPr algn="ctr"/>
            <a:endParaRPr lang="en-GB" sz="5400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  <a:p>
            <a:pPr algn="ctr"/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Design a netball festival for </a:t>
            </a:r>
          </a:p>
          <a:p>
            <a:pPr algn="ctr"/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Neath and </a:t>
            </a:r>
            <a:r>
              <a:rPr lang="en-GB" sz="5400" b="1" dirty="0" err="1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Pontardawe</a:t>
            </a:r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</a:t>
            </a:r>
          </a:p>
          <a:p>
            <a:pPr algn="ctr"/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Primary Schools </a:t>
            </a:r>
            <a:endParaRPr lang="en-US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21077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74A5D33-2B92-1D42-9579-3988EE4243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5366" y="1537124"/>
            <a:ext cx="4915159" cy="3791694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B45A142-4255-493C-8284-5D566C121B1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52663" y="321177"/>
            <a:ext cx="3249230" cy="6179552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8FB9660-F42F-4313-BBC4-47C007FE484C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3344" y="3910267"/>
            <a:ext cx="1940093" cy="0"/>
          </a:xfrm>
          <a:prstGeom prst="line">
            <a:avLst/>
          </a:prstGeom>
          <a:ln w="2222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2497FE6-65D2-AA4C-B89F-D1F18B1F3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677" y="914400"/>
            <a:ext cx="27432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Why Should We Do This?</a:t>
            </a:r>
          </a:p>
        </p:txBody>
      </p:sp>
    </p:spTree>
    <p:extLst>
      <p:ext uri="{BB962C8B-B14F-4D97-AF65-F5344CB8AC3E}">
        <p14:creationId xmlns:p14="http://schemas.microsoft.com/office/powerpoint/2010/main" val="26312161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1CFBA6C-C0CB-A644-8D09-C0000675D5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671" r="8729"/>
          <a:stretch/>
        </p:blipFill>
        <p:spPr>
          <a:xfrm>
            <a:off x="3479292" y="10"/>
            <a:ext cx="5664708" cy="6857990"/>
          </a:xfrm>
          <a:prstGeom prst="rect">
            <a:avLst/>
          </a:prstGeom>
          <a:effectLst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AF1F8FD-3E62-EF45-BDFE-8FD44ABA3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" y="629266"/>
            <a:ext cx="2738601" cy="167660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Where to hold the festival?</a:t>
            </a:r>
            <a:endParaRPr lang="en-US" b="1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2C87B34-9280-3E40-BB95-1998D7FF93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60343" y="3356992"/>
            <a:ext cx="2964954" cy="190604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3041926-AECE-2542-BCC6-893B0FEA54A6}"/>
              </a:ext>
            </a:extLst>
          </p:cNvPr>
          <p:cNvSpPr txBox="1"/>
          <p:nvPr/>
        </p:nvSpPr>
        <p:spPr>
          <a:xfrm>
            <a:off x="260343" y="5589240"/>
            <a:ext cx="2964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=u2YhDQtncK8</a:t>
            </a:r>
          </a:p>
        </p:txBody>
      </p:sp>
    </p:spTree>
    <p:extLst>
      <p:ext uri="{BB962C8B-B14F-4D97-AF65-F5344CB8AC3E}">
        <p14:creationId xmlns:p14="http://schemas.microsoft.com/office/powerpoint/2010/main" val="7900131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6CF29CD-38B8-4924-BA11-6D60517487E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42816"/>
            <a:ext cx="9144000" cy="2615184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BF742EFA-F7DB-DB4D-A7B3-A6512FF85A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7836" y="1130198"/>
            <a:ext cx="8176104" cy="278924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E6E5B5-B690-5D41-BFEE-D299BC353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971" y="4946773"/>
            <a:ext cx="8074057" cy="1207269"/>
          </a:xfrm>
        </p:spPr>
        <p:txBody>
          <a:bodyPr vert="horz" lIns="91440" tIns="45720" rIns="91440" bIns="45720" rtlCol="0" anchor="b">
            <a:noAutofit/>
          </a:bodyPr>
          <a:lstStyle/>
          <a:p>
            <a:pPr lvl="0" algn="ctr"/>
            <a:r>
              <a:rPr lang="en-GB" sz="3200" dirty="0">
                <a:solidFill>
                  <a:schemeClr val="bg1"/>
                </a:solidFill>
              </a:rPr>
              <a:t>Day / time, linking to next festival, when is best to feed into clubs? </a:t>
            </a:r>
          </a:p>
        </p:txBody>
      </p:sp>
    </p:spTree>
    <p:extLst>
      <p:ext uri="{BB962C8B-B14F-4D97-AF65-F5344CB8AC3E}">
        <p14:creationId xmlns:p14="http://schemas.microsoft.com/office/powerpoint/2010/main" val="26929897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233F6408-E1FB-40EE-933F-488D38CCC73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 23">
            <a:extLst>
              <a:ext uri="{FF2B5EF4-FFF2-40B4-BE49-F238E27FC236}">
                <a16:creationId xmlns:a16="http://schemas.microsoft.com/office/drawing/2014/main" id="{F055C0C5-567C-4C02-83F3-B427BC74069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3477753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ounded Rectangle 17">
            <a:extLst>
              <a:ext uri="{FF2B5EF4-FFF2-40B4-BE49-F238E27FC236}">
                <a16:creationId xmlns:a16="http://schemas.microsoft.com/office/drawing/2014/main" id="{E48B6BD6-5DED-4B86-A4B3-D35037F68FC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9208" y="958640"/>
            <a:ext cx="4702194" cy="4945244"/>
          </a:xfrm>
          <a:prstGeom prst="roundRect">
            <a:avLst>
              <a:gd name="adj" fmla="val 3513"/>
            </a:avLst>
          </a:prstGeom>
          <a:solidFill>
            <a:srgbClr val="FFFFFF"/>
          </a:solidFill>
          <a:ln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971E4A7C-512E-544E-9CE0-B2DD071580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299" r="17449" b="-2"/>
          <a:stretch/>
        </p:blipFill>
        <p:spPr>
          <a:xfrm>
            <a:off x="4202779" y="1258529"/>
            <a:ext cx="4229140" cy="433020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8F2CBAD-E6AF-BD4C-BC8E-CBCA04A6B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24003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/>
              <a:t>Promotion</a:t>
            </a:r>
            <a:endParaRPr lang="en-US" sz="3200" b="1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628650" y="1825625"/>
            <a:ext cx="24003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dirty="0"/>
              <a:t>How to get the schools to attend?</a:t>
            </a:r>
          </a:p>
          <a:p>
            <a:pPr marL="0" indent="0">
              <a:buNone/>
            </a:pPr>
            <a:r>
              <a:rPr lang="en-GB" sz="1600" dirty="0"/>
              <a:t>Email</a:t>
            </a:r>
          </a:p>
          <a:p>
            <a:pPr marL="0" indent="0">
              <a:buNone/>
            </a:pPr>
            <a:r>
              <a:rPr lang="en-GB" sz="1600" dirty="0"/>
              <a:t>Social Media</a:t>
            </a:r>
          </a:p>
          <a:p>
            <a:pPr marL="0" indent="0">
              <a:buNone/>
            </a:pPr>
            <a:r>
              <a:rPr lang="en-GB" sz="1600" dirty="0"/>
              <a:t>Netball page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b="1" dirty="0"/>
              <a:t>Spectators?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Do we want them?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What do we need to consider?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1895461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19154AB-B94B-F74B-8A93-F92872B5440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568" r="31116" b="2"/>
          <a:stretch/>
        </p:blipFill>
        <p:spPr>
          <a:xfrm>
            <a:off x="-28931" y="3375"/>
            <a:ext cx="9143980" cy="6857990"/>
          </a:xfrm>
          <a:prstGeom prst="rect">
            <a:avLst/>
          </a:prstGeom>
        </p:spPr>
      </p:pic>
      <p:sp>
        <p:nvSpPr>
          <p:cNvPr id="13" name="Rectangle 8">
            <a:extLst>
              <a:ext uri="{FF2B5EF4-FFF2-40B4-BE49-F238E27FC236}">
                <a16:creationId xmlns:a16="http://schemas.microsoft.com/office/drawing/2014/main" id="{724CD679-7405-4CD3-A92A-9469F279A59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52663" y="321176"/>
            <a:ext cx="4301692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722E8F-B463-EB4E-ADFD-ABF533BFC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2216" y="1136"/>
            <a:ext cx="6214129" cy="1344975"/>
          </a:xfrm>
        </p:spPr>
        <p:txBody>
          <a:bodyPr>
            <a:normAutofit/>
          </a:bodyPr>
          <a:lstStyle/>
          <a:p>
            <a:r>
              <a:rPr lang="en-GB" sz="3500" b="1" dirty="0"/>
              <a:t>Organising The Day / Preparation</a:t>
            </a:r>
            <a:endParaRPr lang="en-US" sz="35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E3F3A9-28D1-E543-9968-E466C08707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663" y="2204864"/>
            <a:ext cx="3926618" cy="433309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League, knockout, pools, semi finals and finals?</a:t>
            </a:r>
          </a:p>
          <a:p>
            <a:r>
              <a:rPr lang="en-GB" dirty="0"/>
              <a:t>The Draw- Is key!</a:t>
            </a:r>
          </a:p>
          <a:p>
            <a:r>
              <a:rPr lang="en-GB" dirty="0"/>
              <a:t> Umpires / scoring</a:t>
            </a:r>
          </a:p>
          <a:p>
            <a:r>
              <a:rPr lang="en-GB" dirty="0"/>
              <a:t>Staff needed / staff plan  </a:t>
            </a:r>
          </a:p>
          <a:p>
            <a:r>
              <a:rPr lang="en-GB" dirty="0"/>
              <a:t>Equipment needed</a:t>
            </a:r>
          </a:p>
          <a:p>
            <a:r>
              <a:rPr lang="en-GB" dirty="0"/>
              <a:t>Health and safety / RA, First Aid</a:t>
            </a:r>
          </a:p>
          <a:p>
            <a:r>
              <a:rPr lang="en-GB" dirty="0"/>
              <a:t>Timings</a:t>
            </a:r>
          </a:p>
          <a:p>
            <a:endParaRPr lang="en-US" sz="21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FE64076-0A21-8041-9CDF-B8C3A659D2DF}"/>
              </a:ext>
            </a:extLst>
          </p:cNvPr>
          <p:cNvSpPr/>
          <p:nvPr/>
        </p:nvSpPr>
        <p:spPr>
          <a:xfrm>
            <a:off x="3677812" y="3244334"/>
            <a:ext cx="17883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The Draw- Is key!</a:t>
            </a:r>
          </a:p>
        </p:txBody>
      </p:sp>
    </p:spTree>
    <p:extLst>
      <p:ext uri="{BB962C8B-B14F-4D97-AF65-F5344CB8AC3E}">
        <p14:creationId xmlns:p14="http://schemas.microsoft.com/office/powerpoint/2010/main" val="36717311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8E89D5E-1885-4160-AC77-CC471DD1D0D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7700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50D2BD1-98F9-412D-905B-3A843EF4078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1906835-3280-A34A-8164-F59430F181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457" y="712269"/>
            <a:ext cx="2528249" cy="55022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 week before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5103647"/>
              </p:ext>
            </p:extLst>
          </p:nvPr>
        </p:nvGraphicFramePr>
        <p:xfrm>
          <a:off x="3960018" y="642938"/>
          <a:ext cx="4701779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475185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CC0711D-3FCE-3345-825F-1E65F350B9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92644" y="1500870"/>
            <a:ext cx="1986278" cy="1611358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AE95D8F-9825-4222-8846-E3461598CC6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83551" y="4633546"/>
            <a:ext cx="8579094" cy="184425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217665F-0036-444A-8D4A-33AF36A36A42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57350" y="5738691"/>
            <a:ext cx="5829300" cy="0"/>
          </a:xfrm>
          <a:prstGeom prst="line">
            <a:avLst/>
          </a:prstGeom>
          <a:ln w="22225"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FDA47BC-3069-47F5-8257-24B3B1F76A0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346957" y="477749"/>
            <a:ext cx="0" cy="3657600"/>
          </a:xfrm>
          <a:prstGeom prst="line">
            <a:avLst/>
          </a:prstGeom>
          <a:ln w="101600" cmpd="dbl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3B179DE5-3E44-4F4D-ABB2-2FAE15027E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030" y="1933242"/>
            <a:ext cx="1994604" cy="74661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64976BF-7572-B348-9162-6F870592D9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7607" y="1490135"/>
            <a:ext cx="1985008" cy="1632829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0C9EB70-BC82-414A-BF8D-AD7FC6727616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99572" y="477749"/>
            <a:ext cx="0" cy="3657600"/>
          </a:xfrm>
          <a:prstGeom prst="line">
            <a:avLst/>
          </a:prstGeom>
          <a:ln w="101600" cmpd="dbl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279F8EBB-282E-E14A-98B1-4D6E1864E4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8951" y="1915055"/>
            <a:ext cx="1986279" cy="827616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42B920A-73AD-402A-8EEF-B88E1A9398B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73264" y="477749"/>
            <a:ext cx="0" cy="3657600"/>
          </a:xfrm>
          <a:prstGeom prst="line">
            <a:avLst/>
          </a:prstGeom>
          <a:ln w="101600" cmpd="dbl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F0C5F55-4682-694E-8E93-45071A2D26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653" y="4756638"/>
            <a:ext cx="8354891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GB" sz="4700" dirty="0">
                <a:solidFill>
                  <a:schemeClr val="bg1"/>
                </a:solidFill>
              </a:rPr>
              <a:t>Coverage Of The Festival</a:t>
            </a:r>
            <a:endParaRPr lang="en-US" sz="47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98568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C5E6CFF1-2F42-4E10-9A97-F116F46F53F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EBBDE7CD-11E6-B049-8054-FB017CE81C6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/>
          </a:blip>
          <a:srcRect l="1469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7182200-4859-4C8D-BCBB-55B245C28BA3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029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299CA7A-A2CF-E547-A7E6-22903DCC7C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065862"/>
            <a:ext cx="2484873" cy="4726276"/>
          </a:xfrm>
        </p:spPr>
        <p:txBody>
          <a:bodyPr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After The Festival</a:t>
            </a:r>
            <a:endParaRPr lang="en-US" sz="3500">
              <a:solidFill>
                <a:srgbClr val="FFFFFF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3866534" y="1065862"/>
            <a:ext cx="4308514" cy="4726276"/>
          </a:xfrm>
        </p:spPr>
        <p:txBody>
          <a:bodyPr anchor="ctr">
            <a:normAutofit/>
          </a:bodyPr>
          <a:lstStyle/>
          <a:p>
            <a:r>
              <a:rPr lang="en-GB" sz="1700" dirty="0">
                <a:solidFill>
                  <a:srgbClr val="FFFFFF"/>
                </a:solidFill>
              </a:rPr>
              <a:t>Thank schools for attending</a:t>
            </a:r>
          </a:p>
          <a:p>
            <a:r>
              <a:rPr lang="en-GB" sz="1700" dirty="0">
                <a:solidFill>
                  <a:srgbClr val="FFFFFF"/>
                </a:solidFill>
              </a:rPr>
              <a:t>Arrange for the winners to progress and ensure they are aware of the next stage</a:t>
            </a:r>
            <a:endParaRPr lang="en-US" sz="1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19258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3F4D-C2A5-A944-AADC-2040324D50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 IT Room- Practical Task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A8F15C-E876-3F40-B087-ADF0B3F753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780928"/>
            <a:ext cx="7886700" cy="196341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Design a poster / flyer to encourage sign up to the festival. It must include the information on your fact sheet.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6405375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9F529C3-C941-49FD-8C67-82F134F64BD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0586029-32A0-47E5-9AEC-AE3ABA6B94D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0362" y="1707119"/>
            <a:ext cx="3971037" cy="344376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600" y="1939860"/>
            <a:ext cx="3971037" cy="2978277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C730EAB-A532-4295-A302-FB4B90DB9F5E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59968" y="1143000"/>
            <a:ext cx="0" cy="4572000"/>
          </a:xfrm>
          <a:prstGeom prst="line">
            <a:avLst/>
          </a:prstGeom>
          <a:ln>
            <a:solidFill>
              <a:srgbClr val="4E4E4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375" y="5600849"/>
            <a:ext cx="1721653" cy="678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00635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FE1482F-0D5C-1143-B518-B42C497B71AF}"/>
              </a:ext>
            </a:extLst>
          </p:cNvPr>
          <p:cNvSpPr txBox="1"/>
          <p:nvPr/>
        </p:nvSpPr>
        <p:spPr>
          <a:xfrm>
            <a:off x="1979712" y="3861048"/>
            <a:ext cx="554461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en-GB" dirty="0"/>
              <a:t>Information on the school and the local area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GB" dirty="0"/>
              <a:t>Analyse the current offer- review timetable (some)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GB" dirty="0"/>
              <a:t>Focus on the school as a Community Sport Venue (some)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GB" dirty="0"/>
              <a:t>Competitors in the local area and their offer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GB" dirty="0"/>
              <a:t>Factors that can affect a business- internal and external (finance, staffing, facilities,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GB" dirty="0"/>
              <a:t>What are other schools like this doing? Google- community school sports complex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GB" dirty="0"/>
              <a:t>Recent trends in sport / exercise </a:t>
            </a:r>
          </a:p>
          <a:p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710EA49-6200-6A4E-8388-6C05A6D5A5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6865" y="160338"/>
            <a:ext cx="7130309" cy="3464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7375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30287"/>
            <a:ext cx="9144000" cy="582472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55776" y="6021288"/>
            <a:ext cx="60486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/>
              <a:t>Presentation Feedback</a:t>
            </a:r>
          </a:p>
        </p:txBody>
      </p:sp>
    </p:spTree>
    <p:extLst>
      <p:ext uri="{BB962C8B-B14F-4D97-AF65-F5344CB8AC3E}">
        <p14:creationId xmlns:p14="http://schemas.microsoft.com/office/powerpoint/2010/main" val="18240064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8CE06232-69FD-453D-8EB2-706087A9021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86295" y="-2"/>
            <a:ext cx="5157705" cy="6858002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EE4879-516F-0946-AA86-00C1891E03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335" y="2745736"/>
            <a:ext cx="2774103" cy="1366528"/>
          </a:xfrm>
          <a:solidFill>
            <a:schemeClr val="bg1">
              <a:alpha val="50000"/>
            </a:schemeClr>
          </a:solidFill>
          <a:ln w="25400" cap="sq">
            <a:solidFill>
              <a:schemeClr val="tx1"/>
            </a:solidFill>
            <a:miter lim="800000"/>
          </a:ln>
        </p:spPr>
        <p:txBody>
          <a:bodyPr>
            <a:normAutofit/>
          </a:bodyPr>
          <a:lstStyle/>
          <a:p>
            <a:pPr algn="ctr"/>
            <a:r>
              <a:rPr lang="en-GB" sz="2800" b="1"/>
              <a:t>Presentation</a:t>
            </a:r>
            <a:endParaRPr lang="en-US" sz="28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2760B-627F-9E49-B183-8C6D438244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6886" y="802638"/>
            <a:ext cx="4056522" cy="5252722"/>
          </a:xfrm>
        </p:spPr>
        <p:txBody>
          <a:bodyPr anchor="ctr">
            <a:normAutofit/>
          </a:bodyPr>
          <a:lstStyle/>
          <a:p>
            <a:r>
              <a:rPr lang="en-GB" sz="2100">
                <a:solidFill>
                  <a:schemeClr val="bg1"/>
                </a:solidFill>
              </a:rPr>
              <a:t>Your research</a:t>
            </a:r>
          </a:p>
          <a:p>
            <a:r>
              <a:rPr lang="en-GB" sz="2100">
                <a:solidFill>
                  <a:schemeClr val="bg1"/>
                </a:solidFill>
              </a:rPr>
              <a:t>Ideas for engaging this group</a:t>
            </a:r>
          </a:p>
          <a:p>
            <a:r>
              <a:rPr lang="en-GB" sz="2100">
                <a:solidFill>
                  <a:schemeClr val="bg1"/>
                </a:solidFill>
              </a:rPr>
              <a:t>How you will develop the session </a:t>
            </a:r>
          </a:p>
          <a:p>
            <a:r>
              <a:rPr lang="en-GB" sz="2100">
                <a:solidFill>
                  <a:schemeClr val="bg1"/>
                </a:solidFill>
              </a:rPr>
              <a:t>Potential partners </a:t>
            </a:r>
          </a:p>
          <a:p>
            <a:r>
              <a:rPr lang="en-GB" sz="2100">
                <a:solidFill>
                  <a:schemeClr val="bg1"/>
                </a:solidFill>
              </a:rPr>
              <a:t>Funding </a:t>
            </a:r>
          </a:p>
          <a:p>
            <a:r>
              <a:rPr lang="en-GB" sz="2100">
                <a:solidFill>
                  <a:schemeClr val="bg1"/>
                </a:solidFill>
              </a:rPr>
              <a:t>Key recommendations</a:t>
            </a:r>
          </a:p>
          <a:p>
            <a:endParaRPr lang="en-GB" sz="21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100">
                <a:solidFill>
                  <a:schemeClr val="bg1"/>
                </a:solidFill>
              </a:rPr>
              <a:t>You have been asked to develop a new </a:t>
            </a:r>
            <a:r>
              <a:rPr lang="en-GB" sz="2100" b="1">
                <a:solidFill>
                  <a:schemeClr val="bg1"/>
                </a:solidFill>
              </a:rPr>
              <a:t>sustainable activity session</a:t>
            </a:r>
            <a:r>
              <a:rPr lang="en-GB" sz="2100">
                <a:solidFill>
                  <a:schemeClr val="bg1"/>
                </a:solidFill>
              </a:rPr>
              <a:t> to engage </a:t>
            </a:r>
            <a:r>
              <a:rPr lang="en-GB" sz="2100" b="1">
                <a:solidFill>
                  <a:schemeClr val="bg1"/>
                </a:solidFill>
              </a:rPr>
              <a:t>7-11 year olds </a:t>
            </a:r>
            <a:r>
              <a:rPr lang="en-GB" sz="2100">
                <a:solidFill>
                  <a:schemeClr val="bg1"/>
                </a:solidFill>
              </a:rPr>
              <a:t>in physical activity / sport at the </a:t>
            </a:r>
            <a:r>
              <a:rPr lang="en-GB" sz="2100" b="1">
                <a:solidFill>
                  <a:schemeClr val="bg1"/>
                </a:solidFill>
              </a:rPr>
              <a:t>Llangatwg Community School facility</a:t>
            </a:r>
            <a:endParaRPr lang="en-US" sz="21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127007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C52A0-E9DC-4714-A503-D1B17DF92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89" y="1131094"/>
            <a:ext cx="7977261" cy="994172"/>
          </a:xfrm>
        </p:spPr>
        <p:txBody>
          <a:bodyPr/>
          <a:lstStyle/>
          <a:p>
            <a:r>
              <a:rPr lang="en-GB" sz="3600" b="1" dirty="0">
                <a:solidFill>
                  <a:srgbClr val="FF0000"/>
                </a:solidFill>
              </a:rPr>
              <a:t>Facilities?</a:t>
            </a:r>
            <a:r>
              <a:rPr lang="en-GB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0A6FDA-BF8E-4486-B8C7-F39E9146B8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700" dirty="0">
                <a:solidFill>
                  <a:srgbClr val="FF0000"/>
                </a:solidFill>
              </a:rPr>
              <a:t>From visiting </a:t>
            </a:r>
            <a:r>
              <a:rPr lang="en-GB" sz="2700" dirty="0" err="1">
                <a:solidFill>
                  <a:srgbClr val="FF0000"/>
                </a:solidFill>
              </a:rPr>
              <a:t>Llangatwg</a:t>
            </a:r>
            <a:r>
              <a:rPr lang="en-GB" sz="2700" dirty="0">
                <a:solidFill>
                  <a:srgbClr val="FF0000"/>
                </a:solidFill>
              </a:rPr>
              <a:t> there were a number of facilities to host the activity session:</a:t>
            </a:r>
          </a:p>
          <a:p>
            <a:pPr marL="385763" indent="-385763">
              <a:buFont typeface="+mj-lt"/>
              <a:buAutoNum type="arabicPeriod"/>
            </a:pPr>
            <a:r>
              <a:rPr lang="en-GB" sz="2700" dirty="0">
                <a:solidFill>
                  <a:srgbClr val="FF0000"/>
                </a:solidFill>
              </a:rPr>
              <a:t>Swimming pool   </a:t>
            </a:r>
          </a:p>
          <a:p>
            <a:pPr marL="385763" indent="-385763">
              <a:buFont typeface="+mj-lt"/>
              <a:buAutoNum type="arabicPeriod"/>
            </a:pPr>
            <a:r>
              <a:rPr lang="en-GB" sz="2700" dirty="0">
                <a:solidFill>
                  <a:srgbClr val="FF0000"/>
                </a:solidFill>
              </a:rPr>
              <a:t>Rugby Pitch </a:t>
            </a:r>
          </a:p>
          <a:p>
            <a:pPr marL="385763" indent="-385763">
              <a:buFont typeface="+mj-lt"/>
              <a:buAutoNum type="arabicPeriod"/>
            </a:pPr>
            <a:r>
              <a:rPr lang="en-GB" sz="2700" dirty="0">
                <a:solidFill>
                  <a:srgbClr val="FF0000"/>
                </a:solidFill>
              </a:rPr>
              <a:t>Sports Hall</a:t>
            </a:r>
          </a:p>
          <a:p>
            <a:pPr marL="385763" indent="-385763">
              <a:buFont typeface="+mj-lt"/>
              <a:buAutoNum type="arabicPeriod"/>
            </a:pPr>
            <a:r>
              <a:rPr lang="en-GB" sz="2700" dirty="0">
                <a:solidFill>
                  <a:srgbClr val="FF0000"/>
                </a:solidFill>
              </a:rPr>
              <a:t>Gym  </a:t>
            </a:r>
          </a:p>
          <a:p>
            <a:pPr marL="385763" indent="-385763">
              <a:buFont typeface="+mj-lt"/>
              <a:buAutoNum type="arabicPeriod"/>
            </a:pPr>
            <a:r>
              <a:rPr lang="en-GB" sz="2700" dirty="0">
                <a:solidFill>
                  <a:srgbClr val="FF0000"/>
                </a:solidFill>
              </a:rPr>
              <a:t>Astro  </a:t>
            </a:r>
          </a:p>
        </p:txBody>
      </p:sp>
      <p:sp>
        <p:nvSpPr>
          <p:cNvPr id="4" name="AutoShape 2" descr="Image result for llangatwg school">
            <a:extLst>
              <a:ext uri="{FF2B5EF4-FFF2-40B4-BE49-F238E27FC236}">
                <a16:creationId xmlns:a16="http://schemas.microsoft.com/office/drawing/2014/main" id="{7C8CADEA-F884-4F1F-B0E8-96C3F4BDACA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57700" y="3314700"/>
            <a:ext cx="228600" cy="22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endParaRPr lang="en-GB" sz="135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BD2EDE-91B5-4D11-99E1-379958AAFD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5791" y="3543299"/>
            <a:ext cx="2403818" cy="20478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5CE51D2-B453-468B-A5FD-D50E50A3B1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1650" y="3543299"/>
            <a:ext cx="2753750" cy="2047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100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0CA6B-DC5F-4E1C-B290-A77C1FB24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rgbClr val="FF0000"/>
                </a:solidFill>
              </a:rPr>
              <a:t>What do the children want?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5CA82-66B6-4E46-85AD-F0FEB58F75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047105"/>
            <a:ext cx="7886700" cy="3263504"/>
          </a:xfrm>
        </p:spPr>
        <p:txBody>
          <a:bodyPr>
            <a:normAutofit/>
          </a:bodyPr>
          <a:lstStyle/>
          <a:p>
            <a:r>
              <a:rPr lang="en-GB" sz="2700" dirty="0">
                <a:solidFill>
                  <a:srgbClr val="FF0000"/>
                </a:solidFill>
              </a:rPr>
              <a:t>From a recent survey as shown below in 2015 this shows what the children want in the school </a:t>
            </a:r>
          </a:p>
          <a:p>
            <a:pPr marL="0" indent="0">
              <a:buNone/>
            </a:pPr>
            <a:endParaRPr lang="en-GB" sz="27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700" dirty="0">
              <a:solidFill>
                <a:srgbClr val="FF0000"/>
              </a:solidFill>
            </a:endParaRPr>
          </a:p>
          <a:p>
            <a:endParaRPr lang="en-GB" sz="2700" dirty="0">
              <a:solidFill>
                <a:srgbClr val="FF0000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5EC79C0-156D-4413-99EE-27B23777E4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693" t="16418" r="25229" b="16062"/>
          <a:stretch/>
        </p:blipFill>
        <p:spPr>
          <a:xfrm>
            <a:off x="3365696" y="3041278"/>
            <a:ext cx="5001064" cy="2553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0202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2B5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4C86CE2-4D2B-0E40-A885-B6EDB210BF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600" y="1210501"/>
            <a:ext cx="8178799" cy="4436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14469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5A5D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F8253C1-FEDF-8A41-ABCF-B731ADF7E4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600" y="1128714"/>
            <a:ext cx="8178799" cy="4600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5986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98D0F11-4D7E-4B4B-8DDB-B1DE6F8B94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08720"/>
            <a:ext cx="8514946" cy="4752528"/>
          </a:xfrm>
        </p:spPr>
      </p:pic>
    </p:spTree>
    <p:extLst>
      <p:ext uri="{BB962C8B-B14F-4D97-AF65-F5344CB8AC3E}">
        <p14:creationId xmlns:p14="http://schemas.microsoft.com/office/powerpoint/2010/main" val="237060742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145286" y="1102910"/>
            <a:ext cx="6858000" cy="626944"/>
          </a:xfrm>
        </p:spPr>
        <p:txBody>
          <a:bodyPr>
            <a:normAutofit/>
          </a:bodyPr>
          <a:lstStyle/>
          <a:p>
            <a:r>
              <a:rPr lang="en-US" sz="3300" dirty="0"/>
              <a:t>FIT KIDs!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>
          <a:xfrm>
            <a:off x="867350" y="2157122"/>
            <a:ext cx="3374136" cy="514350"/>
          </a:xfrm>
        </p:spPr>
        <p:txBody>
          <a:bodyPr>
            <a:normAutofit/>
          </a:bodyPr>
          <a:lstStyle/>
          <a:p>
            <a:r>
              <a:rPr lang="en-US" sz="2100" dirty="0"/>
              <a:t>What is it? Why do it?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629150" y="2771193"/>
            <a:ext cx="3374136" cy="2767693"/>
          </a:xfrm>
        </p:spPr>
        <p:txBody>
          <a:bodyPr>
            <a:normAutofit fontScale="55000" lnSpcReduction="20000"/>
          </a:bodyPr>
          <a:lstStyle/>
          <a:p>
            <a:r>
              <a:rPr lang="en-US" dirty="0"/>
              <a:t>Great for all ages</a:t>
            </a:r>
          </a:p>
          <a:p>
            <a:r>
              <a:rPr lang="en-US" dirty="0"/>
              <a:t> 7-11 year olds can take part together within the same group.</a:t>
            </a:r>
          </a:p>
          <a:p>
            <a:r>
              <a:rPr lang="en-US" dirty="0"/>
              <a:t>Suitable and inclusive for all abilities.</a:t>
            </a:r>
          </a:p>
          <a:p>
            <a:r>
              <a:rPr lang="en-US" dirty="0"/>
              <a:t>Both boys &amp; girls can take part together.</a:t>
            </a:r>
          </a:p>
          <a:p>
            <a:r>
              <a:rPr lang="en-US" dirty="0"/>
              <a:t>Healthy competition for youngsters in a fun and safe environment.</a:t>
            </a:r>
          </a:p>
          <a:p>
            <a:r>
              <a:rPr lang="en-US" dirty="0"/>
              <a:t>Non contact and low risk of injury.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US" sz="2100" dirty="0"/>
              <a:t>MORE BENEFITS …..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4"/>
          </p:nvPr>
        </p:nvSpPr>
        <p:spPr>
          <a:xfrm>
            <a:off x="867350" y="2771193"/>
            <a:ext cx="3374136" cy="2767693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This is a program to get young people participating in fitness and learning the benefits of an active lifestyle.</a:t>
            </a:r>
          </a:p>
          <a:p>
            <a:r>
              <a:rPr lang="en-GB" dirty="0"/>
              <a:t>Improve social development</a:t>
            </a:r>
          </a:p>
          <a:p>
            <a:r>
              <a:rPr lang="en-GB" dirty="0"/>
              <a:t>Improves individual achievement</a:t>
            </a:r>
          </a:p>
          <a:p>
            <a:r>
              <a:rPr lang="en-GB" dirty="0"/>
              <a:t>Active participation</a:t>
            </a:r>
            <a:endParaRPr lang="en-US" dirty="0"/>
          </a:p>
          <a:p>
            <a:r>
              <a:rPr lang="en-US" dirty="0"/>
              <a:t>Can be coached anywhere, indoor, outdoor, fields, astro-turf etc. depending on weather.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2658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DAE885FA-583E-488C-A3B2-2647B84A816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572000"/>
          </a:xfrm>
          <a:prstGeom prst="rect">
            <a:avLst/>
          </a:prstGeom>
          <a:solidFill>
            <a:srgbClr val="2755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ounded Rectangle 26">
            <a:extLst>
              <a:ext uri="{FF2B5EF4-FFF2-40B4-BE49-F238E27FC236}">
                <a16:creationId xmlns:a16="http://schemas.microsoft.com/office/drawing/2014/main" id="{87B1CEC7-C2CE-4440-A0F7-0BE6B3AADB7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1173" y="320843"/>
            <a:ext cx="4210176" cy="3930315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chemeClr val="bg2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ounded Rectangle 16">
            <a:extLst>
              <a:ext uri="{FF2B5EF4-FFF2-40B4-BE49-F238E27FC236}">
                <a16:creationId xmlns:a16="http://schemas.microsoft.com/office/drawing/2014/main" id="{7B0DBF0B-D7C2-4F15-94AE-31525582459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91061" y="320843"/>
            <a:ext cx="4210177" cy="3930315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chemeClr val="bg2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5D63D8E-838C-1F47-A2E5-A042F82896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885" y="1227399"/>
            <a:ext cx="3730752" cy="211720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5D01FD9-7527-FF4C-9C8E-AA4B2F5076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0773" y="1493216"/>
            <a:ext cx="3730752" cy="1585568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CC142799-B5EE-8C4F-AAA8-853002D49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4642583"/>
            <a:ext cx="6858000" cy="109984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100"/>
              <a:t>Developing The Session</a:t>
            </a:r>
          </a:p>
        </p:txBody>
      </p:sp>
    </p:spTree>
    <p:extLst>
      <p:ext uri="{BB962C8B-B14F-4D97-AF65-F5344CB8AC3E}">
        <p14:creationId xmlns:p14="http://schemas.microsoft.com/office/powerpoint/2010/main" val="95475043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4551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5BCC01F-6E7C-7D40-9A4F-EF5188321E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600" y="1077596"/>
            <a:ext cx="8178799" cy="4702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60146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2855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B1D20D1-2707-FB4A-A4BC-70EFE39977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600" y="1190055"/>
            <a:ext cx="8178799" cy="4477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996367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E21CFA4-6202-534F-ACF5-D69A4E3171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600" y="1220725"/>
            <a:ext cx="8178799" cy="4416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86388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2753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8E00EBD-D6BE-E444-A3E1-0845404142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600" y="1639888"/>
            <a:ext cx="8178799" cy="3578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804496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AC882FA-5AE0-2944-BAB3-A9D02F9B0D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623" y="1675227"/>
            <a:ext cx="8062752" cy="43941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6DA6B3E-0043-F647-87FE-08AA59D6F0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endParaRPr lang="en-US" sz="28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54491175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B86A8-FBA0-4450-BB33-640E2EE0A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rgbClr val="FF0000"/>
                </a:solidFill>
              </a:rPr>
              <a:t>Information on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122BA6-02A4-457A-9546-00B47AD02C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700" dirty="0">
                <a:solidFill>
                  <a:srgbClr val="FF0000"/>
                </a:solidFill>
              </a:rPr>
              <a:t>Costs?</a:t>
            </a:r>
          </a:p>
          <a:p>
            <a:r>
              <a:rPr lang="en-GB" sz="2700" dirty="0">
                <a:solidFill>
                  <a:srgbClr val="FF0000"/>
                </a:solidFill>
              </a:rPr>
              <a:t>The cost of the session will be £27 to hire the </a:t>
            </a:r>
            <a:r>
              <a:rPr lang="en-GB" sz="2700" dirty="0" err="1">
                <a:solidFill>
                  <a:srgbClr val="FF0000"/>
                </a:solidFill>
              </a:rPr>
              <a:t>astro</a:t>
            </a:r>
            <a:r>
              <a:rPr lang="en-GB" sz="2700" dirty="0">
                <a:solidFill>
                  <a:srgbClr val="FF0000"/>
                </a:solidFill>
              </a:rPr>
              <a:t> turf out. </a:t>
            </a:r>
          </a:p>
          <a:p>
            <a:r>
              <a:rPr lang="en-GB" sz="2700" dirty="0">
                <a:solidFill>
                  <a:srgbClr val="FF0000"/>
                </a:solidFill>
              </a:rPr>
              <a:t>Time of session? </a:t>
            </a:r>
          </a:p>
          <a:p>
            <a:r>
              <a:rPr lang="en-GB" sz="2700" dirty="0">
                <a:solidFill>
                  <a:srgbClr val="FF0000"/>
                </a:solidFill>
              </a:rPr>
              <a:t>7-8pm, Friday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10297C-AB6F-4676-BAC2-2F9FA14EF06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072" r="2424" b="39492"/>
          <a:stretch/>
        </p:blipFill>
        <p:spPr>
          <a:xfrm>
            <a:off x="3325090" y="3398044"/>
            <a:ext cx="5044787" cy="2297906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1110310B-0C4C-49D7-BF05-088C4D434713}"/>
              </a:ext>
            </a:extLst>
          </p:cNvPr>
          <p:cNvSpPr/>
          <p:nvPr/>
        </p:nvSpPr>
        <p:spPr>
          <a:xfrm>
            <a:off x="6374824" y="5283994"/>
            <a:ext cx="1039091" cy="411956"/>
          </a:xfrm>
          <a:prstGeom prst="ellipse">
            <a:avLst/>
          </a:prstGeom>
          <a:noFill/>
          <a:ln w="57150">
            <a:solidFill>
              <a:schemeClr val="accent1">
                <a:shade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 dirty="0"/>
          </a:p>
        </p:txBody>
      </p:sp>
    </p:spTree>
    <p:extLst>
      <p:ext uri="{BB962C8B-B14F-4D97-AF65-F5344CB8AC3E}">
        <p14:creationId xmlns:p14="http://schemas.microsoft.com/office/powerpoint/2010/main" val="3995988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FE202-11CB-2947-9C45-9638CC1B80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>
                <a:latin typeface="Marker Felt Thin" panose="02000400000000000000" pitchFamily="2" charset="77"/>
              </a:rPr>
              <a:t>Key Recommendations</a:t>
            </a:r>
            <a:endParaRPr lang="en-US" sz="6000" dirty="0">
              <a:latin typeface="Marker Felt Thin" panose="02000400000000000000" pitchFamily="2" charset="77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FFB583-ABED-4A47-B658-DFBF76CC76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summary of the key points</a:t>
            </a:r>
          </a:p>
          <a:p>
            <a:r>
              <a:rPr lang="en-GB" dirty="0"/>
              <a:t>What will need to happen to make the club a success?</a:t>
            </a:r>
          </a:p>
          <a:p>
            <a:r>
              <a:rPr lang="en-GB" dirty="0"/>
              <a:t>How you will sustain activity 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dirty="0"/>
              <a:t>Not many presented this well. Some mentioned when asked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590787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FE202-11CB-2947-9C45-9638CC1B80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>
                <a:latin typeface="Marker Felt Thin" panose="02000400000000000000" pitchFamily="2" charset="77"/>
              </a:rPr>
              <a:t>Presenting</a:t>
            </a:r>
            <a:endParaRPr lang="en-US" sz="6000" dirty="0">
              <a:latin typeface="Marker Felt Thin" panose="02000400000000000000" pitchFamily="2" charset="77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FFB583-ABED-4A47-B658-DFBF76CC76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Energy enthusiasm – Voice and movement </a:t>
            </a:r>
          </a:p>
          <a:p>
            <a:r>
              <a:rPr lang="en-GB" dirty="0"/>
              <a:t>Use of engaging slides</a:t>
            </a:r>
          </a:p>
          <a:p>
            <a:r>
              <a:rPr lang="en-GB" dirty="0"/>
              <a:t>Video</a:t>
            </a:r>
          </a:p>
          <a:p>
            <a:r>
              <a:rPr lang="en-GB" dirty="0"/>
              <a:t>Handouts </a:t>
            </a:r>
          </a:p>
          <a:p>
            <a:r>
              <a:rPr lang="en-GB" dirty="0"/>
              <a:t>Appearance </a:t>
            </a:r>
          </a:p>
          <a:p>
            <a:r>
              <a:rPr lang="en-GB" dirty="0"/>
              <a:t>Amount of information on a slide?</a:t>
            </a:r>
          </a:p>
          <a:p>
            <a:r>
              <a:rPr lang="en-GB" dirty="0"/>
              <a:t>Reading off the slide / body language </a:t>
            </a:r>
          </a:p>
          <a:p>
            <a:r>
              <a:rPr lang="en-GB" dirty="0"/>
              <a:t>Passion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7469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687</TotalTime>
  <Words>944</Words>
  <Application>Microsoft Macintosh PowerPoint</Application>
  <PresentationFormat>On-screen Show (4:3)</PresentationFormat>
  <Paragraphs>165</Paragraphs>
  <Slides>38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6" baseType="lpstr">
      <vt:lpstr>Arial</vt:lpstr>
      <vt:lpstr>Calibri</vt:lpstr>
      <vt:lpstr>Calibri Light</vt:lpstr>
      <vt:lpstr>Marker Felt Thin</vt:lpstr>
      <vt:lpstr>PremierSans-Bold</vt:lpstr>
      <vt:lpstr>PremierSans-Regular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Why Should We Do This?</vt:lpstr>
      <vt:lpstr>Where to hold the festival?</vt:lpstr>
      <vt:lpstr>Day / time, linking to next festival, when is best to feed into clubs? </vt:lpstr>
      <vt:lpstr>Promotion</vt:lpstr>
      <vt:lpstr>Organising The Day / Preparation</vt:lpstr>
      <vt:lpstr>A week before</vt:lpstr>
      <vt:lpstr>Coverage Of The Festival</vt:lpstr>
      <vt:lpstr>After The Festival</vt:lpstr>
      <vt:lpstr> IT Room- Practical Task</vt:lpstr>
      <vt:lpstr>PowerPoint Presentation</vt:lpstr>
      <vt:lpstr>PowerPoint Presentation</vt:lpstr>
      <vt:lpstr>PowerPoint Presentation</vt:lpstr>
      <vt:lpstr>Presentation</vt:lpstr>
      <vt:lpstr>Facilities? </vt:lpstr>
      <vt:lpstr>What do the children want?</vt:lpstr>
      <vt:lpstr>PowerPoint Presentation</vt:lpstr>
      <vt:lpstr>PowerPoint Presentation</vt:lpstr>
      <vt:lpstr>PowerPoint Presentation</vt:lpstr>
      <vt:lpstr>FIT KIDs!</vt:lpstr>
      <vt:lpstr>Developing The Session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Information on the session</vt:lpstr>
      <vt:lpstr>Key Recommendations</vt:lpstr>
      <vt:lpstr>Presenting</vt:lpstr>
    </vt:vector>
  </TitlesOfParts>
  <LinksUpToDate>false</LinksUpToDate>
  <SharedDoc>false</SharedDoc>
  <HyperlinksChanged>false</HyperlinksChanged>
  <AppVersion>16.0009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Mana Mirasayar</dc:creator>
  <cp:lastModifiedBy>Mark Napieralla</cp:lastModifiedBy>
  <cp:revision>71</cp:revision>
  <dcterms:created xsi:type="dcterms:W3CDTF">2015-11-12T12:40:24Z</dcterms:created>
  <dcterms:modified xsi:type="dcterms:W3CDTF">2018-02-02T09:43:36Z</dcterms:modified>
</cp:coreProperties>
</file>