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480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36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668062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Object detection provides labels but does not explain the complete scene. Image-captioning models provide natural descriptions, but they can omit important objects. Therefore, this research combines detection, captioning and verification to produce more reliable spoken information.</a:t>
            </a: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The aim was to develop and evaluate an on-demand navigation-assistance prototype. The system detects objects, generates a caption, checks its completeness and converts the </a:t>
            </a:r>
            <a:r>
              <a:rPr dirty="0">
                <a:latin typeface="Times New Roman" pitchFamily="18" charset="0"/>
                <a:cs typeface="Times New Roman" pitchFamily="18" charset="0"/>
              </a:rPr>
              <a:t>final</a:t>
            </a:r>
            <a:r>
              <a:rPr dirty="0"/>
              <a:t> response into speech.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The user uploads an image or captures a webcam frame. YOLO detects objects, while BLIP describes the scene. The guardrail checks the caption, and </a:t>
            </a:r>
            <a:r>
              <a:rPr dirty="0" err="1"/>
              <a:t>gTTS</a:t>
            </a:r>
            <a:r>
              <a:rPr dirty="0"/>
              <a:t> converts the approved description or warning into speech.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YOLOv8 Nano detects and localises objects. BLIP Base generates a natural-language description. The guardrail checks whether YOLO-detected navigation objects are mentioned in the caption. Both models use pretrained weights.</a:t>
            </a: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State that seed 42 created non-overlapping subsets. The 500-image subset selected inference settings; the 4,500-image subset was kept for final YOLO evaluation. BLIP used 100 images drawn from the final-test subset.</a:t>
            </a:r>
          </a:p>
          <a:p>
            <a:endParaRPr/>
          </a:p>
          <a:p>
            <a:r>
              <a:t>[Sources]</a:t>
            </a:r>
          </a:p>
          <a:p>
            <a:r>
              <a:t>- T.-Y. Lin et al., Microsoft COCO, ECCV, 2014.</a:t>
            </a:r>
          </a:p>
          <a:p>
            <a:r>
              <a:t>- S. Hasan, MSc dissertation, Sections 4.10–4.13, 2026.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The prototype displays detected objects, confidence scores, a BLIP caption and a guardrail decision. It also converts the final response into audio. The system processes uploaded images or individual webcam frames.</a:t>
            </a: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I tested 18 inference configurations. Configuration 6 achieved the highest mAP@0.50:0.95, using confidence 0.15, NMS IoU 0.60 and image size 640. These settings were then used for final evaluation.</a:t>
            </a: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Across 11 navigation-related classes, YOLO achieved precision of 0.6533, recall of 0.5047 and F1-score of 0.5624. The lower recall means that some important objects were missed, limiting the system’s safety.</a:t>
            </a: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Performance differed across object classes. Car achieved the highest F1-score of 0.7191, while bench achieved the lowest at 0.3707. This shows why class-level evaluation is important.</a:t>
            </a: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BLIP achieved BLEU-1 of 0.6725, BLEU-4 of 0.3183, METEOR of 0.5000 and ROUGE-L of 0.5620. The guardrail approved 53 captions and blocked 47, but this does not mean that 47% of the captions were completely incorrect.</a:t>
            </a: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The guardrail correctly handled all 50 controlled scenarios, achieving accuracy and F1-score of 1.0000. However, this proves only that the rules worked on prepared examples, not unrestricted real-world language.</a:t>
            </a: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The core pipeline required approximately 0.625 seconds, while complete end-to-end processing required 2.067 seconds. BLIP produced most of the core delay, and online speech generation increased the final processing time.</a:t>
            </a: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The prototype processes single images and does not estimate distance or safe walking paths. It was not tested with visually impaired participants. Future work should use navigation-specific data, depth estimation, continuous video and participant evaluation.</a:t>
            </a: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The project successfully integrated object detection, scene captioning, verification and speech. However, moderate detection performance and limited real-world testing mean that it is not ready for independent navigation.</a:t>
            </a: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This slide lists the ten principal references used in the presentation.</a:t>
            </a:r>
            <a:endParaRPr dirty="0"/>
          </a:p>
          <a:p>
            <a:endParaRPr dirty="0"/>
          </a:p>
          <a:p>
            <a:r>
              <a:rPr dirty="0"/>
              <a:t>[Sources]</a:t>
            </a:r>
            <a:endParaRPr dirty="0"/>
          </a:p>
          <a:p>
            <a:r>
              <a:rPr dirty="0"/>
              <a:t>[1] World Health Organization, “Blindness and vision impairment,” 2026. [Online]. Available: www.who.int.</a:t>
            </a:r>
            <a:endParaRPr dirty="0"/>
          </a:p>
          <a:p>
            <a:r>
              <a:rPr dirty="0"/>
              <a:t>[2] T.-Y. Lin et al., “Microsoft COCO: Common objects in context,” in Proc. ECCV, 2014, pp. 740–755.</a:t>
            </a:r>
            <a:endParaRPr dirty="0"/>
          </a:p>
          <a:p>
            <a:r>
              <a:rPr dirty="0"/>
              <a:t>[3] </a:t>
            </a:r>
            <a:r>
              <a:rPr dirty="0" err="1"/>
              <a:t>Ultralytics</a:t>
            </a:r>
            <a:r>
              <a:rPr dirty="0"/>
              <a:t>, “YOLOv8,” </a:t>
            </a:r>
            <a:r>
              <a:rPr dirty="0" err="1"/>
              <a:t>Ultralytics</a:t>
            </a:r>
            <a:r>
              <a:rPr dirty="0"/>
              <a:t> Documentation, 2026. [Online]. Available: docs.ultralytics.com.</a:t>
            </a:r>
            <a:endParaRPr dirty="0"/>
          </a:p>
          <a:p>
            <a:r>
              <a:rPr dirty="0"/>
              <a:t>[4] J. Li et al., “BLIP: Bootstrapping language-image pre-training for unified vision-language understanding and generation,” in Proc. ICML, 2022.</a:t>
            </a:r>
            <a:endParaRPr dirty="0"/>
          </a:p>
          <a:p>
            <a:r>
              <a:rPr dirty="0"/>
              <a:t>[5] M. H. </a:t>
            </a:r>
            <a:r>
              <a:rPr dirty="0" err="1"/>
              <a:t>Abidi</a:t>
            </a:r>
            <a:r>
              <a:rPr dirty="0"/>
              <a:t> et al., “A comprehensive review of navigation systems for visually impaired individuals,” </a:t>
            </a:r>
            <a:r>
              <a:rPr dirty="0" err="1"/>
              <a:t>Heliyon</a:t>
            </a:r>
            <a:r>
              <a:rPr dirty="0"/>
              <a:t>, vol. 10, no. 11, 2024.</a:t>
            </a:r>
            <a:endParaRPr dirty="0"/>
          </a:p>
          <a:p>
            <a:r>
              <a:rPr dirty="0"/>
              <a:t>[6] Z. </a:t>
            </a:r>
            <a:r>
              <a:rPr dirty="0" err="1"/>
              <a:t>Bai</a:t>
            </a:r>
            <a:r>
              <a:rPr dirty="0"/>
              <a:t> et al., “Hallucination of multimodal large language models: A survey,” arXiv:2404.18930, 2024.</a:t>
            </a:r>
            <a:endParaRPr dirty="0"/>
          </a:p>
          <a:p>
            <a:r>
              <a:rPr dirty="0"/>
              <a:t>[7] Y. </a:t>
            </a:r>
            <a:r>
              <a:rPr dirty="0" err="1"/>
              <a:t>Ge</a:t>
            </a:r>
            <a:r>
              <a:rPr dirty="0"/>
              <a:t> et al., “Visual Fact Checker: Enabling high-fidelity detailed caption generation,” in Proc. IEEE/CVF CVPR, 2024.</a:t>
            </a:r>
            <a:endParaRPr dirty="0"/>
          </a:p>
          <a:p>
            <a:r>
              <a:rPr dirty="0"/>
              <a:t>[8] K. </a:t>
            </a:r>
            <a:r>
              <a:rPr dirty="0" err="1"/>
              <a:t>Papineni</a:t>
            </a:r>
            <a:r>
              <a:rPr dirty="0"/>
              <a:t> et al., “BLEU: A method for automatic evaluation of machine translation,” in Proc. ACL, 2002, pp. 311–318.</a:t>
            </a:r>
            <a:endParaRPr dirty="0"/>
          </a:p>
          <a:p>
            <a:r>
              <a:rPr dirty="0"/>
              <a:t>[9] S. Banerjee and A. </a:t>
            </a:r>
            <a:r>
              <a:rPr dirty="0" err="1"/>
              <a:t>Lavie</a:t>
            </a:r>
            <a:r>
              <a:rPr dirty="0"/>
              <a:t>, “METEOR: An automatic metric for MT evaluation,” in Proc. ACL Workshop, 2005, pp. 65–72.</a:t>
            </a:r>
            <a:endParaRPr dirty="0"/>
          </a:p>
          <a:p>
            <a:r>
              <a:rPr dirty="0"/>
              <a:t>[10] C.-Y. Lin, “ROUGE: A package for automatic evaluation of summaries,” in Text Summarization Branches Out, 2004, pp. 74–81.</a:t>
            </a:r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  <a:p>
            <a:endParaRPr dirty="0"/>
          </a:p>
          <a:p>
            <a:r>
              <a:rPr dirty="0"/>
              <a:t>[Sources]</a:t>
            </a:r>
          </a:p>
          <a:p>
            <a:r>
              <a:rPr dirty="0"/>
              <a:t>- S. </a:t>
            </a:r>
            <a:r>
              <a:rPr dirty="0" err="1"/>
              <a:t>Hasan</a:t>
            </a:r>
            <a:r>
              <a:rPr dirty="0"/>
              <a:t>, Generative AI-Based Scene Description and Navigation Assistance System for Visually Impaired Individuals, MSc dissertation, 2026.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BDD16686-A7B5-4F0C-8A21-82E644E4B890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71450"/>
          </a:xfrm>
          <a:prstGeom prst="rect">
            <a:avLst/>
          </a:prstGeom>
          <a:solidFill>
            <a:srgbClr val="2563A8"/>
          </a:solidFill>
          <a:ln w="0">
            <a:noFill/>
            <a:prstDash val="solid"/>
          </a:ln>
        </p:spPr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45DCE381-2192-40B0-8BEC-EA01746D5B30}"/>
              </a:ext>
            </a:extLst>
          </p:cNvPr>
          <p:cNvSpPr>
            <a:spLocks noGrp="1"/>
          </p:cNvSpPr>
          <p:nvPr/>
        </p:nvSpPr>
        <p:spPr>
          <a:xfrm>
            <a:off x="0" y="6667500"/>
            <a:ext cx="12192000" cy="190500"/>
          </a:xfrm>
          <a:prstGeom prst="rect">
            <a:avLst/>
          </a:prstGeom>
          <a:solidFill>
            <a:srgbClr val="5DB7D7"/>
          </a:solidFill>
          <a:ln w="0">
            <a:noFill/>
            <a:prstDash val="solid"/>
          </a:ln>
        </p:spPr>
      </p:sp>
      <p:pic>
        <p:nvPicPr>
          <p:cNvPr id="13" name="Picture 10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906476" y="533400"/>
            <a:ext cx="1901798" cy="762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DA0886B2-762A-49C6-B456-E691D1FB3FAC}"/>
              </a:ext>
            </a:extLst>
          </p:cNvPr>
          <p:cNvSpPr>
            <a:spLocks noGrp="1"/>
          </p:cNvSpPr>
          <p:nvPr/>
        </p:nvSpPr>
        <p:spPr>
          <a:xfrm>
            <a:off x="666750" y="1676400"/>
            <a:ext cx="10668000" cy="1428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3750" b="1">
                <a:solidFill>
                  <a:srgbClr val="10233F"/>
                </a:solidFill>
              </a:defRPr>
            </a:pPr>
            <a:r>
              <a:rPr sz="3750" b="1" dirty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Generative AI-Based Scene Description and</a:t>
            </a:r>
          </a:p>
          <a:p>
            <a:pPr algn="l">
              <a:buNone/>
              <a:defRPr sz="3750" b="1">
                <a:solidFill>
                  <a:srgbClr val="10233F"/>
                </a:solidFill>
              </a:defRPr>
            </a:pPr>
            <a:r>
              <a:rPr sz="3750" b="1" dirty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Navigation Assistance System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5355A279-BD48-4CF7-9F50-1C3BBB2EF62D}"/>
              </a:ext>
            </a:extLst>
          </p:cNvPr>
          <p:cNvSpPr>
            <a:spLocks noGrp="1"/>
          </p:cNvSpPr>
          <p:nvPr/>
        </p:nvSpPr>
        <p:spPr>
          <a:xfrm>
            <a:off x="704850" y="3390900"/>
            <a:ext cx="83820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875" b="0">
                <a:solidFill>
                  <a:srgbClr val="2563A8"/>
                </a:solidFill>
              </a:defRPr>
            </a:pPr>
            <a:r>
              <a:rPr sz="1875" b="0" dirty="0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A prototype for visually impaired individuals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956F7691-8C05-4EEC-8645-C2467A093B38}"/>
              </a:ext>
            </a:extLst>
          </p:cNvPr>
          <p:cNvSpPr>
            <a:spLocks noGrp="1"/>
          </p:cNvSpPr>
          <p:nvPr/>
        </p:nvSpPr>
        <p:spPr>
          <a:xfrm>
            <a:off x="704850" y="4762500"/>
            <a:ext cx="72390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650" b="1">
                <a:solidFill>
                  <a:srgbClr val="5E6A78"/>
                </a:solidFill>
              </a:defRPr>
            </a:pPr>
            <a:r>
              <a:rPr sz="1650" b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Shaidhul Hasan  |  Student Number: 2442113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9C4C75BF-97E6-4A05-97D6-22072EABADF7}"/>
              </a:ext>
            </a:extLst>
          </p:cNvPr>
          <p:cNvSpPr>
            <a:spLocks noGrp="1"/>
          </p:cNvSpPr>
          <p:nvPr/>
        </p:nvSpPr>
        <p:spPr>
          <a:xfrm>
            <a:off x="704850" y="5219700"/>
            <a:ext cx="61912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0">
                <a:solidFill>
                  <a:srgbClr val="5E6A78"/>
                </a:solidFill>
              </a:defRPr>
            </a:pPr>
            <a:r>
              <a:rPr sz="1500" b="0" dirty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MSc Data and Artificial Intelligence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868ADE47-F805-4E7E-A3DE-AA8D18010C67}"/>
              </a:ext>
            </a:extLst>
          </p:cNvPr>
          <p:cNvSpPr>
            <a:spLocks noGrp="1"/>
          </p:cNvSpPr>
          <p:nvPr/>
        </p:nvSpPr>
        <p:spPr>
          <a:xfrm>
            <a:off x="704850" y="5600700"/>
            <a:ext cx="61912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0">
                <a:solidFill>
                  <a:srgbClr val="5E6A78"/>
                </a:solidFill>
              </a:defRPr>
            </a:pPr>
            <a:r>
              <a:rPr sz="1500" b="0" dirty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Supervisor: </a:t>
            </a:r>
            <a:r>
              <a:rPr sz="1500" b="0" dirty="0" err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Dr</a:t>
            </a:r>
            <a:r>
              <a:rPr sz="1500" b="0" dirty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1500" b="0" dirty="0" err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Abdhullah</a:t>
            </a:r>
            <a:r>
              <a:rPr sz="1500" b="0" dirty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sz="1500" b="0" dirty="0" err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Naser</a:t>
            </a:r>
            <a:endParaRPr sz="1500" b="0" dirty="0">
              <a:solidFill>
                <a:srgbClr val="5E6A78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28145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11CC0525-E08C-44F9-9BB3-8E5CCD034F44}"/>
              </a:ext>
            </a:extLst>
          </p:cNvPr>
          <p:cNvSpPr>
            <a:spLocks noGrp="1"/>
          </p:cNvSpPr>
          <p:nvPr/>
        </p:nvSpPr>
        <p:spPr>
          <a:xfrm>
            <a:off x="609600" y="323850"/>
            <a:ext cx="1066800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3000" b="1">
                <a:solidFill>
                  <a:srgbClr val="10233F"/>
                </a:solidFill>
              </a:defRPr>
            </a:pPr>
            <a:r>
              <a:rPr sz="3000" b="1">
                <a:solidFill>
                  <a:srgbClr val="10233F"/>
                </a:solidFill>
              </a:rPr>
              <a:t>Why scene descriptions need a safety check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71A23C1C-F0C0-41BC-85C3-BCB75F27B9E8}"/>
              </a:ext>
            </a:extLst>
          </p:cNvPr>
          <p:cNvSpPr>
            <a:spLocks noGrp="1"/>
          </p:cNvSpPr>
          <p:nvPr/>
        </p:nvSpPr>
        <p:spPr>
          <a:xfrm>
            <a:off x="609600" y="981075"/>
            <a:ext cx="10972800" cy="28575"/>
          </a:xfrm>
          <a:prstGeom prst="rect">
            <a:avLst/>
          </a:prstGeom>
          <a:solidFill>
            <a:srgbClr val="5DB7D7"/>
          </a:solidFill>
          <a:ln w="0">
            <a:noFill/>
            <a:prstDash val="solid"/>
          </a:ln>
        </p:spPr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C758AAB1-1CDD-4C41-9213-2853FB0947EE}"/>
              </a:ext>
            </a:extLst>
          </p:cNvPr>
          <p:cNvSpPr>
            <a:spLocks noGrp="1"/>
          </p:cNvSpPr>
          <p:nvPr/>
        </p:nvSpPr>
        <p:spPr>
          <a:xfrm>
            <a:off x="11334750" y="6324600"/>
            <a:ext cx="3810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1050" b="1">
                <a:solidFill>
                  <a:srgbClr val="5E6A78"/>
                </a:solidFill>
              </a:defRPr>
            </a:pPr>
            <a:r>
              <a:rPr sz="1050" b="1">
                <a:solidFill>
                  <a:srgbClr val="5E6A78"/>
                </a:solidFill>
              </a:rPr>
              <a:t>02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62B71F7C-551D-4567-A9D0-EC411AB08181}"/>
              </a:ext>
            </a:extLst>
          </p:cNvPr>
          <p:cNvSpPr>
            <a:spLocks noGrp="1"/>
          </p:cNvSpPr>
          <p:nvPr/>
        </p:nvSpPr>
        <p:spPr>
          <a:xfrm>
            <a:off x="685800" y="1371600"/>
            <a:ext cx="381000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2025" b="1">
                <a:solidFill>
                  <a:srgbClr val="2563A8"/>
                </a:solidFill>
              </a:defRPr>
            </a:pPr>
            <a:r>
              <a:rPr sz="2025" b="1">
                <a:solidFill>
                  <a:srgbClr val="2563A8"/>
                </a:solidFill>
              </a:rPr>
              <a:t>The challenge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0107F450-8253-4578-A95D-29A51C07457A}"/>
              </a:ext>
            </a:extLst>
          </p:cNvPr>
          <p:cNvSpPr>
            <a:spLocks noGrp="1"/>
          </p:cNvSpPr>
          <p:nvPr/>
        </p:nvSpPr>
        <p:spPr>
          <a:xfrm>
            <a:off x="685800" y="190500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650" b="1">
                <a:solidFill>
                  <a:srgbClr val="2563A8"/>
                </a:solidFill>
              </a:defRPr>
            </a:pPr>
            <a:r>
              <a:rPr sz="1650" b="1">
                <a:solidFill>
                  <a:srgbClr val="2563A8"/>
                </a:solidFill>
              </a:rPr>
              <a:t>•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0CC38051-4385-4505-9972-5F30A23FCA3A}"/>
              </a:ext>
            </a:extLst>
          </p:cNvPr>
          <p:cNvSpPr>
            <a:spLocks noGrp="1"/>
          </p:cNvSpPr>
          <p:nvPr/>
        </p:nvSpPr>
        <p:spPr>
          <a:xfrm>
            <a:off x="990600" y="1905000"/>
            <a:ext cx="464820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650" b="0">
                <a:solidFill>
                  <a:srgbClr val="10233F"/>
                </a:solidFill>
              </a:defRPr>
            </a:pPr>
            <a:r>
              <a:rPr sz="1650" b="0">
                <a:solidFill>
                  <a:srgbClr val="10233F"/>
                </a:solidFill>
              </a:rPr>
              <a:t>Busy street scenes contain several objects and hazards.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4B427134-961A-47ED-B2D9-45D54545854D}"/>
              </a:ext>
            </a:extLst>
          </p:cNvPr>
          <p:cNvSpPr>
            <a:spLocks noGrp="1"/>
          </p:cNvSpPr>
          <p:nvPr/>
        </p:nvSpPr>
        <p:spPr>
          <a:xfrm>
            <a:off x="685800" y="268605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650" b="1">
                <a:solidFill>
                  <a:srgbClr val="2563A8"/>
                </a:solidFill>
              </a:defRPr>
            </a:pPr>
            <a:r>
              <a:rPr sz="1650" b="1">
                <a:solidFill>
                  <a:srgbClr val="2563A8"/>
                </a:solidFill>
              </a:rPr>
              <a:t>•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C44AC748-74D7-4B67-8FB4-3177BBBF541D}"/>
              </a:ext>
            </a:extLst>
          </p:cNvPr>
          <p:cNvSpPr>
            <a:spLocks noGrp="1"/>
          </p:cNvSpPr>
          <p:nvPr/>
        </p:nvSpPr>
        <p:spPr>
          <a:xfrm>
            <a:off x="990600" y="2686050"/>
            <a:ext cx="464820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650" b="0">
                <a:solidFill>
                  <a:srgbClr val="10233F"/>
                </a:solidFill>
              </a:defRPr>
            </a:pPr>
            <a:r>
              <a:rPr sz="1650" b="0">
                <a:solidFill>
                  <a:srgbClr val="10233F"/>
                </a:solidFill>
              </a:rPr>
              <a:t>Object detection gives labels, but not a natural spoken description.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64EE8B02-62FF-407C-B654-D6F263BEE839}"/>
              </a:ext>
            </a:extLst>
          </p:cNvPr>
          <p:cNvSpPr>
            <a:spLocks noGrp="1"/>
          </p:cNvSpPr>
          <p:nvPr/>
        </p:nvSpPr>
        <p:spPr>
          <a:xfrm>
            <a:off x="685800" y="346710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650" b="1">
                <a:solidFill>
                  <a:srgbClr val="2563A8"/>
                </a:solidFill>
              </a:defRPr>
            </a:pPr>
            <a:r>
              <a:rPr sz="1650" b="1">
                <a:solidFill>
                  <a:srgbClr val="2563A8"/>
                </a:solidFill>
              </a:rPr>
              <a:t>•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758086A-4E30-46B7-83D0-05E3DB019B70}"/>
              </a:ext>
            </a:extLst>
          </p:cNvPr>
          <p:cNvSpPr>
            <a:spLocks noGrp="1"/>
          </p:cNvSpPr>
          <p:nvPr/>
        </p:nvSpPr>
        <p:spPr>
          <a:xfrm>
            <a:off x="990600" y="3467100"/>
            <a:ext cx="464820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650" b="0">
                <a:solidFill>
                  <a:srgbClr val="10233F"/>
                </a:solidFill>
              </a:defRPr>
            </a:pPr>
            <a:r>
              <a:rPr sz="1650" b="0">
                <a:solidFill>
                  <a:srgbClr val="10233F"/>
                </a:solidFill>
              </a:rPr>
              <a:t>Image captions can omit visible objects or describe unsupported content.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04496980-D9BE-45F2-A292-11C3A9ABA99E}"/>
              </a:ext>
            </a:extLst>
          </p:cNvPr>
          <p:cNvSpPr>
            <a:spLocks noGrp="1"/>
          </p:cNvSpPr>
          <p:nvPr/>
        </p:nvSpPr>
        <p:spPr>
          <a:xfrm>
            <a:off x="6191250" y="1428750"/>
            <a:ext cx="4953000" cy="3810000"/>
          </a:xfrm>
          <a:prstGeom prst="rect">
            <a:avLst/>
          </a:prstGeom>
          <a:solidFill>
            <a:srgbClr val="EAF3F8"/>
          </a:solidFill>
          <a:ln w="0">
            <a:noFill/>
            <a:prstDash val="solid"/>
          </a:ln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9F6906F0-DD58-43D4-9A2A-269BEB448E7B}"/>
              </a:ext>
            </a:extLst>
          </p:cNvPr>
          <p:cNvSpPr>
            <a:spLocks noGrp="1"/>
          </p:cNvSpPr>
          <p:nvPr/>
        </p:nvSpPr>
        <p:spPr>
          <a:xfrm>
            <a:off x="6610350" y="1771650"/>
            <a:ext cx="40957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2025" b="1">
                <a:solidFill>
                  <a:srgbClr val="10233F"/>
                </a:solidFill>
              </a:defRPr>
            </a:pPr>
            <a:r>
              <a:rPr sz="2025" b="1">
                <a:solidFill>
                  <a:srgbClr val="10233F"/>
                </a:solidFill>
              </a:rPr>
              <a:t>Research problem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60E3CB35-ED79-439F-852A-836A1CD551F6}"/>
              </a:ext>
            </a:extLst>
          </p:cNvPr>
          <p:cNvSpPr>
            <a:spLocks noGrp="1"/>
          </p:cNvSpPr>
          <p:nvPr/>
        </p:nvSpPr>
        <p:spPr>
          <a:xfrm>
            <a:off x="6610350" y="2400300"/>
            <a:ext cx="4000500" cy="2000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2250" b="1">
                <a:solidFill>
                  <a:srgbClr val="10233F"/>
                </a:solidFill>
              </a:defRPr>
            </a:pPr>
            <a:r>
              <a:rPr sz="2250" b="1">
                <a:solidFill>
                  <a:srgbClr val="10233F"/>
                </a:solidFill>
              </a:rPr>
              <a:t>How can object detection, generative scene description and rule-based verification be combined to produce more reliable spoken environmental information?</a:t>
            </a:r>
          </a:p>
        </p:txBody>
      </p:sp>
    </p:spTree>
    <p:extLst>
      <p:ext uri="{BB962C8B-B14F-4D97-AF65-F5344CB8AC3E}">
        <p14:creationId xmlns:p14="http://schemas.microsoft.com/office/powerpoint/2010/main" val="1787690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xmlns="" id="{CB387F37-8C7C-4148-BB41-A99E62002361}"/>
              </a:ext>
            </a:extLst>
          </p:cNvPr>
          <p:cNvSpPr>
            <a:spLocks noGrp="1"/>
          </p:cNvSpPr>
          <p:nvPr/>
        </p:nvSpPr>
        <p:spPr>
          <a:xfrm>
            <a:off x="609600" y="323850"/>
            <a:ext cx="1066800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3000" b="1">
                <a:solidFill>
                  <a:srgbClr val="10233F"/>
                </a:solidFill>
              </a:defRPr>
            </a:pPr>
            <a:r>
              <a:rPr sz="30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The study tests an end-to-end navigation-assistance prototype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FB7B3379-48F5-426B-9997-9F2D1E586F25}"/>
              </a:ext>
            </a:extLst>
          </p:cNvPr>
          <p:cNvSpPr>
            <a:spLocks noGrp="1"/>
          </p:cNvSpPr>
          <p:nvPr/>
        </p:nvSpPr>
        <p:spPr>
          <a:xfrm>
            <a:off x="609600" y="981075"/>
            <a:ext cx="10972800" cy="28575"/>
          </a:xfrm>
          <a:prstGeom prst="rect">
            <a:avLst/>
          </a:prstGeom>
          <a:solidFill>
            <a:srgbClr val="5DB7D7"/>
          </a:solidFill>
          <a:ln w="0">
            <a:noFill/>
            <a:prstDash val="solid"/>
          </a:ln>
        </p:spPr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9E8F1347-C431-463F-953C-6A55B28690B8}"/>
              </a:ext>
            </a:extLst>
          </p:cNvPr>
          <p:cNvSpPr>
            <a:spLocks noGrp="1"/>
          </p:cNvSpPr>
          <p:nvPr/>
        </p:nvSpPr>
        <p:spPr>
          <a:xfrm>
            <a:off x="11334750" y="6324600"/>
            <a:ext cx="3810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1050" b="1">
                <a:solidFill>
                  <a:srgbClr val="5E6A78"/>
                </a:solidFill>
              </a:defRPr>
            </a:pPr>
            <a:r>
              <a:rPr sz="1050" b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03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7F713DA9-F1DA-448D-9EC8-01C1F8C3E647}"/>
              </a:ext>
            </a:extLst>
          </p:cNvPr>
          <p:cNvSpPr>
            <a:spLocks noGrp="1"/>
          </p:cNvSpPr>
          <p:nvPr/>
        </p:nvSpPr>
        <p:spPr>
          <a:xfrm>
            <a:off x="685800" y="1333500"/>
            <a:ext cx="33337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950" b="1">
                <a:solidFill>
                  <a:srgbClr val="2563A8"/>
                </a:solidFill>
              </a:defRPr>
            </a:pPr>
            <a:r>
              <a:rPr sz="195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Research aim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9AED2E8C-DF77-4FE2-ABE0-C41F055394E9}"/>
              </a:ext>
            </a:extLst>
          </p:cNvPr>
          <p:cNvSpPr>
            <a:spLocks noGrp="1"/>
          </p:cNvSpPr>
          <p:nvPr/>
        </p:nvSpPr>
        <p:spPr>
          <a:xfrm>
            <a:off x="685800" y="1771650"/>
            <a:ext cx="10287000" cy="1000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2250" b="1">
                <a:solidFill>
                  <a:srgbClr val="10233F"/>
                </a:solidFill>
              </a:defRPr>
            </a:pPr>
            <a:r>
              <a:rPr sz="2250" b="1" dirty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Design, implement and evaluate an on-demand AI system that detects navigation-related objects, describes the scene, checks caption completeness and communicates the result through speech.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358FA866-C081-42CB-B935-EC2F05069C82}"/>
              </a:ext>
            </a:extLst>
          </p:cNvPr>
          <p:cNvSpPr>
            <a:spLocks noGrp="1"/>
          </p:cNvSpPr>
          <p:nvPr/>
        </p:nvSpPr>
        <p:spPr>
          <a:xfrm>
            <a:off x="685800" y="3143250"/>
            <a:ext cx="10820400" cy="19050"/>
          </a:xfrm>
          <a:prstGeom prst="rect">
            <a:avLst/>
          </a:prstGeom>
          <a:solidFill>
            <a:srgbClr val="CDD6DF"/>
          </a:solidFill>
          <a:ln w="0">
            <a:noFill/>
            <a:prstDash val="solid"/>
          </a:ln>
        </p:spPr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1F286511-DDA1-42D2-A30B-6CDEDEA7257B}"/>
              </a:ext>
            </a:extLst>
          </p:cNvPr>
          <p:cNvSpPr>
            <a:spLocks noGrp="1"/>
          </p:cNvSpPr>
          <p:nvPr/>
        </p:nvSpPr>
        <p:spPr>
          <a:xfrm>
            <a:off x="723900" y="3543300"/>
            <a:ext cx="552450" cy="552450"/>
          </a:xfrm>
          <a:prstGeom prst="rect">
            <a:avLst/>
          </a:prstGeom>
          <a:solidFill>
            <a:srgbClr val="2563A8"/>
          </a:solidFill>
          <a:ln w="0">
            <a:noFill/>
            <a:prstDash val="solid"/>
          </a:ln>
        </p:spPr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F6DB4C95-1853-4BE4-A9DB-C9A304923BE0}"/>
              </a:ext>
            </a:extLst>
          </p:cNvPr>
          <p:cNvSpPr>
            <a:spLocks noGrp="1"/>
          </p:cNvSpPr>
          <p:nvPr/>
        </p:nvSpPr>
        <p:spPr>
          <a:xfrm>
            <a:off x="781050" y="3600450"/>
            <a:ext cx="438150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800" b="1">
                <a:solidFill>
                  <a:srgbClr val="FFFFFF"/>
                </a:solidFill>
              </a:defRPr>
            </a:pPr>
            <a:r>
              <a:rPr sz="1800" b="1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B0039748-1FD0-4294-A643-05BCF5C3090E}"/>
              </a:ext>
            </a:extLst>
          </p:cNvPr>
          <p:cNvSpPr>
            <a:spLocks noGrp="1"/>
          </p:cNvSpPr>
          <p:nvPr/>
        </p:nvSpPr>
        <p:spPr>
          <a:xfrm>
            <a:off x="685800" y="4248150"/>
            <a:ext cx="17335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500" b="1">
                <a:solidFill>
                  <a:srgbClr val="10233F"/>
                </a:solidFill>
              </a:defRPr>
            </a:pPr>
            <a:r>
              <a:rPr sz="1500" b="1" dirty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Detect objects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431506C4-F4B9-48B7-8E17-D6BF34692ADD}"/>
              </a:ext>
            </a:extLst>
          </p:cNvPr>
          <p:cNvSpPr>
            <a:spLocks noGrp="1"/>
          </p:cNvSpPr>
          <p:nvPr/>
        </p:nvSpPr>
        <p:spPr>
          <a:xfrm>
            <a:off x="2857500" y="3543300"/>
            <a:ext cx="552450" cy="552450"/>
          </a:xfrm>
          <a:prstGeom prst="rect">
            <a:avLst/>
          </a:prstGeom>
          <a:solidFill>
            <a:srgbClr val="2563A8"/>
          </a:solidFill>
          <a:ln w="0">
            <a:noFill/>
            <a:prstDash val="solid"/>
          </a:ln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52AA71B1-F9D5-4934-9D9D-772D99152DEA}"/>
              </a:ext>
            </a:extLst>
          </p:cNvPr>
          <p:cNvSpPr>
            <a:spLocks noGrp="1"/>
          </p:cNvSpPr>
          <p:nvPr/>
        </p:nvSpPr>
        <p:spPr>
          <a:xfrm>
            <a:off x="2914650" y="3600450"/>
            <a:ext cx="438150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800" b="1">
                <a:solidFill>
                  <a:srgbClr val="FFFFFF"/>
                </a:solidFill>
              </a:defRPr>
            </a:pPr>
            <a:r>
              <a:rPr sz="1800" b="1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0E00C5AA-71DC-4C92-A5D4-3D335C8CE565}"/>
              </a:ext>
            </a:extLst>
          </p:cNvPr>
          <p:cNvSpPr>
            <a:spLocks noGrp="1"/>
          </p:cNvSpPr>
          <p:nvPr/>
        </p:nvSpPr>
        <p:spPr>
          <a:xfrm>
            <a:off x="2819400" y="4248150"/>
            <a:ext cx="17335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500" b="1">
                <a:solidFill>
                  <a:srgbClr val="10233F"/>
                </a:solidFill>
              </a:defRPr>
            </a:pPr>
            <a:r>
              <a:rPr sz="15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Generate captions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72E50913-5ED3-4148-AA61-7F62680B577B}"/>
              </a:ext>
            </a:extLst>
          </p:cNvPr>
          <p:cNvSpPr>
            <a:spLocks noGrp="1"/>
          </p:cNvSpPr>
          <p:nvPr/>
        </p:nvSpPr>
        <p:spPr>
          <a:xfrm>
            <a:off x="4991100" y="3543300"/>
            <a:ext cx="552450" cy="552450"/>
          </a:xfrm>
          <a:prstGeom prst="rect">
            <a:avLst/>
          </a:prstGeom>
          <a:solidFill>
            <a:srgbClr val="2563A8"/>
          </a:solidFill>
          <a:ln w="0">
            <a:noFill/>
            <a:prstDash val="solid"/>
          </a:ln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014BD05C-A085-4902-92AE-553400477723}"/>
              </a:ext>
            </a:extLst>
          </p:cNvPr>
          <p:cNvSpPr>
            <a:spLocks noGrp="1"/>
          </p:cNvSpPr>
          <p:nvPr/>
        </p:nvSpPr>
        <p:spPr>
          <a:xfrm>
            <a:off x="5048250" y="3600450"/>
            <a:ext cx="438150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800" b="1">
                <a:solidFill>
                  <a:srgbClr val="FFFFFF"/>
                </a:solidFill>
              </a:defRPr>
            </a:pPr>
            <a:r>
              <a:rPr sz="1800" b="1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0D655E0A-224A-46C7-BA2B-875B779731CD}"/>
              </a:ext>
            </a:extLst>
          </p:cNvPr>
          <p:cNvSpPr>
            <a:spLocks noGrp="1"/>
          </p:cNvSpPr>
          <p:nvPr/>
        </p:nvSpPr>
        <p:spPr>
          <a:xfrm>
            <a:off x="4953000" y="4248150"/>
            <a:ext cx="17335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500" b="1">
                <a:solidFill>
                  <a:srgbClr val="10233F"/>
                </a:solidFill>
              </a:defRPr>
            </a:pPr>
            <a:r>
              <a:rPr sz="15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Verify completeness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F98F4497-BE5F-476B-9255-B83B76A0684A}"/>
              </a:ext>
            </a:extLst>
          </p:cNvPr>
          <p:cNvSpPr>
            <a:spLocks noGrp="1"/>
          </p:cNvSpPr>
          <p:nvPr/>
        </p:nvSpPr>
        <p:spPr>
          <a:xfrm>
            <a:off x="7124700" y="3543300"/>
            <a:ext cx="552450" cy="552450"/>
          </a:xfrm>
          <a:prstGeom prst="rect">
            <a:avLst/>
          </a:prstGeom>
          <a:solidFill>
            <a:srgbClr val="2563A8"/>
          </a:solidFill>
          <a:ln w="0">
            <a:noFill/>
            <a:prstDash val="solid"/>
          </a:ln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253FC056-263E-4CE3-A53A-6A5ADEC8C340}"/>
              </a:ext>
            </a:extLst>
          </p:cNvPr>
          <p:cNvSpPr>
            <a:spLocks noGrp="1"/>
          </p:cNvSpPr>
          <p:nvPr/>
        </p:nvSpPr>
        <p:spPr>
          <a:xfrm>
            <a:off x="7181850" y="3600450"/>
            <a:ext cx="438150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800" b="1">
                <a:solidFill>
                  <a:srgbClr val="FFFFFF"/>
                </a:solidFill>
              </a:defRPr>
            </a:pPr>
            <a:r>
              <a:rPr sz="1800" b="1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84574E04-8935-4C27-8448-76122570B141}"/>
              </a:ext>
            </a:extLst>
          </p:cNvPr>
          <p:cNvSpPr>
            <a:spLocks noGrp="1"/>
          </p:cNvSpPr>
          <p:nvPr/>
        </p:nvSpPr>
        <p:spPr>
          <a:xfrm>
            <a:off x="7086600" y="4248150"/>
            <a:ext cx="17335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500" b="1">
                <a:solidFill>
                  <a:srgbClr val="10233F"/>
                </a:solidFill>
              </a:defRPr>
            </a:pPr>
            <a:r>
              <a:rPr sz="15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Produce speech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C13C97F1-A331-473F-877D-E1A93FF9F35E}"/>
              </a:ext>
            </a:extLst>
          </p:cNvPr>
          <p:cNvSpPr>
            <a:spLocks noGrp="1"/>
          </p:cNvSpPr>
          <p:nvPr/>
        </p:nvSpPr>
        <p:spPr>
          <a:xfrm>
            <a:off x="9258300" y="3543300"/>
            <a:ext cx="552450" cy="552450"/>
          </a:xfrm>
          <a:prstGeom prst="rect">
            <a:avLst/>
          </a:prstGeom>
          <a:solidFill>
            <a:srgbClr val="2563A8"/>
          </a:solidFill>
          <a:ln w="0">
            <a:noFill/>
            <a:prstDash val="solid"/>
          </a:ln>
        </p:spPr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258FAF64-89EE-4DEA-99AD-F57B69D83ECB}"/>
              </a:ext>
            </a:extLst>
          </p:cNvPr>
          <p:cNvSpPr>
            <a:spLocks noGrp="1"/>
          </p:cNvSpPr>
          <p:nvPr/>
        </p:nvSpPr>
        <p:spPr>
          <a:xfrm>
            <a:off x="9315450" y="3600450"/>
            <a:ext cx="438150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800" b="1">
                <a:solidFill>
                  <a:srgbClr val="FFFFFF"/>
                </a:solidFill>
              </a:defRPr>
            </a:pPr>
            <a:r>
              <a:rPr sz="1800" b="1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2E6AA12A-549A-411F-9EBE-27944C23B892}"/>
              </a:ext>
            </a:extLst>
          </p:cNvPr>
          <p:cNvSpPr>
            <a:spLocks noGrp="1"/>
          </p:cNvSpPr>
          <p:nvPr/>
        </p:nvSpPr>
        <p:spPr>
          <a:xfrm>
            <a:off x="9220200" y="4248150"/>
            <a:ext cx="17335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500" b="1">
                <a:solidFill>
                  <a:srgbClr val="10233F"/>
                </a:solidFill>
              </a:defRPr>
            </a:pPr>
            <a:r>
              <a:rPr sz="15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Evaluate performance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xmlns="" id="{250C282F-1C71-414F-90BE-09C9C19A37B0}"/>
              </a:ext>
            </a:extLst>
          </p:cNvPr>
          <p:cNvSpPr>
            <a:spLocks noGrp="1"/>
          </p:cNvSpPr>
          <p:nvPr/>
        </p:nvSpPr>
        <p:spPr>
          <a:xfrm>
            <a:off x="1809750" y="5467350"/>
            <a:ext cx="8572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875" b="1">
                <a:solidFill>
                  <a:srgbClr val="5E6A78"/>
                </a:solidFill>
              </a:defRPr>
            </a:pPr>
            <a:r>
              <a:rPr sz="1875" b="1" dirty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Evaluation covers YOLO, BLIP, guardrail accuracy and processing latency.</a:t>
            </a:r>
          </a:p>
        </p:txBody>
      </p:sp>
    </p:spTree>
    <p:extLst>
      <p:ext uri="{BB962C8B-B14F-4D97-AF65-F5344CB8AC3E}">
        <p14:creationId xmlns:p14="http://schemas.microsoft.com/office/powerpoint/2010/main" val="1857877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5E9C7457-DDE6-42A1-91F0-ABEC86395A9A}"/>
              </a:ext>
            </a:extLst>
          </p:cNvPr>
          <p:cNvSpPr>
            <a:spLocks noGrp="1"/>
          </p:cNvSpPr>
          <p:nvPr/>
        </p:nvSpPr>
        <p:spPr>
          <a:xfrm>
            <a:off x="609600" y="323850"/>
            <a:ext cx="1066800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3000" b="1">
                <a:solidFill>
                  <a:srgbClr val="10233F"/>
                </a:solidFill>
              </a:defRPr>
            </a:pPr>
            <a:r>
              <a:rPr sz="30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Four components turn one image into a checked spoken message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515B4440-286D-45AA-917E-44719390FCCA}"/>
              </a:ext>
            </a:extLst>
          </p:cNvPr>
          <p:cNvSpPr>
            <a:spLocks noGrp="1"/>
          </p:cNvSpPr>
          <p:nvPr/>
        </p:nvSpPr>
        <p:spPr>
          <a:xfrm>
            <a:off x="609600" y="981075"/>
            <a:ext cx="10972800" cy="28575"/>
          </a:xfrm>
          <a:prstGeom prst="rect">
            <a:avLst/>
          </a:prstGeom>
          <a:solidFill>
            <a:srgbClr val="5DB7D7"/>
          </a:solidFill>
          <a:ln w="0">
            <a:noFill/>
            <a:prstDash val="solid"/>
          </a:ln>
        </p:spPr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62846F0F-01FF-47E0-86F6-92153059EB1D}"/>
              </a:ext>
            </a:extLst>
          </p:cNvPr>
          <p:cNvSpPr>
            <a:spLocks noGrp="1"/>
          </p:cNvSpPr>
          <p:nvPr/>
        </p:nvSpPr>
        <p:spPr>
          <a:xfrm>
            <a:off x="11334750" y="6324600"/>
            <a:ext cx="3810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1050" b="1">
                <a:solidFill>
                  <a:srgbClr val="5E6A78"/>
                </a:solidFill>
              </a:defRPr>
            </a:pPr>
            <a:r>
              <a:rPr sz="1050" b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04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9FF68563-CE44-40D4-8B8C-FBA7F63A9300}"/>
              </a:ext>
            </a:extLst>
          </p:cNvPr>
          <p:cNvSpPr>
            <a:spLocks noGrp="1"/>
          </p:cNvSpPr>
          <p:nvPr/>
        </p:nvSpPr>
        <p:spPr>
          <a:xfrm>
            <a:off x="1143000" y="6153150"/>
            <a:ext cx="99060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500" b="1">
                <a:solidFill>
                  <a:srgbClr val="5E6A78"/>
                </a:solidFill>
              </a:defRPr>
            </a:pPr>
            <a:r>
              <a:rPr sz="1500" b="1" dirty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Input image → YOLOv8 Nano + BLIP Base → safety guardrail → approved description or warning → speech</a:t>
            </a:r>
          </a:p>
        </p:txBody>
      </p:sp>
      <p:pic>
        <p:nvPicPr>
          <p:cNvPr id="12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0" y="1264816"/>
            <a:ext cx="8553400" cy="4756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1557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708AEE02-0819-4069-AEBF-E9512301CAD7}"/>
              </a:ext>
            </a:extLst>
          </p:cNvPr>
          <p:cNvSpPr>
            <a:spLocks noGrp="1"/>
          </p:cNvSpPr>
          <p:nvPr/>
        </p:nvSpPr>
        <p:spPr>
          <a:xfrm>
            <a:off x="609600" y="323850"/>
            <a:ext cx="1066800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3000" b="1">
                <a:solidFill>
                  <a:srgbClr val="10233F"/>
                </a:solidFill>
              </a:defRPr>
            </a:pPr>
            <a:r>
              <a:rPr sz="30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Each model has a distinct role in the pipeline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9741963E-5BB6-4F9B-88BE-BFC86397764A}"/>
              </a:ext>
            </a:extLst>
          </p:cNvPr>
          <p:cNvSpPr>
            <a:spLocks noGrp="1"/>
          </p:cNvSpPr>
          <p:nvPr/>
        </p:nvSpPr>
        <p:spPr>
          <a:xfrm>
            <a:off x="609600" y="981075"/>
            <a:ext cx="10972800" cy="28575"/>
          </a:xfrm>
          <a:prstGeom prst="rect">
            <a:avLst/>
          </a:prstGeom>
          <a:solidFill>
            <a:srgbClr val="5DB7D7"/>
          </a:solidFill>
          <a:ln w="0">
            <a:noFill/>
            <a:prstDash val="solid"/>
          </a:ln>
        </p:spPr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30660013-4C9E-48DB-BD44-46A8D1510BC2}"/>
              </a:ext>
            </a:extLst>
          </p:cNvPr>
          <p:cNvSpPr>
            <a:spLocks noGrp="1"/>
          </p:cNvSpPr>
          <p:nvPr/>
        </p:nvSpPr>
        <p:spPr>
          <a:xfrm>
            <a:off x="11334750" y="6324600"/>
            <a:ext cx="3810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1050" b="1">
                <a:solidFill>
                  <a:srgbClr val="5E6A78"/>
                </a:solidFill>
              </a:defRPr>
            </a:pPr>
            <a:r>
              <a:rPr sz="1050" b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05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F787625C-D081-4B82-8189-7D54A442AE77}"/>
              </a:ext>
            </a:extLst>
          </p:cNvPr>
          <p:cNvSpPr>
            <a:spLocks noGrp="1"/>
          </p:cNvSpPr>
          <p:nvPr/>
        </p:nvSpPr>
        <p:spPr>
          <a:xfrm>
            <a:off x="7429500" y="1524000"/>
            <a:ext cx="33337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950" b="1">
                <a:solidFill>
                  <a:srgbClr val="2563A8"/>
                </a:solidFill>
              </a:defRPr>
            </a:pPr>
            <a:r>
              <a:rPr sz="195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YOLOv8 Nano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D4F9F646-BA70-4FC6-8CEE-722B4800FD46}"/>
              </a:ext>
            </a:extLst>
          </p:cNvPr>
          <p:cNvSpPr>
            <a:spLocks noGrp="1"/>
          </p:cNvSpPr>
          <p:nvPr/>
        </p:nvSpPr>
        <p:spPr>
          <a:xfrm>
            <a:off x="7429500" y="1943100"/>
            <a:ext cx="3524250" cy="800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75" b="0">
                <a:solidFill>
                  <a:srgbClr val="10233F"/>
                </a:solidFill>
              </a:defRPr>
            </a:pPr>
            <a:r>
              <a:rPr sz="1575" b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Fast object localisation, class labels, confidence scores and boxes.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51BE50D6-6734-42EB-9753-A1408B35050E}"/>
              </a:ext>
            </a:extLst>
          </p:cNvPr>
          <p:cNvSpPr>
            <a:spLocks noGrp="1"/>
          </p:cNvSpPr>
          <p:nvPr/>
        </p:nvSpPr>
        <p:spPr>
          <a:xfrm>
            <a:off x="7429500" y="3000375"/>
            <a:ext cx="33337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950" b="1">
                <a:solidFill>
                  <a:srgbClr val="7D3F98"/>
                </a:solidFill>
              </a:defRPr>
            </a:pPr>
            <a:r>
              <a:rPr sz="1950" b="1">
                <a:solidFill>
                  <a:srgbClr val="7D3F98"/>
                </a:solidFill>
                <a:latin typeface="Times New Roman" pitchFamily="18" charset="0"/>
                <a:cs typeface="Times New Roman" pitchFamily="18" charset="0"/>
              </a:rPr>
              <a:t>BLIP Base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9F37488D-1C71-465E-95CC-D1B00DB5B6F7}"/>
              </a:ext>
            </a:extLst>
          </p:cNvPr>
          <p:cNvSpPr>
            <a:spLocks noGrp="1"/>
          </p:cNvSpPr>
          <p:nvPr/>
        </p:nvSpPr>
        <p:spPr>
          <a:xfrm>
            <a:off x="7429500" y="3419475"/>
            <a:ext cx="352425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75" b="0">
                <a:solidFill>
                  <a:srgbClr val="10233F"/>
                </a:solidFill>
              </a:defRPr>
            </a:pPr>
            <a:r>
              <a:rPr sz="1575" b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Natural-language description of the overall visual scene.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6C63B5A1-80D8-42FD-A2FD-58A87CC75FE6}"/>
              </a:ext>
            </a:extLst>
          </p:cNvPr>
          <p:cNvSpPr>
            <a:spLocks noGrp="1"/>
          </p:cNvSpPr>
          <p:nvPr/>
        </p:nvSpPr>
        <p:spPr>
          <a:xfrm>
            <a:off x="7429500" y="4429125"/>
            <a:ext cx="37147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950" b="1">
                <a:solidFill>
                  <a:srgbClr val="2E7D55"/>
                </a:solidFill>
              </a:defRPr>
            </a:pPr>
            <a:r>
              <a:rPr sz="1950" b="1">
                <a:solidFill>
                  <a:srgbClr val="2E7D55"/>
                </a:solidFill>
                <a:latin typeface="Times New Roman" pitchFamily="18" charset="0"/>
                <a:cs typeface="Times New Roman" pitchFamily="18" charset="0"/>
              </a:rPr>
              <a:t>Double-Check Guardrail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E4DEBB9A-C003-41CB-8C0A-042DA92F6CEC}"/>
              </a:ext>
            </a:extLst>
          </p:cNvPr>
          <p:cNvSpPr>
            <a:spLocks noGrp="1"/>
          </p:cNvSpPr>
          <p:nvPr/>
        </p:nvSpPr>
        <p:spPr>
          <a:xfrm>
            <a:off x="7429500" y="4848225"/>
            <a:ext cx="3524250" cy="723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75" b="0">
                <a:solidFill>
                  <a:srgbClr val="10233F"/>
                </a:solidFill>
              </a:defRPr>
            </a:pPr>
            <a:r>
              <a:rPr sz="1575" b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Alias-based complete-word comparison before speech output.</a:t>
            </a:r>
          </a:p>
        </p:txBody>
      </p:sp>
      <p:pic>
        <p:nvPicPr>
          <p:cNvPr id="2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376" y="1524000"/>
            <a:ext cx="6480720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92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C1B9E345-CC70-4142-A23B-824B7DB03793}"/>
              </a:ext>
            </a:extLst>
          </p:cNvPr>
          <p:cNvSpPr>
            <a:spLocks noGrp="1"/>
          </p:cNvSpPr>
          <p:nvPr/>
        </p:nvSpPr>
        <p:spPr>
          <a:xfrm>
            <a:off x="609600" y="323850"/>
            <a:ext cx="1066800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3000" b="1">
                <a:solidFill>
                  <a:srgbClr val="10233F"/>
                </a:solidFill>
              </a:defRPr>
            </a:pPr>
            <a:r>
              <a:rPr sz="30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A fixed split prevents tuning data from contaminating final evaluation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14ADB1AD-9740-4A77-BBBC-3BAAFA52CED9}"/>
              </a:ext>
            </a:extLst>
          </p:cNvPr>
          <p:cNvSpPr>
            <a:spLocks noGrp="1"/>
          </p:cNvSpPr>
          <p:nvPr/>
        </p:nvSpPr>
        <p:spPr>
          <a:xfrm>
            <a:off x="609600" y="981075"/>
            <a:ext cx="10972800" cy="28575"/>
          </a:xfrm>
          <a:prstGeom prst="rect">
            <a:avLst/>
          </a:prstGeom>
          <a:solidFill>
            <a:srgbClr val="5DB7D7"/>
          </a:solidFill>
          <a:ln w="0">
            <a:noFill/>
            <a:prstDash val="solid"/>
          </a:ln>
        </p:spPr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9E5A4B32-FB03-41D3-8C50-4DA482BF3BFC}"/>
              </a:ext>
            </a:extLst>
          </p:cNvPr>
          <p:cNvSpPr>
            <a:spLocks noGrp="1"/>
          </p:cNvSpPr>
          <p:nvPr/>
        </p:nvSpPr>
        <p:spPr>
          <a:xfrm>
            <a:off x="11334750" y="6324600"/>
            <a:ext cx="3810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1050" b="1">
                <a:solidFill>
                  <a:srgbClr val="5E6A78"/>
                </a:solidFill>
              </a:defRPr>
            </a:pPr>
            <a:r>
              <a:rPr sz="1050" b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06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E6917948-111A-49EA-B946-253CA4174E2A}"/>
              </a:ext>
            </a:extLst>
          </p:cNvPr>
          <p:cNvSpPr>
            <a:spLocks noGrp="1"/>
          </p:cNvSpPr>
          <p:nvPr/>
        </p:nvSpPr>
        <p:spPr>
          <a:xfrm>
            <a:off x="8782050" y="1590675"/>
            <a:ext cx="1905000" cy="523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3150" b="1">
                <a:solidFill>
                  <a:srgbClr val="2563A8"/>
                </a:solidFill>
              </a:defRPr>
            </a:pPr>
            <a:r>
              <a:rPr sz="315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5,000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087AEF7A-E76C-47A5-9CF1-083B3D4BE2DC}"/>
              </a:ext>
            </a:extLst>
          </p:cNvPr>
          <p:cNvSpPr>
            <a:spLocks noGrp="1"/>
          </p:cNvSpPr>
          <p:nvPr/>
        </p:nvSpPr>
        <p:spPr>
          <a:xfrm>
            <a:off x="8496300" y="2114550"/>
            <a:ext cx="247650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350" b="0">
                <a:solidFill>
                  <a:srgbClr val="5E6A78"/>
                </a:solidFill>
              </a:defRPr>
            </a:pPr>
            <a:r>
              <a:rPr sz="1350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COCO validation images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16E51C63-9E80-492F-B46D-571231C9F8A6}"/>
              </a:ext>
            </a:extLst>
          </p:cNvPr>
          <p:cNvSpPr>
            <a:spLocks noGrp="1"/>
          </p:cNvSpPr>
          <p:nvPr/>
        </p:nvSpPr>
        <p:spPr>
          <a:xfrm>
            <a:off x="8782050" y="2905125"/>
            <a:ext cx="19050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2850" b="1">
                <a:solidFill>
                  <a:srgbClr val="10233F"/>
                </a:solidFill>
              </a:defRPr>
            </a:pPr>
            <a:r>
              <a:rPr sz="285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500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9BFD74BD-DBC9-4B22-AD16-FC367C34B7CA}"/>
              </a:ext>
            </a:extLst>
          </p:cNvPr>
          <p:cNvSpPr>
            <a:spLocks noGrp="1"/>
          </p:cNvSpPr>
          <p:nvPr/>
        </p:nvSpPr>
        <p:spPr>
          <a:xfrm>
            <a:off x="8496300" y="3352800"/>
            <a:ext cx="24765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350" b="0">
                <a:solidFill>
                  <a:srgbClr val="5E6A78"/>
                </a:solidFill>
              </a:defRPr>
            </a:pPr>
            <a:r>
              <a:rPr sz="1350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tuning images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E1B3451A-DC17-45C2-A022-FC6374CF0B49}"/>
              </a:ext>
            </a:extLst>
          </p:cNvPr>
          <p:cNvSpPr>
            <a:spLocks noGrp="1"/>
          </p:cNvSpPr>
          <p:nvPr/>
        </p:nvSpPr>
        <p:spPr>
          <a:xfrm>
            <a:off x="8782050" y="4095750"/>
            <a:ext cx="19050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2850" b="1">
                <a:solidFill>
                  <a:srgbClr val="10233F"/>
                </a:solidFill>
              </a:defRPr>
            </a:pPr>
            <a:r>
              <a:rPr sz="285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4,500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9462FAE7-D836-477E-AD88-E317C6636949}"/>
              </a:ext>
            </a:extLst>
          </p:cNvPr>
          <p:cNvSpPr>
            <a:spLocks noGrp="1"/>
          </p:cNvSpPr>
          <p:nvPr/>
        </p:nvSpPr>
        <p:spPr>
          <a:xfrm>
            <a:off x="8334375" y="4543425"/>
            <a:ext cx="2809875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350" b="0">
                <a:solidFill>
                  <a:srgbClr val="5E6A78"/>
                </a:solidFill>
              </a:defRPr>
            </a:pPr>
            <a:r>
              <a:rPr sz="1350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independent final-test images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87B8A0DA-A3A3-42E8-80AB-B9D480E39481}"/>
              </a:ext>
            </a:extLst>
          </p:cNvPr>
          <p:cNvSpPr>
            <a:spLocks noGrp="1"/>
          </p:cNvSpPr>
          <p:nvPr/>
        </p:nvSpPr>
        <p:spPr>
          <a:xfrm>
            <a:off x="8782050" y="5267325"/>
            <a:ext cx="1905000" cy="457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2850" b="1">
                <a:solidFill>
                  <a:srgbClr val="10233F"/>
                </a:solidFill>
              </a:defRPr>
            </a:pPr>
            <a:r>
              <a:rPr sz="285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100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8BBBDAE0-6EF0-4D7A-9111-DEFBBAB9C328}"/>
              </a:ext>
            </a:extLst>
          </p:cNvPr>
          <p:cNvSpPr>
            <a:spLocks noGrp="1"/>
          </p:cNvSpPr>
          <p:nvPr/>
        </p:nvSpPr>
        <p:spPr>
          <a:xfrm>
            <a:off x="8496300" y="5715000"/>
            <a:ext cx="24765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350" b="0">
                <a:solidFill>
                  <a:srgbClr val="5E6A78"/>
                </a:solidFill>
              </a:defRPr>
            </a:pPr>
            <a:r>
              <a:rPr sz="1350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BLIP evaluation sample</a:t>
            </a:r>
          </a:p>
        </p:txBody>
      </p:sp>
      <p:pic>
        <p:nvPicPr>
          <p:cNvPr id="26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560" y="1449704"/>
            <a:ext cx="7481664" cy="4551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778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FE84A570-EA1F-41C3-B33F-FDC21D78FDD3}"/>
              </a:ext>
            </a:extLst>
          </p:cNvPr>
          <p:cNvSpPr>
            <a:spLocks noGrp="1"/>
          </p:cNvSpPr>
          <p:nvPr/>
        </p:nvSpPr>
        <p:spPr>
          <a:xfrm>
            <a:off x="609600" y="323850"/>
            <a:ext cx="1066800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3000" b="1">
                <a:solidFill>
                  <a:srgbClr val="10233F"/>
                </a:solidFill>
              </a:defRPr>
            </a:pPr>
            <a:r>
              <a:rPr sz="30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The prototype produces detections, a caption and a safety decision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0C589EBE-4719-40DB-BDB0-183CBB56F3FE}"/>
              </a:ext>
            </a:extLst>
          </p:cNvPr>
          <p:cNvSpPr>
            <a:spLocks noGrp="1"/>
          </p:cNvSpPr>
          <p:nvPr/>
        </p:nvSpPr>
        <p:spPr>
          <a:xfrm>
            <a:off x="609600" y="981075"/>
            <a:ext cx="10972800" cy="28575"/>
          </a:xfrm>
          <a:prstGeom prst="rect">
            <a:avLst/>
          </a:prstGeom>
          <a:solidFill>
            <a:srgbClr val="5DB7D7"/>
          </a:solidFill>
          <a:ln w="0">
            <a:noFill/>
            <a:prstDash val="solid"/>
          </a:ln>
        </p:spPr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3EF75046-C5FA-418E-ABF2-6A8E57A4378C}"/>
              </a:ext>
            </a:extLst>
          </p:cNvPr>
          <p:cNvSpPr>
            <a:spLocks noGrp="1"/>
          </p:cNvSpPr>
          <p:nvPr/>
        </p:nvSpPr>
        <p:spPr>
          <a:xfrm>
            <a:off x="11334750" y="6324600"/>
            <a:ext cx="3810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1050" b="1">
                <a:solidFill>
                  <a:srgbClr val="5E6A78"/>
                </a:solidFill>
              </a:defRPr>
            </a:pPr>
            <a:r>
              <a:rPr sz="1050" b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07</a:t>
            </a:r>
          </a:p>
        </p:txBody>
      </p:sp>
      <p:pic>
        <p:nvPicPr>
          <p:cNvPr id="20" name="Picture 17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666750" y="1712842"/>
            <a:ext cx="7715250" cy="343231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A63C7AAA-0F12-49B8-A831-986EE9DAA752}"/>
              </a:ext>
            </a:extLst>
          </p:cNvPr>
          <p:cNvSpPr>
            <a:spLocks noGrp="1"/>
          </p:cNvSpPr>
          <p:nvPr/>
        </p:nvSpPr>
        <p:spPr>
          <a:xfrm>
            <a:off x="8858250" y="1476375"/>
            <a:ext cx="21907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2025" b="1">
                <a:solidFill>
                  <a:srgbClr val="2563A8"/>
                </a:solidFill>
              </a:defRPr>
            </a:pPr>
            <a:r>
              <a:rPr sz="2025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Example output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6B356E58-D98A-4CD4-ADC0-AADC8FD8A482}"/>
              </a:ext>
            </a:extLst>
          </p:cNvPr>
          <p:cNvSpPr>
            <a:spLocks noGrp="1"/>
          </p:cNvSpPr>
          <p:nvPr/>
        </p:nvSpPr>
        <p:spPr>
          <a:xfrm>
            <a:off x="8763000" y="2047875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425" b="1">
                <a:solidFill>
                  <a:srgbClr val="2563A8"/>
                </a:solidFill>
              </a:defRPr>
            </a:pPr>
            <a:r>
              <a:rPr sz="1425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•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061F6F0A-DD50-4204-BC07-CDCF0EC4971E}"/>
              </a:ext>
            </a:extLst>
          </p:cNvPr>
          <p:cNvSpPr>
            <a:spLocks noGrp="1"/>
          </p:cNvSpPr>
          <p:nvPr/>
        </p:nvSpPr>
        <p:spPr>
          <a:xfrm>
            <a:off x="9067800" y="2047875"/>
            <a:ext cx="2409825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425" b="0">
                <a:solidFill>
                  <a:srgbClr val="10233F"/>
                </a:solidFill>
              </a:defRPr>
            </a:pPr>
            <a:r>
              <a:rPr sz="1425" b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People, vehicles and street objects are localised.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E4C2D4D1-2771-4700-A4F3-C1A1C25A3D5E}"/>
              </a:ext>
            </a:extLst>
          </p:cNvPr>
          <p:cNvSpPr>
            <a:spLocks noGrp="1"/>
          </p:cNvSpPr>
          <p:nvPr/>
        </p:nvSpPr>
        <p:spPr>
          <a:xfrm>
            <a:off x="8763000" y="2905125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425" b="1">
                <a:solidFill>
                  <a:srgbClr val="2563A8"/>
                </a:solidFill>
              </a:defRPr>
            </a:pPr>
            <a:r>
              <a:rPr sz="1425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•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C28F9432-11C3-4B10-8BAD-4EEA2C729ADB}"/>
              </a:ext>
            </a:extLst>
          </p:cNvPr>
          <p:cNvSpPr>
            <a:spLocks noGrp="1"/>
          </p:cNvSpPr>
          <p:nvPr/>
        </p:nvSpPr>
        <p:spPr>
          <a:xfrm>
            <a:off x="9067800" y="2905125"/>
            <a:ext cx="2409825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425" b="0">
                <a:solidFill>
                  <a:srgbClr val="10233F"/>
                </a:solidFill>
              </a:defRPr>
            </a:pPr>
            <a:r>
              <a:rPr sz="1425" b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BLIP describes the main activity.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F120D556-6630-4F6D-82E8-82E2F6918CBA}"/>
              </a:ext>
            </a:extLst>
          </p:cNvPr>
          <p:cNvSpPr>
            <a:spLocks noGrp="1"/>
          </p:cNvSpPr>
          <p:nvPr/>
        </p:nvSpPr>
        <p:spPr>
          <a:xfrm>
            <a:off x="8763000" y="3762375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425" b="1">
                <a:solidFill>
                  <a:srgbClr val="2563A8"/>
                </a:solidFill>
              </a:defRPr>
            </a:pPr>
            <a:r>
              <a:rPr sz="1425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•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3301F588-3D47-4A28-84CD-94908B4003A0}"/>
              </a:ext>
            </a:extLst>
          </p:cNvPr>
          <p:cNvSpPr>
            <a:spLocks noGrp="1"/>
          </p:cNvSpPr>
          <p:nvPr/>
        </p:nvSpPr>
        <p:spPr>
          <a:xfrm>
            <a:off x="9067800" y="3762375"/>
            <a:ext cx="2409825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425" b="0">
                <a:solidFill>
                  <a:srgbClr val="10233F"/>
                </a:solidFill>
              </a:defRPr>
            </a:pPr>
            <a:r>
              <a:rPr sz="1425" b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The guardrail checks whether detected classes are represented.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D383D253-42CB-4550-A02B-854467E94B59}"/>
              </a:ext>
            </a:extLst>
          </p:cNvPr>
          <p:cNvSpPr>
            <a:spLocks noGrp="1"/>
          </p:cNvSpPr>
          <p:nvPr/>
        </p:nvSpPr>
        <p:spPr>
          <a:xfrm>
            <a:off x="8763000" y="4619625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425" b="1">
                <a:solidFill>
                  <a:srgbClr val="2563A8"/>
                </a:solidFill>
              </a:defRPr>
            </a:pPr>
            <a:r>
              <a:rPr sz="1425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•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9370BE09-C91C-4322-8977-8899F34551F1}"/>
              </a:ext>
            </a:extLst>
          </p:cNvPr>
          <p:cNvSpPr>
            <a:spLocks noGrp="1"/>
          </p:cNvSpPr>
          <p:nvPr/>
        </p:nvSpPr>
        <p:spPr>
          <a:xfrm>
            <a:off x="9067800" y="4619625"/>
            <a:ext cx="2409825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425" b="0">
                <a:solidFill>
                  <a:srgbClr val="10233F"/>
                </a:solidFill>
              </a:defRPr>
            </a:pPr>
            <a:r>
              <a:rPr sz="1425" b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The final message can be converted to speech.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8AD182DA-8BEE-4381-B06A-B6E6F4EF5D7C}"/>
              </a:ext>
            </a:extLst>
          </p:cNvPr>
          <p:cNvSpPr>
            <a:spLocks noGrp="1"/>
          </p:cNvSpPr>
          <p:nvPr/>
        </p:nvSpPr>
        <p:spPr>
          <a:xfrm>
            <a:off x="1066800" y="5953125"/>
            <a:ext cx="95250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500" b="1">
                <a:solidFill>
                  <a:srgbClr val="5E6A78"/>
                </a:solidFill>
              </a:defRPr>
            </a:pPr>
            <a:r>
              <a:rPr sz="1500" b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Implemented in Python and Google Colab on a Tesla T4 GPU.</a:t>
            </a:r>
          </a:p>
        </p:txBody>
      </p:sp>
    </p:spTree>
    <p:extLst>
      <p:ext uri="{BB962C8B-B14F-4D97-AF65-F5344CB8AC3E}">
        <p14:creationId xmlns:p14="http://schemas.microsoft.com/office/powerpoint/2010/main" val="14594686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DD1D89AC-2A8E-40DB-8A11-360C8C5B3A97}"/>
              </a:ext>
            </a:extLst>
          </p:cNvPr>
          <p:cNvSpPr>
            <a:spLocks noGrp="1"/>
          </p:cNvSpPr>
          <p:nvPr/>
        </p:nvSpPr>
        <p:spPr>
          <a:xfrm>
            <a:off x="609600" y="323850"/>
            <a:ext cx="1066800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>
              <a:buNone/>
              <a:defRPr sz="3000" b="1">
                <a:solidFill>
                  <a:srgbClr val="10233F"/>
                </a:solidFill>
              </a:defRPr>
            </a:pPr>
            <a:r>
              <a:rPr sz="3000" b="1">
                <a:latin typeface="Times New Roman" pitchFamily="18" charset="0"/>
                <a:cs typeface="Times New Roman" pitchFamily="18" charset="0"/>
              </a:rPr>
              <a:t>Configuration 6 achieved the highest mAP@0.50:0.95 on the tuning subset</a:t>
            </a:r>
            <a:endParaRPr sz="3000" b="1">
              <a:solidFill>
                <a:srgbClr val="10233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B288FBC6-EBFC-45CC-9C3E-EDBACAE0D220}"/>
              </a:ext>
            </a:extLst>
          </p:cNvPr>
          <p:cNvSpPr>
            <a:spLocks noGrp="1"/>
          </p:cNvSpPr>
          <p:nvPr/>
        </p:nvSpPr>
        <p:spPr>
          <a:xfrm>
            <a:off x="609600" y="981075"/>
            <a:ext cx="10972800" cy="28575"/>
          </a:xfrm>
          <a:prstGeom prst="rect">
            <a:avLst/>
          </a:prstGeom>
          <a:solidFill>
            <a:srgbClr val="5DB7D7"/>
          </a:solidFill>
          <a:ln w="0">
            <a:noFill/>
            <a:prstDash val="solid"/>
          </a:ln>
        </p:spPr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5660942E-6A95-42B4-8FA2-8E577ED8BC2E}"/>
              </a:ext>
            </a:extLst>
          </p:cNvPr>
          <p:cNvSpPr>
            <a:spLocks noGrp="1"/>
          </p:cNvSpPr>
          <p:nvPr/>
        </p:nvSpPr>
        <p:spPr>
          <a:xfrm>
            <a:off x="11334750" y="6324600"/>
            <a:ext cx="3810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1050" b="1">
                <a:solidFill>
                  <a:srgbClr val="5E6A78"/>
                </a:solidFill>
              </a:defRPr>
            </a:pPr>
            <a:r>
              <a:rPr sz="1050" b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08</a:t>
            </a:r>
          </a:p>
        </p:txBody>
      </p:sp>
      <p:pic>
        <p:nvPicPr>
          <p:cNvPr id="23" name="Picture 20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685800" y="1700263"/>
            <a:ext cx="6762750" cy="336222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048B7167-DCE7-4B39-9587-9C259AFFE6F0}"/>
              </a:ext>
            </a:extLst>
          </p:cNvPr>
          <p:cNvSpPr>
            <a:spLocks noGrp="1"/>
          </p:cNvSpPr>
          <p:nvPr/>
        </p:nvSpPr>
        <p:spPr>
          <a:xfrm>
            <a:off x="8048625" y="1428750"/>
            <a:ext cx="31432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2025" b="1">
                <a:solidFill>
                  <a:srgbClr val="2563A8"/>
                </a:solidFill>
              </a:defRPr>
            </a:pPr>
            <a:r>
              <a:rPr sz="2025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Selected settings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AD89870F-7727-4E24-93A0-8CD1007FC3D3}"/>
              </a:ext>
            </a:extLst>
          </p:cNvPr>
          <p:cNvSpPr>
            <a:spLocks noGrp="1"/>
          </p:cNvSpPr>
          <p:nvPr/>
        </p:nvSpPr>
        <p:spPr>
          <a:xfrm>
            <a:off x="8048625" y="1981200"/>
            <a:ext cx="171450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0">
                <a:solidFill>
                  <a:srgbClr val="5E6A78"/>
                </a:solidFill>
              </a:defRPr>
            </a:pPr>
            <a:r>
              <a:rPr sz="1500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Confidence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606ACBD3-B652-4F3A-B893-BF0B5BDC3E50}"/>
              </a:ext>
            </a:extLst>
          </p:cNvPr>
          <p:cNvSpPr>
            <a:spLocks noGrp="1"/>
          </p:cNvSpPr>
          <p:nvPr/>
        </p:nvSpPr>
        <p:spPr>
          <a:xfrm>
            <a:off x="9906000" y="1924050"/>
            <a:ext cx="12382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2100" b="1">
                <a:solidFill>
                  <a:srgbClr val="10233F"/>
                </a:solidFill>
              </a:defRPr>
            </a:pPr>
            <a:r>
              <a:rPr sz="21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0.15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DF6736CC-747B-4915-9214-F48EF44F3E71}"/>
              </a:ext>
            </a:extLst>
          </p:cNvPr>
          <p:cNvSpPr>
            <a:spLocks noGrp="1"/>
          </p:cNvSpPr>
          <p:nvPr/>
        </p:nvSpPr>
        <p:spPr>
          <a:xfrm>
            <a:off x="8048625" y="2667000"/>
            <a:ext cx="171450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0">
                <a:solidFill>
                  <a:srgbClr val="5E6A78"/>
                </a:solidFill>
              </a:defRPr>
            </a:pPr>
            <a:r>
              <a:rPr sz="1500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NMS IoU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93DDF0A1-4BBD-4E64-BDC5-CEAAF6B2696E}"/>
              </a:ext>
            </a:extLst>
          </p:cNvPr>
          <p:cNvSpPr>
            <a:spLocks noGrp="1"/>
          </p:cNvSpPr>
          <p:nvPr/>
        </p:nvSpPr>
        <p:spPr>
          <a:xfrm>
            <a:off x="9906000" y="2609850"/>
            <a:ext cx="12382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2100" b="1">
                <a:solidFill>
                  <a:srgbClr val="10233F"/>
                </a:solidFill>
              </a:defRPr>
            </a:pPr>
            <a:r>
              <a:rPr sz="21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0.60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7FF285E4-7135-4C22-A7FE-AC20D0894261}"/>
              </a:ext>
            </a:extLst>
          </p:cNvPr>
          <p:cNvSpPr>
            <a:spLocks noGrp="1"/>
          </p:cNvSpPr>
          <p:nvPr/>
        </p:nvSpPr>
        <p:spPr>
          <a:xfrm>
            <a:off x="8048625" y="3352800"/>
            <a:ext cx="171450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0">
                <a:solidFill>
                  <a:srgbClr val="5E6A78"/>
                </a:solidFill>
              </a:defRPr>
            </a:pPr>
            <a:r>
              <a:rPr sz="1500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Image size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375E5C9F-35DD-434A-A5B4-FB1BD3FAD561}"/>
              </a:ext>
            </a:extLst>
          </p:cNvPr>
          <p:cNvSpPr>
            <a:spLocks noGrp="1"/>
          </p:cNvSpPr>
          <p:nvPr/>
        </p:nvSpPr>
        <p:spPr>
          <a:xfrm>
            <a:off x="9906000" y="3295650"/>
            <a:ext cx="12382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2100" b="1">
                <a:solidFill>
                  <a:srgbClr val="10233F"/>
                </a:solidFill>
              </a:defRPr>
            </a:pPr>
            <a:r>
              <a:rPr sz="21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640 px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7F598A2C-1FB4-4A55-9AFC-966C40D645C7}"/>
              </a:ext>
            </a:extLst>
          </p:cNvPr>
          <p:cNvSpPr>
            <a:spLocks noGrp="1"/>
          </p:cNvSpPr>
          <p:nvPr/>
        </p:nvSpPr>
        <p:spPr>
          <a:xfrm>
            <a:off x="8048625" y="4038600"/>
            <a:ext cx="171450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0">
                <a:solidFill>
                  <a:srgbClr val="5E6A78"/>
                </a:solidFill>
              </a:defRPr>
            </a:pPr>
            <a:r>
              <a:rPr sz="1500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F1-score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30C77849-4E6C-4817-93A8-3F38133EE477}"/>
              </a:ext>
            </a:extLst>
          </p:cNvPr>
          <p:cNvSpPr>
            <a:spLocks noGrp="1"/>
          </p:cNvSpPr>
          <p:nvPr/>
        </p:nvSpPr>
        <p:spPr>
          <a:xfrm>
            <a:off x="9906000" y="3981450"/>
            <a:ext cx="12382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2100" b="1">
                <a:solidFill>
                  <a:srgbClr val="10233F"/>
                </a:solidFill>
              </a:defRPr>
            </a:pPr>
            <a:r>
              <a:rPr sz="21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0.5640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970FBBFE-5A5A-4D05-8AA2-372B0433C54D}"/>
              </a:ext>
            </a:extLst>
          </p:cNvPr>
          <p:cNvSpPr>
            <a:spLocks noGrp="1"/>
          </p:cNvSpPr>
          <p:nvPr/>
        </p:nvSpPr>
        <p:spPr>
          <a:xfrm>
            <a:off x="8048625" y="4724400"/>
            <a:ext cx="171450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0">
                <a:solidFill>
                  <a:srgbClr val="5E6A78"/>
                </a:solidFill>
              </a:defRPr>
            </a:pPr>
            <a:r>
              <a:rPr sz="1500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mAP@0.50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B7552A73-E198-4F08-B756-D8144E459E75}"/>
              </a:ext>
            </a:extLst>
          </p:cNvPr>
          <p:cNvSpPr>
            <a:spLocks noGrp="1"/>
          </p:cNvSpPr>
          <p:nvPr/>
        </p:nvSpPr>
        <p:spPr>
          <a:xfrm>
            <a:off x="9906000" y="4667250"/>
            <a:ext cx="12382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2100" b="1">
                <a:solidFill>
                  <a:srgbClr val="10233F"/>
                </a:solidFill>
              </a:defRPr>
            </a:pPr>
            <a:r>
              <a:rPr sz="21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0.4854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AEF5A2A5-9D5C-4B75-AE28-C3D37EDEB47A}"/>
              </a:ext>
            </a:extLst>
          </p:cNvPr>
          <p:cNvSpPr>
            <a:spLocks noGrp="1"/>
          </p:cNvSpPr>
          <p:nvPr/>
        </p:nvSpPr>
        <p:spPr>
          <a:xfrm>
            <a:off x="904875" y="5619750"/>
            <a:ext cx="1028700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500" b="1">
                <a:solidFill>
                  <a:srgbClr val="5E6A78"/>
                </a:solidFill>
              </a:defRPr>
            </a:pPr>
            <a:r>
              <a:rPr sz="1500" b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18 configurations = 3 confidence thresholds × 3 NMS IoU thresholds × 2 image sizes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1A7C05B5-CD84-499D-83FF-F47C6A019308}"/>
              </a:ext>
            </a:extLst>
          </p:cNvPr>
          <p:cNvSpPr>
            <a:spLocks noGrp="1"/>
          </p:cNvSpPr>
          <p:nvPr/>
        </p:nvSpPr>
        <p:spPr>
          <a:xfrm>
            <a:off x="1428750" y="6019800"/>
            <a:ext cx="933450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350" b="1">
                <a:solidFill>
                  <a:srgbClr val="2563A8"/>
                </a:solidFill>
              </a:defRPr>
            </a:pPr>
            <a:r>
              <a:rPr sz="135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The selected configuration was saved and reused unchanged for the independent final evaluation.</a:t>
            </a:r>
          </a:p>
        </p:txBody>
      </p:sp>
    </p:spTree>
    <p:extLst>
      <p:ext uri="{BB962C8B-B14F-4D97-AF65-F5344CB8AC3E}">
        <p14:creationId xmlns:p14="http://schemas.microsoft.com/office/powerpoint/2010/main" val="168156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8CEE63D7-7391-4735-901D-9AB3EF539FE6}"/>
              </a:ext>
            </a:extLst>
          </p:cNvPr>
          <p:cNvSpPr>
            <a:spLocks noGrp="1"/>
          </p:cNvSpPr>
          <p:nvPr/>
        </p:nvSpPr>
        <p:spPr>
          <a:xfrm>
            <a:off x="609600" y="323850"/>
            <a:ext cx="1066800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>
              <a:buNone/>
              <a:defRPr sz="3000" b="1">
                <a:solidFill>
                  <a:srgbClr val="10233F"/>
                </a:solidFill>
              </a:defRPr>
            </a:pPr>
            <a:r>
              <a:rPr sz="3000" b="1">
                <a:latin typeface="Times New Roman" pitchFamily="18" charset="0"/>
                <a:cs typeface="Times New Roman" pitchFamily="18" charset="0"/>
              </a:rPr>
              <a:t>YOLOv8 Nano achieved moderate performance across 11 navigation-related classes</a:t>
            </a:r>
            <a:endParaRPr sz="3000" b="1">
              <a:solidFill>
                <a:srgbClr val="10233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A7984D02-BED4-46B3-8339-AB37E0C09C78}"/>
              </a:ext>
            </a:extLst>
          </p:cNvPr>
          <p:cNvSpPr>
            <a:spLocks noGrp="1"/>
          </p:cNvSpPr>
          <p:nvPr/>
        </p:nvSpPr>
        <p:spPr>
          <a:xfrm>
            <a:off x="609600" y="981075"/>
            <a:ext cx="10972800" cy="28575"/>
          </a:xfrm>
          <a:prstGeom prst="rect">
            <a:avLst/>
          </a:prstGeom>
          <a:solidFill>
            <a:srgbClr val="5DB7D7"/>
          </a:solidFill>
          <a:ln w="0">
            <a:noFill/>
            <a:prstDash val="solid"/>
          </a:ln>
        </p:spPr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60300407-BCB0-4296-9115-EAC06D36F828}"/>
              </a:ext>
            </a:extLst>
          </p:cNvPr>
          <p:cNvSpPr>
            <a:spLocks noGrp="1"/>
          </p:cNvSpPr>
          <p:nvPr/>
        </p:nvSpPr>
        <p:spPr>
          <a:xfrm>
            <a:off x="11334750" y="6324600"/>
            <a:ext cx="3810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1050" b="1">
                <a:solidFill>
                  <a:srgbClr val="5E6A78"/>
                </a:solidFill>
              </a:defRPr>
            </a:pPr>
            <a:r>
              <a:rPr sz="1050" b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09</a:t>
            </a:r>
          </a:p>
        </p:txBody>
      </p:sp>
      <p:pic>
        <p:nvPicPr>
          <p:cNvPr id="21" name="Picture 18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685800" y="1411800"/>
            <a:ext cx="7002522" cy="417744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E4677670-4612-4A3B-8C22-AF086F0E7653}"/>
              </a:ext>
            </a:extLst>
          </p:cNvPr>
          <p:cNvSpPr>
            <a:spLocks noGrp="1"/>
          </p:cNvSpPr>
          <p:nvPr/>
        </p:nvSpPr>
        <p:spPr>
          <a:xfrm>
            <a:off x="7953375" y="1428750"/>
            <a:ext cx="20002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75" b="0">
                <a:solidFill>
                  <a:srgbClr val="5E6A78"/>
                </a:solidFill>
              </a:defRPr>
            </a:pPr>
            <a:r>
              <a:rPr sz="1575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Precision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88EE3568-1FA3-421F-A56B-9315641E00B2}"/>
              </a:ext>
            </a:extLst>
          </p:cNvPr>
          <p:cNvSpPr>
            <a:spLocks noGrp="1"/>
          </p:cNvSpPr>
          <p:nvPr/>
        </p:nvSpPr>
        <p:spPr>
          <a:xfrm>
            <a:off x="10020300" y="1362075"/>
            <a:ext cx="1190625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2250" b="1">
                <a:solidFill>
                  <a:srgbClr val="10233F"/>
                </a:solidFill>
              </a:defRPr>
            </a:pPr>
            <a:r>
              <a:rPr sz="225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0.6533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6EB72E1E-CC48-4FBF-85B1-C5290EADA71F}"/>
              </a:ext>
            </a:extLst>
          </p:cNvPr>
          <p:cNvSpPr>
            <a:spLocks noGrp="1"/>
          </p:cNvSpPr>
          <p:nvPr/>
        </p:nvSpPr>
        <p:spPr>
          <a:xfrm>
            <a:off x="7953375" y="2181225"/>
            <a:ext cx="20002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75" b="0">
                <a:solidFill>
                  <a:srgbClr val="5E6A78"/>
                </a:solidFill>
              </a:defRPr>
            </a:pPr>
            <a:r>
              <a:rPr sz="1575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Recall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B4030B22-59F1-4658-B9CF-126CD084922F}"/>
              </a:ext>
            </a:extLst>
          </p:cNvPr>
          <p:cNvSpPr>
            <a:spLocks noGrp="1"/>
          </p:cNvSpPr>
          <p:nvPr/>
        </p:nvSpPr>
        <p:spPr>
          <a:xfrm>
            <a:off x="10020300" y="2114550"/>
            <a:ext cx="1190625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2250" b="1">
                <a:solidFill>
                  <a:srgbClr val="10233F"/>
                </a:solidFill>
              </a:defRPr>
            </a:pPr>
            <a:r>
              <a:rPr sz="225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0.5047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A62E6D68-1CE0-4E81-A284-E1160B2992CE}"/>
              </a:ext>
            </a:extLst>
          </p:cNvPr>
          <p:cNvSpPr>
            <a:spLocks noGrp="1"/>
          </p:cNvSpPr>
          <p:nvPr/>
        </p:nvSpPr>
        <p:spPr>
          <a:xfrm>
            <a:off x="7953375" y="2933700"/>
            <a:ext cx="20002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75" b="0">
                <a:solidFill>
                  <a:srgbClr val="5E6A78"/>
                </a:solidFill>
              </a:defRPr>
            </a:pPr>
            <a:r>
              <a:rPr sz="1575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F1-score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64A4D38C-50D2-4C36-891E-0E2A43AB77B0}"/>
              </a:ext>
            </a:extLst>
          </p:cNvPr>
          <p:cNvSpPr>
            <a:spLocks noGrp="1"/>
          </p:cNvSpPr>
          <p:nvPr/>
        </p:nvSpPr>
        <p:spPr>
          <a:xfrm>
            <a:off x="10020300" y="2867025"/>
            <a:ext cx="1190625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2250" b="1">
                <a:solidFill>
                  <a:srgbClr val="2563A8"/>
                </a:solidFill>
              </a:defRPr>
            </a:pPr>
            <a:r>
              <a:rPr sz="225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0.5624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47AE7C4B-5A60-42D9-8BB0-94AD575A1DC6}"/>
              </a:ext>
            </a:extLst>
          </p:cNvPr>
          <p:cNvSpPr>
            <a:spLocks noGrp="1"/>
          </p:cNvSpPr>
          <p:nvPr/>
        </p:nvSpPr>
        <p:spPr>
          <a:xfrm>
            <a:off x="7953375" y="3686175"/>
            <a:ext cx="20002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75" b="0">
                <a:solidFill>
                  <a:srgbClr val="5E6A78"/>
                </a:solidFill>
              </a:defRPr>
            </a:pPr>
            <a:r>
              <a:rPr sz="1575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mAP@0.50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DF6BF7AF-CB69-4EFA-9A4D-31E8A2C9064F}"/>
              </a:ext>
            </a:extLst>
          </p:cNvPr>
          <p:cNvSpPr>
            <a:spLocks noGrp="1"/>
          </p:cNvSpPr>
          <p:nvPr/>
        </p:nvSpPr>
        <p:spPr>
          <a:xfrm>
            <a:off x="10020300" y="3619500"/>
            <a:ext cx="1190625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2250" b="1">
                <a:solidFill>
                  <a:srgbClr val="10233F"/>
                </a:solidFill>
              </a:defRPr>
            </a:pPr>
            <a:r>
              <a:rPr sz="225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0.4877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6888DFFE-1947-44EC-A987-3D2926A18BA7}"/>
              </a:ext>
            </a:extLst>
          </p:cNvPr>
          <p:cNvSpPr>
            <a:spLocks noGrp="1"/>
          </p:cNvSpPr>
          <p:nvPr/>
        </p:nvSpPr>
        <p:spPr>
          <a:xfrm>
            <a:off x="7953375" y="4438650"/>
            <a:ext cx="20002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75" b="0">
                <a:solidFill>
                  <a:srgbClr val="5E6A78"/>
                </a:solidFill>
              </a:defRPr>
            </a:pPr>
            <a:r>
              <a:rPr sz="1575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mAP@0.50:0.95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122A55AA-C905-434B-BAE8-51578131AFDF}"/>
              </a:ext>
            </a:extLst>
          </p:cNvPr>
          <p:cNvSpPr>
            <a:spLocks noGrp="1"/>
          </p:cNvSpPr>
          <p:nvPr/>
        </p:nvSpPr>
        <p:spPr>
          <a:xfrm>
            <a:off x="10020300" y="4371975"/>
            <a:ext cx="1190625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2250" b="1">
                <a:solidFill>
                  <a:srgbClr val="10233F"/>
                </a:solidFill>
              </a:defRPr>
            </a:pPr>
            <a:r>
              <a:rPr sz="225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0.3550</a:t>
            </a:r>
          </a:p>
        </p:txBody>
      </p:sp>
    </p:spTree>
    <p:extLst>
      <p:ext uri="{BB962C8B-B14F-4D97-AF65-F5344CB8AC3E}">
        <p14:creationId xmlns:p14="http://schemas.microsoft.com/office/powerpoint/2010/main" val="10583274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BC5EDE77-D17D-42CD-ABA7-8ADFFF7A093C}"/>
              </a:ext>
            </a:extLst>
          </p:cNvPr>
          <p:cNvSpPr>
            <a:spLocks noGrp="1"/>
          </p:cNvSpPr>
          <p:nvPr/>
        </p:nvSpPr>
        <p:spPr>
          <a:xfrm>
            <a:off x="609600" y="323850"/>
            <a:ext cx="1066800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3000" b="1">
                <a:solidFill>
                  <a:srgbClr val="10233F"/>
                </a:solidFill>
              </a:defRPr>
            </a:pPr>
            <a:r>
              <a:rPr sz="30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Performance varies substantially across navigation-related classes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5E0E2E28-9012-48EF-A4F4-1A71C1DB5192}"/>
              </a:ext>
            </a:extLst>
          </p:cNvPr>
          <p:cNvSpPr>
            <a:spLocks noGrp="1"/>
          </p:cNvSpPr>
          <p:nvPr/>
        </p:nvSpPr>
        <p:spPr>
          <a:xfrm>
            <a:off x="609600" y="981075"/>
            <a:ext cx="10972800" cy="28575"/>
          </a:xfrm>
          <a:prstGeom prst="rect">
            <a:avLst/>
          </a:prstGeom>
          <a:solidFill>
            <a:srgbClr val="5DB7D7"/>
          </a:solidFill>
          <a:ln w="0">
            <a:noFill/>
            <a:prstDash val="solid"/>
          </a:ln>
        </p:spPr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178EFDB1-B6B6-4A05-B229-1CC4D871F41C}"/>
              </a:ext>
            </a:extLst>
          </p:cNvPr>
          <p:cNvSpPr>
            <a:spLocks noGrp="1"/>
          </p:cNvSpPr>
          <p:nvPr/>
        </p:nvSpPr>
        <p:spPr>
          <a:xfrm>
            <a:off x="11334750" y="6324600"/>
            <a:ext cx="3810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1050" b="1">
                <a:solidFill>
                  <a:srgbClr val="5E6A78"/>
                </a:solidFill>
              </a:defRPr>
            </a:pPr>
            <a:r>
              <a:rPr sz="1050" b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10</a:t>
            </a:r>
          </a:p>
        </p:txBody>
      </p:sp>
      <p:pic>
        <p:nvPicPr>
          <p:cNvPr id="15" name="Picture 12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666750" y="1630976"/>
            <a:ext cx="7239000" cy="359604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A5125497-A9AA-4B42-AD1B-C32F930003B1}"/>
              </a:ext>
            </a:extLst>
          </p:cNvPr>
          <p:cNvSpPr>
            <a:spLocks noGrp="1"/>
          </p:cNvSpPr>
          <p:nvPr/>
        </p:nvSpPr>
        <p:spPr>
          <a:xfrm>
            <a:off x="8239125" y="1476375"/>
            <a:ext cx="28575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875" b="1">
                <a:solidFill>
                  <a:srgbClr val="2563A8"/>
                </a:solidFill>
              </a:defRPr>
            </a:pPr>
            <a:r>
              <a:rPr sz="1875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Strongest F1-scores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0F50DAE1-E38C-4B8D-B3A1-52538C62A38A}"/>
              </a:ext>
            </a:extLst>
          </p:cNvPr>
          <p:cNvSpPr>
            <a:spLocks noGrp="1"/>
          </p:cNvSpPr>
          <p:nvPr/>
        </p:nvSpPr>
        <p:spPr>
          <a:xfrm>
            <a:off x="8286750" y="1981200"/>
            <a:ext cx="2667000" cy="1714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950" b="1">
                <a:solidFill>
                  <a:srgbClr val="10233F"/>
                </a:solidFill>
              </a:defRPr>
            </a:pPr>
            <a:r>
              <a:rPr sz="195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Car       0.7191</a:t>
            </a:r>
          </a:p>
          <a:p>
            <a:pPr algn="l">
              <a:buNone/>
              <a:defRPr sz="1950" b="1">
                <a:solidFill>
                  <a:srgbClr val="10233F"/>
                </a:solidFill>
              </a:defRPr>
            </a:pPr>
            <a:r>
              <a:rPr sz="195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Bus       0.6814</a:t>
            </a:r>
          </a:p>
          <a:p>
            <a:pPr algn="l">
              <a:buNone/>
              <a:defRPr sz="1950" b="1">
                <a:solidFill>
                  <a:srgbClr val="10233F"/>
                </a:solidFill>
              </a:defRPr>
            </a:pPr>
            <a:r>
              <a:rPr sz="195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Dog       0.6736</a:t>
            </a:r>
          </a:p>
          <a:p>
            <a:pPr algn="l">
              <a:buNone/>
              <a:defRPr sz="1950" b="1">
                <a:solidFill>
                  <a:srgbClr val="10233F"/>
                </a:solidFill>
              </a:defRPr>
            </a:pPr>
            <a:r>
              <a:rPr sz="195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Stop sign 0.6561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DDC36215-9864-45BB-82DC-A757F5238C5A}"/>
              </a:ext>
            </a:extLst>
          </p:cNvPr>
          <p:cNvSpPr>
            <a:spLocks noGrp="1"/>
          </p:cNvSpPr>
          <p:nvPr/>
        </p:nvSpPr>
        <p:spPr>
          <a:xfrm>
            <a:off x="8239125" y="4000500"/>
            <a:ext cx="28575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875" b="1">
                <a:solidFill>
                  <a:srgbClr val="B73838"/>
                </a:solidFill>
              </a:defRPr>
            </a:pPr>
            <a:r>
              <a:rPr sz="1875" b="1">
                <a:solidFill>
                  <a:srgbClr val="B73838"/>
                </a:solidFill>
                <a:latin typeface="Times New Roman" pitchFamily="18" charset="0"/>
                <a:cs typeface="Times New Roman" pitchFamily="18" charset="0"/>
              </a:rPr>
              <a:t>Weakest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4163EAEF-D074-496B-9B82-F0C999CE5370}"/>
              </a:ext>
            </a:extLst>
          </p:cNvPr>
          <p:cNvSpPr>
            <a:spLocks noGrp="1"/>
          </p:cNvSpPr>
          <p:nvPr/>
        </p:nvSpPr>
        <p:spPr>
          <a:xfrm>
            <a:off x="8286750" y="4457700"/>
            <a:ext cx="27622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800" b="1">
                <a:solidFill>
                  <a:srgbClr val="10233F"/>
                </a:solidFill>
              </a:defRPr>
            </a:pPr>
            <a:r>
              <a:rPr sz="18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Bench F1-score: 0.3707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F7BF23BC-C59E-4A1F-B6B9-9BAD403E9163}"/>
              </a:ext>
            </a:extLst>
          </p:cNvPr>
          <p:cNvSpPr>
            <a:spLocks noGrp="1"/>
          </p:cNvSpPr>
          <p:nvPr/>
        </p:nvSpPr>
        <p:spPr>
          <a:xfrm>
            <a:off x="8286750" y="5048250"/>
            <a:ext cx="28575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350" b="0">
                <a:solidFill>
                  <a:srgbClr val="5E6A78"/>
                </a:solidFill>
              </a:defRPr>
            </a:pPr>
            <a:r>
              <a:rPr sz="1350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Class frequency, object size and partial visibility may contribute to these differences. This is why class-level evaluation is more informative than one overall score.</a:t>
            </a:r>
          </a:p>
        </p:txBody>
      </p:sp>
    </p:spTree>
    <p:extLst>
      <p:ext uri="{BB962C8B-B14F-4D97-AF65-F5344CB8AC3E}">
        <p14:creationId xmlns:p14="http://schemas.microsoft.com/office/powerpoint/2010/main" val="397111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D3DAF162-302A-4BDD-9365-F4AD889D02B7}"/>
              </a:ext>
            </a:extLst>
          </p:cNvPr>
          <p:cNvSpPr>
            <a:spLocks noGrp="1"/>
          </p:cNvSpPr>
          <p:nvPr/>
        </p:nvSpPr>
        <p:spPr>
          <a:xfrm>
            <a:off x="609600" y="323850"/>
            <a:ext cx="1066800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3000" b="1">
                <a:solidFill>
                  <a:srgbClr val="10233F"/>
                </a:solidFill>
              </a:defRPr>
            </a:pPr>
            <a:r>
              <a:rPr sz="30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BLIP produced readable captions, but completeness remained inconsistent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6EEA0ADA-47C5-47D2-94D0-384F8FEF9148}"/>
              </a:ext>
            </a:extLst>
          </p:cNvPr>
          <p:cNvSpPr>
            <a:spLocks noGrp="1"/>
          </p:cNvSpPr>
          <p:nvPr/>
        </p:nvSpPr>
        <p:spPr>
          <a:xfrm>
            <a:off x="609600" y="981075"/>
            <a:ext cx="10972800" cy="28575"/>
          </a:xfrm>
          <a:prstGeom prst="rect">
            <a:avLst/>
          </a:prstGeom>
          <a:solidFill>
            <a:srgbClr val="5DB7D7"/>
          </a:solidFill>
          <a:ln w="0">
            <a:noFill/>
            <a:prstDash val="solid"/>
          </a:ln>
        </p:spPr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9A8F285A-9ECE-48C1-8C8C-D1E600EEA36F}"/>
              </a:ext>
            </a:extLst>
          </p:cNvPr>
          <p:cNvSpPr>
            <a:spLocks noGrp="1"/>
          </p:cNvSpPr>
          <p:nvPr/>
        </p:nvSpPr>
        <p:spPr>
          <a:xfrm>
            <a:off x="11334750" y="6324600"/>
            <a:ext cx="3810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1050" b="1">
                <a:solidFill>
                  <a:srgbClr val="5E6A78"/>
                </a:solidFill>
              </a:defRPr>
            </a:pPr>
            <a:r>
              <a:rPr sz="1050" b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11</a:t>
            </a:r>
          </a:p>
        </p:txBody>
      </p:sp>
      <p:pic>
        <p:nvPicPr>
          <p:cNvPr id="22" name="Picture 19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053239" y="1428750"/>
            <a:ext cx="6027872" cy="40005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7090713C-3497-4026-AF00-4619F4B6F09F}"/>
              </a:ext>
            </a:extLst>
          </p:cNvPr>
          <p:cNvSpPr>
            <a:spLocks noGrp="1"/>
          </p:cNvSpPr>
          <p:nvPr/>
        </p:nvSpPr>
        <p:spPr>
          <a:xfrm>
            <a:off x="8001000" y="1447800"/>
            <a:ext cx="18097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75" b="0">
                <a:solidFill>
                  <a:srgbClr val="5E6A78"/>
                </a:solidFill>
              </a:defRPr>
            </a:pPr>
            <a:r>
              <a:rPr sz="1575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BLEU-1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0C0AAB97-F486-4496-9DA9-D77B4B4D532A}"/>
              </a:ext>
            </a:extLst>
          </p:cNvPr>
          <p:cNvSpPr>
            <a:spLocks noGrp="1"/>
          </p:cNvSpPr>
          <p:nvPr/>
        </p:nvSpPr>
        <p:spPr>
          <a:xfrm>
            <a:off x="9858375" y="1381125"/>
            <a:ext cx="133350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2175" b="1">
                <a:solidFill>
                  <a:srgbClr val="10233F"/>
                </a:solidFill>
              </a:defRPr>
            </a:pPr>
            <a:r>
              <a:rPr sz="2175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0.6725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3070EA88-6466-49A7-849A-4586BEAD3F08}"/>
              </a:ext>
            </a:extLst>
          </p:cNvPr>
          <p:cNvSpPr>
            <a:spLocks noGrp="1"/>
          </p:cNvSpPr>
          <p:nvPr/>
        </p:nvSpPr>
        <p:spPr>
          <a:xfrm>
            <a:off x="8001000" y="2190750"/>
            <a:ext cx="18097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75" b="0">
                <a:solidFill>
                  <a:srgbClr val="5E6A78"/>
                </a:solidFill>
              </a:defRPr>
            </a:pPr>
            <a:r>
              <a:rPr sz="1575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BLEU-4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8DBC543B-80FA-4047-A322-DDB2C42178D5}"/>
              </a:ext>
            </a:extLst>
          </p:cNvPr>
          <p:cNvSpPr>
            <a:spLocks noGrp="1"/>
          </p:cNvSpPr>
          <p:nvPr/>
        </p:nvSpPr>
        <p:spPr>
          <a:xfrm>
            <a:off x="9858375" y="2124075"/>
            <a:ext cx="133350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2175" b="1">
                <a:solidFill>
                  <a:srgbClr val="10233F"/>
                </a:solidFill>
              </a:defRPr>
            </a:pPr>
            <a:r>
              <a:rPr sz="2175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0.3183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2C68469A-B000-4A80-92F1-E76FCB34584F}"/>
              </a:ext>
            </a:extLst>
          </p:cNvPr>
          <p:cNvSpPr>
            <a:spLocks noGrp="1"/>
          </p:cNvSpPr>
          <p:nvPr/>
        </p:nvSpPr>
        <p:spPr>
          <a:xfrm>
            <a:off x="8001000" y="2933700"/>
            <a:ext cx="18097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75" b="0">
                <a:solidFill>
                  <a:srgbClr val="5E6A78"/>
                </a:solidFill>
              </a:defRPr>
            </a:pPr>
            <a:r>
              <a:rPr sz="1575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METEOR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9BAE5168-7E28-45FC-8A79-D6992AA13BBA}"/>
              </a:ext>
            </a:extLst>
          </p:cNvPr>
          <p:cNvSpPr>
            <a:spLocks noGrp="1"/>
          </p:cNvSpPr>
          <p:nvPr/>
        </p:nvSpPr>
        <p:spPr>
          <a:xfrm>
            <a:off x="9858375" y="2867025"/>
            <a:ext cx="133350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2175" b="1">
                <a:solidFill>
                  <a:srgbClr val="10233F"/>
                </a:solidFill>
              </a:defRPr>
            </a:pPr>
            <a:r>
              <a:rPr sz="2175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0.5000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1E14E4E6-230C-4571-938C-8D32CB40D7F1}"/>
              </a:ext>
            </a:extLst>
          </p:cNvPr>
          <p:cNvSpPr>
            <a:spLocks noGrp="1"/>
          </p:cNvSpPr>
          <p:nvPr/>
        </p:nvSpPr>
        <p:spPr>
          <a:xfrm>
            <a:off x="8001000" y="3676650"/>
            <a:ext cx="18097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75" b="0">
                <a:solidFill>
                  <a:srgbClr val="5E6A78"/>
                </a:solidFill>
              </a:defRPr>
            </a:pPr>
            <a:r>
              <a:rPr sz="1575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ROUGE-L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EC254649-AF45-4AD0-AD0B-B6C4B057D96E}"/>
              </a:ext>
            </a:extLst>
          </p:cNvPr>
          <p:cNvSpPr>
            <a:spLocks noGrp="1"/>
          </p:cNvSpPr>
          <p:nvPr/>
        </p:nvSpPr>
        <p:spPr>
          <a:xfrm>
            <a:off x="9858375" y="3609975"/>
            <a:ext cx="133350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2175" b="1">
                <a:solidFill>
                  <a:srgbClr val="10233F"/>
                </a:solidFill>
              </a:defRPr>
            </a:pPr>
            <a:r>
              <a:rPr sz="2175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0.5620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19C8202F-61CC-4280-BED2-8FD656B90B13}"/>
              </a:ext>
            </a:extLst>
          </p:cNvPr>
          <p:cNvSpPr>
            <a:spLocks noGrp="1"/>
          </p:cNvSpPr>
          <p:nvPr/>
        </p:nvSpPr>
        <p:spPr>
          <a:xfrm>
            <a:off x="8001000" y="4419600"/>
            <a:ext cx="18097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75" b="0">
                <a:solidFill>
                  <a:srgbClr val="5E6A78"/>
                </a:solidFill>
              </a:defRPr>
            </a:pPr>
            <a:r>
              <a:rPr sz="1575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Mean latency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B7B1BBBC-DE8A-4DFD-94E0-51F930E67F34}"/>
              </a:ext>
            </a:extLst>
          </p:cNvPr>
          <p:cNvSpPr>
            <a:spLocks noGrp="1"/>
          </p:cNvSpPr>
          <p:nvPr/>
        </p:nvSpPr>
        <p:spPr>
          <a:xfrm>
            <a:off x="9858375" y="4352925"/>
            <a:ext cx="133350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2175" b="1">
                <a:solidFill>
                  <a:srgbClr val="10233F"/>
                </a:solidFill>
              </a:defRPr>
            </a:pPr>
            <a:r>
              <a:rPr sz="2175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0.5255 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0E2D7563-2B16-4063-A5A9-91719E11AA5B}"/>
              </a:ext>
            </a:extLst>
          </p:cNvPr>
          <p:cNvSpPr>
            <a:spLocks noGrp="1"/>
          </p:cNvSpPr>
          <p:nvPr/>
        </p:nvSpPr>
        <p:spPr>
          <a:xfrm>
            <a:off x="7572375" y="5257800"/>
            <a:ext cx="38100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575" b="1">
                <a:solidFill>
                  <a:srgbClr val="2563A8"/>
                </a:solidFill>
              </a:defRPr>
            </a:pPr>
            <a:r>
              <a:rPr sz="1575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53 approved captions  |  47 blocked captions</a:t>
            </a:r>
          </a:p>
        </p:txBody>
      </p:sp>
    </p:spTree>
    <p:extLst>
      <p:ext uri="{BB962C8B-B14F-4D97-AF65-F5344CB8AC3E}">
        <p14:creationId xmlns:p14="http://schemas.microsoft.com/office/powerpoint/2010/main" val="52554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F1B96EBB-F80B-4970-BE99-33BD6F5CB9E7}"/>
              </a:ext>
            </a:extLst>
          </p:cNvPr>
          <p:cNvSpPr>
            <a:spLocks noGrp="1"/>
          </p:cNvSpPr>
          <p:nvPr/>
        </p:nvSpPr>
        <p:spPr>
          <a:xfrm>
            <a:off x="609600" y="323850"/>
            <a:ext cx="1066800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3000" b="1">
                <a:solidFill>
                  <a:srgbClr val="10233F"/>
                </a:solidFill>
              </a:defRPr>
            </a:pPr>
            <a:r>
              <a:rPr sz="30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The rule-based guardrail passed all 50 controlled scenarios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31221D4B-2FF0-4A1E-89A0-AA1CA694B151}"/>
              </a:ext>
            </a:extLst>
          </p:cNvPr>
          <p:cNvSpPr>
            <a:spLocks noGrp="1"/>
          </p:cNvSpPr>
          <p:nvPr/>
        </p:nvSpPr>
        <p:spPr>
          <a:xfrm>
            <a:off x="609600" y="981075"/>
            <a:ext cx="10972800" cy="28575"/>
          </a:xfrm>
          <a:prstGeom prst="rect">
            <a:avLst/>
          </a:prstGeom>
          <a:solidFill>
            <a:srgbClr val="5DB7D7"/>
          </a:solidFill>
          <a:ln w="0">
            <a:noFill/>
            <a:prstDash val="solid"/>
          </a:ln>
        </p:spPr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7B714DB2-4681-4E1A-AEFF-BD15E819AA75}"/>
              </a:ext>
            </a:extLst>
          </p:cNvPr>
          <p:cNvSpPr>
            <a:spLocks noGrp="1"/>
          </p:cNvSpPr>
          <p:nvPr/>
        </p:nvSpPr>
        <p:spPr>
          <a:xfrm>
            <a:off x="11334750" y="6324600"/>
            <a:ext cx="3810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1050" b="1">
                <a:solidFill>
                  <a:srgbClr val="5E6A78"/>
                </a:solidFill>
              </a:defRPr>
            </a:pPr>
            <a:r>
              <a:rPr sz="1050" b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12</a:t>
            </a:r>
          </a:p>
        </p:txBody>
      </p:sp>
      <p:pic>
        <p:nvPicPr>
          <p:cNvPr id="20" name="Picture 17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360783" y="1428750"/>
            <a:ext cx="4498383" cy="409575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4E179F58-7578-488C-B021-A293EA9D1701}"/>
              </a:ext>
            </a:extLst>
          </p:cNvPr>
          <p:cNvSpPr>
            <a:spLocks noGrp="1"/>
          </p:cNvSpPr>
          <p:nvPr/>
        </p:nvSpPr>
        <p:spPr>
          <a:xfrm>
            <a:off x="6858000" y="1638300"/>
            <a:ext cx="142875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3450" b="1">
                <a:solidFill>
                  <a:srgbClr val="2E7D55"/>
                </a:solidFill>
              </a:defRPr>
            </a:pPr>
            <a:r>
              <a:rPr sz="3450" b="1">
                <a:solidFill>
                  <a:srgbClr val="2E7D55"/>
                </a:solidFill>
                <a:latin typeface="Times New Roman" pitchFamily="18" charset="0"/>
                <a:cs typeface="Times New Roman" pitchFamily="18" charset="0"/>
              </a:rPr>
              <a:t>31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94CDAFC1-3EA6-42E0-982A-7D7774881942}"/>
              </a:ext>
            </a:extLst>
          </p:cNvPr>
          <p:cNvSpPr>
            <a:spLocks noGrp="1"/>
          </p:cNvSpPr>
          <p:nvPr/>
        </p:nvSpPr>
        <p:spPr>
          <a:xfrm>
            <a:off x="6667500" y="2247900"/>
            <a:ext cx="18097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350" b="0">
                <a:solidFill>
                  <a:srgbClr val="5E6A78"/>
                </a:solidFill>
              </a:defRPr>
            </a:pPr>
            <a:r>
              <a:rPr sz="1350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correct approvals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168EF45E-83C2-4796-9769-52F9B6EE99B7}"/>
              </a:ext>
            </a:extLst>
          </p:cNvPr>
          <p:cNvSpPr>
            <a:spLocks noGrp="1"/>
          </p:cNvSpPr>
          <p:nvPr/>
        </p:nvSpPr>
        <p:spPr>
          <a:xfrm>
            <a:off x="10001250" y="1638300"/>
            <a:ext cx="142875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3450" b="1">
                <a:solidFill>
                  <a:srgbClr val="2563A8"/>
                </a:solidFill>
              </a:defRPr>
            </a:pPr>
            <a:r>
              <a:rPr sz="345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19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251E8B24-3838-4838-9141-DC324382AA49}"/>
              </a:ext>
            </a:extLst>
          </p:cNvPr>
          <p:cNvSpPr>
            <a:spLocks noGrp="1"/>
          </p:cNvSpPr>
          <p:nvPr/>
        </p:nvSpPr>
        <p:spPr>
          <a:xfrm>
            <a:off x="9810750" y="2247900"/>
            <a:ext cx="18097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350" b="0">
                <a:solidFill>
                  <a:srgbClr val="5E6A78"/>
                </a:solidFill>
              </a:defRPr>
            </a:pPr>
            <a:r>
              <a:rPr sz="1350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correct blocks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2DA3F959-F478-46B2-95DD-4AF94BA6B09C}"/>
              </a:ext>
            </a:extLst>
          </p:cNvPr>
          <p:cNvSpPr>
            <a:spLocks noGrp="1"/>
          </p:cNvSpPr>
          <p:nvPr/>
        </p:nvSpPr>
        <p:spPr>
          <a:xfrm>
            <a:off x="6858000" y="3181350"/>
            <a:ext cx="142875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3450" b="1">
                <a:solidFill>
                  <a:srgbClr val="10233F"/>
                </a:solidFill>
              </a:defRPr>
            </a:pPr>
            <a:r>
              <a:rPr sz="345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650CC1B9-7C66-4C2B-BC54-87BA587CC961}"/>
              </a:ext>
            </a:extLst>
          </p:cNvPr>
          <p:cNvSpPr>
            <a:spLocks noGrp="1"/>
          </p:cNvSpPr>
          <p:nvPr/>
        </p:nvSpPr>
        <p:spPr>
          <a:xfrm>
            <a:off x="6667500" y="3790950"/>
            <a:ext cx="18097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350" b="0">
                <a:solidFill>
                  <a:srgbClr val="5E6A78"/>
                </a:solidFill>
              </a:defRPr>
            </a:pPr>
            <a:r>
              <a:rPr sz="1350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false approvals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A79CC69D-5855-4473-BAAE-746282EFF2E4}"/>
              </a:ext>
            </a:extLst>
          </p:cNvPr>
          <p:cNvSpPr>
            <a:spLocks noGrp="1"/>
          </p:cNvSpPr>
          <p:nvPr/>
        </p:nvSpPr>
        <p:spPr>
          <a:xfrm>
            <a:off x="10001250" y="3181350"/>
            <a:ext cx="142875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3450" b="1">
                <a:solidFill>
                  <a:srgbClr val="10233F"/>
                </a:solidFill>
              </a:defRPr>
            </a:pPr>
            <a:r>
              <a:rPr sz="345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0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1085DE4E-C7C2-4BA6-8FC5-EA840B4ADCCA}"/>
              </a:ext>
            </a:extLst>
          </p:cNvPr>
          <p:cNvSpPr>
            <a:spLocks noGrp="1"/>
          </p:cNvSpPr>
          <p:nvPr/>
        </p:nvSpPr>
        <p:spPr>
          <a:xfrm>
            <a:off x="9810750" y="3790950"/>
            <a:ext cx="18097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350" b="0">
                <a:solidFill>
                  <a:srgbClr val="5E6A78"/>
                </a:solidFill>
              </a:defRPr>
            </a:pPr>
            <a:r>
              <a:rPr sz="1350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false blocks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CA89E688-5D78-4F13-A064-645A579F725D}"/>
              </a:ext>
            </a:extLst>
          </p:cNvPr>
          <p:cNvSpPr>
            <a:spLocks noGrp="1"/>
          </p:cNvSpPr>
          <p:nvPr/>
        </p:nvSpPr>
        <p:spPr>
          <a:xfrm>
            <a:off x="7334250" y="4762500"/>
            <a:ext cx="3714750" cy="4381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2100" b="1">
                <a:solidFill>
                  <a:srgbClr val="10233F"/>
                </a:solidFill>
              </a:defRPr>
            </a:pPr>
            <a:r>
              <a:rPr sz="21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Accuracy and F1-score: 1.0000</a:t>
            </a:r>
          </a:p>
        </p:txBody>
      </p:sp>
    </p:spTree>
    <p:extLst>
      <p:ext uri="{BB962C8B-B14F-4D97-AF65-F5344CB8AC3E}">
        <p14:creationId xmlns:p14="http://schemas.microsoft.com/office/powerpoint/2010/main" val="1517002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ACB682D9-FE6B-43FE-8CE7-395614049E1D}"/>
              </a:ext>
            </a:extLst>
          </p:cNvPr>
          <p:cNvSpPr>
            <a:spLocks noGrp="1"/>
          </p:cNvSpPr>
          <p:nvPr/>
        </p:nvSpPr>
        <p:spPr>
          <a:xfrm>
            <a:off x="609600" y="323850"/>
            <a:ext cx="1066800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3000" b="1">
                <a:solidFill>
                  <a:srgbClr val="10233F"/>
                </a:solidFill>
              </a:defRPr>
            </a:pPr>
            <a:r>
              <a:rPr sz="30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Caption generation and speech dominate end-to-end processing time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2E7ABED5-E34E-4E42-BAF0-BD9185CEF50B}"/>
              </a:ext>
            </a:extLst>
          </p:cNvPr>
          <p:cNvSpPr>
            <a:spLocks noGrp="1"/>
          </p:cNvSpPr>
          <p:nvPr/>
        </p:nvSpPr>
        <p:spPr>
          <a:xfrm>
            <a:off x="609600" y="981075"/>
            <a:ext cx="10972800" cy="28575"/>
          </a:xfrm>
          <a:prstGeom prst="rect">
            <a:avLst/>
          </a:prstGeom>
          <a:solidFill>
            <a:srgbClr val="5DB7D7"/>
          </a:solidFill>
          <a:ln w="0">
            <a:noFill/>
            <a:prstDash val="solid"/>
          </a:ln>
        </p:spPr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1D4AF8E1-EA80-4D94-9647-12330AE99738}"/>
              </a:ext>
            </a:extLst>
          </p:cNvPr>
          <p:cNvSpPr>
            <a:spLocks noGrp="1"/>
          </p:cNvSpPr>
          <p:nvPr/>
        </p:nvSpPr>
        <p:spPr>
          <a:xfrm>
            <a:off x="11334750" y="6324600"/>
            <a:ext cx="3810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1050" b="1">
                <a:solidFill>
                  <a:srgbClr val="5E6A78"/>
                </a:solidFill>
              </a:defRPr>
            </a:pPr>
            <a:r>
              <a:rPr sz="1050" b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13</a:t>
            </a:r>
          </a:p>
        </p:txBody>
      </p:sp>
      <p:pic>
        <p:nvPicPr>
          <p:cNvPr id="16" name="Picture 13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757376" y="1381125"/>
            <a:ext cx="7057749" cy="409575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D4A33D36-5627-4C6C-9E8F-CEBBEDCD71ED}"/>
              </a:ext>
            </a:extLst>
          </p:cNvPr>
          <p:cNvSpPr>
            <a:spLocks noGrp="1"/>
          </p:cNvSpPr>
          <p:nvPr/>
        </p:nvSpPr>
        <p:spPr>
          <a:xfrm>
            <a:off x="8572500" y="1666875"/>
            <a:ext cx="2381250" cy="619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3300" b="1">
                <a:solidFill>
                  <a:srgbClr val="2563A8"/>
                </a:solidFill>
              </a:defRPr>
            </a:pPr>
            <a:r>
              <a:rPr sz="330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0.625 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DE8E285B-3743-4723-821A-DF4FB865E477}"/>
              </a:ext>
            </a:extLst>
          </p:cNvPr>
          <p:cNvSpPr>
            <a:spLocks noGrp="1"/>
          </p:cNvSpPr>
          <p:nvPr/>
        </p:nvSpPr>
        <p:spPr>
          <a:xfrm>
            <a:off x="8572500" y="2266950"/>
            <a:ext cx="238125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350" b="0">
                <a:solidFill>
                  <a:srgbClr val="5E6A78"/>
                </a:solidFill>
              </a:defRPr>
            </a:pPr>
            <a:r>
              <a:rPr sz="1350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mean core pipeline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46FCAEDA-8C2E-4A3C-904C-6872C583E23B}"/>
              </a:ext>
            </a:extLst>
          </p:cNvPr>
          <p:cNvSpPr>
            <a:spLocks noGrp="1"/>
          </p:cNvSpPr>
          <p:nvPr/>
        </p:nvSpPr>
        <p:spPr>
          <a:xfrm>
            <a:off x="8572500" y="3143250"/>
            <a:ext cx="2381250" cy="619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3300" b="1">
                <a:solidFill>
                  <a:srgbClr val="10233F"/>
                </a:solidFill>
              </a:defRPr>
            </a:pPr>
            <a:r>
              <a:rPr sz="33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2.067 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BD09BEC7-6FB3-464B-8EC9-7DA0936E6DC5}"/>
              </a:ext>
            </a:extLst>
          </p:cNvPr>
          <p:cNvSpPr>
            <a:spLocks noGrp="1"/>
          </p:cNvSpPr>
          <p:nvPr/>
        </p:nvSpPr>
        <p:spPr>
          <a:xfrm>
            <a:off x="8572500" y="3743325"/>
            <a:ext cx="2381250" cy="266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350" b="0">
                <a:solidFill>
                  <a:srgbClr val="5E6A78"/>
                </a:solidFill>
              </a:defRPr>
            </a:pPr>
            <a:r>
              <a:rPr sz="1350" b="0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mean end-to-end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02E19146-35C2-4E17-9C09-00211A78B4DB}"/>
              </a:ext>
            </a:extLst>
          </p:cNvPr>
          <p:cNvSpPr>
            <a:spLocks noGrp="1"/>
          </p:cNvSpPr>
          <p:nvPr/>
        </p:nvSpPr>
        <p:spPr>
          <a:xfrm>
            <a:off x="8572500" y="4572000"/>
            <a:ext cx="2381250" cy="1000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650" b="1">
                <a:solidFill>
                  <a:srgbClr val="10233F"/>
                </a:solidFill>
              </a:defRPr>
            </a:pPr>
            <a:r>
              <a:rPr sz="165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YOLO: 0.0157 s</a:t>
            </a:r>
          </a:p>
          <a:p>
            <a:pPr algn="ctr">
              <a:buNone/>
              <a:defRPr sz="1650" b="1">
                <a:solidFill>
                  <a:srgbClr val="10233F"/>
                </a:solidFill>
              </a:defRPr>
            </a:pPr>
            <a:r>
              <a:rPr sz="165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BLIP: 0.5973 s</a:t>
            </a:r>
          </a:p>
          <a:p>
            <a:pPr algn="ctr">
              <a:buNone/>
              <a:defRPr sz="1650" b="1">
                <a:solidFill>
                  <a:srgbClr val="10233F"/>
                </a:solidFill>
              </a:defRPr>
            </a:pPr>
            <a:r>
              <a:rPr sz="165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Guardrail: 0.00017 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60EBC5A9-03C3-4E7F-9A28-73AB49B6E47E}"/>
              </a:ext>
            </a:extLst>
          </p:cNvPr>
          <p:cNvSpPr>
            <a:spLocks noGrp="1"/>
          </p:cNvSpPr>
          <p:nvPr/>
        </p:nvSpPr>
        <p:spPr>
          <a:xfrm>
            <a:off x="1143000" y="5829300"/>
            <a:ext cx="9906000" cy="514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425" b="1">
                <a:solidFill>
                  <a:srgbClr val="5E6A78"/>
                </a:solidFill>
              </a:defRPr>
            </a:pPr>
            <a:r>
              <a:rPr sz="1425" b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Measured on a Tesla T4 GPU. BLIP produced most of the core delay, while online gTTS raised end-to-end latency and added network dependency.</a:t>
            </a:r>
          </a:p>
        </p:txBody>
      </p:sp>
    </p:spTree>
    <p:extLst>
      <p:ext uri="{BB962C8B-B14F-4D97-AF65-F5344CB8AC3E}">
        <p14:creationId xmlns:p14="http://schemas.microsoft.com/office/powerpoint/2010/main" val="1473976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1519CAE1-9C4D-4C01-BC37-735532428091}"/>
              </a:ext>
            </a:extLst>
          </p:cNvPr>
          <p:cNvSpPr>
            <a:spLocks noGrp="1"/>
          </p:cNvSpPr>
          <p:nvPr/>
        </p:nvSpPr>
        <p:spPr>
          <a:xfrm>
            <a:off x="609600" y="323850"/>
            <a:ext cx="1066800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3000" b="1">
                <a:solidFill>
                  <a:srgbClr val="10233F"/>
                </a:solidFill>
              </a:defRPr>
            </a:pPr>
            <a:r>
              <a:rPr sz="30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The prototype is promising, but important safety gaps remain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0B1266FD-C591-444C-9822-C6767A69FB1F}"/>
              </a:ext>
            </a:extLst>
          </p:cNvPr>
          <p:cNvSpPr>
            <a:spLocks noGrp="1"/>
          </p:cNvSpPr>
          <p:nvPr/>
        </p:nvSpPr>
        <p:spPr>
          <a:xfrm>
            <a:off x="609600" y="981075"/>
            <a:ext cx="10972800" cy="28575"/>
          </a:xfrm>
          <a:prstGeom prst="rect">
            <a:avLst/>
          </a:prstGeom>
          <a:solidFill>
            <a:srgbClr val="5DB7D7"/>
          </a:solidFill>
          <a:ln w="0">
            <a:noFill/>
            <a:prstDash val="solid"/>
          </a:ln>
        </p:spPr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8DD1BDFC-77E3-42AD-809D-60C244F93EA4}"/>
              </a:ext>
            </a:extLst>
          </p:cNvPr>
          <p:cNvSpPr>
            <a:spLocks noGrp="1"/>
          </p:cNvSpPr>
          <p:nvPr/>
        </p:nvSpPr>
        <p:spPr>
          <a:xfrm>
            <a:off x="11334750" y="6324600"/>
            <a:ext cx="3810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1050" b="1">
                <a:solidFill>
                  <a:srgbClr val="5E6A78"/>
                </a:solidFill>
              </a:defRPr>
            </a:pPr>
            <a:r>
              <a:rPr sz="1050" b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14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A3EB787A-126D-4DDB-B6BA-B13544463709}"/>
              </a:ext>
            </a:extLst>
          </p:cNvPr>
          <p:cNvSpPr>
            <a:spLocks noGrp="1"/>
          </p:cNvSpPr>
          <p:nvPr/>
        </p:nvSpPr>
        <p:spPr>
          <a:xfrm>
            <a:off x="781050" y="1381125"/>
            <a:ext cx="43815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2100" b="1">
                <a:solidFill>
                  <a:srgbClr val="B73838"/>
                </a:solidFill>
              </a:defRPr>
            </a:pPr>
            <a:r>
              <a:rPr sz="2100" b="1">
                <a:solidFill>
                  <a:srgbClr val="B73838"/>
                </a:solidFill>
                <a:latin typeface="Times New Roman" pitchFamily="18" charset="0"/>
                <a:cs typeface="Times New Roman" pitchFamily="18" charset="0"/>
              </a:rPr>
              <a:t>Current limitations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DC65A3B1-6DB3-42D5-85CE-2694C65524A4}"/>
              </a:ext>
            </a:extLst>
          </p:cNvPr>
          <p:cNvSpPr>
            <a:spLocks noGrp="1"/>
          </p:cNvSpPr>
          <p:nvPr/>
        </p:nvSpPr>
        <p:spPr>
          <a:xfrm>
            <a:off x="781050" y="1952625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1">
                <a:solidFill>
                  <a:srgbClr val="2563A8"/>
                </a:solidFill>
              </a:defRPr>
            </a:pPr>
            <a:r>
              <a:rPr sz="150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•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7103DD42-3239-4312-B35A-84D1444EB4F4}"/>
              </a:ext>
            </a:extLst>
          </p:cNvPr>
          <p:cNvSpPr>
            <a:spLocks noGrp="1"/>
          </p:cNvSpPr>
          <p:nvPr/>
        </p:nvSpPr>
        <p:spPr>
          <a:xfrm>
            <a:off x="1085850" y="1952625"/>
            <a:ext cx="45529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0">
                <a:solidFill>
                  <a:srgbClr val="10233F"/>
                </a:solidFill>
              </a:defRPr>
            </a:pPr>
            <a:r>
              <a:rPr sz="1500" b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Single image or webcam frame—not continuous video.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8EA65F0C-1B6D-4A19-B5BC-ADDF3B29ABE1}"/>
              </a:ext>
            </a:extLst>
          </p:cNvPr>
          <p:cNvSpPr>
            <a:spLocks noGrp="1"/>
          </p:cNvSpPr>
          <p:nvPr/>
        </p:nvSpPr>
        <p:spPr>
          <a:xfrm>
            <a:off x="781050" y="2638425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1">
                <a:solidFill>
                  <a:srgbClr val="2563A8"/>
                </a:solidFill>
              </a:defRPr>
            </a:pPr>
            <a:r>
              <a:rPr sz="150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•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D13E0588-436B-4874-9C8B-18774E4545F9}"/>
              </a:ext>
            </a:extLst>
          </p:cNvPr>
          <p:cNvSpPr>
            <a:spLocks noGrp="1"/>
          </p:cNvSpPr>
          <p:nvPr/>
        </p:nvSpPr>
        <p:spPr>
          <a:xfrm>
            <a:off x="1085850" y="2638425"/>
            <a:ext cx="45529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0">
                <a:solidFill>
                  <a:srgbClr val="10233F"/>
                </a:solidFill>
              </a:defRPr>
            </a:pPr>
            <a:r>
              <a:rPr sz="1500" b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No distance, depth or walking-path estimation.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7B6A164F-FF7A-4144-8EC8-99DEBF769D68}"/>
              </a:ext>
            </a:extLst>
          </p:cNvPr>
          <p:cNvSpPr>
            <a:spLocks noGrp="1"/>
          </p:cNvSpPr>
          <p:nvPr/>
        </p:nvSpPr>
        <p:spPr>
          <a:xfrm>
            <a:off x="781050" y="3324225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1">
                <a:solidFill>
                  <a:srgbClr val="2563A8"/>
                </a:solidFill>
              </a:defRPr>
            </a:pPr>
            <a:r>
              <a:rPr sz="150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•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F77DB602-5A16-493C-8F34-92467BB07E01}"/>
              </a:ext>
            </a:extLst>
          </p:cNvPr>
          <p:cNvSpPr>
            <a:spLocks noGrp="1"/>
          </p:cNvSpPr>
          <p:nvPr/>
        </p:nvSpPr>
        <p:spPr>
          <a:xfrm>
            <a:off x="1085850" y="3324225"/>
            <a:ext cx="45529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0">
                <a:solidFill>
                  <a:srgbClr val="10233F"/>
                </a:solidFill>
              </a:defRPr>
            </a:pPr>
            <a:r>
              <a:rPr sz="1500" b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Missed YOLO detections cannot be recovered by the guardrail.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E13F329B-FBE9-4D8E-8203-20922C1822B4}"/>
              </a:ext>
            </a:extLst>
          </p:cNvPr>
          <p:cNvSpPr>
            <a:spLocks noGrp="1"/>
          </p:cNvSpPr>
          <p:nvPr/>
        </p:nvSpPr>
        <p:spPr>
          <a:xfrm>
            <a:off x="781050" y="4010025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1">
                <a:solidFill>
                  <a:srgbClr val="2563A8"/>
                </a:solidFill>
              </a:defRPr>
            </a:pPr>
            <a:r>
              <a:rPr sz="150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•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F165F6BB-60EA-418E-B83D-9EB720EE7910}"/>
              </a:ext>
            </a:extLst>
          </p:cNvPr>
          <p:cNvSpPr>
            <a:spLocks noGrp="1"/>
          </p:cNvSpPr>
          <p:nvPr/>
        </p:nvSpPr>
        <p:spPr>
          <a:xfrm>
            <a:off x="1085850" y="4010025"/>
            <a:ext cx="45529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0">
                <a:solidFill>
                  <a:srgbClr val="10233F"/>
                </a:solidFill>
              </a:defRPr>
            </a:pPr>
            <a:r>
              <a:rPr sz="1500" b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No evaluation with visually impaired participants.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D62012A5-0EBB-4BA7-979F-D29082F9CFBF}"/>
              </a:ext>
            </a:extLst>
          </p:cNvPr>
          <p:cNvSpPr>
            <a:spLocks noGrp="1"/>
          </p:cNvSpPr>
          <p:nvPr/>
        </p:nvSpPr>
        <p:spPr>
          <a:xfrm>
            <a:off x="781050" y="4695825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1">
                <a:solidFill>
                  <a:srgbClr val="2563A8"/>
                </a:solidFill>
              </a:defRPr>
            </a:pPr>
            <a:r>
              <a:rPr sz="150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•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CD207FBC-4C8F-4C0A-B62F-60CAFA60D515}"/>
              </a:ext>
            </a:extLst>
          </p:cNvPr>
          <p:cNvSpPr>
            <a:spLocks noGrp="1"/>
          </p:cNvSpPr>
          <p:nvPr/>
        </p:nvSpPr>
        <p:spPr>
          <a:xfrm>
            <a:off x="1085850" y="4695825"/>
            <a:ext cx="45529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0">
                <a:solidFill>
                  <a:srgbClr val="10233F"/>
                </a:solidFill>
              </a:defRPr>
            </a:pPr>
            <a:r>
              <a:rPr sz="1500" b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COCO is not a navigation-specific dataset.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63442B1B-0E10-4292-87A8-1C69D10F6203}"/>
              </a:ext>
            </a:extLst>
          </p:cNvPr>
          <p:cNvSpPr>
            <a:spLocks noGrp="1"/>
          </p:cNvSpPr>
          <p:nvPr/>
        </p:nvSpPr>
        <p:spPr>
          <a:xfrm>
            <a:off x="6096000" y="1333500"/>
            <a:ext cx="19050" cy="4572000"/>
          </a:xfrm>
          <a:prstGeom prst="rect">
            <a:avLst/>
          </a:prstGeom>
          <a:solidFill>
            <a:srgbClr val="CDD6DF"/>
          </a:solidFill>
          <a:ln w="0">
            <a:noFill/>
            <a:prstDash val="solid"/>
          </a:ln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C2373B5-1AF1-4ACC-AB41-B87C133E99CB}"/>
              </a:ext>
            </a:extLst>
          </p:cNvPr>
          <p:cNvSpPr>
            <a:spLocks noGrp="1"/>
          </p:cNvSpPr>
          <p:nvPr/>
        </p:nvSpPr>
        <p:spPr>
          <a:xfrm>
            <a:off x="6667500" y="1381125"/>
            <a:ext cx="447675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2100" b="1">
                <a:solidFill>
                  <a:srgbClr val="2563A8"/>
                </a:solidFill>
              </a:defRPr>
            </a:pPr>
            <a:r>
              <a:rPr sz="210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Recommended future work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BDFFBE4D-804D-4896-B18F-99B08708A4AC}"/>
              </a:ext>
            </a:extLst>
          </p:cNvPr>
          <p:cNvSpPr>
            <a:spLocks noGrp="1"/>
          </p:cNvSpPr>
          <p:nvPr/>
        </p:nvSpPr>
        <p:spPr>
          <a:xfrm>
            <a:off x="6667500" y="1952625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1">
                <a:solidFill>
                  <a:srgbClr val="2563A8"/>
                </a:solidFill>
              </a:defRPr>
            </a:pPr>
            <a:r>
              <a:rPr sz="150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•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0BA803A8-FD12-46D4-8F49-7A5319F6FC20}"/>
              </a:ext>
            </a:extLst>
          </p:cNvPr>
          <p:cNvSpPr>
            <a:spLocks noGrp="1"/>
          </p:cNvSpPr>
          <p:nvPr/>
        </p:nvSpPr>
        <p:spPr>
          <a:xfrm>
            <a:off x="6972300" y="1952625"/>
            <a:ext cx="43624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0">
                <a:solidFill>
                  <a:srgbClr val="10233F"/>
                </a:solidFill>
              </a:defRPr>
            </a:pPr>
            <a:r>
              <a:rPr sz="1500" b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Collect a pedestrian-focused navigation dataset.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xmlns="" id="{4F407653-FFD2-4CB0-967D-2AEFA6AF241C}"/>
              </a:ext>
            </a:extLst>
          </p:cNvPr>
          <p:cNvSpPr>
            <a:spLocks noGrp="1"/>
          </p:cNvSpPr>
          <p:nvPr/>
        </p:nvSpPr>
        <p:spPr>
          <a:xfrm>
            <a:off x="6667500" y="2638425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1">
                <a:solidFill>
                  <a:srgbClr val="2563A8"/>
                </a:solidFill>
              </a:defRPr>
            </a:pPr>
            <a:r>
              <a:rPr sz="150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•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617EFD9C-A14B-4943-8CCF-E19DC3A14D57}"/>
              </a:ext>
            </a:extLst>
          </p:cNvPr>
          <p:cNvSpPr>
            <a:spLocks noGrp="1"/>
          </p:cNvSpPr>
          <p:nvPr/>
        </p:nvSpPr>
        <p:spPr>
          <a:xfrm>
            <a:off x="6972300" y="2638425"/>
            <a:ext cx="43624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0">
                <a:solidFill>
                  <a:srgbClr val="10233F"/>
                </a:solidFill>
              </a:defRPr>
            </a:pPr>
            <a:r>
              <a:rPr sz="1500" b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Compare newer or larger detectors.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E98DCF54-62F0-40F1-BD7F-6F844441E31A}"/>
              </a:ext>
            </a:extLst>
          </p:cNvPr>
          <p:cNvSpPr>
            <a:spLocks noGrp="1"/>
          </p:cNvSpPr>
          <p:nvPr/>
        </p:nvSpPr>
        <p:spPr>
          <a:xfrm>
            <a:off x="6667500" y="3324225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1">
                <a:solidFill>
                  <a:srgbClr val="2563A8"/>
                </a:solidFill>
              </a:defRPr>
            </a:pPr>
            <a:r>
              <a:rPr sz="150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•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xmlns="" id="{EC6B193E-183E-4D53-A7E5-34D00D41BA83}"/>
              </a:ext>
            </a:extLst>
          </p:cNvPr>
          <p:cNvSpPr>
            <a:spLocks noGrp="1"/>
          </p:cNvSpPr>
          <p:nvPr/>
        </p:nvSpPr>
        <p:spPr>
          <a:xfrm>
            <a:off x="6972300" y="3324225"/>
            <a:ext cx="43624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0">
                <a:solidFill>
                  <a:srgbClr val="10233F"/>
                </a:solidFill>
              </a:defRPr>
            </a:pPr>
            <a:r>
              <a:rPr sz="1500" b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Add monocular depth estimation.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xmlns="" id="{A4501DFE-3DEA-4EE5-B4D0-A57552F50F1B}"/>
              </a:ext>
            </a:extLst>
          </p:cNvPr>
          <p:cNvSpPr>
            <a:spLocks noGrp="1"/>
          </p:cNvSpPr>
          <p:nvPr/>
        </p:nvSpPr>
        <p:spPr>
          <a:xfrm>
            <a:off x="6667500" y="4010025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1">
                <a:solidFill>
                  <a:srgbClr val="2563A8"/>
                </a:solidFill>
              </a:defRPr>
            </a:pPr>
            <a:r>
              <a:rPr sz="150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•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xmlns="" id="{526605FA-D4BD-4E1F-BA38-7D84A0E4AC6C}"/>
              </a:ext>
            </a:extLst>
          </p:cNvPr>
          <p:cNvSpPr>
            <a:spLocks noGrp="1"/>
          </p:cNvSpPr>
          <p:nvPr/>
        </p:nvSpPr>
        <p:spPr>
          <a:xfrm>
            <a:off x="6972300" y="4010025"/>
            <a:ext cx="43624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0">
                <a:solidFill>
                  <a:srgbClr val="10233F"/>
                </a:solidFill>
              </a:defRPr>
            </a:pPr>
            <a:r>
              <a:rPr sz="1500" b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Track objects across continuous video.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xmlns="" id="{483BE188-A570-4815-A2CB-88BFD4948C25}"/>
              </a:ext>
            </a:extLst>
          </p:cNvPr>
          <p:cNvSpPr>
            <a:spLocks noGrp="1"/>
          </p:cNvSpPr>
          <p:nvPr/>
        </p:nvSpPr>
        <p:spPr>
          <a:xfrm>
            <a:off x="6667500" y="4695825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1">
                <a:solidFill>
                  <a:srgbClr val="2563A8"/>
                </a:solidFill>
              </a:defRPr>
            </a:pPr>
            <a:r>
              <a:rPr sz="150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•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xmlns="" id="{F9D66D98-4E28-4959-A5C0-722378058A36}"/>
              </a:ext>
            </a:extLst>
          </p:cNvPr>
          <p:cNvSpPr>
            <a:spLocks noGrp="1"/>
          </p:cNvSpPr>
          <p:nvPr/>
        </p:nvSpPr>
        <p:spPr>
          <a:xfrm>
            <a:off x="6972300" y="4695825"/>
            <a:ext cx="43624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500" b="0">
                <a:solidFill>
                  <a:srgbClr val="10233F"/>
                </a:solidFill>
              </a:defRPr>
            </a:pPr>
            <a:r>
              <a:rPr sz="1500" b="0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Run accessibility and participant studies.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xmlns="" id="{C894EC3E-E678-4502-A440-0A8E052D49C4}"/>
              </a:ext>
            </a:extLst>
          </p:cNvPr>
          <p:cNvSpPr>
            <a:spLocks noGrp="1"/>
          </p:cNvSpPr>
          <p:nvPr/>
        </p:nvSpPr>
        <p:spPr>
          <a:xfrm>
            <a:off x="1524000" y="6048375"/>
            <a:ext cx="91440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575" b="1">
                <a:solidFill>
                  <a:srgbClr val="10233F"/>
                </a:solidFill>
              </a:defRPr>
            </a:pPr>
            <a:r>
              <a:rPr sz="1575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Any deployed version should remain an assistive tool, not an independent safety system.</a:t>
            </a:r>
          </a:p>
        </p:txBody>
      </p:sp>
    </p:spTree>
    <p:extLst>
      <p:ext uri="{BB962C8B-B14F-4D97-AF65-F5344CB8AC3E}">
        <p14:creationId xmlns:p14="http://schemas.microsoft.com/office/powerpoint/2010/main" val="889267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23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97CC09F5-4C82-4847-9DE9-6C0E00B67030}"/>
              </a:ext>
            </a:extLst>
          </p:cNvPr>
          <p:cNvSpPr>
            <a:spLocks noGrp="1"/>
          </p:cNvSpPr>
          <p:nvPr/>
        </p:nvSpPr>
        <p:spPr>
          <a:xfrm>
            <a:off x="762000" y="685800"/>
            <a:ext cx="10287000" cy="1066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3600" b="1">
                <a:solidFill>
                  <a:srgbClr val="FFFFFF"/>
                </a:solidFill>
              </a:defRPr>
            </a:pPr>
            <a:r>
              <a:rPr sz="3600" b="1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The prototype demonstrates a complete and transparent AI pipeline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FDDA2501-08DB-4805-89CF-EB5373E5D7F7}"/>
              </a:ext>
            </a:extLst>
          </p:cNvPr>
          <p:cNvSpPr>
            <a:spLocks noGrp="1"/>
          </p:cNvSpPr>
          <p:nvPr/>
        </p:nvSpPr>
        <p:spPr>
          <a:xfrm>
            <a:off x="2000250" y="2190750"/>
            <a:ext cx="8191500" cy="19050"/>
          </a:xfrm>
          <a:prstGeom prst="rect">
            <a:avLst/>
          </a:prstGeom>
          <a:solidFill>
            <a:srgbClr val="5DB7D7"/>
          </a:solidFill>
          <a:ln w="0">
            <a:noFill/>
            <a:prstDash val="solid"/>
          </a:ln>
        </p:spPr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2D398265-26C2-4A19-8F5B-794F62D33937}"/>
              </a:ext>
            </a:extLst>
          </p:cNvPr>
          <p:cNvSpPr>
            <a:spLocks noGrp="1"/>
          </p:cNvSpPr>
          <p:nvPr/>
        </p:nvSpPr>
        <p:spPr>
          <a:xfrm>
            <a:off x="857250" y="2762250"/>
            <a:ext cx="314325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2025" b="1">
                <a:solidFill>
                  <a:srgbClr val="5DB7D7"/>
                </a:solidFill>
              </a:defRPr>
            </a:pPr>
            <a:r>
              <a:rPr sz="2025" b="1">
                <a:solidFill>
                  <a:srgbClr val="5DB7D7"/>
                </a:solidFill>
                <a:latin typeface="Times New Roman" pitchFamily="18" charset="0"/>
                <a:cs typeface="Times New Roman" pitchFamily="18" charset="0"/>
              </a:rPr>
              <a:t>YOLOv8 Nano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B8414266-324F-41A2-808A-45245873DC93}"/>
              </a:ext>
            </a:extLst>
          </p:cNvPr>
          <p:cNvSpPr>
            <a:spLocks noGrp="1"/>
          </p:cNvSpPr>
          <p:nvPr/>
        </p:nvSpPr>
        <p:spPr>
          <a:xfrm>
            <a:off x="857250" y="3219450"/>
            <a:ext cx="31432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500" b="0">
                <a:solidFill>
                  <a:srgbClr val="FFFFFF"/>
                </a:solidFill>
              </a:defRPr>
            </a:pPr>
            <a:r>
              <a:rPr sz="1500" b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localises objects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A8E9FB59-5BF1-41CD-A0E8-CA5C798BAEE4}"/>
              </a:ext>
            </a:extLst>
          </p:cNvPr>
          <p:cNvSpPr>
            <a:spLocks noGrp="1"/>
          </p:cNvSpPr>
          <p:nvPr/>
        </p:nvSpPr>
        <p:spPr>
          <a:xfrm>
            <a:off x="4524375" y="2762250"/>
            <a:ext cx="314325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2025" b="1">
                <a:solidFill>
                  <a:srgbClr val="5DB7D7"/>
                </a:solidFill>
              </a:defRPr>
            </a:pPr>
            <a:r>
              <a:rPr sz="2025" b="1">
                <a:solidFill>
                  <a:srgbClr val="5DB7D7"/>
                </a:solidFill>
                <a:latin typeface="Times New Roman" pitchFamily="18" charset="0"/>
                <a:cs typeface="Times New Roman" pitchFamily="18" charset="0"/>
              </a:rPr>
              <a:t>BLIP Base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884E7B95-2A51-4441-9F75-B025ED46B750}"/>
              </a:ext>
            </a:extLst>
          </p:cNvPr>
          <p:cNvSpPr>
            <a:spLocks noGrp="1"/>
          </p:cNvSpPr>
          <p:nvPr/>
        </p:nvSpPr>
        <p:spPr>
          <a:xfrm>
            <a:off x="4524375" y="3219450"/>
            <a:ext cx="31432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500" b="0">
                <a:solidFill>
                  <a:srgbClr val="FFFFFF"/>
                </a:solidFill>
              </a:defRPr>
            </a:pPr>
            <a:r>
              <a:rPr sz="1500" b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describes the scene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053122FB-451A-464A-AF98-51F3C6165098}"/>
              </a:ext>
            </a:extLst>
          </p:cNvPr>
          <p:cNvSpPr>
            <a:spLocks noGrp="1"/>
          </p:cNvSpPr>
          <p:nvPr/>
        </p:nvSpPr>
        <p:spPr>
          <a:xfrm>
            <a:off x="8191500" y="2762250"/>
            <a:ext cx="314325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2025" b="1">
                <a:solidFill>
                  <a:srgbClr val="5DB7D7"/>
                </a:solidFill>
              </a:defRPr>
            </a:pPr>
            <a:r>
              <a:rPr sz="2025" b="1">
                <a:solidFill>
                  <a:srgbClr val="5DB7D7"/>
                </a:solidFill>
                <a:latin typeface="Times New Roman" pitchFamily="18" charset="0"/>
                <a:cs typeface="Times New Roman" pitchFamily="18" charset="0"/>
              </a:rPr>
              <a:t>Safety Guardrail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F1082301-D583-48DB-B6D2-79C2133B42C6}"/>
              </a:ext>
            </a:extLst>
          </p:cNvPr>
          <p:cNvSpPr>
            <a:spLocks noGrp="1"/>
          </p:cNvSpPr>
          <p:nvPr/>
        </p:nvSpPr>
        <p:spPr>
          <a:xfrm>
            <a:off x="8191500" y="3219450"/>
            <a:ext cx="31432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500" b="0">
                <a:solidFill>
                  <a:srgbClr val="FFFFFF"/>
                </a:solidFill>
              </a:defRPr>
            </a:pPr>
            <a:r>
              <a:rPr sz="1500" b="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checks completeness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20372B4B-2450-49FE-A903-8007FEA1C3CA}"/>
              </a:ext>
            </a:extLst>
          </p:cNvPr>
          <p:cNvSpPr>
            <a:spLocks noGrp="1"/>
          </p:cNvSpPr>
          <p:nvPr/>
        </p:nvSpPr>
        <p:spPr>
          <a:xfrm>
            <a:off x="4000500" y="4143375"/>
            <a:ext cx="41910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800" b="1">
                <a:solidFill>
                  <a:srgbClr val="BFDCEC"/>
                </a:solidFill>
              </a:defRPr>
            </a:pPr>
            <a:r>
              <a:rPr sz="1800" b="1">
                <a:solidFill>
                  <a:srgbClr val="BFDCEC"/>
                </a:solidFill>
                <a:latin typeface="Times New Roman" pitchFamily="18" charset="0"/>
                <a:cs typeface="Times New Roman" pitchFamily="18" charset="0"/>
              </a:rPr>
              <a:t>Main conclusion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E2278CE6-1C5E-4038-9419-E1589918F6D5}"/>
              </a:ext>
            </a:extLst>
          </p:cNvPr>
          <p:cNvSpPr>
            <a:spLocks noGrp="1"/>
          </p:cNvSpPr>
          <p:nvPr/>
        </p:nvSpPr>
        <p:spPr>
          <a:xfrm>
            <a:off x="1619250" y="4629150"/>
            <a:ext cx="8953500" cy="10001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2175" b="1">
                <a:solidFill>
                  <a:srgbClr val="FFFFFF"/>
                </a:solidFill>
              </a:defRPr>
            </a:pPr>
            <a:r>
              <a:rPr sz="2175" b="1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The architecture works as a research prototype, but detection accuracy, single-frame operation and lack of participant testing prevent independent real-world use.</a:t>
            </a:r>
          </a:p>
        </p:txBody>
      </p:sp>
    </p:spTree>
    <p:extLst>
      <p:ext uri="{BB962C8B-B14F-4D97-AF65-F5344CB8AC3E}">
        <p14:creationId xmlns:p14="http://schemas.microsoft.com/office/powerpoint/2010/main" val="19054991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1519CAE1-9C4D-4C01-BC37-735532428091}"/>
              </a:ext>
            </a:extLst>
          </p:cNvPr>
          <p:cNvSpPr>
            <a:spLocks noGrp="1"/>
          </p:cNvSpPr>
          <p:nvPr/>
        </p:nvSpPr>
        <p:spPr>
          <a:xfrm>
            <a:off x="609600" y="323850"/>
            <a:ext cx="10668000" cy="571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3000" b="1">
                <a:solidFill>
                  <a:srgbClr val="10233F"/>
                </a:solidFill>
              </a:defRPr>
            </a:pPr>
            <a:r>
              <a:rPr sz="3000" b="1">
                <a:solidFill>
                  <a:srgbClr val="10233F"/>
                </a:solidFill>
                <a:latin typeface="Times New Roman" pitchFamily="18" charset="0"/>
                <a:cs typeface="Times New Roman" pitchFamily="18" charset="0"/>
              </a:rPr>
              <a:t>References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0B1266FD-C591-444C-9822-C6767A69FB1F}"/>
              </a:ext>
            </a:extLst>
          </p:cNvPr>
          <p:cNvSpPr>
            <a:spLocks noGrp="1"/>
          </p:cNvSpPr>
          <p:nvPr/>
        </p:nvSpPr>
        <p:spPr>
          <a:xfrm>
            <a:off x="609600" y="981075"/>
            <a:ext cx="10972800" cy="28575"/>
          </a:xfrm>
          <a:prstGeom prst="rect">
            <a:avLst/>
          </a:prstGeom>
          <a:solidFill>
            <a:srgbClr val="5DB7D7"/>
          </a:solidFill>
          <a:ln w="0">
            <a:noFill/>
            <a:prstDash val="solid"/>
          </a:ln>
        </p:spPr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8DD1BDFC-77E3-42AD-809D-60C244F93EA4}"/>
              </a:ext>
            </a:extLst>
          </p:cNvPr>
          <p:cNvSpPr>
            <a:spLocks noGrp="1"/>
          </p:cNvSpPr>
          <p:nvPr/>
        </p:nvSpPr>
        <p:spPr>
          <a:xfrm>
            <a:off x="11334750" y="6324600"/>
            <a:ext cx="38100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buNone/>
              <a:defRPr sz="1050" b="1">
                <a:solidFill>
                  <a:srgbClr val="5E6A78"/>
                </a:solidFill>
              </a:defRPr>
            </a:pPr>
            <a:r>
              <a:rPr sz="1050" b="1">
                <a:solidFill>
                  <a:srgbClr val="5E6A78"/>
                </a:solidFill>
                <a:latin typeface="Times New Roman" pitchFamily="18" charset="0"/>
                <a:cs typeface="Times New Roman" pitchFamily="18" charset="0"/>
              </a:rPr>
              <a:t>16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A3EB787A-126D-4DDB-B6BA-B13544463709}"/>
              </a:ext>
            </a:extLst>
          </p:cNvPr>
          <p:cNvSpPr>
            <a:spLocks noGrp="1"/>
          </p:cNvSpPr>
          <p:nvPr/>
        </p:nvSpPr>
        <p:spPr>
          <a:xfrm>
            <a:off x="781050" y="1381125"/>
            <a:ext cx="438150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2100" b="1">
                <a:solidFill>
                  <a:srgbClr val="B73838"/>
                </a:solidFill>
              </a:defRPr>
            </a:pPr>
            <a:r>
              <a:rPr sz="2100" b="1">
                <a:solidFill>
                  <a:srgbClr val="B73838"/>
                </a:solidFill>
                <a:latin typeface="Times New Roman" pitchFamily="18" charset="0"/>
                <a:cs typeface="Times New Roman" pitchFamily="18" charset="0"/>
              </a:rPr>
              <a:t>Core sources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7103DD42-3239-4312-B35A-84D1444EB4F4}"/>
              </a:ext>
            </a:extLst>
          </p:cNvPr>
          <p:cNvSpPr>
            <a:spLocks noGrp="1"/>
          </p:cNvSpPr>
          <p:nvPr/>
        </p:nvSpPr>
        <p:spPr>
          <a:xfrm>
            <a:off x="781050" y="1857375"/>
            <a:ext cx="485775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050" b="0">
                <a:solidFill>
                  <a:srgbClr val="223247"/>
                </a:solidFill>
              </a:defRPr>
            </a:pPr>
            <a:r>
              <a:rPr sz="1200" b="0" dirty="0">
                <a:solidFill>
                  <a:srgbClr val="223247"/>
                </a:solidFill>
                <a:latin typeface="Times New Roman" pitchFamily="18" charset="0"/>
                <a:cs typeface="Times New Roman" pitchFamily="18" charset="0"/>
              </a:rPr>
              <a:t>[1] World Health Organization, “Blindness and vision impairment,” 2026. [Online]. Available: www.who.int.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D13E0588-436B-4874-9C8B-18774E4545F9}"/>
              </a:ext>
            </a:extLst>
          </p:cNvPr>
          <p:cNvSpPr>
            <a:spLocks noGrp="1"/>
          </p:cNvSpPr>
          <p:nvPr/>
        </p:nvSpPr>
        <p:spPr>
          <a:xfrm>
            <a:off x="781050" y="2667000"/>
            <a:ext cx="485775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050" b="0">
                <a:solidFill>
                  <a:srgbClr val="223247"/>
                </a:solidFill>
              </a:defRPr>
            </a:pPr>
            <a:r>
              <a:rPr sz="1200" b="0">
                <a:solidFill>
                  <a:srgbClr val="223247"/>
                </a:solidFill>
                <a:latin typeface="Times New Roman" pitchFamily="18" charset="0"/>
                <a:cs typeface="Times New Roman" pitchFamily="18" charset="0"/>
              </a:rPr>
              <a:t>[2] T.-Y. Lin et al., “Microsoft COCO: Common objects in context,” in Proc. ECCV, 2014, pp. 740–755.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F77DB602-5A16-493C-8F34-92467BB07E01}"/>
              </a:ext>
            </a:extLst>
          </p:cNvPr>
          <p:cNvSpPr>
            <a:spLocks noGrp="1"/>
          </p:cNvSpPr>
          <p:nvPr/>
        </p:nvSpPr>
        <p:spPr>
          <a:xfrm>
            <a:off x="781050" y="3476625"/>
            <a:ext cx="485775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050" b="0">
                <a:solidFill>
                  <a:srgbClr val="223247"/>
                </a:solidFill>
              </a:defRPr>
            </a:pPr>
            <a:r>
              <a:rPr sz="1200" b="0" dirty="0">
                <a:solidFill>
                  <a:srgbClr val="223247"/>
                </a:solidFill>
                <a:latin typeface="Times New Roman" pitchFamily="18" charset="0"/>
                <a:cs typeface="Times New Roman" pitchFamily="18" charset="0"/>
              </a:rPr>
              <a:t>[3] </a:t>
            </a:r>
            <a:r>
              <a:rPr sz="1200" b="0" dirty="0" err="1">
                <a:solidFill>
                  <a:srgbClr val="223247"/>
                </a:solidFill>
                <a:latin typeface="Times New Roman" pitchFamily="18" charset="0"/>
                <a:cs typeface="Times New Roman" pitchFamily="18" charset="0"/>
              </a:rPr>
              <a:t>Ultralytics</a:t>
            </a:r>
            <a:r>
              <a:rPr sz="1200" b="0" dirty="0">
                <a:solidFill>
                  <a:srgbClr val="223247"/>
                </a:solidFill>
                <a:latin typeface="Times New Roman" pitchFamily="18" charset="0"/>
                <a:cs typeface="Times New Roman" pitchFamily="18" charset="0"/>
              </a:rPr>
              <a:t>, “YOLOv8,” </a:t>
            </a:r>
            <a:r>
              <a:rPr sz="1200" b="0" dirty="0" err="1">
                <a:solidFill>
                  <a:srgbClr val="223247"/>
                </a:solidFill>
                <a:latin typeface="Times New Roman" pitchFamily="18" charset="0"/>
                <a:cs typeface="Times New Roman" pitchFamily="18" charset="0"/>
              </a:rPr>
              <a:t>Ultralytics</a:t>
            </a:r>
            <a:r>
              <a:rPr sz="1200" b="0" dirty="0">
                <a:solidFill>
                  <a:srgbClr val="223247"/>
                </a:solidFill>
                <a:latin typeface="Times New Roman" pitchFamily="18" charset="0"/>
                <a:cs typeface="Times New Roman" pitchFamily="18" charset="0"/>
              </a:rPr>
              <a:t> Documentation, 2026. [Online]. Available: docs.ultralytics.com.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F165F6BB-60EA-418E-B83D-9EB720EE7910}"/>
              </a:ext>
            </a:extLst>
          </p:cNvPr>
          <p:cNvSpPr>
            <a:spLocks noGrp="1"/>
          </p:cNvSpPr>
          <p:nvPr/>
        </p:nvSpPr>
        <p:spPr>
          <a:xfrm>
            <a:off x="781050" y="4286250"/>
            <a:ext cx="485775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050" b="0">
                <a:solidFill>
                  <a:srgbClr val="223247"/>
                </a:solidFill>
              </a:defRPr>
            </a:pPr>
            <a:r>
              <a:rPr sz="1200" b="0">
                <a:solidFill>
                  <a:srgbClr val="223247"/>
                </a:solidFill>
                <a:latin typeface="Times New Roman" pitchFamily="18" charset="0"/>
                <a:cs typeface="Times New Roman" pitchFamily="18" charset="0"/>
              </a:rPr>
              <a:t>[4] J. Li et al., “BLIP: Bootstrapping language-image pre-training for unified vision-language understanding and generation,” in Proc. ICML, 2022.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CD207FBC-4C8F-4C0A-B62F-60CAFA60D515}"/>
              </a:ext>
            </a:extLst>
          </p:cNvPr>
          <p:cNvSpPr>
            <a:spLocks noGrp="1"/>
          </p:cNvSpPr>
          <p:nvPr/>
        </p:nvSpPr>
        <p:spPr>
          <a:xfrm>
            <a:off x="781050" y="5095875"/>
            <a:ext cx="485775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050" b="0">
                <a:solidFill>
                  <a:srgbClr val="223247"/>
                </a:solidFill>
              </a:defRPr>
            </a:pPr>
            <a:r>
              <a:rPr sz="1200" b="0" dirty="0">
                <a:solidFill>
                  <a:srgbClr val="223247"/>
                </a:solidFill>
                <a:latin typeface="Times New Roman" pitchFamily="18" charset="0"/>
                <a:cs typeface="Times New Roman" pitchFamily="18" charset="0"/>
              </a:rPr>
              <a:t>[5] M. H. </a:t>
            </a:r>
            <a:r>
              <a:rPr sz="1200" b="0" dirty="0" err="1">
                <a:solidFill>
                  <a:srgbClr val="223247"/>
                </a:solidFill>
                <a:latin typeface="Times New Roman" pitchFamily="18" charset="0"/>
                <a:cs typeface="Times New Roman" pitchFamily="18" charset="0"/>
              </a:rPr>
              <a:t>Abidi</a:t>
            </a:r>
            <a:r>
              <a:rPr sz="1200" b="0" dirty="0">
                <a:solidFill>
                  <a:srgbClr val="223247"/>
                </a:solidFill>
                <a:latin typeface="Times New Roman" pitchFamily="18" charset="0"/>
                <a:cs typeface="Times New Roman" pitchFamily="18" charset="0"/>
              </a:rPr>
              <a:t> et al., “A comprehensive review of navigation systems for visually impaired individuals,” </a:t>
            </a:r>
            <a:r>
              <a:rPr sz="1200" b="0" dirty="0" err="1">
                <a:solidFill>
                  <a:srgbClr val="223247"/>
                </a:solidFill>
                <a:latin typeface="Times New Roman" pitchFamily="18" charset="0"/>
                <a:cs typeface="Times New Roman" pitchFamily="18" charset="0"/>
              </a:rPr>
              <a:t>Heliyon</a:t>
            </a:r>
            <a:r>
              <a:rPr sz="1200" b="0" dirty="0">
                <a:solidFill>
                  <a:srgbClr val="223247"/>
                </a:solidFill>
                <a:latin typeface="Times New Roman" pitchFamily="18" charset="0"/>
                <a:cs typeface="Times New Roman" pitchFamily="18" charset="0"/>
              </a:rPr>
              <a:t>, vol. 10, no. 11, 2024.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xmlns="" id="{63442B1B-0E10-4292-87A8-1C69D10F6203}"/>
              </a:ext>
            </a:extLst>
          </p:cNvPr>
          <p:cNvSpPr>
            <a:spLocks noGrp="1"/>
          </p:cNvSpPr>
          <p:nvPr/>
        </p:nvSpPr>
        <p:spPr>
          <a:xfrm>
            <a:off x="6096000" y="1333500"/>
            <a:ext cx="19050" cy="4572000"/>
          </a:xfrm>
          <a:prstGeom prst="rect">
            <a:avLst/>
          </a:prstGeom>
          <a:solidFill>
            <a:srgbClr val="CDD6DF"/>
          </a:solidFill>
          <a:ln w="0">
            <a:noFill/>
            <a:prstDash val="solid"/>
          </a:ln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5C2373B5-1AF1-4ACC-AB41-B87C133E99CB}"/>
              </a:ext>
            </a:extLst>
          </p:cNvPr>
          <p:cNvSpPr>
            <a:spLocks noGrp="1"/>
          </p:cNvSpPr>
          <p:nvPr/>
        </p:nvSpPr>
        <p:spPr>
          <a:xfrm>
            <a:off x="6667500" y="1381125"/>
            <a:ext cx="447675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2100" b="1">
                <a:solidFill>
                  <a:srgbClr val="2563A8"/>
                </a:solidFill>
              </a:defRPr>
            </a:pPr>
            <a:r>
              <a:rPr sz="2100" b="1">
                <a:solidFill>
                  <a:srgbClr val="2563A8"/>
                </a:solidFill>
                <a:latin typeface="Times New Roman" pitchFamily="18" charset="0"/>
                <a:cs typeface="Times New Roman" pitchFamily="18" charset="0"/>
              </a:rPr>
              <a:t>Evaluation and reliability sources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xmlns="" id="{0BA803A8-FD12-46D4-8F49-7A5319F6FC20}"/>
              </a:ext>
            </a:extLst>
          </p:cNvPr>
          <p:cNvSpPr>
            <a:spLocks noGrp="1"/>
          </p:cNvSpPr>
          <p:nvPr/>
        </p:nvSpPr>
        <p:spPr>
          <a:xfrm>
            <a:off x="6667500" y="1857375"/>
            <a:ext cx="466725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050" b="0">
                <a:solidFill>
                  <a:srgbClr val="223247"/>
                </a:solidFill>
              </a:defRPr>
            </a:pPr>
            <a:r>
              <a:rPr sz="1200" b="0">
                <a:solidFill>
                  <a:srgbClr val="223247"/>
                </a:solidFill>
                <a:latin typeface="Times New Roman" pitchFamily="18" charset="0"/>
                <a:cs typeface="Times New Roman" pitchFamily="18" charset="0"/>
              </a:rPr>
              <a:t>[6] Z. Bai et al., “Hallucination of multimodal large language models: A survey,” arXiv:2404.18930, 2024.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617EFD9C-A14B-4943-8CCF-E19DC3A14D57}"/>
              </a:ext>
            </a:extLst>
          </p:cNvPr>
          <p:cNvSpPr>
            <a:spLocks noGrp="1"/>
          </p:cNvSpPr>
          <p:nvPr/>
        </p:nvSpPr>
        <p:spPr>
          <a:xfrm>
            <a:off x="6667500" y="2667000"/>
            <a:ext cx="466725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050" b="0">
                <a:solidFill>
                  <a:srgbClr val="223247"/>
                </a:solidFill>
              </a:defRPr>
            </a:pPr>
            <a:r>
              <a:rPr sz="1200" b="0">
                <a:solidFill>
                  <a:srgbClr val="223247"/>
                </a:solidFill>
                <a:latin typeface="Times New Roman" pitchFamily="18" charset="0"/>
                <a:cs typeface="Times New Roman" pitchFamily="18" charset="0"/>
              </a:rPr>
              <a:t>[7] Y. Ge et al., “Visual Fact Checker: Enabling high-fidelity detailed caption generation,” in Proc. IEEE/CVF CVPR, 2024.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xmlns="" id="{EC6B193E-183E-4D53-A7E5-34D00D41BA83}"/>
              </a:ext>
            </a:extLst>
          </p:cNvPr>
          <p:cNvSpPr>
            <a:spLocks noGrp="1"/>
          </p:cNvSpPr>
          <p:nvPr/>
        </p:nvSpPr>
        <p:spPr>
          <a:xfrm>
            <a:off x="6667500" y="3476625"/>
            <a:ext cx="466725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050" b="0">
                <a:solidFill>
                  <a:srgbClr val="223247"/>
                </a:solidFill>
              </a:defRPr>
            </a:pPr>
            <a:r>
              <a:rPr sz="1200" b="0">
                <a:solidFill>
                  <a:srgbClr val="223247"/>
                </a:solidFill>
                <a:latin typeface="Times New Roman" pitchFamily="18" charset="0"/>
                <a:cs typeface="Times New Roman" pitchFamily="18" charset="0"/>
              </a:rPr>
              <a:t>[8] K. Papineni et al., “BLEU: A method for automatic evaluation of machine translation,” in Proc. ACL, 2002, pp. 311–318.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xmlns="" id="{526605FA-D4BD-4E1F-BA38-7D84A0E4AC6C}"/>
              </a:ext>
            </a:extLst>
          </p:cNvPr>
          <p:cNvSpPr>
            <a:spLocks noGrp="1"/>
          </p:cNvSpPr>
          <p:nvPr/>
        </p:nvSpPr>
        <p:spPr>
          <a:xfrm>
            <a:off x="6667500" y="4286250"/>
            <a:ext cx="466725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050" b="0">
                <a:solidFill>
                  <a:srgbClr val="223247"/>
                </a:solidFill>
              </a:defRPr>
            </a:pPr>
            <a:r>
              <a:rPr sz="1200" b="0">
                <a:solidFill>
                  <a:srgbClr val="223247"/>
                </a:solidFill>
                <a:latin typeface="Times New Roman" pitchFamily="18" charset="0"/>
                <a:cs typeface="Times New Roman" pitchFamily="18" charset="0"/>
              </a:rPr>
              <a:t>[9] S. Banerjee and A. Lavie, “METEOR: An automatic metric for MT evaluation,” in Proc. ACL Workshop, 2005, pp. 65–72.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xmlns="" id="{F9D66D98-4E28-4959-A5C0-722378058A36}"/>
              </a:ext>
            </a:extLst>
          </p:cNvPr>
          <p:cNvSpPr>
            <a:spLocks noGrp="1"/>
          </p:cNvSpPr>
          <p:nvPr/>
        </p:nvSpPr>
        <p:spPr>
          <a:xfrm>
            <a:off x="6667500" y="5095875"/>
            <a:ext cx="466725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buNone/>
              <a:defRPr sz="1050" b="0">
                <a:solidFill>
                  <a:srgbClr val="223247"/>
                </a:solidFill>
              </a:defRPr>
            </a:pPr>
            <a:r>
              <a:rPr sz="1200" b="0">
                <a:solidFill>
                  <a:srgbClr val="223247"/>
                </a:solidFill>
                <a:latin typeface="Times New Roman" pitchFamily="18" charset="0"/>
                <a:cs typeface="Times New Roman" pitchFamily="18" charset="0"/>
              </a:rPr>
              <a:t>[10] C.-Y. Lin, “ROUGE: A package for automatic evaluation of summaries,” in Text Summarization Branches Out, 2004, pp. 74–81.</a:t>
            </a:r>
          </a:p>
        </p:txBody>
      </p:sp>
    </p:spTree>
    <p:extLst>
      <p:ext uri="{BB962C8B-B14F-4D97-AF65-F5344CB8AC3E}">
        <p14:creationId xmlns:p14="http://schemas.microsoft.com/office/powerpoint/2010/main" val="889267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0233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0A7ABC44-84CE-4A90-8836-5408874A9D5F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71450"/>
          </a:xfrm>
          <a:prstGeom prst="rect">
            <a:avLst/>
          </a:prstGeom>
          <a:solidFill>
            <a:srgbClr val="5DB7D7"/>
          </a:solidFill>
          <a:ln w="0">
            <a:noFill/>
            <a:prstDash val="solid"/>
          </a:ln>
        </p:spPr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772C5DEB-2128-42A4-8AF5-CDB60726347E}"/>
              </a:ext>
            </a:extLst>
          </p:cNvPr>
          <p:cNvSpPr>
            <a:spLocks noGrp="1"/>
          </p:cNvSpPr>
          <p:nvPr/>
        </p:nvSpPr>
        <p:spPr>
          <a:xfrm>
            <a:off x="0" y="6686550"/>
            <a:ext cx="12192000" cy="171450"/>
          </a:xfrm>
          <a:prstGeom prst="rect">
            <a:avLst/>
          </a:prstGeom>
          <a:solidFill>
            <a:srgbClr val="2563A8"/>
          </a:solidFill>
          <a:ln w="0">
            <a:noFill/>
            <a:prstDash val="solid"/>
          </a:ln>
        </p:spPr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xmlns="" id="{DE3B1EDB-63CA-4997-B0B4-7BD25AD9937B}"/>
              </a:ext>
            </a:extLst>
          </p:cNvPr>
          <p:cNvSpPr>
            <a:spLocks noGrp="1"/>
          </p:cNvSpPr>
          <p:nvPr/>
        </p:nvSpPr>
        <p:spPr>
          <a:xfrm>
            <a:off x="1619250" y="1844824"/>
            <a:ext cx="8953500" cy="952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4800" b="1">
                <a:solidFill>
                  <a:srgbClr val="FFFFFF"/>
                </a:solidFill>
              </a:defRPr>
            </a:pPr>
            <a:r>
              <a:rPr sz="4800" b="1">
                <a:solidFill>
                  <a:srgbClr val="FFFFFF"/>
                </a:solidFill>
              </a:rPr>
              <a:t>Thank You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EC3B5175-0DB3-4F54-A4A9-C2BCA29C2003}"/>
              </a:ext>
            </a:extLst>
          </p:cNvPr>
          <p:cNvSpPr>
            <a:spLocks noGrp="1"/>
          </p:cNvSpPr>
          <p:nvPr/>
        </p:nvSpPr>
        <p:spPr>
          <a:xfrm>
            <a:off x="3333750" y="3638550"/>
            <a:ext cx="5524500" cy="19050"/>
          </a:xfrm>
          <a:prstGeom prst="rect">
            <a:avLst/>
          </a:prstGeom>
          <a:solidFill>
            <a:srgbClr val="5DB7D7"/>
          </a:solidFill>
          <a:ln w="0">
            <a:noFill/>
            <a:prstDash val="solid"/>
          </a:ln>
        </p:spPr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899ABFD0-296D-49DE-9FD1-D2A1535743DB}"/>
              </a:ext>
            </a:extLst>
          </p:cNvPr>
          <p:cNvSpPr>
            <a:spLocks noGrp="1"/>
          </p:cNvSpPr>
          <p:nvPr/>
        </p:nvSpPr>
        <p:spPr>
          <a:xfrm>
            <a:off x="3333750" y="4048125"/>
            <a:ext cx="5524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950" b="1">
                <a:solidFill>
                  <a:srgbClr val="FFFFFF"/>
                </a:solidFill>
              </a:defRPr>
            </a:pPr>
            <a:r>
              <a:rPr sz="1950" b="1">
                <a:solidFill>
                  <a:srgbClr val="FFFFFF"/>
                </a:solidFill>
              </a:rPr>
              <a:t>Shaidhul Hasan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BE9A2AAD-96AE-47A5-A866-CAB7E1E1538C}"/>
              </a:ext>
            </a:extLst>
          </p:cNvPr>
          <p:cNvSpPr>
            <a:spLocks noGrp="1"/>
          </p:cNvSpPr>
          <p:nvPr/>
        </p:nvSpPr>
        <p:spPr>
          <a:xfrm>
            <a:off x="2143125" y="4552950"/>
            <a:ext cx="790575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575" b="0">
                <a:solidFill>
                  <a:srgbClr val="BFDCEC"/>
                </a:solidFill>
              </a:defRPr>
            </a:pPr>
            <a:r>
              <a:rPr sz="1575" b="0">
                <a:solidFill>
                  <a:srgbClr val="BFDCEC"/>
                </a:solidFill>
              </a:rPr>
              <a:t>Generative AI-Based Scene Description and Navigation Assistance System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DFFF04BC-4AD1-4BB1-9F01-D0E5DCA72EC4}"/>
              </a:ext>
            </a:extLst>
          </p:cNvPr>
          <p:cNvSpPr>
            <a:spLocks noGrp="1"/>
          </p:cNvSpPr>
          <p:nvPr/>
        </p:nvSpPr>
        <p:spPr>
          <a:xfrm>
            <a:off x="3333750" y="5381625"/>
            <a:ext cx="5524500" cy="3333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buNone/>
              <a:defRPr sz="1425" b="0">
                <a:solidFill>
                  <a:srgbClr val="FFFFFF"/>
                </a:solidFill>
              </a:defRPr>
            </a:pPr>
            <a:r>
              <a:rPr sz="1425" b="0">
                <a:solidFill>
                  <a:srgbClr val="FFFFFF"/>
                </a:solidFill>
              </a:rPr>
              <a:t>MSc Data and Artificial Intelligence</a:t>
            </a:r>
          </a:p>
        </p:txBody>
      </p:sp>
    </p:spTree>
    <p:extLst>
      <p:ext uri="{BB962C8B-B14F-4D97-AF65-F5344CB8AC3E}">
        <p14:creationId xmlns:p14="http://schemas.microsoft.com/office/powerpoint/2010/main" val="1099765041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1887</Words>
  <Application>Microsoft Office PowerPoint</Application>
  <DocSecurity>0</DocSecurity>
  <PresentationFormat>Custom</PresentationFormat>
  <Paragraphs>223</Paragraphs>
  <Slides>17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ChatGPT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DELL</cp:lastModifiedBy>
  <cp:revision>1</cp:revision>
  <dcterms:created xsi:type="dcterms:W3CDTF">2026-08-27T15:39:29Z</dcterms:created>
  <dcterms:modified xsi:type="dcterms:W3CDTF">2026-08-27T20:16:28Z</dcterms:modified>
</cp:coreProperties>
</file>