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9" r:id="rId1"/>
  </p:sldMasterIdLst>
  <p:sldIdLst>
    <p:sldId id="256" r:id="rId2"/>
    <p:sldId id="257" r:id="rId3"/>
    <p:sldId id="259" r:id="rId4"/>
    <p:sldId id="260" r:id="rId5"/>
    <p:sldId id="262" r:id="rId6"/>
    <p:sldId id="258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12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1E7721-B2B4-4481-8BD3-BCD95D1B7FA7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FD0940F-1BD8-48AB-8E87-701ACF7A6BA0}">
      <dgm:prSet custT="1"/>
      <dgm:spPr/>
      <dgm:t>
        <a:bodyPr/>
        <a:lstStyle/>
        <a:p>
          <a:r>
            <a:rPr lang="en-GB" sz="2700" dirty="0"/>
            <a:t>Ovid was poet interested in the science of </a:t>
          </a:r>
          <a:r>
            <a:rPr lang="en-GB" sz="2700" b="1" dirty="0">
              <a:solidFill>
                <a:schemeClr val="accent3">
                  <a:lumMod val="75000"/>
                </a:schemeClr>
              </a:solidFill>
            </a:rPr>
            <a:t>love</a:t>
          </a:r>
          <a:r>
            <a:rPr lang="en-GB" sz="2700" dirty="0"/>
            <a:t> </a:t>
          </a:r>
          <a:r>
            <a:rPr lang="en-GB" sz="1100" dirty="0"/>
            <a:t>(Ovid. 1995: pp.10)</a:t>
          </a:r>
          <a:endParaRPr lang="en-US" sz="1100" dirty="0"/>
        </a:p>
      </dgm:t>
    </dgm:pt>
    <dgm:pt modelId="{B1C51425-8754-4DFB-867C-1AB83056CA28}" type="parTrans" cxnId="{846AF96D-826E-4829-8AF6-D18390C20A14}">
      <dgm:prSet/>
      <dgm:spPr/>
      <dgm:t>
        <a:bodyPr/>
        <a:lstStyle/>
        <a:p>
          <a:endParaRPr lang="en-US"/>
        </a:p>
      </dgm:t>
    </dgm:pt>
    <dgm:pt modelId="{63C66860-F280-456C-9B9A-A6E596C48E96}" type="sibTrans" cxnId="{846AF96D-826E-4829-8AF6-D18390C20A14}">
      <dgm:prSet/>
      <dgm:spPr/>
      <dgm:t>
        <a:bodyPr/>
        <a:lstStyle/>
        <a:p>
          <a:endParaRPr lang="en-US"/>
        </a:p>
      </dgm:t>
    </dgm:pt>
    <dgm:pt modelId="{C35CB123-7315-473B-BC3E-DE53EE8A793C}">
      <dgm:prSet custT="1"/>
      <dgm:spPr/>
      <dgm:t>
        <a:bodyPr/>
        <a:lstStyle/>
        <a:p>
          <a:r>
            <a:rPr lang="en-GB" sz="2700" dirty="0"/>
            <a:t>Desire and love are focused on themes of </a:t>
          </a:r>
          <a:r>
            <a:rPr lang="en-GB" sz="2700" b="1" dirty="0">
              <a:solidFill>
                <a:schemeClr val="accent3">
                  <a:lumMod val="75000"/>
                </a:schemeClr>
              </a:solidFill>
            </a:rPr>
            <a:t>aestheticism</a:t>
          </a:r>
          <a:r>
            <a:rPr lang="en-GB" sz="2700" dirty="0"/>
            <a:t> </a:t>
          </a:r>
          <a:r>
            <a:rPr lang="en-GB" sz="1100" dirty="0"/>
            <a:t>(Fabre-</a:t>
          </a:r>
          <a:r>
            <a:rPr lang="en-GB" sz="1100" dirty="0" err="1"/>
            <a:t>Serris</a:t>
          </a:r>
          <a:r>
            <a:rPr lang="en-GB" sz="1100" dirty="0"/>
            <a:t>. 2018: pp.139)</a:t>
          </a:r>
          <a:endParaRPr lang="en-US" sz="1100" dirty="0"/>
        </a:p>
      </dgm:t>
    </dgm:pt>
    <dgm:pt modelId="{58DD1764-B7AC-45B2-B04C-CC9DCA67C773}" type="parTrans" cxnId="{DA5DE172-4222-45B6-BCD8-D2A25AE8A62C}">
      <dgm:prSet/>
      <dgm:spPr/>
      <dgm:t>
        <a:bodyPr/>
        <a:lstStyle/>
        <a:p>
          <a:endParaRPr lang="en-US"/>
        </a:p>
      </dgm:t>
    </dgm:pt>
    <dgm:pt modelId="{FCB88EB6-2C5B-47B3-967B-C2E78CED1E39}" type="sibTrans" cxnId="{DA5DE172-4222-45B6-BCD8-D2A25AE8A62C}">
      <dgm:prSet/>
      <dgm:spPr/>
      <dgm:t>
        <a:bodyPr/>
        <a:lstStyle/>
        <a:p>
          <a:endParaRPr lang="en-US"/>
        </a:p>
      </dgm:t>
    </dgm:pt>
    <dgm:pt modelId="{4B9C23C4-7919-4359-8CC5-B5BBD25D3AB4}">
      <dgm:prSet custT="1"/>
      <dgm:spPr/>
      <dgm:t>
        <a:bodyPr/>
        <a:lstStyle/>
        <a:p>
          <a:r>
            <a:rPr lang="en-GB" sz="2700" dirty="0"/>
            <a:t>All stories in the Metamorphoses focus on themes </a:t>
          </a:r>
          <a:r>
            <a:rPr lang="en-GB" sz="2700" b="1" dirty="0">
              <a:solidFill>
                <a:schemeClr val="accent3">
                  <a:lumMod val="75000"/>
                </a:schemeClr>
              </a:solidFill>
            </a:rPr>
            <a:t>transformation</a:t>
          </a:r>
          <a:r>
            <a:rPr lang="en-GB" sz="2700" dirty="0"/>
            <a:t> </a:t>
          </a:r>
          <a:r>
            <a:rPr lang="en-GB" sz="1100" dirty="0"/>
            <a:t>(Ovid. 1995: pp.29)</a:t>
          </a:r>
          <a:endParaRPr lang="en-US" sz="1100" dirty="0"/>
        </a:p>
      </dgm:t>
    </dgm:pt>
    <dgm:pt modelId="{5A7188DA-8D8A-4BDB-AAEC-EB6CB1B66068}" type="parTrans" cxnId="{3B9642B4-165F-403A-9D1E-EEED557575CE}">
      <dgm:prSet/>
      <dgm:spPr/>
      <dgm:t>
        <a:bodyPr/>
        <a:lstStyle/>
        <a:p>
          <a:endParaRPr lang="en-US"/>
        </a:p>
      </dgm:t>
    </dgm:pt>
    <dgm:pt modelId="{946ACB2D-2772-4EE1-B751-7AC957E737B7}" type="sibTrans" cxnId="{3B9642B4-165F-403A-9D1E-EEED557575CE}">
      <dgm:prSet/>
      <dgm:spPr/>
      <dgm:t>
        <a:bodyPr/>
        <a:lstStyle/>
        <a:p>
          <a:endParaRPr lang="en-US"/>
        </a:p>
      </dgm:t>
    </dgm:pt>
    <dgm:pt modelId="{7D006FFA-7836-4C4E-8CD7-EAF4386C52A5}">
      <dgm:prSet custT="1"/>
      <dgm:spPr/>
      <dgm:t>
        <a:bodyPr/>
        <a:lstStyle/>
        <a:p>
          <a:r>
            <a:rPr lang="en-GB" sz="2700" dirty="0"/>
            <a:t>A </a:t>
          </a:r>
          <a:r>
            <a:rPr lang="en-GB" sz="2700" b="1" dirty="0">
              <a:solidFill>
                <a:schemeClr val="accent3">
                  <a:lumMod val="75000"/>
                </a:schemeClr>
              </a:solidFill>
            </a:rPr>
            <a:t>feminist</a:t>
          </a:r>
          <a:r>
            <a:rPr lang="en-GB" sz="2700" dirty="0"/>
            <a:t> approach </a:t>
          </a:r>
          <a:endParaRPr lang="en-US" sz="2700" dirty="0"/>
        </a:p>
      </dgm:t>
    </dgm:pt>
    <dgm:pt modelId="{34668D83-4733-4513-BE68-44D29982C3DB}" type="parTrans" cxnId="{BA648F47-3DC0-4B50-872B-C9C15CFE8096}">
      <dgm:prSet/>
      <dgm:spPr/>
      <dgm:t>
        <a:bodyPr/>
        <a:lstStyle/>
        <a:p>
          <a:endParaRPr lang="en-US"/>
        </a:p>
      </dgm:t>
    </dgm:pt>
    <dgm:pt modelId="{446ECF5C-CCC6-49E7-BA87-EB0DB2583265}" type="sibTrans" cxnId="{BA648F47-3DC0-4B50-872B-C9C15CFE8096}">
      <dgm:prSet/>
      <dgm:spPr/>
      <dgm:t>
        <a:bodyPr/>
        <a:lstStyle/>
        <a:p>
          <a:endParaRPr lang="en-US"/>
        </a:p>
      </dgm:t>
    </dgm:pt>
    <dgm:pt modelId="{1584FBE7-EBFA-4295-85F0-3B24931B0B54}">
      <dgm:prSet custT="1"/>
      <dgm:spPr/>
      <dgm:t>
        <a:bodyPr/>
        <a:lstStyle/>
        <a:p>
          <a:r>
            <a:rPr lang="en-GB" sz="2700" dirty="0"/>
            <a:t>Pan &amp; Syrinx</a:t>
          </a:r>
          <a:endParaRPr lang="en-US" sz="2700" dirty="0"/>
        </a:p>
      </dgm:t>
    </dgm:pt>
    <dgm:pt modelId="{59109E75-E57F-4AAC-A1FC-178649FDE385}" type="parTrans" cxnId="{51C2AB59-3B14-425D-8225-2B213A71E341}">
      <dgm:prSet/>
      <dgm:spPr/>
      <dgm:t>
        <a:bodyPr/>
        <a:lstStyle/>
        <a:p>
          <a:endParaRPr lang="en-US"/>
        </a:p>
      </dgm:t>
    </dgm:pt>
    <dgm:pt modelId="{9F71A7E1-7E46-4F4D-85A6-1353DF3CB49C}" type="sibTrans" cxnId="{51C2AB59-3B14-425D-8225-2B213A71E341}">
      <dgm:prSet/>
      <dgm:spPr/>
      <dgm:t>
        <a:bodyPr/>
        <a:lstStyle/>
        <a:p>
          <a:endParaRPr lang="en-US"/>
        </a:p>
      </dgm:t>
    </dgm:pt>
    <dgm:pt modelId="{E1A5DE0C-3ABD-4E37-B2E9-5FEB39AA7040}">
      <dgm:prSet custT="1"/>
      <dgm:spPr/>
      <dgm:t>
        <a:bodyPr/>
        <a:lstStyle/>
        <a:p>
          <a:r>
            <a:rPr lang="en-GB" sz="2700" dirty="0"/>
            <a:t>Hermaphroditus &amp; </a:t>
          </a:r>
          <a:r>
            <a:rPr lang="en-GB" sz="2700" dirty="0" err="1"/>
            <a:t>Salmacis</a:t>
          </a:r>
          <a:endParaRPr lang="en-US" sz="2700" dirty="0"/>
        </a:p>
      </dgm:t>
    </dgm:pt>
    <dgm:pt modelId="{D60B657F-360C-48C5-9B98-50032F877757}" type="parTrans" cxnId="{1A9EE44D-49B0-4AE6-9B8F-9F60B8CF30EB}">
      <dgm:prSet/>
      <dgm:spPr/>
      <dgm:t>
        <a:bodyPr/>
        <a:lstStyle/>
        <a:p>
          <a:endParaRPr lang="en-US"/>
        </a:p>
      </dgm:t>
    </dgm:pt>
    <dgm:pt modelId="{D41409AE-C765-43C6-8632-E2E23FF7879D}" type="sibTrans" cxnId="{1A9EE44D-49B0-4AE6-9B8F-9F60B8CF30EB}">
      <dgm:prSet/>
      <dgm:spPr/>
      <dgm:t>
        <a:bodyPr/>
        <a:lstStyle/>
        <a:p>
          <a:endParaRPr lang="en-US"/>
        </a:p>
      </dgm:t>
    </dgm:pt>
    <dgm:pt modelId="{8200B96D-F0FC-4D31-9CC8-9587610AE56E}">
      <dgm:prSet custT="1"/>
      <dgm:spPr/>
      <dgm:t>
        <a:bodyPr/>
        <a:lstStyle/>
        <a:p>
          <a:r>
            <a:rPr lang="en-GB" sz="2700" dirty="0"/>
            <a:t>Ovid was experimenting with gender roles, love and desire through these myths.</a:t>
          </a:r>
          <a:endParaRPr lang="en-US" sz="2700" dirty="0"/>
        </a:p>
      </dgm:t>
    </dgm:pt>
    <dgm:pt modelId="{BFE9B34E-A10F-4E60-8522-68A2CF6F2D64}" type="parTrans" cxnId="{07E059EB-D526-4303-8ABD-06360A87201C}">
      <dgm:prSet/>
      <dgm:spPr/>
      <dgm:t>
        <a:bodyPr/>
        <a:lstStyle/>
        <a:p>
          <a:endParaRPr lang="en-US"/>
        </a:p>
      </dgm:t>
    </dgm:pt>
    <dgm:pt modelId="{E4EEB537-120C-40F8-8E0F-50F5FA119F84}" type="sibTrans" cxnId="{07E059EB-D526-4303-8ABD-06360A87201C}">
      <dgm:prSet/>
      <dgm:spPr/>
      <dgm:t>
        <a:bodyPr/>
        <a:lstStyle/>
        <a:p>
          <a:endParaRPr lang="en-US"/>
        </a:p>
      </dgm:t>
    </dgm:pt>
    <dgm:pt modelId="{A53EB1E8-34A3-42CC-8D41-1542F4BA637D}" type="pres">
      <dgm:prSet presAssocID="{871E7721-B2B4-4481-8BD3-BCD95D1B7FA7}" presName="vert0" presStyleCnt="0">
        <dgm:presLayoutVars>
          <dgm:dir/>
          <dgm:animOne val="branch"/>
          <dgm:animLvl val="lvl"/>
        </dgm:presLayoutVars>
      </dgm:prSet>
      <dgm:spPr/>
    </dgm:pt>
    <dgm:pt modelId="{5580DEE8-E7F8-44B0-AC51-B9620AB9B85C}" type="pres">
      <dgm:prSet presAssocID="{0FD0940F-1BD8-48AB-8E87-701ACF7A6BA0}" presName="thickLine" presStyleLbl="alignNode1" presStyleIdx="0" presStyleCnt="7"/>
      <dgm:spPr/>
    </dgm:pt>
    <dgm:pt modelId="{226DAE41-04AD-4E46-B758-90C1097A09D5}" type="pres">
      <dgm:prSet presAssocID="{0FD0940F-1BD8-48AB-8E87-701ACF7A6BA0}" presName="horz1" presStyleCnt="0"/>
      <dgm:spPr/>
    </dgm:pt>
    <dgm:pt modelId="{B6AF5118-522F-4B09-AFB4-48D8C147A51D}" type="pres">
      <dgm:prSet presAssocID="{0FD0940F-1BD8-48AB-8E87-701ACF7A6BA0}" presName="tx1" presStyleLbl="revTx" presStyleIdx="0" presStyleCnt="7" custScaleY="144120"/>
      <dgm:spPr/>
    </dgm:pt>
    <dgm:pt modelId="{CF77D1AB-5DC7-4102-BC7C-6516D86B6B36}" type="pres">
      <dgm:prSet presAssocID="{0FD0940F-1BD8-48AB-8E87-701ACF7A6BA0}" presName="vert1" presStyleCnt="0"/>
      <dgm:spPr/>
    </dgm:pt>
    <dgm:pt modelId="{D8662AE0-167F-4737-AA5F-8C8F0309040B}" type="pres">
      <dgm:prSet presAssocID="{C35CB123-7315-473B-BC3E-DE53EE8A793C}" presName="thickLine" presStyleLbl="alignNode1" presStyleIdx="1" presStyleCnt="7"/>
      <dgm:spPr/>
    </dgm:pt>
    <dgm:pt modelId="{9DC6A487-BD20-4055-B2DD-288D75B20B5F}" type="pres">
      <dgm:prSet presAssocID="{C35CB123-7315-473B-BC3E-DE53EE8A793C}" presName="horz1" presStyleCnt="0"/>
      <dgm:spPr/>
    </dgm:pt>
    <dgm:pt modelId="{8076816F-3493-46EB-B35C-07CAECF18392}" type="pres">
      <dgm:prSet presAssocID="{C35CB123-7315-473B-BC3E-DE53EE8A793C}" presName="tx1" presStyleLbl="revTx" presStyleIdx="1" presStyleCnt="7" custScaleY="173557"/>
      <dgm:spPr/>
    </dgm:pt>
    <dgm:pt modelId="{ED20EF59-1131-4602-A2CE-7983C2B90949}" type="pres">
      <dgm:prSet presAssocID="{C35CB123-7315-473B-BC3E-DE53EE8A793C}" presName="vert1" presStyleCnt="0"/>
      <dgm:spPr/>
    </dgm:pt>
    <dgm:pt modelId="{CC575E30-C92F-4DC8-9CA2-13E3EF0A1C7C}" type="pres">
      <dgm:prSet presAssocID="{4B9C23C4-7919-4359-8CC5-B5BBD25D3AB4}" presName="thickLine" presStyleLbl="alignNode1" presStyleIdx="2" presStyleCnt="7"/>
      <dgm:spPr/>
    </dgm:pt>
    <dgm:pt modelId="{96B30DAF-EF94-457C-AAAA-98627DEB8CC1}" type="pres">
      <dgm:prSet presAssocID="{4B9C23C4-7919-4359-8CC5-B5BBD25D3AB4}" presName="horz1" presStyleCnt="0"/>
      <dgm:spPr/>
    </dgm:pt>
    <dgm:pt modelId="{686E581E-F653-489E-BB1C-49AE227F2583}" type="pres">
      <dgm:prSet presAssocID="{4B9C23C4-7919-4359-8CC5-B5BBD25D3AB4}" presName="tx1" presStyleLbl="revTx" presStyleIdx="2" presStyleCnt="7" custScaleY="204066"/>
      <dgm:spPr/>
    </dgm:pt>
    <dgm:pt modelId="{BF3EB872-1520-42C2-80F4-97E0ADE98722}" type="pres">
      <dgm:prSet presAssocID="{4B9C23C4-7919-4359-8CC5-B5BBD25D3AB4}" presName="vert1" presStyleCnt="0"/>
      <dgm:spPr/>
    </dgm:pt>
    <dgm:pt modelId="{384E1698-2974-4772-90CF-D770E07F8B0C}" type="pres">
      <dgm:prSet presAssocID="{7D006FFA-7836-4C4E-8CD7-EAF4386C52A5}" presName="thickLine" presStyleLbl="alignNode1" presStyleIdx="3" presStyleCnt="7"/>
      <dgm:spPr/>
    </dgm:pt>
    <dgm:pt modelId="{500E27E8-0EE0-4AEE-93D9-5A5BC5C24650}" type="pres">
      <dgm:prSet presAssocID="{7D006FFA-7836-4C4E-8CD7-EAF4386C52A5}" presName="horz1" presStyleCnt="0"/>
      <dgm:spPr/>
    </dgm:pt>
    <dgm:pt modelId="{6750A94A-69B3-41A6-BEBE-98F8FC784BF2}" type="pres">
      <dgm:prSet presAssocID="{7D006FFA-7836-4C4E-8CD7-EAF4386C52A5}" presName="tx1" presStyleLbl="revTx" presStyleIdx="3" presStyleCnt="7"/>
      <dgm:spPr/>
    </dgm:pt>
    <dgm:pt modelId="{16648754-9F1C-4BEF-83F2-1BCE0F8D128A}" type="pres">
      <dgm:prSet presAssocID="{7D006FFA-7836-4C4E-8CD7-EAF4386C52A5}" presName="vert1" presStyleCnt="0"/>
      <dgm:spPr/>
    </dgm:pt>
    <dgm:pt modelId="{9E7A251A-ADC3-418B-A4BD-2123D959C834}" type="pres">
      <dgm:prSet presAssocID="{1584FBE7-EBFA-4295-85F0-3B24931B0B54}" presName="thickLine" presStyleLbl="alignNode1" presStyleIdx="4" presStyleCnt="7"/>
      <dgm:spPr/>
    </dgm:pt>
    <dgm:pt modelId="{0334FE5F-1694-44B1-957A-25CD8ADCB65D}" type="pres">
      <dgm:prSet presAssocID="{1584FBE7-EBFA-4295-85F0-3B24931B0B54}" presName="horz1" presStyleCnt="0"/>
      <dgm:spPr/>
    </dgm:pt>
    <dgm:pt modelId="{02DB3CC4-9F6E-4F92-92E9-F476FF3BA72D}" type="pres">
      <dgm:prSet presAssocID="{1584FBE7-EBFA-4295-85F0-3B24931B0B54}" presName="tx1" presStyleLbl="revTx" presStyleIdx="4" presStyleCnt="7"/>
      <dgm:spPr/>
    </dgm:pt>
    <dgm:pt modelId="{AA0CB5BB-045F-4B6E-8A6B-9A2C9B6FED73}" type="pres">
      <dgm:prSet presAssocID="{1584FBE7-EBFA-4295-85F0-3B24931B0B54}" presName="vert1" presStyleCnt="0"/>
      <dgm:spPr/>
    </dgm:pt>
    <dgm:pt modelId="{1C4D064A-A2A0-4752-8F5A-94FC7E26A80A}" type="pres">
      <dgm:prSet presAssocID="{E1A5DE0C-3ABD-4E37-B2E9-5FEB39AA7040}" presName="thickLine" presStyleLbl="alignNode1" presStyleIdx="5" presStyleCnt="7"/>
      <dgm:spPr/>
    </dgm:pt>
    <dgm:pt modelId="{27A2E676-A9C2-48C7-B1F3-50933A3E7BB6}" type="pres">
      <dgm:prSet presAssocID="{E1A5DE0C-3ABD-4E37-B2E9-5FEB39AA7040}" presName="horz1" presStyleCnt="0"/>
      <dgm:spPr/>
    </dgm:pt>
    <dgm:pt modelId="{78320A99-22C7-48C8-9DB2-6E8F2C50900B}" type="pres">
      <dgm:prSet presAssocID="{E1A5DE0C-3ABD-4E37-B2E9-5FEB39AA7040}" presName="tx1" presStyleLbl="revTx" presStyleIdx="5" presStyleCnt="7"/>
      <dgm:spPr/>
    </dgm:pt>
    <dgm:pt modelId="{48807E22-2CEB-409B-BA2B-4C63B6FCD533}" type="pres">
      <dgm:prSet presAssocID="{E1A5DE0C-3ABD-4E37-B2E9-5FEB39AA7040}" presName="vert1" presStyleCnt="0"/>
      <dgm:spPr/>
    </dgm:pt>
    <dgm:pt modelId="{F70FECF9-9F79-4DAC-8095-D50D1D78EBAB}" type="pres">
      <dgm:prSet presAssocID="{8200B96D-F0FC-4D31-9CC8-9587610AE56E}" presName="thickLine" presStyleLbl="alignNode1" presStyleIdx="6" presStyleCnt="7"/>
      <dgm:spPr/>
    </dgm:pt>
    <dgm:pt modelId="{4583E21C-E73D-41A1-99D7-F5F3793497CE}" type="pres">
      <dgm:prSet presAssocID="{8200B96D-F0FC-4D31-9CC8-9587610AE56E}" presName="horz1" presStyleCnt="0"/>
      <dgm:spPr/>
    </dgm:pt>
    <dgm:pt modelId="{49D70F27-56AB-4F94-88A3-8341912F3907}" type="pres">
      <dgm:prSet presAssocID="{8200B96D-F0FC-4D31-9CC8-9587610AE56E}" presName="tx1" presStyleLbl="revTx" presStyleIdx="6" presStyleCnt="7" custScaleY="172411"/>
      <dgm:spPr/>
    </dgm:pt>
    <dgm:pt modelId="{E58E64C0-8D54-4808-8503-666D6B58FA84}" type="pres">
      <dgm:prSet presAssocID="{8200B96D-F0FC-4D31-9CC8-9587610AE56E}" presName="vert1" presStyleCnt="0"/>
      <dgm:spPr/>
    </dgm:pt>
  </dgm:ptLst>
  <dgm:cxnLst>
    <dgm:cxn modelId="{DE926D14-53FF-4F39-9940-1399E06A1BFB}" type="presOf" srcId="{8200B96D-F0FC-4D31-9CC8-9587610AE56E}" destId="{49D70F27-56AB-4F94-88A3-8341912F3907}" srcOrd="0" destOrd="0" presId="urn:microsoft.com/office/officeart/2008/layout/LinedList"/>
    <dgm:cxn modelId="{BA648F47-3DC0-4B50-872B-C9C15CFE8096}" srcId="{871E7721-B2B4-4481-8BD3-BCD95D1B7FA7}" destId="{7D006FFA-7836-4C4E-8CD7-EAF4386C52A5}" srcOrd="3" destOrd="0" parTransId="{34668D83-4733-4513-BE68-44D29982C3DB}" sibTransId="{446ECF5C-CCC6-49E7-BA87-EB0DB2583265}"/>
    <dgm:cxn modelId="{1A9EE44D-49B0-4AE6-9B8F-9F60B8CF30EB}" srcId="{871E7721-B2B4-4481-8BD3-BCD95D1B7FA7}" destId="{E1A5DE0C-3ABD-4E37-B2E9-5FEB39AA7040}" srcOrd="5" destOrd="0" parTransId="{D60B657F-360C-48C5-9B98-50032F877757}" sibTransId="{D41409AE-C765-43C6-8632-E2E23FF7879D}"/>
    <dgm:cxn modelId="{846AF96D-826E-4829-8AF6-D18390C20A14}" srcId="{871E7721-B2B4-4481-8BD3-BCD95D1B7FA7}" destId="{0FD0940F-1BD8-48AB-8E87-701ACF7A6BA0}" srcOrd="0" destOrd="0" parTransId="{B1C51425-8754-4DFB-867C-1AB83056CA28}" sibTransId="{63C66860-F280-456C-9B9A-A6E596C48E96}"/>
    <dgm:cxn modelId="{31C8914E-2F25-426D-BD5B-A77E3B44BDDC}" type="presOf" srcId="{1584FBE7-EBFA-4295-85F0-3B24931B0B54}" destId="{02DB3CC4-9F6E-4F92-92E9-F476FF3BA72D}" srcOrd="0" destOrd="0" presId="urn:microsoft.com/office/officeart/2008/layout/LinedList"/>
    <dgm:cxn modelId="{DA5DE172-4222-45B6-BCD8-D2A25AE8A62C}" srcId="{871E7721-B2B4-4481-8BD3-BCD95D1B7FA7}" destId="{C35CB123-7315-473B-BC3E-DE53EE8A793C}" srcOrd="1" destOrd="0" parTransId="{58DD1764-B7AC-45B2-B04C-CC9DCA67C773}" sibTransId="{FCB88EB6-2C5B-47B3-967B-C2E78CED1E39}"/>
    <dgm:cxn modelId="{51C2AB59-3B14-425D-8225-2B213A71E341}" srcId="{871E7721-B2B4-4481-8BD3-BCD95D1B7FA7}" destId="{1584FBE7-EBFA-4295-85F0-3B24931B0B54}" srcOrd="4" destOrd="0" parTransId="{59109E75-E57F-4AAC-A1FC-178649FDE385}" sibTransId="{9F71A7E1-7E46-4F4D-85A6-1353DF3CB49C}"/>
    <dgm:cxn modelId="{0D29DD89-0AA3-4C57-9B17-624113F67163}" type="presOf" srcId="{4B9C23C4-7919-4359-8CC5-B5BBD25D3AB4}" destId="{686E581E-F653-489E-BB1C-49AE227F2583}" srcOrd="0" destOrd="0" presId="urn:microsoft.com/office/officeart/2008/layout/LinedList"/>
    <dgm:cxn modelId="{3B9642B4-165F-403A-9D1E-EEED557575CE}" srcId="{871E7721-B2B4-4481-8BD3-BCD95D1B7FA7}" destId="{4B9C23C4-7919-4359-8CC5-B5BBD25D3AB4}" srcOrd="2" destOrd="0" parTransId="{5A7188DA-8D8A-4BDB-AAEC-EB6CB1B66068}" sibTransId="{946ACB2D-2772-4EE1-B751-7AC957E737B7}"/>
    <dgm:cxn modelId="{F9602DC6-6B3A-4709-BE39-880D0D88333E}" type="presOf" srcId="{E1A5DE0C-3ABD-4E37-B2E9-5FEB39AA7040}" destId="{78320A99-22C7-48C8-9DB2-6E8F2C50900B}" srcOrd="0" destOrd="0" presId="urn:microsoft.com/office/officeart/2008/layout/LinedList"/>
    <dgm:cxn modelId="{D8B839C8-1905-460C-9F9E-953F2216DB2C}" type="presOf" srcId="{C35CB123-7315-473B-BC3E-DE53EE8A793C}" destId="{8076816F-3493-46EB-B35C-07CAECF18392}" srcOrd="0" destOrd="0" presId="urn:microsoft.com/office/officeart/2008/layout/LinedList"/>
    <dgm:cxn modelId="{386D70CA-E07F-480F-9845-B85C1CA5CC93}" type="presOf" srcId="{0FD0940F-1BD8-48AB-8E87-701ACF7A6BA0}" destId="{B6AF5118-522F-4B09-AFB4-48D8C147A51D}" srcOrd="0" destOrd="0" presId="urn:microsoft.com/office/officeart/2008/layout/LinedList"/>
    <dgm:cxn modelId="{3CE818D3-A7AA-47B4-97EB-0374F44A5855}" type="presOf" srcId="{7D006FFA-7836-4C4E-8CD7-EAF4386C52A5}" destId="{6750A94A-69B3-41A6-BEBE-98F8FC784BF2}" srcOrd="0" destOrd="0" presId="urn:microsoft.com/office/officeart/2008/layout/LinedList"/>
    <dgm:cxn modelId="{78D125D3-C178-4C1D-B32B-FEC3ACF2C5CE}" type="presOf" srcId="{871E7721-B2B4-4481-8BD3-BCD95D1B7FA7}" destId="{A53EB1E8-34A3-42CC-8D41-1542F4BA637D}" srcOrd="0" destOrd="0" presId="urn:microsoft.com/office/officeart/2008/layout/LinedList"/>
    <dgm:cxn modelId="{07E059EB-D526-4303-8ABD-06360A87201C}" srcId="{871E7721-B2B4-4481-8BD3-BCD95D1B7FA7}" destId="{8200B96D-F0FC-4D31-9CC8-9587610AE56E}" srcOrd="6" destOrd="0" parTransId="{BFE9B34E-A10F-4E60-8522-68A2CF6F2D64}" sibTransId="{E4EEB537-120C-40F8-8E0F-50F5FA119F84}"/>
    <dgm:cxn modelId="{BD887BA8-5B8C-4C79-8FB9-BED3FFF8AFBD}" type="presParOf" srcId="{A53EB1E8-34A3-42CC-8D41-1542F4BA637D}" destId="{5580DEE8-E7F8-44B0-AC51-B9620AB9B85C}" srcOrd="0" destOrd="0" presId="urn:microsoft.com/office/officeart/2008/layout/LinedList"/>
    <dgm:cxn modelId="{0B299C3C-396A-48E5-9CDC-81FF9764C794}" type="presParOf" srcId="{A53EB1E8-34A3-42CC-8D41-1542F4BA637D}" destId="{226DAE41-04AD-4E46-B758-90C1097A09D5}" srcOrd="1" destOrd="0" presId="urn:microsoft.com/office/officeart/2008/layout/LinedList"/>
    <dgm:cxn modelId="{535EF992-76F6-4E30-80C9-E37D209A1A3F}" type="presParOf" srcId="{226DAE41-04AD-4E46-B758-90C1097A09D5}" destId="{B6AF5118-522F-4B09-AFB4-48D8C147A51D}" srcOrd="0" destOrd="0" presId="urn:microsoft.com/office/officeart/2008/layout/LinedList"/>
    <dgm:cxn modelId="{65971CA7-E278-4A92-95B6-10F2FFE295C1}" type="presParOf" srcId="{226DAE41-04AD-4E46-B758-90C1097A09D5}" destId="{CF77D1AB-5DC7-4102-BC7C-6516D86B6B36}" srcOrd="1" destOrd="0" presId="urn:microsoft.com/office/officeart/2008/layout/LinedList"/>
    <dgm:cxn modelId="{01C3F567-A70B-40FE-A3AA-68BC99B4F55C}" type="presParOf" srcId="{A53EB1E8-34A3-42CC-8D41-1542F4BA637D}" destId="{D8662AE0-167F-4737-AA5F-8C8F0309040B}" srcOrd="2" destOrd="0" presId="urn:microsoft.com/office/officeart/2008/layout/LinedList"/>
    <dgm:cxn modelId="{30F12A92-813D-4E92-994F-C376F2DE6918}" type="presParOf" srcId="{A53EB1E8-34A3-42CC-8D41-1542F4BA637D}" destId="{9DC6A487-BD20-4055-B2DD-288D75B20B5F}" srcOrd="3" destOrd="0" presId="urn:microsoft.com/office/officeart/2008/layout/LinedList"/>
    <dgm:cxn modelId="{052B7BCE-D79F-4369-8EB5-0AF6B9E47C90}" type="presParOf" srcId="{9DC6A487-BD20-4055-B2DD-288D75B20B5F}" destId="{8076816F-3493-46EB-B35C-07CAECF18392}" srcOrd="0" destOrd="0" presId="urn:microsoft.com/office/officeart/2008/layout/LinedList"/>
    <dgm:cxn modelId="{C524D345-91EF-4314-B315-62A53A351660}" type="presParOf" srcId="{9DC6A487-BD20-4055-B2DD-288D75B20B5F}" destId="{ED20EF59-1131-4602-A2CE-7983C2B90949}" srcOrd="1" destOrd="0" presId="urn:microsoft.com/office/officeart/2008/layout/LinedList"/>
    <dgm:cxn modelId="{07A2F45D-06BD-467E-9590-B98DECF27647}" type="presParOf" srcId="{A53EB1E8-34A3-42CC-8D41-1542F4BA637D}" destId="{CC575E30-C92F-4DC8-9CA2-13E3EF0A1C7C}" srcOrd="4" destOrd="0" presId="urn:microsoft.com/office/officeart/2008/layout/LinedList"/>
    <dgm:cxn modelId="{83005656-CB5B-4996-A7CA-EEBBB928621F}" type="presParOf" srcId="{A53EB1E8-34A3-42CC-8D41-1542F4BA637D}" destId="{96B30DAF-EF94-457C-AAAA-98627DEB8CC1}" srcOrd="5" destOrd="0" presId="urn:microsoft.com/office/officeart/2008/layout/LinedList"/>
    <dgm:cxn modelId="{FD45339E-3A06-49B4-AFE9-3DA78B29AFEB}" type="presParOf" srcId="{96B30DAF-EF94-457C-AAAA-98627DEB8CC1}" destId="{686E581E-F653-489E-BB1C-49AE227F2583}" srcOrd="0" destOrd="0" presId="urn:microsoft.com/office/officeart/2008/layout/LinedList"/>
    <dgm:cxn modelId="{DBBB5243-BB8C-4757-87BB-3A7D3B789278}" type="presParOf" srcId="{96B30DAF-EF94-457C-AAAA-98627DEB8CC1}" destId="{BF3EB872-1520-42C2-80F4-97E0ADE98722}" srcOrd="1" destOrd="0" presId="urn:microsoft.com/office/officeart/2008/layout/LinedList"/>
    <dgm:cxn modelId="{6455A9E3-E68E-4167-A639-909CC8C6EE33}" type="presParOf" srcId="{A53EB1E8-34A3-42CC-8D41-1542F4BA637D}" destId="{384E1698-2974-4772-90CF-D770E07F8B0C}" srcOrd="6" destOrd="0" presId="urn:microsoft.com/office/officeart/2008/layout/LinedList"/>
    <dgm:cxn modelId="{732AE490-EA93-4920-B263-6D1180ADC7C8}" type="presParOf" srcId="{A53EB1E8-34A3-42CC-8D41-1542F4BA637D}" destId="{500E27E8-0EE0-4AEE-93D9-5A5BC5C24650}" srcOrd="7" destOrd="0" presId="urn:microsoft.com/office/officeart/2008/layout/LinedList"/>
    <dgm:cxn modelId="{C0159CA3-F57E-4D3E-83BB-F9F0792E93BB}" type="presParOf" srcId="{500E27E8-0EE0-4AEE-93D9-5A5BC5C24650}" destId="{6750A94A-69B3-41A6-BEBE-98F8FC784BF2}" srcOrd="0" destOrd="0" presId="urn:microsoft.com/office/officeart/2008/layout/LinedList"/>
    <dgm:cxn modelId="{69BEEE91-1AA7-4F9C-AB11-02664043A8DB}" type="presParOf" srcId="{500E27E8-0EE0-4AEE-93D9-5A5BC5C24650}" destId="{16648754-9F1C-4BEF-83F2-1BCE0F8D128A}" srcOrd="1" destOrd="0" presId="urn:microsoft.com/office/officeart/2008/layout/LinedList"/>
    <dgm:cxn modelId="{76E7ECD3-A418-446E-88DA-6737AE05D3E5}" type="presParOf" srcId="{A53EB1E8-34A3-42CC-8D41-1542F4BA637D}" destId="{9E7A251A-ADC3-418B-A4BD-2123D959C834}" srcOrd="8" destOrd="0" presId="urn:microsoft.com/office/officeart/2008/layout/LinedList"/>
    <dgm:cxn modelId="{0018964C-F663-445F-A0A7-66CD6DEB0AB8}" type="presParOf" srcId="{A53EB1E8-34A3-42CC-8D41-1542F4BA637D}" destId="{0334FE5F-1694-44B1-957A-25CD8ADCB65D}" srcOrd="9" destOrd="0" presId="urn:microsoft.com/office/officeart/2008/layout/LinedList"/>
    <dgm:cxn modelId="{77574739-8A93-4507-97D0-599D8E58C39D}" type="presParOf" srcId="{0334FE5F-1694-44B1-957A-25CD8ADCB65D}" destId="{02DB3CC4-9F6E-4F92-92E9-F476FF3BA72D}" srcOrd="0" destOrd="0" presId="urn:microsoft.com/office/officeart/2008/layout/LinedList"/>
    <dgm:cxn modelId="{2B31AD55-785C-4935-8827-F741DA82FFBE}" type="presParOf" srcId="{0334FE5F-1694-44B1-957A-25CD8ADCB65D}" destId="{AA0CB5BB-045F-4B6E-8A6B-9A2C9B6FED73}" srcOrd="1" destOrd="0" presId="urn:microsoft.com/office/officeart/2008/layout/LinedList"/>
    <dgm:cxn modelId="{B849BEDE-5AE1-4441-94D8-51E4C94EFA47}" type="presParOf" srcId="{A53EB1E8-34A3-42CC-8D41-1542F4BA637D}" destId="{1C4D064A-A2A0-4752-8F5A-94FC7E26A80A}" srcOrd="10" destOrd="0" presId="urn:microsoft.com/office/officeart/2008/layout/LinedList"/>
    <dgm:cxn modelId="{BA5DDD7B-C4A6-4149-A5FA-638DF74AECF1}" type="presParOf" srcId="{A53EB1E8-34A3-42CC-8D41-1542F4BA637D}" destId="{27A2E676-A9C2-48C7-B1F3-50933A3E7BB6}" srcOrd="11" destOrd="0" presId="urn:microsoft.com/office/officeart/2008/layout/LinedList"/>
    <dgm:cxn modelId="{F77237EE-4D60-4E40-9BED-05D606C7502F}" type="presParOf" srcId="{27A2E676-A9C2-48C7-B1F3-50933A3E7BB6}" destId="{78320A99-22C7-48C8-9DB2-6E8F2C50900B}" srcOrd="0" destOrd="0" presId="urn:microsoft.com/office/officeart/2008/layout/LinedList"/>
    <dgm:cxn modelId="{9900DFA3-BF9B-48BC-9777-37141FF1B53B}" type="presParOf" srcId="{27A2E676-A9C2-48C7-B1F3-50933A3E7BB6}" destId="{48807E22-2CEB-409B-BA2B-4C63B6FCD533}" srcOrd="1" destOrd="0" presId="urn:microsoft.com/office/officeart/2008/layout/LinedList"/>
    <dgm:cxn modelId="{A44FF576-4629-4A3D-BBB0-20D2011844D0}" type="presParOf" srcId="{A53EB1E8-34A3-42CC-8D41-1542F4BA637D}" destId="{F70FECF9-9F79-4DAC-8095-D50D1D78EBAB}" srcOrd="12" destOrd="0" presId="urn:microsoft.com/office/officeart/2008/layout/LinedList"/>
    <dgm:cxn modelId="{3262916F-BDC1-44DD-9187-FD0DF1C8F169}" type="presParOf" srcId="{A53EB1E8-34A3-42CC-8D41-1542F4BA637D}" destId="{4583E21C-E73D-41A1-99D7-F5F3793497CE}" srcOrd="13" destOrd="0" presId="urn:microsoft.com/office/officeart/2008/layout/LinedList"/>
    <dgm:cxn modelId="{BA9EEE08-885C-4370-B8A5-892EC5EC6EDA}" type="presParOf" srcId="{4583E21C-E73D-41A1-99D7-F5F3793497CE}" destId="{49D70F27-56AB-4F94-88A3-8341912F3907}" srcOrd="0" destOrd="0" presId="urn:microsoft.com/office/officeart/2008/layout/LinedList"/>
    <dgm:cxn modelId="{A9A83ADA-7686-4A26-8C75-FECF20DD227D}" type="presParOf" srcId="{4583E21C-E73D-41A1-99D7-F5F3793497CE}" destId="{E58E64C0-8D54-4808-8503-666D6B58FA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53BE87-6DF4-4F8B-B035-6BD64F692DE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834BCB6-6223-4126-8DE3-027662869B2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Whilst adapting these myths, or reiterating them, Ovid put his own twist on them.</a:t>
          </a:r>
          <a:endParaRPr lang="en-US" sz="1800" dirty="0"/>
        </a:p>
      </dgm:t>
    </dgm:pt>
    <dgm:pt modelId="{6B05FF20-8532-469D-9C4C-6BBFCC718EDD}" type="parTrans" cxnId="{7706D5CA-9721-4E10-9A52-924C78E34D59}">
      <dgm:prSet/>
      <dgm:spPr/>
      <dgm:t>
        <a:bodyPr/>
        <a:lstStyle/>
        <a:p>
          <a:endParaRPr lang="en-US"/>
        </a:p>
      </dgm:t>
    </dgm:pt>
    <dgm:pt modelId="{43E2CA52-F6D1-4B0A-971C-EC385ED82575}" type="sibTrans" cxnId="{7706D5CA-9721-4E10-9A52-924C78E34D59}">
      <dgm:prSet/>
      <dgm:spPr/>
      <dgm:t>
        <a:bodyPr/>
        <a:lstStyle/>
        <a:p>
          <a:endParaRPr lang="en-US"/>
        </a:p>
      </dgm:t>
    </dgm:pt>
    <dgm:pt modelId="{9F2350DE-F07E-4CD5-9479-09E407D1C5E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Love and Desire are founded when the protagonists </a:t>
          </a:r>
          <a:r>
            <a:rPr lang="en-GB" sz="1800" b="1" dirty="0"/>
            <a:t>see</a:t>
          </a:r>
          <a:r>
            <a:rPr lang="en-GB" sz="1800" dirty="0"/>
            <a:t> each other; the two words are </a:t>
          </a:r>
          <a:r>
            <a:rPr lang="en-GB" sz="1800" b="1" dirty="0"/>
            <a:t>interchangeable</a:t>
          </a:r>
          <a:r>
            <a:rPr lang="en-GB" sz="1800" dirty="0"/>
            <a:t>.</a:t>
          </a:r>
          <a:endParaRPr lang="en-US" sz="1800" dirty="0"/>
        </a:p>
      </dgm:t>
    </dgm:pt>
    <dgm:pt modelId="{6BB98ACC-F927-4075-8395-EAAAFEA17FD2}" type="parTrans" cxnId="{3CD90DB9-E93E-4216-9D0B-BB617516D8ED}">
      <dgm:prSet/>
      <dgm:spPr/>
      <dgm:t>
        <a:bodyPr/>
        <a:lstStyle/>
        <a:p>
          <a:endParaRPr lang="en-US"/>
        </a:p>
      </dgm:t>
    </dgm:pt>
    <dgm:pt modelId="{E29AD77B-52BC-4320-AB08-0898421A899F}" type="sibTrans" cxnId="{3CD90DB9-E93E-4216-9D0B-BB617516D8ED}">
      <dgm:prSet/>
      <dgm:spPr/>
      <dgm:t>
        <a:bodyPr/>
        <a:lstStyle/>
        <a:p>
          <a:endParaRPr lang="en-US"/>
        </a:p>
      </dgm:t>
    </dgm:pt>
    <dgm:pt modelId="{6DF7AB10-EE53-4576-AB7F-0CDB687C6A3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Themes of </a:t>
          </a:r>
          <a:r>
            <a:rPr lang="en-GB" sz="1800" b="1" dirty="0"/>
            <a:t>gender inversion </a:t>
          </a:r>
          <a:r>
            <a:rPr lang="en-GB" sz="1800" dirty="0"/>
            <a:t>and </a:t>
          </a:r>
          <a:r>
            <a:rPr lang="en-GB" sz="1800" b="1" dirty="0"/>
            <a:t>gender identity </a:t>
          </a:r>
          <a:r>
            <a:rPr lang="en-GB" sz="1800" dirty="0"/>
            <a:t>influence many of the myths in Ovid's Metamorphoses.</a:t>
          </a:r>
          <a:endParaRPr lang="en-US" sz="1800" dirty="0"/>
        </a:p>
      </dgm:t>
    </dgm:pt>
    <dgm:pt modelId="{ACB7AD2C-AEA8-4B16-A207-21C837FF038A}" type="parTrans" cxnId="{71DEDC34-0D14-4658-9DDE-C85CEDE5730E}">
      <dgm:prSet/>
      <dgm:spPr/>
      <dgm:t>
        <a:bodyPr/>
        <a:lstStyle/>
        <a:p>
          <a:endParaRPr lang="en-US"/>
        </a:p>
      </dgm:t>
    </dgm:pt>
    <dgm:pt modelId="{95C0CDAF-5195-45AF-89F6-42C903F4222D}" type="sibTrans" cxnId="{71DEDC34-0D14-4658-9DDE-C85CEDE5730E}">
      <dgm:prSet/>
      <dgm:spPr/>
      <dgm:t>
        <a:bodyPr/>
        <a:lstStyle/>
        <a:p>
          <a:endParaRPr lang="en-US"/>
        </a:p>
      </dgm:t>
    </dgm:pt>
    <dgm:pt modelId="{278C99DE-C530-4780-84FC-F2A7F6BF4A8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Issues of </a:t>
          </a:r>
          <a:r>
            <a:rPr lang="en-GB" sz="1800" b="1" dirty="0"/>
            <a:t>mutilation and possession </a:t>
          </a:r>
          <a:r>
            <a:rPr lang="en-GB" sz="1800" dirty="0"/>
            <a:t>of the female form are recurrent. </a:t>
          </a:r>
          <a:endParaRPr lang="en-US" sz="1800" dirty="0"/>
        </a:p>
      </dgm:t>
    </dgm:pt>
    <dgm:pt modelId="{F8FD5215-3CE9-4195-8D28-8CE7B5F14EE8}" type="parTrans" cxnId="{AF7D6A2A-1BE3-4DBE-AFBC-2DD22869DC81}">
      <dgm:prSet/>
      <dgm:spPr/>
      <dgm:t>
        <a:bodyPr/>
        <a:lstStyle/>
        <a:p>
          <a:endParaRPr lang="en-US"/>
        </a:p>
      </dgm:t>
    </dgm:pt>
    <dgm:pt modelId="{BF4FAD24-01DC-49D2-AADA-297CC2CE3C6C}" type="sibTrans" cxnId="{AF7D6A2A-1BE3-4DBE-AFBC-2DD22869DC81}">
      <dgm:prSet/>
      <dgm:spPr/>
      <dgm:t>
        <a:bodyPr/>
        <a:lstStyle/>
        <a:p>
          <a:endParaRPr lang="en-US"/>
        </a:p>
      </dgm:t>
    </dgm:pt>
    <dgm:pt modelId="{E0104B66-1372-484F-88D5-D4BE0B9EF7B3}" type="pres">
      <dgm:prSet presAssocID="{A753BE87-6DF4-4F8B-B035-6BD64F692DE2}" presName="root" presStyleCnt="0">
        <dgm:presLayoutVars>
          <dgm:dir/>
          <dgm:resizeHandles val="exact"/>
        </dgm:presLayoutVars>
      </dgm:prSet>
      <dgm:spPr/>
    </dgm:pt>
    <dgm:pt modelId="{6810873B-703D-4B35-B269-F9DDCE0E8A66}" type="pres">
      <dgm:prSet presAssocID="{9834BCB6-6223-4126-8DE3-027662869B2E}" presName="compNode" presStyleCnt="0"/>
      <dgm:spPr/>
    </dgm:pt>
    <dgm:pt modelId="{648A2EB1-53D9-4F34-98A5-6720470DEC23}" type="pres">
      <dgm:prSet presAssocID="{9834BCB6-6223-4126-8DE3-027662869B2E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278A3D9-6CA5-4960-8D7E-8DDEE578A84F}" type="pres">
      <dgm:prSet presAssocID="{9834BCB6-6223-4126-8DE3-027662869B2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CB275257-0745-4445-B1E2-29340F323033}" type="pres">
      <dgm:prSet presAssocID="{9834BCB6-6223-4126-8DE3-027662869B2E}" presName="spaceRect" presStyleCnt="0"/>
      <dgm:spPr/>
    </dgm:pt>
    <dgm:pt modelId="{0D731D2F-4700-4469-8C3A-D811A3DC7311}" type="pres">
      <dgm:prSet presAssocID="{9834BCB6-6223-4126-8DE3-027662869B2E}" presName="textRect" presStyleLbl="revTx" presStyleIdx="0" presStyleCnt="4" custScaleX="277687">
        <dgm:presLayoutVars>
          <dgm:chMax val="1"/>
          <dgm:chPref val="1"/>
        </dgm:presLayoutVars>
      </dgm:prSet>
      <dgm:spPr/>
    </dgm:pt>
    <dgm:pt modelId="{33362082-952C-46FB-A08C-05C6853BD4AB}" type="pres">
      <dgm:prSet presAssocID="{43E2CA52-F6D1-4B0A-971C-EC385ED82575}" presName="sibTrans" presStyleCnt="0"/>
      <dgm:spPr/>
    </dgm:pt>
    <dgm:pt modelId="{5DB7D0E5-227F-43FC-BD46-34841CA584E4}" type="pres">
      <dgm:prSet presAssocID="{9F2350DE-F07E-4CD5-9479-09E407D1C5EA}" presName="compNode" presStyleCnt="0"/>
      <dgm:spPr/>
    </dgm:pt>
    <dgm:pt modelId="{221EC243-7FEE-463E-8D25-951194124101}" type="pres">
      <dgm:prSet presAssocID="{9F2350DE-F07E-4CD5-9479-09E407D1C5E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1E8861F-0C24-4550-A7E8-B5EA65B627BC}" type="pres">
      <dgm:prSet presAssocID="{9F2350DE-F07E-4CD5-9479-09E407D1C5E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54740276-42ED-479B-A01C-0572EE6BB83E}" type="pres">
      <dgm:prSet presAssocID="{9F2350DE-F07E-4CD5-9479-09E407D1C5EA}" presName="spaceRect" presStyleCnt="0"/>
      <dgm:spPr/>
    </dgm:pt>
    <dgm:pt modelId="{1C342B24-4226-4F17-8ADA-AC31CE511E21}" type="pres">
      <dgm:prSet presAssocID="{9F2350DE-F07E-4CD5-9479-09E407D1C5EA}" presName="textRect" presStyleLbl="revTx" presStyleIdx="1" presStyleCnt="4" custScaleX="236647">
        <dgm:presLayoutVars>
          <dgm:chMax val="1"/>
          <dgm:chPref val="1"/>
        </dgm:presLayoutVars>
      </dgm:prSet>
      <dgm:spPr/>
    </dgm:pt>
    <dgm:pt modelId="{595B3CE3-FA5C-4959-85AC-F077E9E309B0}" type="pres">
      <dgm:prSet presAssocID="{E29AD77B-52BC-4320-AB08-0898421A899F}" presName="sibTrans" presStyleCnt="0"/>
      <dgm:spPr/>
    </dgm:pt>
    <dgm:pt modelId="{3436501B-8463-4B10-AF94-23573DD67047}" type="pres">
      <dgm:prSet presAssocID="{6DF7AB10-EE53-4576-AB7F-0CDB687C6A3B}" presName="compNode" presStyleCnt="0"/>
      <dgm:spPr/>
    </dgm:pt>
    <dgm:pt modelId="{71905F81-9BA3-47F0-8317-69EAF0023B66}" type="pres">
      <dgm:prSet presAssocID="{6DF7AB10-EE53-4576-AB7F-0CDB687C6A3B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16A4A6A-66D2-455E-AE6D-76A5AB22E1B4}" type="pres">
      <dgm:prSet presAssocID="{6DF7AB10-EE53-4576-AB7F-0CDB687C6A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34B26D3A-32C3-4252-9BE9-6D2EBEA24A10}" type="pres">
      <dgm:prSet presAssocID="{6DF7AB10-EE53-4576-AB7F-0CDB687C6A3B}" presName="spaceRect" presStyleCnt="0"/>
      <dgm:spPr/>
    </dgm:pt>
    <dgm:pt modelId="{321280F6-1811-47F1-97ED-EADBF771D59F}" type="pres">
      <dgm:prSet presAssocID="{6DF7AB10-EE53-4576-AB7F-0CDB687C6A3B}" presName="textRect" presStyleLbl="revTx" presStyleIdx="2" presStyleCnt="4" custScaleX="279104">
        <dgm:presLayoutVars>
          <dgm:chMax val="1"/>
          <dgm:chPref val="1"/>
        </dgm:presLayoutVars>
      </dgm:prSet>
      <dgm:spPr/>
    </dgm:pt>
    <dgm:pt modelId="{8BA24C5F-F0B7-4A8F-AE8D-E0B4A0642F32}" type="pres">
      <dgm:prSet presAssocID="{95C0CDAF-5195-45AF-89F6-42C903F4222D}" presName="sibTrans" presStyleCnt="0"/>
      <dgm:spPr/>
    </dgm:pt>
    <dgm:pt modelId="{07582D1B-F38F-4968-9C8C-1BC31A8945CA}" type="pres">
      <dgm:prSet presAssocID="{278C99DE-C530-4780-84FC-F2A7F6BF4A8D}" presName="compNode" presStyleCnt="0"/>
      <dgm:spPr/>
    </dgm:pt>
    <dgm:pt modelId="{DA4743B1-FAF2-4AD7-B234-9114DC92A43F}" type="pres">
      <dgm:prSet presAssocID="{278C99DE-C530-4780-84FC-F2A7F6BF4A8D}" presName="iconBgRect" presStyleLbl="bgShp" presStyleIdx="3" presStyleCnt="4" custLinFactX="-200000" custLinFactNeighborX="-219587" custLinFactNeighborY="13736"/>
      <dgm:spPr>
        <a:prstGeom prst="round2DiagRect">
          <a:avLst>
            <a:gd name="adj1" fmla="val 29727"/>
            <a:gd name="adj2" fmla="val 0"/>
          </a:avLst>
        </a:prstGeom>
      </dgm:spPr>
    </dgm:pt>
    <dgm:pt modelId="{D9FFD332-E222-4B26-BBDD-ABA435FF0B7B}" type="pres">
      <dgm:prSet presAssocID="{278C99DE-C530-4780-84FC-F2A7F6BF4A8D}" presName="iconRect" presStyleLbl="node1" presStyleIdx="3" presStyleCnt="4" custLinFactX="-319898" custLinFactNeighborX="-400000" custLinFactNeighborY="17072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E810960E-70AC-4D1D-B918-BB61F05DC56B}" type="pres">
      <dgm:prSet presAssocID="{278C99DE-C530-4780-84FC-F2A7F6BF4A8D}" presName="spaceRect" presStyleCnt="0"/>
      <dgm:spPr/>
    </dgm:pt>
    <dgm:pt modelId="{A4711E8B-6445-4D22-9C70-111823201365}" type="pres">
      <dgm:prSet presAssocID="{278C99DE-C530-4780-84FC-F2A7F6BF4A8D}" presName="textRect" presStyleLbl="revTx" presStyleIdx="3" presStyleCnt="4" custScaleX="355972" custLinFactX="-175457" custLinFactNeighborX="-200000" custLinFactNeighborY="-1547">
        <dgm:presLayoutVars>
          <dgm:chMax val="1"/>
          <dgm:chPref val="1"/>
        </dgm:presLayoutVars>
      </dgm:prSet>
      <dgm:spPr/>
    </dgm:pt>
  </dgm:ptLst>
  <dgm:cxnLst>
    <dgm:cxn modelId="{2AA9FD1B-8F16-4D18-94E7-7D25D744D4A5}" type="presOf" srcId="{6DF7AB10-EE53-4576-AB7F-0CDB687C6A3B}" destId="{321280F6-1811-47F1-97ED-EADBF771D59F}" srcOrd="0" destOrd="0" presId="urn:microsoft.com/office/officeart/2018/5/layout/IconLeafLabelList"/>
    <dgm:cxn modelId="{AF7D6A2A-1BE3-4DBE-AFBC-2DD22869DC81}" srcId="{A753BE87-6DF4-4F8B-B035-6BD64F692DE2}" destId="{278C99DE-C530-4780-84FC-F2A7F6BF4A8D}" srcOrd="3" destOrd="0" parTransId="{F8FD5215-3CE9-4195-8D28-8CE7B5F14EE8}" sibTransId="{BF4FAD24-01DC-49D2-AADA-297CC2CE3C6C}"/>
    <dgm:cxn modelId="{71DEDC34-0D14-4658-9DDE-C85CEDE5730E}" srcId="{A753BE87-6DF4-4F8B-B035-6BD64F692DE2}" destId="{6DF7AB10-EE53-4576-AB7F-0CDB687C6A3B}" srcOrd="2" destOrd="0" parTransId="{ACB7AD2C-AEA8-4B16-A207-21C837FF038A}" sibTransId="{95C0CDAF-5195-45AF-89F6-42C903F4222D}"/>
    <dgm:cxn modelId="{B8C65D72-93F3-49C0-BA78-CF727598E022}" type="presOf" srcId="{A753BE87-6DF4-4F8B-B035-6BD64F692DE2}" destId="{E0104B66-1372-484F-88D5-D4BE0B9EF7B3}" srcOrd="0" destOrd="0" presId="urn:microsoft.com/office/officeart/2018/5/layout/IconLeafLabelList"/>
    <dgm:cxn modelId="{73CF0673-E960-4C61-8BE3-80D548873341}" type="presOf" srcId="{278C99DE-C530-4780-84FC-F2A7F6BF4A8D}" destId="{A4711E8B-6445-4D22-9C70-111823201365}" srcOrd="0" destOrd="0" presId="urn:microsoft.com/office/officeart/2018/5/layout/IconLeafLabelList"/>
    <dgm:cxn modelId="{3492479E-494A-484E-AA4D-721F1168D49A}" type="presOf" srcId="{9F2350DE-F07E-4CD5-9479-09E407D1C5EA}" destId="{1C342B24-4226-4F17-8ADA-AC31CE511E21}" srcOrd="0" destOrd="0" presId="urn:microsoft.com/office/officeart/2018/5/layout/IconLeafLabelList"/>
    <dgm:cxn modelId="{3CD90DB9-E93E-4216-9D0B-BB617516D8ED}" srcId="{A753BE87-6DF4-4F8B-B035-6BD64F692DE2}" destId="{9F2350DE-F07E-4CD5-9479-09E407D1C5EA}" srcOrd="1" destOrd="0" parTransId="{6BB98ACC-F927-4075-8395-EAAAFEA17FD2}" sibTransId="{E29AD77B-52BC-4320-AB08-0898421A899F}"/>
    <dgm:cxn modelId="{7706D5CA-9721-4E10-9A52-924C78E34D59}" srcId="{A753BE87-6DF4-4F8B-B035-6BD64F692DE2}" destId="{9834BCB6-6223-4126-8DE3-027662869B2E}" srcOrd="0" destOrd="0" parTransId="{6B05FF20-8532-469D-9C4C-6BBFCC718EDD}" sibTransId="{43E2CA52-F6D1-4B0A-971C-EC385ED82575}"/>
    <dgm:cxn modelId="{1D7B37F0-61E7-4102-BA7A-C0BE6024A891}" type="presOf" srcId="{9834BCB6-6223-4126-8DE3-027662869B2E}" destId="{0D731D2F-4700-4469-8C3A-D811A3DC7311}" srcOrd="0" destOrd="0" presId="urn:microsoft.com/office/officeart/2018/5/layout/IconLeafLabelList"/>
    <dgm:cxn modelId="{FA0D63C9-C060-4E07-A6D4-D2BC382CDC52}" type="presParOf" srcId="{E0104B66-1372-484F-88D5-D4BE0B9EF7B3}" destId="{6810873B-703D-4B35-B269-F9DDCE0E8A66}" srcOrd="0" destOrd="0" presId="urn:microsoft.com/office/officeart/2018/5/layout/IconLeafLabelList"/>
    <dgm:cxn modelId="{67AB38F1-9FA8-40D3-BD15-4F65770A4BB2}" type="presParOf" srcId="{6810873B-703D-4B35-B269-F9DDCE0E8A66}" destId="{648A2EB1-53D9-4F34-98A5-6720470DEC23}" srcOrd="0" destOrd="0" presId="urn:microsoft.com/office/officeart/2018/5/layout/IconLeafLabelList"/>
    <dgm:cxn modelId="{EAAB7A1E-327A-441D-B0FA-5E054E8CFACD}" type="presParOf" srcId="{6810873B-703D-4B35-B269-F9DDCE0E8A66}" destId="{E278A3D9-6CA5-4960-8D7E-8DDEE578A84F}" srcOrd="1" destOrd="0" presId="urn:microsoft.com/office/officeart/2018/5/layout/IconLeafLabelList"/>
    <dgm:cxn modelId="{44EFA83E-ACA3-4F6B-AC2D-36D38670BA69}" type="presParOf" srcId="{6810873B-703D-4B35-B269-F9DDCE0E8A66}" destId="{CB275257-0745-4445-B1E2-29340F323033}" srcOrd="2" destOrd="0" presId="urn:microsoft.com/office/officeart/2018/5/layout/IconLeafLabelList"/>
    <dgm:cxn modelId="{17C43893-B82D-4C48-9C3F-AA3E769270B7}" type="presParOf" srcId="{6810873B-703D-4B35-B269-F9DDCE0E8A66}" destId="{0D731D2F-4700-4469-8C3A-D811A3DC7311}" srcOrd="3" destOrd="0" presId="urn:microsoft.com/office/officeart/2018/5/layout/IconLeafLabelList"/>
    <dgm:cxn modelId="{987EF025-F178-43AC-903D-15229D4F770F}" type="presParOf" srcId="{E0104B66-1372-484F-88D5-D4BE0B9EF7B3}" destId="{33362082-952C-46FB-A08C-05C6853BD4AB}" srcOrd="1" destOrd="0" presId="urn:microsoft.com/office/officeart/2018/5/layout/IconLeafLabelList"/>
    <dgm:cxn modelId="{AE1BF988-5259-4083-9987-639268E03FD2}" type="presParOf" srcId="{E0104B66-1372-484F-88D5-D4BE0B9EF7B3}" destId="{5DB7D0E5-227F-43FC-BD46-34841CA584E4}" srcOrd="2" destOrd="0" presId="urn:microsoft.com/office/officeart/2018/5/layout/IconLeafLabelList"/>
    <dgm:cxn modelId="{96EFC98B-5FB0-41F9-82D5-A25AAFDA61C5}" type="presParOf" srcId="{5DB7D0E5-227F-43FC-BD46-34841CA584E4}" destId="{221EC243-7FEE-463E-8D25-951194124101}" srcOrd="0" destOrd="0" presId="urn:microsoft.com/office/officeart/2018/5/layout/IconLeafLabelList"/>
    <dgm:cxn modelId="{678E3AF9-B6BD-40AA-B7D6-D3FFA9C9A6CB}" type="presParOf" srcId="{5DB7D0E5-227F-43FC-BD46-34841CA584E4}" destId="{F1E8861F-0C24-4550-A7E8-B5EA65B627BC}" srcOrd="1" destOrd="0" presId="urn:microsoft.com/office/officeart/2018/5/layout/IconLeafLabelList"/>
    <dgm:cxn modelId="{848015D8-F649-4719-9E18-8484160C5B0B}" type="presParOf" srcId="{5DB7D0E5-227F-43FC-BD46-34841CA584E4}" destId="{54740276-42ED-479B-A01C-0572EE6BB83E}" srcOrd="2" destOrd="0" presId="urn:microsoft.com/office/officeart/2018/5/layout/IconLeafLabelList"/>
    <dgm:cxn modelId="{98A36BA2-6E92-4C88-B7CB-1C777C78453A}" type="presParOf" srcId="{5DB7D0E5-227F-43FC-BD46-34841CA584E4}" destId="{1C342B24-4226-4F17-8ADA-AC31CE511E21}" srcOrd="3" destOrd="0" presId="urn:microsoft.com/office/officeart/2018/5/layout/IconLeafLabelList"/>
    <dgm:cxn modelId="{2513945A-1139-4A58-9CA9-22455C23CF08}" type="presParOf" srcId="{E0104B66-1372-484F-88D5-D4BE0B9EF7B3}" destId="{595B3CE3-FA5C-4959-85AC-F077E9E309B0}" srcOrd="3" destOrd="0" presId="urn:microsoft.com/office/officeart/2018/5/layout/IconLeafLabelList"/>
    <dgm:cxn modelId="{5ECE634D-8B8F-42DC-995B-F6F2B4FC4E2B}" type="presParOf" srcId="{E0104B66-1372-484F-88D5-D4BE0B9EF7B3}" destId="{3436501B-8463-4B10-AF94-23573DD67047}" srcOrd="4" destOrd="0" presId="urn:microsoft.com/office/officeart/2018/5/layout/IconLeafLabelList"/>
    <dgm:cxn modelId="{04045D91-1CD3-4D06-A385-E6127A4A54F8}" type="presParOf" srcId="{3436501B-8463-4B10-AF94-23573DD67047}" destId="{71905F81-9BA3-47F0-8317-69EAF0023B66}" srcOrd="0" destOrd="0" presId="urn:microsoft.com/office/officeart/2018/5/layout/IconLeafLabelList"/>
    <dgm:cxn modelId="{F8FEEA1C-1E10-4B50-AFBD-A0AE1AC6BA0E}" type="presParOf" srcId="{3436501B-8463-4B10-AF94-23573DD67047}" destId="{216A4A6A-66D2-455E-AE6D-76A5AB22E1B4}" srcOrd="1" destOrd="0" presId="urn:microsoft.com/office/officeart/2018/5/layout/IconLeafLabelList"/>
    <dgm:cxn modelId="{F2EE2DEF-D84E-422B-9BDA-082A31B2EFCD}" type="presParOf" srcId="{3436501B-8463-4B10-AF94-23573DD67047}" destId="{34B26D3A-32C3-4252-9BE9-6D2EBEA24A10}" srcOrd="2" destOrd="0" presId="urn:microsoft.com/office/officeart/2018/5/layout/IconLeafLabelList"/>
    <dgm:cxn modelId="{B84B5066-90EB-43A8-ACCE-BFE4CCEF902D}" type="presParOf" srcId="{3436501B-8463-4B10-AF94-23573DD67047}" destId="{321280F6-1811-47F1-97ED-EADBF771D59F}" srcOrd="3" destOrd="0" presId="urn:microsoft.com/office/officeart/2018/5/layout/IconLeafLabelList"/>
    <dgm:cxn modelId="{EBA8597A-3345-4688-A15D-1D20E8C1341D}" type="presParOf" srcId="{E0104B66-1372-484F-88D5-D4BE0B9EF7B3}" destId="{8BA24C5F-F0B7-4A8F-AE8D-E0B4A0642F32}" srcOrd="5" destOrd="0" presId="urn:microsoft.com/office/officeart/2018/5/layout/IconLeafLabelList"/>
    <dgm:cxn modelId="{AA3B265F-92DF-46A8-B8DA-4BEF4C39A6E4}" type="presParOf" srcId="{E0104B66-1372-484F-88D5-D4BE0B9EF7B3}" destId="{07582D1B-F38F-4968-9C8C-1BC31A8945CA}" srcOrd="6" destOrd="0" presId="urn:microsoft.com/office/officeart/2018/5/layout/IconLeafLabelList"/>
    <dgm:cxn modelId="{D82015DD-7B1F-46EA-B410-5966A003F822}" type="presParOf" srcId="{07582D1B-F38F-4968-9C8C-1BC31A8945CA}" destId="{DA4743B1-FAF2-4AD7-B234-9114DC92A43F}" srcOrd="0" destOrd="0" presId="urn:microsoft.com/office/officeart/2018/5/layout/IconLeafLabelList"/>
    <dgm:cxn modelId="{A3F5D499-0131-4429-B90E-D56A1482ABE5}" type="presParOf" srcId="{07582D1B-F38F-4968-9C8C-1BC31A8945CA}" destId="{D9FFD332-E222-4B26-BBDD-ABA435FF0B7B}" srcOrd="1" destOrd="0" presId="urn:microsoft.com/office/officeart/2018/5/layout/IconLeafLabelList"/>
    <dgm:cxn modelId="{8D84C8F9-172C-48BC-A32F-8CFD3BAD7E15}" type="presParOf" srcId="{07582D1B-F38F-4968-9C8C-1BC31A8945CA}" destId="{E810960E-70AC-4D1D-B918-BB61F05DC56B}" srcOrd="2" destOrd="0" presId="urn:microsoft.com/office/officeart/2018/5/layout/IconLeafLabelList"/>
    <dgm:cxn modelId="{74C7856B-BADD-4EDD-9491-46517ACA94E3}" type="presParOf" srcId="{07582D1B-F38F-4968-9C8C-1BC31A8945CA}" destId="{A4711E8B-6445-4D22-9C70-11182320136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80DEE8-E7F8-44B0-AC51-B9620AB9B85C}">
      <dsp:nvSpPr>
        <dsp:cNvPr id="0" name=""/>
        <dsp:cNvSpPr/>
      </dsp:nvSpPr>
      <dsp:spPr>
        <a:xfrm>
          <a:off x="0" y="51"/>
          <a:ext cx="1067720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AF5118-522F-4B09-AFB4-48D8C147A51D}">
      <dsp:nvSpPr>
        <dsp:cNvPr id="0" name=""/>
        <dsp:cNvSpPr/>
      </dsp:nvSpPr>
      <dsp:spPr>
        <a:xfrm>
          <a:off x="0" y="51"/>
          <a:ext cx="10666779" cy="71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Ovid was poet interested in the science of </a:t>
          </a:r>
          <a:r>
            <a:rPr lang="en-GB" sz="2700" b="1" kern="1200" dirty="0">
              <a:solidFill>
                <a:schemeClr val="accent3">
                  <a:lumMod val="75000"/>
                </a:schemeClr>
              </a:solidFill>
            </a:rPr>
            <a:t>love</a:t>
          </a:r>
          <a:r>
            <a:rPr lang="en-GB" sz="2700" kern="1200" dirty="0"/>
            <a:t> </a:t>
          </a:r>
          <a:r>
            <a:rPr lang="en-GB" sz="1100" kern="1200" dirty="0"/>
            <a:t>(Ovid. 1995: pp.10)</a:t>
          </a:r>
          <a:endParaRPr lang="en-US" sz="1100" kern="1200" dirty="0"/>
        </a:p>
      </dsp:txBody>
      <dsp:txXfrm>
        <a:off x="0" y="51"/>
        <a:ext cx="10666779" cy="711151"/>
      </dsp:txXfrm>
    </dsp:sp>
    <dsp:sp modelId="{D8662AE0-167F-4737-AA5F-8C8F0309040B}">
      <dsp:nvSpPr>
        <dsp:cNvPr id="0" name=""/>
        <dsp:cNvSpPr/>
      </dsp:nvSpPr>
      <dsp:spPr>
        <a:xfrm>
          <a:off x="0" y="711202"/>
          <a:ext cx="10677206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76816F-3493-46EB-B35C-07CAECF18392}">
      <dsp:nvSpPr>
        <dsp:cNvPr id="0" name=""/>
        <dsp:cNvSpPr/>
      </dsp:nvSpPr>
      <dsp:spPr>
        <a:xfrm>
          <a:off x="0" y="711202"/>
          <a:ext cx="10666779" cy="856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Desire and love are focused on themes of </a:t>
          </a:r>
          <a:r>
            <a:rPr lang="en-GB" sz="2700" b="1" kern="1200" dirty="0">
              <a:solidFill>
                <a:schemeClr val="accent3">
                  <a:lumMod val="75000"/>
                </a:schemeClr>
              </a:solidFill>
            </a:rPr>
            <a:t>aestheticism</a:t>
          </a:r>
          <a:r>
            <a:rPr lang="en-GB" sz="2700" kern="1200" dirty="0"/>
            <a:t> </a:t>
          </a:r>
          <a:r>
            <a:rPr lang="en-GB" sz="1100" kern="1200" dirty="0"/>
            <a:t>(Fabre-</a:t>
          </a:r>
          <a:r>
            <a:rPr lang="en-GB" sz="1100" kern="1200" dirty="0" err="1"/>
            <a:t>Serris</a:t>
          </a:r>
          <a:r>
            <a:rPr lang="en-GB" sz="1100" kern="1200" dirty="0"/>
            <a:t>. 2018: pp.139)</a:t>
          </a:r>
          <a:endParaRPr lang="en-US" sz="1100" kern="1200" dirty="0"/>
        </a:p>
      </dsp:txBody>
      <dsp:txXfrm>
        <a:off x="0" y="711202"/>
        <a:ext cx="10666779" cy="856406"/>
      </dsp:txXfrm>
    </dsp:sp>
    <dsp:sp modelId="{CC575E30-C92F-4DC8-9CA2-13E3EF0A1C7C}">
      <dsp:nvSpPr>
        <dsp:cNvPr id="0" name=""/>
        <dsp:cNvSpPr/>
      </dsp:nvSpPr>
      <dsp:spPr>
        <a:xfrm>
          <a:off x="0" y="1567609"/>
          <a:ext cx="10677206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6E581E-F653-489E-BB1C-49AE227F2583}">
      <dsp:nvSpPr>
        <dsp:cNvPr id="0" name=""/>
        <dsp:cNvSpPr/>
      </dsp:nvSpPr>
      <dsp:spPr>
        <a:xfrm>
          <a:off x="0" y="1567609"/>
          <a:ext cx="10666779" cy="10069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All stories in the Metamorphoses focus on themes </a:t>
          </a:r>
          <a:r>
            <a:rPr lang="en-GB" sz="2700" b="1" kern="1200" dirty="0">
              <a:solidFill>
                <a:schemeClr val="accent3">
                  <a:lumMod val="75000"/>
                </a:schemeClr>
              </a:solidFill>
            </a:rPr>
            <a:t>transformation</a:t>
          </a:r>
          <a:r>
            <a:rPr lang="en-GB" sz="2700" kern="1200" dirty="0"/>
            <a:t> </a:t>
          </a:r>
          <a:r>
            <a:rPr lang="en-GB" sz="1100" kern="1200" dirty="0"/>
            <a:t>(Ovid. 1995: pp.29)</a:t>
          </a:r>
          <a:endParaRPr lang="en-US" sz="1100" kern="1200" dirty="0"/>
        </a:p>
      </dsp:txBody>
      <dsp:txXfrm>
        <a:off x="0" y="1567609"/>
        <a:ext cx="10666779" cy="1006951"/>
      </dsp:txXfrm>
    </dsp:sp>
    <dsp:sp modelId="{384E1698-2974-4772-90CF-D770E07F8B0C}">
      <dsp:nvSpPr>
        <dsp:cNvPr id="0" name=""/>
        <dsp:cNvSpPr/>
      </dsp:nvSpPr>
      <dsp:spPr>
        <a:xfrm>
          <a:off x="0" y="2574561"/>
          <a:ext cx="10677206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50A94A-69B3-41A6-BEBE-98F8FC784BF2}">
      <dsp:nvSpPr>
        <dsp:cNvPr id="0" name=""/>
        <dsp:cNvSpPr/>
      </dsp:nvSpPr>
      <dsp:spPr>
        <a:xfrm>
          <a:off x="0" y="2574561"/>
          <a:ext cx="10677206" cy="493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</a:t>
          </a:r>
          <a:r>
            <a:rPr lang="en-GB" sz="2700" b="1" kern="1200" dirty="0">
              <a:solidFill>
                <a:schemeClr val="accent3">
                  <a:lumMod val="75000"/>
                </a:schemeClr>
              </a:solidFill>
            </a:rPr>
            <a:t>feminist</a:t>
          </a:r>
          <a:r>
            <a:rPr lang="en-GB" sz="2700" kern="1200" dirty="0"/>
            <a:t> approach </a:t>
          </a:r>
          <a:endParaRPr lang="en-US" sz="2700" kern="1200" dirty="0"/>
        </a:p>
      </dsp:txBody>
      <dsp:txXfrm>
        <a:off x="0" y="2574561"/>
        <a:ext cx="10677206" cy="493444"/>
      </dsp:txXfrm>
    </dsp:sp>
    <dsp:sp modelId="{9E7A251A-ADC3-418B-A4BD-2123D959C834}">
      <dsp:nvSpPr>
        <dsp:cNvPr id="0" name=""/>
        <dsp:cNvSpPr/>
      </dsp:nvSpPr>
      <dsp:spPr>
        <a:xfrm>
          <a:off x="0" y="3068005"/>
          <a:ext cx="10677206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DB3CC4-9F6E-4F92-92E9-F476FF3BA72D}">
      <dsp:nvSpPr>
        <dsp:cNvPr id="0" name=""/>
        <dsp:cNvSpPr/>
      </dsp:nvSpPr>
      <dsp:spPr>
        <a:xfrm>
          <a:off x="0" y="3068005"/>
          <a:ext cx="10677206" cy="493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Pan &amp; Syrinx</a:t>
          </a:r>
          <a:endParaRPr lang="en-US" sz="2700" kern="1200" dirty="0"/>
        </a:p>
      </dsp:txBody>
      <dsp:txXfrm>
        <a:off x="0" y="3068005"/>
        <a:ext cx="10677206" cy="493444"/>
      </dsp:txXfrm>
    </dsp:sp>
    <dsp:sp modelId="{1C4D064A-A2A0-4752-8F5A-94FC7E26A80A}">
      <dsp:nvSpPr>
        <dsp:cNvPr id="0" name=""/>
        <dsp:cNvSpPr/>
      </dsp:nvSpPr>
      <dsp:spPr>
        <a:xfrm>
          <a:off x="0" y="3561449"/>
          <a:ext cx="1067720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320A99-22C7-48C8-9DB2-6E8F2C50900B}">
      <dsp:nvSpPr>
        <dsp:cNvPr id="0" name=""/>
        <dsp:cNvSpPr/>
      </dsp:nvSpPr>
      <dsp:spPr>
        <a:xfrm>
          <a:off x="0" y="3561449"/>
          <a:ext cx="10677206" cy="493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Hermaphroditus &amp; </a:t>
          </a:r>
          <a:r>
            <a:rPr lang="en-GB" sz="2700" kern="1200" dirty="0" err="1"/>
            <a:t>Salmacis</a:t>
          </a:r>
          <a:endParaRPr lang="en-US" sz="2700" kern="1200" dirty="0"/>
        </a:p>
      </dsp:txBody>
      <dsp:txXfrm>
        <a:off x="0" y="3561449"/>
        <a:ext cx="10677206" cy="493444"/>
      </dsp:txXfrm>
    </dsp:sp>
    <dsp:sp modelId="{F70FECF9-9F79-4DAC-8095-D50D1D78EBAB}">
      <dsp:nvSpPr>
        <dsp:cNvPr id="0" name=""/>
        <dsp:cNvSpPr/>
      </dsp:nvSpPr>
      <dsp:spPr>
        <a:xfrm>
          <a:off x="0" y="4054893"/>
          <a:ext cx="10677206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D70F27-56AB-4F94-88A3-8341912F3907}">
      <dsp:nvSpPr>
        <dsp:cNvPr id="0" name=""/>
        <dsp:cNvSpPr/>
      </dsp:nvSpPr>
      <dsp:spPr>
        <a:xfrm>
          <a:off x="0" y="4054893"/>
          <a:ext cx="10666779" cy="8507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Ovid was experimenting with gender roles, love and desire through these myths.</a:t>
          </a:r>
          <a:endParaRPr lang="en-US" sz="2700" kern="1200" dirty="0"/>
        </a:p>
      </dsp:txBody>
      <dsp:txXfrm>
        <a:off x="0" y="4054893"/>
        <a:ext cx="10666779" cy="8507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A2EB1-53D9-4F34-98A5-6720470DEC23}">
      <dsp:nvSpPr>
        <dsp:cNvPr id="0" name=""/>
        <dsp:cNvSpPr/>
      </dsp:nvSpPr>
      <dsp:spPr>
        <a:xfrm>
          <a:off x="1939312" y="107349"/>
          <a:ext cx="795621" cy="79562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8A3D9-6CA5-4960-8D7E-8DDEE578A84F}">
      <dsp:nvSpPr>
        <dsp:cNvPr id="0" name=""/>
        <dsp:cNvSpPr/>
      </dsp:nvSpPr>
      <dsp:spPr>
        <a:xfrm>
          <a:off x="2108871" y="276908"/>
          <a:ext cx="456503" cy="4565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31D2F-4700-4469-8C3A-D811A3DC7311}">
      <dsp:nvSpPr>
        <dsp:cNvPr id="0" name=""/>
        <dsp:cNvSpPr/>
      </dsp:nvSpPr>
      <dsp:spPr>
        <a:xfrm>
          <a:off x="526192" y="1150787"/>
          <a:ext cx="3621862" cy="857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Whilst adapting these myths, or reiterating them, Ovid put his own twist on them.</a:t>
          </a:r>
          <a:endParaRPr lang="en-US" sz="1800" kern="1200" dirty="0"/>
        </a:p>
      </dsp:txBody>
      <dsp:txXfrm>
        <a:off x="526192" y="1150787"/>
        <a:ext cx="3621862" cy="857263"/>
      </dsp:txXfrm>
    </dsp:sp>
    <dsp:sp modelId="{221EC243-7FEE-463E-8D25-951194124101}">
      <dsp:nvSpPr>
        <dsp:cNvPr id="0" name=""/>
        <dsp:cNvSpPr/>
      </dsp:nvSpPr>
      <dsp:spPr>
        <a:xfrm>
          <a:off x="5521786" y="107349"/>
          <a:ext cx="795621" cy="79562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8861F-0C24-4550-A7E8-B5EA65B627BC}">
      <dsp:nvSpPr>
        <dsp:cNvPr id="0" name=""/>
        <dsp:cNvSpPr/>
      </dsp:nvSpPr>
      <dsp:spPr>
        <a:xfrm>
          <a:off x="5691344" y="276908"/>
          <a:ext cx="456503" cy="4565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42B24-4226-4F17-8ADA-AC31CE511E21}">
      <dsp:nvSpPr>
        <dsp:cNvPr id="0" name=""/>
        <dsp:cNvSpPr/>
      </dsp:nvSpPr>
      <dsp:spPr>
        <a:xfrm>
          <a:off x="4376306" y="1150787"/>
          <a:ext cx="3086579" cy="857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Love and Desire are founded when the protagonists </a:t>
          </a:r>
          <a:r>
            <a:rPr lang="en-GB" sz="1800" b="1" kern="1200" dirty="0"/>
            <a:t>see</a:t>
          </a:r>
          <a:r>
            <a:rPr lang="en-GB" sz="1800" kern="1200" dirty="0"/>
            <a:t> each other; the two words are </a:t>
          </a:r>
          <a:r>
            <a:rPr lang="en-GB" sz="1800" b="1" kern="1200" dirty="0"/>
            <a:t>interchangeable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4376306" y="1150787"/>
        <a:ext cx="3086579" cy="857263"/>
      </dsp:txXfrm>
    </dsp:sp>
    <dsp:sp modelId="{71905F81-9BA3-47F0-8317-69EAF0023B66}">
      <dsp:nvSpPr>
        <dsp:cNvPr id="0" name=""/>
        <dsp:cNvSpPr/>
      </dsp:nvSpPr>
      <dsp:spPr>
        <a:xfrm>
          <a:off x="9113500" y="107349"/>
          <a:ext cx="795621" cy="79562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A4A6A-66D2-455E-AE6D-76A5AB22E1B4}">
      <dsp:nvSpPr>
        <dsp:cNvPr id="0" name=""/>
        <dsp:cNvSpPr/>
      </dsp:nvSpPr>
      <dsp:spPr>
        <a:xfrm>
          <a:off x="9283058" y="276908"/>
          <a:ext cx="456503" cy="4565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1280F6-1811-47F1-97ED-EADBF771D59F}">
      <dsp:nvSpPr>
        <dsp:cNvPr id="0" name=""/>
        <dsp:cNvSpPr/>
      </dsp:nvSpPr>
      <dsp:spPr>
        <a:xfrm>
          <a:off x="7691138" y="1150787"/>
          <a:ext cx="3640344" cy="857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Themes of </a:t>
          </a:r>
          <a:r>
            <a:rPr lang="en-GB" sz="1800" b="1" kern="1200" dirty="0"/>
            <a:t>gender inversion </a:t>
          </a:r>
          <a:r>
            <a:rPr lang="en-GB" sz="1800" kern="1200" dirty="0"/>
            <a:t>and </a:t>
          </a:r>
          <a:r>
            <a:rPr lang="en-GB" sz="1800" b="1" kern="1200" dirty="0"/>
            <a:t>gender identity </a:t>
          </a:r>
          <a:r>
            <a:rPr lang="en-GB" sz="1800" kern="1200" dirty="0"/>
            <a:t>influence many of the myths in Ovid's Metamorphoses.</a:t>
          </a:r>
          <a:endParaRPr lang="en-US" sz="1800" kern="1200" dirty="0"/>
        </a:p>
      </dsp:txBody>
      <dsp:txXfrm>
        <a:off x="7691138" y="1150787"/>
        <a:ext cx="3640344" cy="857263"/>
      </dsp:txXfrm>
    </dsp:sp>
    <dsp:sp modelId="{DA4743B1-FAF2-4AD7-B234-9114DC92A43F}">
      <dsp:nvSpPr>
        <dsp:cNvPr id="0" name=""/>
        <dsp:cNvSpPr/>
      </dsp:nvSpPr>
      <dsp:spPr>
        <a:xfrm>
          <a:off x="2192704" y="2443411"/>
          <a:ext cx="795621" cy="79562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FD332-E222-4B26-BBDD-ABA435FF0B7B}">
      <dsp:nvSpPr>
        <dsp:cNvPr id="0" name=""/>
        <dsp:cNvSpPr/>
      </dsp:nvSpPr>
      <dsp:spPr>
        <a:xfrm>
          <a:off x="2414223" y="2581617"/>
          <a:ext cx="456503" cy="4565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11E8B-6445-4D22-9C70-111823201365}">
      <dsp:nvSpPr>
        <dsp:cNvPr id="0" name=""/>
        <dsp:cNvSpPr/>
      </dsp:nvSpPr>
      <dsp:spPr>
        <a:xfrm>
          <a:off x="0" y="3364300"/>
          <a:ext cx="4642931" cy="857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Issues of </a:t>
          </a:r>
          <a:r>
            <a:rPr lang="en-GB" sz="1800" b="1" kern="1200" dirty="0"/>
            <a:t>mutilation and possession </a:t>
          </a:r>
          <a:r>
            <a:rPr lang="en-GB" sz="1800" kern="1200" dirty="0"/>
            <a:t>of the female form are recurrent. </a:t>
          </a:r>
          <a:endParaRPr lang="en-US" sz="1800" kern="1200" dirty="0"/>
        </a:p>
      </dsp:txBody>
      <dsp:txXfrm>
        <a:off x="0" y="3364300"/>
        <a:ext cx="4642931" cy="8572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E9462EF3-3C4F-43EE-ACEE-D4B806740EA3}" type="datetimeFigureOut">
              <a:rPr lang="en-US" smtClean="0"/>
              <a:pPr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132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282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74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385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887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60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381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257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677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407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7325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86BE5-D2A3-4BF0-8B30-D7403E61B3DC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81438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D5BDE-5A90-4611-82E9-0FC5746D30C5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2343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411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094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8300E-C023-45CD-A0BE-EDB7A8C6EA8B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639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EAD-E369-4933-8469-ED7764B56A1B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829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786BE5-D2A3-4BF0-8B30-D7403E61B3DC}" type="datetimeFigureOut">
              <a:rPr lang="en-US" smtClean="0"/>
              <a:t>6/5/2019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148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rpoolmuseums.org.uk/wml/collections/antiquities/roman/ince-blundell/item-442116.aspx" TargetMode="External"/><Relationship Id="rId2" Type="http://schemas.openxmlformats.org/officeDocument/2006/relationships/hyperlink" Target="https://books.openedition.org/pulg/20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ncient.eu/image/8684/statue-of-hermaphroditus-from-pergamon/" TargetMode="External"/><Relationship Id="rId4" Type="http://schemas.openxmlformats.org/officeDocument/2006/relationships/hyperlink" Target="https://www.louvre.fr/en/oeuvre-notices/sleeping-hermaphrodito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022464"/>
            <a:ext cx="8825658" cy="3846355"/>
          </a:xfrm>
        </p:spPr>
        <p:txBody>
          <a:bodyPr/>
          <a:lstStyle/>
          <a:p>
            <a:r>
              <a:rPr lang="en-GB" sz="5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Gender &amp; Desire in Ovid's Metamorphoses and Classical artistic depictions of myth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GB" dirty="0"/>
              <a:t>HPAH4002</a:t>
            </a:r>
          </a:p>
          <a:p>
            <a:pPr algn="r"/>
            <a:r>
              <a:rPr lang="en-GB" dirty="0"/>
              <a:t>Melantha Snow</a:t>
            </a:r>
          </a:p>
        </p:txBody>
      </p:sp>
    </p:spTree>
    <p:extLst>
      <p:ext uri="{BB962C8B-B14F-4D97-AF65-F5344CB8AC3E}">
        <p14:creationId xmlns:p14="http://schemas.microsoft.com/office/powerpoint/2010/main" val="3449891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8CD42C-2E98-437C-AF0D-ADB770381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3AA7B5C7-7348-4EFC-BEE4-5AA469D57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6077" y="461634"/>
            <a:ext cx="8825659" cy="70696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Gender and Desire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6BBD40-26F7-4779-A7E1-17EADF348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AF8905-C83C-4A38-AEB6-EE68F64F57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1932403"/>
              </p:ext>
            </p:extLst>
          </p:nvPr>
        </p:nvGraphicFramePr>
        <p:xfrm>
          <a:off x="543765" y="1300213"/>
          <a:ext cx="10677206" cy="4905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119307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2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Pan and Syrinx </a:t>
            </a:r>
            <a:r>
              <a:rPr lang="en-GB" sz="8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(</a:t>
            </a:r>
            <a:r>
              <a:rPr lang="en-GB" sz="2000" b="1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Ovid. Met. 1.689-1.712</a:t>
            </a:r>
            <a:r>
              <a:rPr lang="en-GB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)</a:t>
            </a:r>
            <a:br>
              <a:rPr lang="en-GB" sz="44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endParaRPr lang="en-GB" sz="4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183" y="2132589"/>
            <a:ext cx="9036450" cy="4584096"/>
          </a:xfrm>
        </p:spPr>
        <p:txBody>
          <a:bodyPr>
            <a:normAutofit/>
          </a:bodyPr>
          <a:lstStyle/>
          <a:p>
            <a:r>
              <a:rPr lang="en-GB" sz="2700" dirty="0"/>
              <a:t>A myth within a myth, told by Mercury with an ‘</a:t>
            </a:r>
            <a:r>
              <a:rPr lang="en-GB" sz="27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ulterior purpose</a:t>
            </a:r>
            <a:r>
              <a:rPr lang="en-GB" sz="2700" dirty="0"/>
              <a:t>.’ </a:t>
            </a:r>
            <a:r>
              <a:rPr lang="en-GB" sz="1100" dirty="0"/>
              <a:t>(</a:t>
            </a:r>
            <a:r>
              <a:rPr lang="en-GB" sz="1100" dirty="0" err="1"/>
              <a:t>Murgatroy</a:t>
            </a:r>
            <a:r>
              <a:rPr lang="en-GB" sz="1100" dirty="0"/>
              <a:t>. 2001: pp.621)</a:t>
            </a:r>
          </a:p>
          <a:p>
            <a:r>
              <a:rPr lang="en-GB" sz="2700" dirty="0"/>
              <a:t>The cult of Diana as </a:t>
            </a:r>
            <a:r>
              <a:rPr lang="en-GB" sz="27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repressive</a:t>
            </a:r>
            <a:r>
              <a:rPr lang="en-GB" sz="2700" dirty="0"/>
              <a:t> to female sexuality. </a:t>
            </a:r>
            <a:r>
              <a:rPr lang="en-GB" sz="1100" dirty="0"/>
              <a:t>(Curran. 1978: pp.213)</a:t>
            </a:r>
          </a:p>
          <a:p>
            <a:r>
              <a:rPr lang="en-GB" sz="2700" dirty="0"/>
              <a:t>'the wind blew through the reeds, and produced a </a:t>
            </a:r>
            <a:r>
              <a:rPr lang="en-GB" sz="27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thin plaintive sound</a:t>
            </a:r>
            <a:r>
              <a:rPr lang="en-GB" sz="2700" dirty="0"/>
              <a:t>.’</a:t>
            </a:r>
            <a:r>
              <a:rPr lang="en-GB" sz="1100" dirty="0"/>
              <a:t>(Ovid. 1995: pp.48)</a:t>
            </a:r>
          </a:p>
          <a:p>
            <a:r>
              <a:rPr lang="en-GB" sz="27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Syrinx</a:t>
            </a:r>
            <a:r>
              <a:rPr lang="en-GB" sz="2700" dirty="0"/>
              <a:t> as instrument </a:t>
            </a:r>
            <a:r>
              <a:rPr lang="en-GB" sz="1100" dirty="0"/>
              <a:t>(Press. 1993: pp.187; Hogue. 1995: pp.3; Enterline. 1997: pp.23)</a:t>
            </a:r>
          </a:p>
          <a:p>
            <a:r>
              <a:rPr lang="en-GB" sz="2700" dirty="0"/>
              <a:t>Transformation as </a:t>
            </a:r>
            <a:r>
              <a:rPr lang="en-GB" sz="27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protection</a:t>
            </a:r>
            <a:r>
              <a:rPr lang="en-GB" sz="2700" dirty="0"/>
              <a:t>.</a:t>
            </a:r>
            <a:r>
              <a:rPr lang="en-GB" sz="27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</a:p>
          <a:p>
            <a:r>
              <a:rPr lang="en-GB" sz="27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She disappears </a:t>
            </a:r>
            <a:r>
              <a:rPr lang="en-GB" sz="2700" dirty="0"/>
              <a:t>‘in the process of her own rescue.’</a:t>
            </a:r>
            <a:r>
              <a:rPr lang="en-GB" sz="1200" dirty="0"/>
              <a:t> </a:t>
            </a:r>
            <a:r>
              <a:rPr lang="en-GB" sz="1100" dirty="0"/>
              <a:t>(Hogue. 1995: pp.3) </a:t>
            </a:r>
            <a:endParaRPr lang="en-GB" sz="2700" dirty="0"/>
          </a:p>
          <a:p>
            <a:endParaRPr lang="en-GB" sz="2700" dirty="0"/>
          </a:p>
          <a:p>
            <a:endParaRPr lang="en-GB" sz="2700" dirty="0"/>
          </a:p>
        </p:txBody>
      </p:sp>
      <p:pic>
        <p:nvPicPr>
          <p:cNvPr id="4" name="Picture 3" descr="https://books.openedition.org/pulg/docannexe/image/204/img-3-small517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6633" y="2132589"/>
            <a:ext cx="2659409" cy="407548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9426632" y="6124183"/>
            <a:ext cx="2659409" cy="73381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solidFill>
                  <a:srgbClr val="000000"/>
                </a:solidFill>
                <a:effectLst/>
                <a:latin typeface="Lucida Sans Unicode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1. Depiction of Pan playing instrument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000000"/>
                </a:solidFill>
                <a:effectLst/>
                <a:latin typeface="Lucida Sans Unicode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5</a:t>
            </a:r>
            <a:r>
              <a:rPr lang="en-GB" sz="800" baseline="30000" dirty="0">
                <a:solidFill>
                  <a:srgbClr val="000000"/>
                </a:solidFill>
                <a:effectLst/>
                <a:latin typeface="Lucida Sans Unicode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solidFill>
                  <a:srgbClr val="000000"/>
                </a:solidFill>
                <a:effectLst/>
                <a:latin typeface="Lucida Sans Unicode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Century BC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60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739834"/>
            <a:ext cx="8825659" cy="1130530"/>
          </a:xfrm>
        </p:spPr>
        <p:txBody>
          <a:bodyPr/>
          <a:lstStyle/>
          <a:p>
            <a:r>
              <a:rPr lang="en-GB" sz="4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Hermaphroditus and Salmacis </a:t>
            </a:r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en-GB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Ovid. Met. 3.339-3.510)</a:t>
            </a:r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en-GB" sz="2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70396"/>
            <a:ext cx="12014199" cy="4681128"/>
          </a:xfrm>
        </p:spPr>
        <p:txBody>
          <a:bodyPr>
            <a:normAutofit fontScale="92500" lnSpcReduction="10000"/>
          </a:bodyPr>
          <a:lstStyle/>
          <a:p>
            <a:r>
              <a:rPr lang="en-GB" sz="27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Three versions </a:t>
            </a:r>
            <a:r>
              <a:rPr lang="en-GB" sz="2700" dirty="0"/>
              <a:t>of this text, Ovid’s one doesn’t resemble the others. </a:t>
            </a:r>
            <a:r>
              <a:rPr lang="en-GB" sz="1100" dirty="0"/>
              <a:t>(</a:t>
            </a:r>
            <a:r>
              <a:rPr lang="en-GB" sz="1100" i="1" dirty="0" err="1"/>
              <a:t>Diod</a:t>
            </a:r>
            <a:r>
              <a:rPr lang="en-GB" sz="1100" i="1" dirty="0"/>
              <a:t>. Sic. 4.6.5; </a:t>
            </a:r>
            <a:r>
              <a:rPr lang="en-GB" sz="1100" dirty="0"/>
              <a:t>Romano. 2009: pp. 544-546; Groves. 2016: pp.323)</a:t>
            </a:r>
          </a:p>
          <a:p>
            <a:r>
              <a:rPr lang="en-GB" sz="27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Taming men</a:t>
            </a:r>
            <a:r>
              <a:rPr lang="en-GB" sz="2700" dirty="0"/>
              <a:t> and the purpose of the spring </a:t>
            </a:r>
            <a:r>
              <a:rPr lang="en-GB" sz="1100" dirty="0"/>
              <a:t>(Romano. 2009: pp.549)</a:t>
            </a:r>
          </a:p>
          <a:p>
            <a:r>
              <a:rPr lang="en-GB" sz="2700" dirty="0"/>
              <a:t>Salmacis as more </a:t>
            </a:r>
            <a:r>
              <a:rPr lang="en-GB" sz="27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feminine</a:t>
            </a:r>
            <a:r>
              <a:rPr lang="en-GB" sz="2700" dirty="0"/>
              <a:t> than those of Diana and yet more sexually masculine and dominant. </a:t>
            </a:r>
          </a:p>
          <a:p>
            <a:r>
              <a:rPr lang="en-GB" sz="2700" dirty="0"/>
              <a:t>Her opposition to nymph norms signifies her </a:t>
            </a:r>
            <a:r>
              <a:rPr lang="en-GB" sz="2700" dirty="0" err="1"/>
              <a:t>unchastity</a:t>
            </a:r>
            <a:r>
              <a:rPr lang="en-GB" sz="2700" dirty="0"/>
              <a:t>. </a:t>
            </a:r>
            <a:r>
              <a:rPr lang="en-GB" sz="1100" dirty="0"/>
              <a:t>(Robinson. 1999: pp.218)</a:t>
            </a:r>
            <a:endParaRPr lang="en-GB" sz="2700" dirty="0"/>
          </a:p>
          <a:p>
            <a:r>
              <a:rPr lang="en-GB" sz="2700" dirty="0"/>
              <a:t>By being raped by her, he loses his </a:t>
            </a:r>
            <a:r>
              <a:rPr lang="en-GB" sz="27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masculinity</a:t>
            </a:r>
            <a:r>
              <a:rPr lang="en-GB" sz="2700" dirty="0"/>
              <a:t>.</a:t>
            </a:r>
          </a:p>
          <a:p>
            <a:r>
              <a:rPr lang="en-GB" sz="2700" dirty="0"/>
              <a:t>Salmacis </a:t>
            </a:r>
            <a:r>
              <a:rPr lang="en-GB" sz="27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still loses </a:t>
            </a:r>
            <a:r>
              <a:rPr lang="en-GB" sz="2700" dirty="0"/>
              <a:t>her body and he still controls the consciousness of the body. </a:t>
            </a:r>
          </a:p>
          <a:p>
            <a:r>
              <a:rPr lang="en-GB" sz="2700" dirty="0"/>
              <a:t>Salmacis never portrayed in Art but Hermaphroditus is, sometimes </a:t>
            </a:r>
            <a:r>
              <a:rPr lang="en-GB" sz="27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comically</a:t>
            </a:r>
            <a:r>
              <a:rPr lang="en-GB" sz="2700" dirty="0"/>
              <a:t> or looking </a:t>
            </a:r>
            <a:r>
              <a:rPr lang="en-GB" sz="27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melancholy</a:t>
            </a:r>
            <a:r>
              <a:rPr lang="en-GB" sz="2700" dirty="0"/>
              <a:t>.</a:t>
            </a:r>
          </a:p>
          <a:p>
            <a:endParaRPr lang="en-GB" sz="2700" dirty="0"/>
          </a:p>
        </p:txBody>
      </p:sp>
      <p:pic>
        <p:nvPicPr>
          <p:cNvPr id="4" name="Picture 3" descr="http://www.liverpoolmuseums.org.uk/collections2015/images/8/63/47368/v0_large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2165"/>
            <a:ext cx="4245033" cy="394349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-1" y="5855659"/>
            <a:ext cx="4245033" cy="69870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2. Statue of Hermaphroditus and Satyr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2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Century AD</a:t>
            </a:r>
          </a:p>
        </p:txBody>
      </p:sp>
      <p:pic>
        <p:nvPicPr>
          <p:cNvPr id="6" name="Picture 5" descr="https://www.louvre.fr/sites/default/files/imagecache/235x196/medias/medias_images/images/louvre-sleeping-hermaphrodite.jpg?152850784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033" y="2230097"/>
            <a:ext cx="3996828" cy="282450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245031" y="5052949"/>
            <a:ext cx="3996827" cy="6000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3. Statue of Hermaphroditus sleeping (back)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Copy of 2</a:t>
            </a:r>
            <a:r>
              <a:rPr lang="en-GB" sz="1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Century BC original</a:t>
            </a:r>
          </a:p>
        </p:txBody>
      </p:sp>
      <p:pic>
        <p:nvPicPr>
          <p:cNvPr id="8" name="Picture 7" descr="Statue of Hermaphroditus from Pergamon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1861" y="2230097"/>
            <a:ext cx="3832166" cy="385710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8241859" y="6087202"/>
            <a:ext cx="3832167" cy="6381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4. Statue of Hermaphroditus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Century BC</a:t>
            </a:r>
          </a:p>
        </p:txBody>
      </p:sp>
    </p:spTree>
    <p:extLst>
      <p:ext uri="{BB962C8B-B14F-4D97-AF65-F5344CB8AC3E}">
        <p14:creationId xmlns:p14="http://schemas.microsoft.com/office/powerpoint/2010/main" val="225844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EBEBEB"/>
                </a:solidFill>
              </a:rPr>
              <a:t>To conclude</a:t>
            </a:r>
            <a:endParaRPr lang="en-GB">
              <a:solidFill>
                <a:srgbClr val="EBEBEB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1536BB-7A0C-4A4C-ABA0-3D8A1B7BD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5829856"/>
              </p:ext>
            </p:extLst>
          </p:nvPr>
        </p:nvGraphicFramePr>
        <p:xfrm>
          <a:off x="115249" y="2358662"/>
          <a:ext cx="11857675" cy="4342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4569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451" y="2252749"/>
            <a:ext cx="11272057" cy="443899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Curran, Leo C. “Rape and Rape Victims in Ovid’s Metamorphoses” </a:t>
            </a:r>
            <a:r>
              <a:rPr lang="en-GB" i="1" dirty="0"/>
              <a:t>Arethusa</a:t>
            </a:r>
            <a:r>
              <a:rPr lang="en-GB" dirty="0"/>
              <a:t>. Vol. 11.1-2 (1978): pp.213-241</a:t>
            </a:r>
          </a:p>
          <a:p>
            <a:pPr marL="0" indent="0">
              <a:buNone/>
            </a:pPr>
            <a:r>
              <a:rPr lang="en-GB" i="1" dirty="0" err="1"/>
              <a:t>Diod</a:t>
            </a:r>
            <a:r>
              <a:rPr lang="en-GB" i="1" dirty="0"/>
              <a:t>. Sic. 4.6.5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Fabre-</a:t>
            </a:r>
            <a:r>
              <a:rPr lang="en-GB" dirty="0" err="1"/>
              <a:t>Serris</a:t>
            </a:r>
            <a:r>
              <a:rPr lang="en-GB" dirty="0"/>
              <a:t>. Jacqueline “Desire and Rape in the Feminine: The Tales of Echo and Salmacis: An Ovidian Answer to Propertius 1.20?” </a:t>
            </a:r>
            <a:r>
              <a:rPr lang="en-GB" i="1" dirty="0"/>
              <a:t>Helios</a:t>
            </a:r>
            <a:r>
              <a:rPr lang="en-GB" dirty="0"/>
              <a:t>. Vol. 45.2 (2018): pp.127-144</a:t>
            </a:r>
          </a:p>
          <a:p>
            <a:pPr marL="0" indent="0">
              <a:buNone/>
            </a:pPr>
            <a:r>
              <a:rPr lang="en-GB" dirty="0"/>
              <a:t>Fowler, Don. </a:t>
            </a:r>
            <a:r>
              <a:rPr lang="en-GB" i="1" dirty="0"/>
              <a:t>Roman Constructions: Readings in Postmodern Latin</a:t>
            </a:r>
            <a:r>
              <a:rPr lang="en-GB" dirty="0"/>
              <a:t>. (Oxford: Oxford University Press, 2000) </a:t>
            </a:r>
          </a:p>
          <a:p>
            <a:pPr marL="0" indent="0">
              <a:buNone/>
            </a:pPr>
            <a:r>
              <a:rPr lang="en-GB" dirty="0"/>
              <a:t>Groves, Robert. “From Statue to Story: Ovid’s Metamorphosis of Hermaphroditus” </a:t>
            </a:r>
            <a:r>
              <a:rPr lang="en-GB" i="1" dirty="0"/>
              <a:t>Classical World</a:t>
            </a:r>
            <a:r>
              <a:rPr lang="en-GB" dirty="0"/>
              <a:t>. Volume 109.3 (2016): pp.321-356</a:t>
            </a:r>
          </a:p>
          <a:p>
            <a:pPr marL="0" indent="0">
              <a:buNone/>
            </a:pPr>
            <a:r>
              <a:rPr lang="en-GB" dirty="0"/>
              <a:t>Hogue, Cynthia. </a:t>
            </a:r>
            <a:r>
              <a:rPr lang="en-GB" i="1" dirty="0"/>
              <a:t>Scheming Women: Poetry, Privilege, and the Politics of Subjectivity</a:t>
            </a:r>
            <a:r>
              <a:rPr lang="en-GB" dirty="0"/>
              <a:t> (New York: State University of New York Press, 1995)</a:t>
            </a:r>
          </a:p>
          <a:p>
            <a:pPr marL="0" indent="0">
              <a:buNone/>
            </a:pPr>
            <a:r>
              <a:rPr lang="en-GB" dirty="0" err="1"/>
              <a:t>Murgatroyd</a:t>
            </a:r>
            <a:r>
              <a:rPr lang="en-GB" dirty="0"/>
              <a:t> P. “Ovid’s Syrinx” </a:t>
            </a:r>
            <a:r>
              <a:rPr lang="en-GB" i="1" dirty="0"/>
              <a:t>The Classical Quarterly</a:t>
            </a:r>
            <a:r>
              <a:rPr lang="en-GB" dirty="0"/>
              <a:t>. Vol. 51.2 (2001): pp.620-623</a:t>
            </a:r>
          </a:p>
          <a:p>
            <a:pPr marL="0" indent="0">
              <a:buNone/>
            </a:pPr>
            <a:r>
              <a:rPr lang="en-GB" dirty="0"/>
              <a:t>Ovid &amp; Mary Innes. </a:t>
            </a:r>
            <a:r>
              <a:rPr lang="en-GB" i="1" dirty="0"/>
              <a:t>The Metamorphoses of Ovid</a:t>
            </a:r>
            <a:r>
              <a:rPr lang="en-GB" dirty="0"/>
              <a:t>. (Penguin Books Ltd, 1955) </a:t>
            </a:r>
          </a:p>
          <a:p>
            <a:pPr marL="0" indent="0">
              <a:buNone/>
            </a:pPr>
            <a:r>
              <a:rPr lang="en-GB" dirty="0"/>
              <a:t>Press, Gerald A. </a:t>
            </a:r>
            <a:r>
              <a:rPr lang="en-GB" i="1" dirty="0"/>
              <a:t>Plato’s Dialogues: New Studies and Interpretations, </a:t>
            </a:r>
            <a:r>
              <a:rPr lang="en-GB" dirty="0"/>
              <a:t>(</a:t>
            </a:r>
            <a:r>
              <a:rPr lang="en-GB" dirty="0" err="1"/>
              <a:t>Rowman</a:t>
            </a:r>
            <a:r>
              <a:rPr lang="en-GB" dirty="0"/>
              <a:t> &amp; Littlefield Publications </a:t>
            </a:r>
            <a:r>
              <a:rPr lang="en-GB" dirty="0" err="1"/>
              <a:t>Inc</a:t>
            </a:r>
            <a:r>
              <a:rPr lang="en-GB" dirty="0"/>
              <a:t>, 1993)</a:t>
            </a:r>
          </a:p>
          <a:p>
            <a:pPr marL="0" indent="0">
              <a:buNone/>
            </a:pPr>
            <a:r>
              <a:rPr lang="en-GB" dirty="0"/>
              <a:t>Romano, Allen J. “The Invention of Marriage: Hermaphroditus and Salmacis at Halicarnassus and in Ovid.” </a:t>
            </a:r>
            <a:r>
              <a:rPr lang="en-GB" i="1" dirty="0"/>
              <a:t>The Classical Quarterly</a:t>
            </a:r>
            <a:r>
              <a:rPr lang="en-GB" dirty="0"/>
              <a:t>. Vol. 59.2 (2009): pp543-561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452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136371"/>
            <a:ext cx="11055927" cy="4563687"/>
          </a:xfrm>
        </p:spPr>
        <p:txBody>
          <a:bodyPr>
            <a:normAutofit fontScale="92500"/>
          </a:bodyPr>
          <a:lstStyle/>
          <a:p>
            <a:r>
              <a:rPr lang="en-GB" sz="1500" b="1" dirty="0"/>
              <a:t>Figure 1. </a:t>
            </a:r>
            <a:endParaRPr lang="en-GB" sz="1500" dirty="0"/>
          </a:p>
          <a:p>
            <a:pPr marL="0" indent="0">
              <a:buNone/>
            </a:pPr>
            <a:r>
              <a:rPr lang="en-GB" sz="1500" u="sng" dirty="0">
                <a:hlinkClick r:id="rId2"/>
              </a:rPr>
              <a:t>https://books.openedition.org/pulg/204</a:t>
            </a:r>
            <a:r>
              <a:rPr lang="en-GB" sz="1500" u="sng" dirty="0"/>
              <a:t> (accessed 24/05/2019)</a:t>
            </a:r>
            <a:endParaRPr lang="en-GB" sz="1500" dirty="0"/>
          </a:p>
          <a:p>
            <a:pPr marL="0" indent="0">
              <a:buNone/>
            </a:pPr>
            <a:r>
              <a:rPr lang="fr-FR" sz="1500" dirty="0"/>
              <a:t>Allard </a:t>
            </a:r>
            <a:r>
              <a:rPr lang="fr-FR" sz="1500" dirty="0" err="1"/>
              <a:t>Pierson</a:t>
            </a:r>
            <a:r>
              <a:rPr lang="fr-FR" sz="1500" dirty="0"/>
              <a:t> Museum Amsterdam</a:t>
            </a:r>
          </a:p>
          <a:p>
            <a:r>
              <a:rPr lang="en-GB" sz="1500" b="1" dirty="0"/>
              <a:t>Figure 2.</a:t>
            </a:r>
          </a:p>
          <a:p>
            <a:pPr marL="0" indent="0">
              <a:buNone/>
            </a:pPr>
            <a:r>
              <a:rPr lang="en-GB" sz="1500" u="sng" dirty="0">
                <a:hlinkClick r:id="rId3"/>
              </a:rPr>
              <a:t>http://www.liverpoolmuseums.org.uk/wml/collections/antiquities/roman/ince-blundell/item-442116.aspx</a:t>
            </a:r>
            <a:r>
              <a:rPr lang="en-GB" sz="1500" dirty="0"/>
              <a:t> (accessed 27/05/2019)</a:t>
            </a:r>
          </a:p>
          <a:p>
            <a:pPr marL="0" indent="0">
              <a:buNone/>
            </a:pPr>
            <a:r>
              <a:rPr lang="en-GB" sz="1500" dirty="0"/>
              <a:t>Museum of Liverpool</a:t>
            </a:r>
          </a:p>
          <a:p>
            <a:r>
              <a:rPr lang="en-GB" b="1" dirty="0"/>
              <a:t>Figure 3.</a:t>
            </a:r>
          </a:p>
          <a:p>
            <a:pPr marL="0" indent="0">
              <a:buNone/>
            </a:pPr>
            <a:r>
              <a:rPr lang="en-GB" u="sng" dirty="0">
                <a:hlinkClick r:id="rId4"/>
              </a:rPr>
              <a:t>https://www.louvre.fr/en/oeuvre-notices/sleeping-hermaphroditos</a:t>
            </a:r>
            <a:r>
              <a:rPr lang="en-GB" dirty="0"/>
              <a:t> (accessed 26/06/2019) </a:t>
            </a:r>
          </a:p>
          <a:p>
            <a:pPr marL="0" indent="0">
              <a:buNone/>
            </a:pPr>
            <a:r>
              <a:rPr lang="en-GB" dirty="0"/>
              <a:t>Louvre Museum</a:t>
            </a:r>
          </a:p>
          <a:p>
            <a:r>
              <a:rPr lang="en-GB" sz="1500" b="1"/>
              <a:t>Figure 4</a:t>
            </a:r>
            <a:r>
              <a:rPr lang="en-GB" sz="1500" b="1" dirty="0"/>
              <a:t>.</a:t>
            </a:r>
          </a:p>
          <a:p>
            <a:pPr marL="0" indent="0">
              <a:buNone/>
            </a:pPr>
            <a:r>
              <a:rPr lang="en-GB" u="sng" dirty="0">
                <a:hlinkClick r:id="rId5"/>
              </a:rPr>
              <a:t>https://www.ancient.eu/image/8684/statue-of-hermaphroditus-from-pergamon/</a:t>
            </a:r>
            <a:r>
              <a:rPr lang="en-GB" u="sng" dirty="0"/>
              <a:t> (accessed 28/05/2019)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Museum of Archaeology, Turkey</a:t>
            </a:r>
          </a:p>
          <a:p>
            <a:endParaRPr lang="en-GB" sz="1500" dirty="0"/>
          </a:p>
          <a:p>
            <a:endParaRPr lang="en-GB" sz="1500" b="1" dirty="0"/>
          </a:p>
          <a:p>
            <a:pPr marL="0" indent="0">
              <a:buNone/>
            </a:pPr>
            <a:endParaRPr lang="en-GB" sz="1500" dirty="0"/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3843914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806</Words>
  <Application>Microsoft Office PowerPoint</Application>
  <PresentationFormat>Widescreen</PresentationFormat>
  <Paragraphs>65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Lucida Sans Unicode</vt:lpstr>
      <vt:lpstr>Wingdings 3</vt:lpstr>
      <vt:lpstr>Ion Boardroom</vt:lpstr>
      <vt:lpstr>Gender &amp; Desire in Ovid's Metamorphoses and Classical artistic depictions of myth</vt:lpstr>
      <vt:lpstr>Gender and Desire</vt:lpstr>
      <vt:lpstr>Pan and Syrinx  (Ovid. Met. 1.689-1.712) </vt:lpstr>
      <vt:lpstr>Hermaphroditus and Salmacis (Ovid. Met. 3.339-3.510) </vt:lpstr>
      <vt:lpstr>To conclude</vt:lpstr>
      <vt:lpstr>Bibliography</vt:lpstr>
      <vt:lpstr>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&amp; Desire in Ovid's Metamorphoses and Classical artistic depictions of myth</dc:title>
  <dc:creator>Melantha Snow</dc:creator>
  <cp:lastModifiedBy>Melantha Snow</cp:lastModifiedBy>
  <cp:revision>1</cp:revision>
  <dcterms:created xsi:type="dcterms:W3CDTF">2019-06-05T19:12:27Z</dcterms:created>
  <dcterms:modified xsi:type="dcterms:W3CDTF">2019-06-05T19:40:15Z</dcterms:modified>
</cp:coreProperties>
</file>