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2" r:id="rId1"/>
  </p:sldMasterIdLst>
  <p:notesMasterIdLst>
    <p:notesMasterId r:id="rId19"/>
  </p:notesMasterIdLst>
  <p:sldIdLst>
    <p:sldId id="256" r:id="rId2"/>
    <p:sldId id="257" r:id="rId3"/>
    <p:sldId id="259" r:id="rId4"/>
    <p:sldId id="260" r:id="rId5"/>
    <p:sldId id="275" r:id="rId6"/>
    <p:sldId id="264" r:id="rId7"/>
    <p:sldId id="276" r:id="rId8"/>
    <p:sldId id="261" r:id="rId9"/>
    <p:sldId id="263" r:id="rId10"/>
    <p:sldId id="267" r:id="rId11"/>
    <p:sldId id="268" r:id="rId12"/>
    <p:sldId id="269" r:id="rId13"/>
    <p:sldId id="270" r:id="rId14"/>
    <p:sldId id="271" r:id="rId15"/>
    <p:sldId id="272" r:id="rId16"/>
    <p:sldId id="273" r:id="rId17"/>
    <p:sldId id="274" r:id="rId18"/>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73D20F-87CD-1414-78BE-5EACC00EACDD}" v="28" dt="2025-10-13T12:39:10.325"/>
  </p1510:revLst>
</p1510:revInfo>
</file>

<file path=ppt/tableStyles.xml><?xml version="1.0" encoding="utf-8"?>
<a:tblStyleLst xmlns:a="http://schemas.openxmlformats.org/drawingml/2006/main" def="{5C22544A-7EE6-4342-B048-85BDC9FD1C3A}">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4164" autoAdjust="0"/>
  </p:normalViewPr>
  <p:slideViewPr>
    <p:cSldViewPr>
      <p:cViewPr>
        <p:scale>
          <a:sx n="75" d="100"/>
          <a:sy n="75" d="100"/>
        </p:scale>
        <p:origin x="-642" y="-120"/>
      </p:cViewPr>
      <p:guideLst>
        <p:guide orient="horz" pos="162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D4CFD4F-0918-4A07-93C3-BBB6FBC5E621}" type="datetimeFigureOut">
              <a:rPr lang="en-US" smtClean="0"/>
              <a:t>10/13/2025</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7C1D4B3-499D-46CF-BBE0-4F1EFBECA4B6}" type="slidenum">
              <a:rPr lang="en-US" smtClean="0"/>
              <a:t>‹#›</a:t>
            </a:fld>
            <a:endParaRPr lang="en-US"/>
          </a:p>
        </p:txBody>
      </p:sp>
    </p:spTree>
    <p:extLst>
      <p:ext uri="{BB962C8B-B14F-4D97-AF65-F5344CB8AC3E}">
        <p14:creationId xmlns:p14="http://schemas.microsoft.com/office/powerpoint/2010/main" val="32067143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7C1D4B3-499D-46CF-BBE0-4F1EFBECA4B6}" type="slidenum">
              <a:rPr lang="en-US" smtClean="0"/>
              <a:t>2</a:t>
            </a:fld>
            <a:endParaRPr lang="en-US"/>
          </a:p>
        </p:txBody>
      </p:sp>
    </p:spTree>
    <p:extLst>
      <p:ext uri="{BB962C8B-B14F-4D97-AF65-F5344CB8AC3E}">
        <p14:creationId xmlns:p14="http://schemas.microsoft.com/office/powerpoint/2010/main" val="5280464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7C1D4B3-499D-46CF-BBE0-4F1EFBECA4B6}" type="slidenum">
              <a:rPr lang="en-US" smtClean="0"/>
              <a:t>3</a:t>
            </a:fld>
            <a:endParaRPr lang="en-US"/>
          </a:p>
        </p:txBody>
      </p:sp>
    </p:spTree>
    <p:extLst>
      <p:ext uri="{BB962C8B-B14F-4D97-AF65-F5344CB8AC3E}">
        <p14:creationId xmlns:p14="http://schemas.microsoft.com/office/powerpoint/2010/main" val="16431045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2.1 Job Analysis for a Business Transformation Project Manager</a:t>
            </a:r>
          </a:p>
          <a:p>
            <a:r>
              <a:rPr lang="en-US" sz="1200" b="0" i="0" kern="1200" dirty="0">
                <a:solidFill>
                  <a:schemeClr val="tx1"/>
                </a:solidFill>
                <a:effectLst/>
                <a:latin typeface="+mn-lt"/>
                <a:ea typeface="+mn-ea"/>
                <a:cs typeface="+mn-cs"/>
              </a:rPr>
              <a:t>A job analysis is the systematic process of gathering, documenting, and </a:t>
            </a:r>
            <a:r>
              <a:rPr lang="en-US" sz="1200" b="0" i="0" kern="1200" dirty="0" err="1">
                <a:solidFill>
                  <a:schemeClr val="tx1"/>
                </a:solidFill>
                <a:effectLst/>
                <a:latin typeface="+mn-lt"/>
                <a:ea typeface="+mn-ea"/>
                <a:cs typeface="+mn-cs"/>
              </a:rPr>
              <a:t>analysing</a:t>
            </a:r>
            <a:r>
              <a:rPr lang="en-US" sz="1200" b="0" i="0" kern="1200" dirty="0">
                <a:solidFill>
                  <a:schemeClr val="tx1"/>
                </a:solidFill>
                <a:effectLst/>
                <a:latin typeface="+mn-lt"/>
                <a:ea typeface="+mn-ea"/>
                <a:cs typeface="+mn-cs"/>
              </a:rPr>
              <a:t> information about a specific job. It forms the foundational bedrock for the entire recruitment process, ensuring that the subsequent Job Description and Person Specification are accurate, relevant, and legally defensible. For a role as critical as a Business Transformation Project Manager, this analysis is not merely about listing tasks; it's about understanding the role's strategic purpose, its place within the </a:t>
            </a:r>
            <a:r>
              <a:rPr lang="en-US" sz="1200" b="0" i="0" kern="1200" dirty="0" err="1">
                <a:solidFill>
                  <a:schemeClr val="tx1"/>
                </a:solidFill>
                <a:effectLst/>
                <a:latin typeface="+mn-lt"/>
                <a:ea typeface="+mn-ea"/>
                <a:cs typeface="+mn-cs"/>
              </a:rPr>
              <a:t>organisation's</a:t>
            </a:r>
            <a:r>
              <a:rPr lang="en-US" sz="1200" b="0" i="0" kern="1200" dirty="0">
                <a:solidFill>
                  <a:schemeClr val="tx1"/>
                </a:solidFill>
                <a:effectLst/>
                <a:latin typeface="+mn-lt"/>
                <a:ea typeface="+mn-ea"/>
                <a:cs typeface="+mn-cs"/>
              </a:rPr>
              <a:t> ecosystem, and the specific challenges it will face.</a:t>
            </a:r>
          </a:p>
          <a:p>
            <a:r>
              <a:rPr lang="en-US" sz="1200" b="0" i="0" kern="1200" dirty="0">
                <a:solidFill>
                  <a:schemeClr val="tx1"/>
                </a:solidFill>
                <a:effectLst/>
                <a:latin typeface="+mn-lt"/>
                <a:ea typeface="+mn-ea"/>
                <a:cs typeface="+mn-cs"/>
              </a:rPr>
              <a:t>The analysis involves investigating several key areas:</a:t>
            </a:r>
          </a:p>
          <a:p>
            <a:r>
              <a:rPr lang="en-US" sz="1200" b="1" i="0" kern="1200" dirty="0">
                <a:solidFill>
                  <a:schemeClr val="tx1"/>
                </a:solidFill>
                <a:effectLst/>
                <a:latin typeface="+mn-lt"/>
                <a:ea typeface="+mn-ea"/>
                <a:cs typeface="+mn-cs"/>
              </a:rPr>
              <a:t>Duties and Tasks:</a:t>
            </a:r>
            <a:r>
              <a:rPr lang="en-US" sz="1200" b="0" i="0" kern="1200" dirty="0">
                <a:solidFill>
                  <a:schemeClr val="tx1"/>
                </a:solidFill>
                <a:effectLst/>
                <a:latin typeface="+mn-lt"/>
                <a:ea typeface="+mn-ea"/>
                <a:cs typeface="+mn-cs"/>
              </a:rPr>
              <a:t> The specific, day-to-day activities the employee will perform.</a:t>
            </a:r>
          </a:p>
          <a:p>
            <a:r>
              <a:rPr lang="en-US" sz="1200" b="1" i="0" kern="1200" dirty="0">
                <a:solidFill>
                  <a:schemeClr val="tx1"/>
                </a:solidFill>
                <a:effectLst/>
                <a:latin typeface="+mn-lt"/>
                <a:ea typeface="+mn-ea"/>
                <a:cs typeface="+mn-cs"/>
              </a:rPr>
              <a:t>Responsibilities and Accountabilities:</a:t>
            </a:r>
            <a:r>
              <a:rPr lang="en-US" sz="1200" b="0" i="0" kern="1200" dirty="0">
                <a:solidFill>
                  <a:schemeClr val="tx1"/>
                </a:solidFill>
                <a:effectLst/>
                <a:latin typeface="+mn-lt"/>
                <a:ea typeface="+mn-ea"/>
                <a:cs typeface="+mn-cs"/>
              </a:rPr>
              <a:t> The broader outcomes the employee is answerable for, including people, resources, or decision-making.</a:t>
            </a:r>
          </a:p>
          <a:p>
            <a:r>
              <a:rPr lang="en-US" sz="1200" b="1" i="0" kern="1200" dirty="0">
                <a:solidFill>
                  <a:schemeClr val="tx1"/>
                </a:solidFill>
                <a:effectLst/>
                <a:latin typeface="+mn-lt"/>
                <a:ea typeface="+mn-ea"/>
                <a:cs typeface="+mn-cs"/>
              </a:rPr>
              <a:t>Relationships:</a:t>
            </a:r>
            <a:r>
              <a:rPr lang="en-US" sz="1200" b="0" i="0" kern="1200" dirty="0">
                <a:solidFill>
                  <a:schemeClr val="tx1"/>
                </a:solidFill>
                <a:effectLst/>
                <a:latin typeface="+mn-lt"/>
                <a:ea typeface="+mn-ea"/>
                <a:cs typeface="+mn-cs"/>
              </a:rPr>
              <a:t> Reporting lines, key stakeholders, and teams the role must interact with.</a:t>
            </a:r>
          </a:p>
          <a:p>
            <a:r>
              <a:rPr lang="en-US" sz="1200" b="1" i="0" kern="1200" dirty="0">
                <a:solidFill>
                  <a:schemeClr val="tx1"/>
                </a:solidFill>
                <a:effectLst/>
                <a:latin typeface="+mn-lt"/>
                <a:ea typeface="+mn-ea"/>
                <a:cs typeface="+mn-cs"/>
              </a:rPr>
              <a:t>Working Conditions:</a:t>
            </a:r>
            <a:r>
              <a:rPr lang="en-US" sz="1200" b="0" i="0" kern="1200" dirty="0">
                <a:solidFill>
                  <a:schemeClr val="tx1"/>
                </a:solidFill>
                <a:effectLst/>
                <a:latin typeface="+mn-lt"/>
                <a:ea typeface="+mn-ea"/>
                <a:cs typeface="+mn-cs"/>
              </a:rPr>
              <a:t> The environment in which the job is performed (e.g., office, hybrid, high-pressure, project-based).</a:t>
            </a:r>
          </a:p>
          <a:p>
            <a:r>
              <a:rPr lang="en-US" sz="1200" b="1" i="0" kern="1200" dirty="0">
                <a:solidFill>
                  <a:schemeClr val="tx1"/>
                </a:solidFill>
                <a:effectLst/>
                <a:latin typeface="+mn-lt"/>
                <a:ea typeface="+mn-ea"/>
                <a:cs typeface="+mn-cs"/>
              </a:rPr>
              <a:t>Knowledge, Skills, and Abilities (KSAs):</a:t>
            </a:r>
            <a:r>
              <a:rPr lang="en-US" sz="1200" b="0" i="0" kern="1200" dirty="0">
                <a:solidFill>
                  <a:schemeClr val="tx1"/>
                </a:solidFill>
                <a:effectLst/>
                <a:latin typeface="+mn-lt"/>
                <a:ea typeface="+mn-ea"/>
                <a:cs typeface="+mn-cs"/>
              </a:rPr>
              <a:t> The technical and soft competencies required for success.</a:t>
            </a:r>
          </a:p>
          <a:p>
            <a:r>
              <a:rPr lang="en-US" sz="1200" b="1" i="0" kern="1200" dirty="0">
                <a:solidFill>
                  <a:schemeClr val="tx1"/>
                </a:solidFill>
                <a:effectLst/>
                <a:latin typeface="+mn-lt"/>
                <a:ea typeface="+mn-ea"/>
                <a:cs typeface="+mn-cs"/>
              </a:rPr>
              <a:t>Performance Standards:</a:t>
            </a:r>
            <a:r>
              <a:rPr lang="en-US" sz="1200" b="0" i="0" kern="1200" dirty="0">
                <a:solidFill>
                  <a:schemeClr val="tx1"/>
                </a:solidFill>
                <a:effectLst/>
                <a:latin typeface="+mn-lt"/>
                <a:ea typeface="+mn-ea"/>
                <a:cs typeface="+mn-cs"/>
              </a:rPr>
              <a:t> How success in the role will be measured.</a:t>
            </a:r>
          </a:p>
          <a:p>
            <a:r>
              <a:rPr lang="en-US" sz="1200" b="1" kern="1200" dirty="0">
                <a:solidFill>
                  <a:schemeClr val="tx1"/>
                </a:solidFill>
                <a:effectLst/>
                <a:latin typeface="+mn-lt"/>
                <a:ea typeface="+mn-ea"/>
                <a:cs typeface="+mn-cs"/>
              </a:rPr>
              <a:t>Examples of Job Analysis for a Business Transformation Project Manager at Tesco</a:t>
            </a:r>
          </a:p>
          <a:p>
            <a:r>
              <a:rPr lang="en-US" sz="1200" b="0" i="0" kern="1200" dirty="0">
                <a:solidFill>
                  <a:schemeClr val="tx1"/>
                </a:solidFill>
                <a:effectLst/>
                <a:latin typeface="+mn-lt"/>
                <a:ea typeface="+mn-ea"/>
                <a:cs typeface="+mn-cs"/>
              </a:rPr>
              <a:t>Based on Tesco's business needs and the nature of transformation projects, a job analysis would reveal the following:</a:t>
            </a:r>
          </a:p>
          <a:p>
            <a:r>
              <a:rPr lang="en-US" sz="1200" b="1" i="0" kern="1200" dirty="0">
                <a:solidFill>
                  <a:schemeClr val="tx1"/>
                </a:solidFill>
                <a:effectLst/>
                <a:latin typeface="+mn-lt"/>
                <a:ea typeface="+mn-ea"/>
                <a:cs typeface="+mn-cs"/>
              </a:rPr>
              <a:t>1. Duties and Tasks:</a:t>
            </a:r>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Develop and maintain detailed project plans, timelines, and budgets for specific transformation initiatives (e.g., implementing a new inventory management system, launching a new e-commerce capability, or streamlining the supply chain logistics).</a:t>
            </a:r>
          </a:p>
          <a:p>
            <a:r>
              <a:rPr lang="en-US" sz="1200" b="0" i="0" kern="1200" dirty="0">
                <a:solidFill>
                  <a:schemeClr val="tx1"/>
                </a:solidFill>
                <a:effectLst/>
                <a:latin typeface="+mn-lt"/>
                <a:ea typeface="+mn-ea"/>
                <a:cs typeface="+mn-cs"/>
              </a:rPr>
              <a:t>Lead daily or weekly stand-up meetings with the project team to track progress, identify blockers, and re-</a:t>
            </a:r>
            <a:r>
              <a:rPr lang="en-US" sz="1200" b="0" i="0" kern="1200" dirty="0" err="1">
                <a:solidFill>
                  <a:schemeClr val="tx1"/>
                </a:solidFill>
                <a:effectLst/>
                <a:latin typeface="+mn-lt"/>
                <a:ea typeface="+mn-ea"/>
                <a:cs typeface="+mn-cs"/>
              </a:rPr>
              <a:t>prioritise</a:t>
            </a:r>
            <a:r>
              <a:rPr lang="en-US" sz="1200" b="0" i="0" kern="1200" dirty="0">
                <a:solidFill>
                  <a:schemeClr val="tx1"/>
                </a:solidFill>
                <a:effectLst/>
                <a:latin typeface="+mn-lt"/>
                <a:ea typeface="+mn-ea"/>
                <a:cs typeface="+mn-cs"/>
              </a:rPr>
              <a:t> tasks.</a:t>
            </a:r>
          </a:p>
          <a:p>
            <a:r>
              <a:rPr lang="en-US" sz="1200" b="0" i="0" kern="1200" dirty="0">
                <a:solidFill>
                  <a:schemeClr val="tx1"/>
                </a:solidFill>
                <a:effectLst/>
                <a:latin typeface="+mn-lt"/>
                <a:ea typeface="+mn-ea"/>
                <a:cs typeface="+mn-cs"/>
              </a:rPr>
              <a:t>Coordinate with external vendors and technology partners for the delivery of software or services integral to the project.</a:t>
            </a:r>
          </a:p>
          <a:p>
            <a:r>
              <a:rPr lang="en-US" sz="1200" b="0" i="0" kern="1200" dirty="0">
                <a:solidFill>
                  <a:schemeClr val="tx1"/>
                </a:solidFill>
                <a:effectLst/>
                <a:latin typeface="+mn-lt"/>
                <a:ea typeface="+mn-ea"/>
                <a:cs typeface="+mn-cs"/>
              </a:rPr>
              <a:t>Document project scope, risks, issues, and decisions in a </a:t>
            </a:r>
            <a:r>
              <a:rPr lang="en-US" sz="1200" b="0" i="0" kern="1200" dirty="0" err="1">
                <a:solidFill>
                  <a:schemeClr val="tx1"/>
                </a:solidFill>
                <a:effectLst/>
                <a:latin typeface="+mn-lt"/>
                <a:ea typeface="+mn-ea"/>
                <a:cs typeface="+mn-cs"/>
              </a:rPr>
              <a:t>centralised</a:t>
            </a:r>
            <a:r>
              <a:rPr lang="en-US" sz="1200" b="0" i="0" kern="1200" dirty="0">
                <a:solidFill>
                  <a:schemeClr val="tx1"/>
                </a:solidFill>
                <a:effectLst/>
                <a:latin typeface="+mn-lt"/>
                <a:ea typeface="+mn-ea"/>
                <a:cs typeface="+mn-cs"/>
              </a:rPr>
              <a:t> register, ensuring all stakeholders are informed.</a:t>
            </a:r>
          </a:p>
          <a:p>
            <a:r>
              <a:rPr lang="en-US" sz="1200" b="1" i="0" kern="1200" dirty="0">
                <a:solidFill>
                  <a:schemeClr val="tx1"/>
                </a:solidFill>
                <a:effectLst/>
                <a:latin typeface="+mn-lt"/>
                <a:ea typeface="+mn-ea"/>
                <a:cs typeface="+mn-cs"/>
              </a:rPr>
              <a:t>2. Responsibilities and Accountabilities:</a:t>
            </a:r>
            <a:endParaRPr lang="en-US" sz="1200" b="0" i="0" kern="1200" dirty="0">
              <a:solidFill>
                <a:schemeClr val="tx1"/>
              </a:solidFill>
              <a:effectLst/>
              <a:latin typeface="+mn-lt"/>
              <a:ea typeface="+mn-ea"/>
              <a:cs typeface="+mn-cs"/>
            </a:endParaRPr>
          </a:p>
          <a:p>
            <a:r>
              <a:rPr lang="en-US" sz="1200" b="1" i="0" kern="1200" dirty="0">
                <a:solidFill>
                  <a:schemeClr val="tx1"/>
                </a:solidFill>
                <a:effectLst/>
                <a:latin typeface="+mn-lt"/>
                <a:ea typeface="+mn-ea"/>
                <a:cs typeface="+mn-cs"/>
              </a:rPr>
              <a:t>Accountable for</a:t>
            </a:r>
            <a:r>
              <a:rPr lang="en-US" sz="1200" b="0" i="0" kern="1200" dirty="0">
                <a:solidFill>
                  <a:schemeClr val="tx1"/>
                </a:solidFill>
                <a:effectLst/>
                <a:latin typeface="+mn-lt"/>
                <a:ea typeface="+mn-ea"/>
                <a:cs typeface="+mn-cs"/>
              </a:rPr>
              <a:t> delivering the project on time, within scope, and on budget, directly impacting Tesco's strategic goals and efficiency savings.</a:t>
            </a:r>
          </a:p>
          <a:p>
            <a:r>
              <a:rPr lang="en-US" sz="1200" b="1" i="0" kern="1200" dirty="0">
                <a:solidFill>
                  <a:schemeClr val="tx1"/>
                </a:solidFill>
                <a:effectLst/>
                <a:latin typeface="+mn-lt"/>
                <a:ea typeface="+mn-ea"/>
                <a:cs typeface="+mn-cs"/>
              </a:rPr>
              <a:t>Responsible for</a:t>
            </a:r>
            <a:r>
              <a:rPr lang="en-US" sz="1200" b="0" i="0" kern="1200" dirty="0">
                <a:solidFill>
                  <a:schemeClr val="tx1"/>
                </a:solidFill>
                <a:effectLst/>
                <a:latin typeface="+mn-lt"/>
                <a:ea typeface="+mn-ea"/>
                <a:cs typeface="+mn-cs"/>
              </a:rPr>
              <a:t> the effective management of a project budget, which could range from £250,000 to over £1 million, ensuring rigorous financial control.</a:t>
            </a:r>
          </a:p>
          <a:p>
            <a:r>
              <a:rPr lang="en-US" sz="1200" b="1" i="0" kern="1200" dirty="0">
                <a:solidFill>
                  <a:schemeClr val="tx1"/>
                </a:solidFill>
                <a:effectLst/>
                <a:latin typeface="+mn-lt"/>
                <a:ea typeface="+mn-ea"/>
                <a:cs typeface="+mn-cs"/>
              </a:rPr>
              <a:t>Accountable for</a:t>
            </a:r>
            <a:r>
              <a:rPr lang="en-US" sz="1200" b="0" i="0" kern="1200" dirty="0">
                <a:solidFill>
                  <a:schemeClr val="tx1"/>
                </a:solidFill>
                <a:effectLst/>
                <a:latin typeface="+mn-lt"/>
                <a:ea typeface="+mn-ea"/>
                <a:cs typeface="+mn-cs"/>
              </a:rPr>
              <a:t> the adoption and change management for new processes or systems by end-users (e.g., store staff, warehouse employees), measuring success through adoption rate metrics.</a:t>
            </a:r>
          </a:p>
          <a:p>
            <a:r>
              <a:rPr lang="en-US" sz="1200" b="1" i="0" kern="1200" dirty="0">
                <a:solidFill>
                  <a:schemeClr val="tx1"/>
                </a:solidFill>
                <a:effectLst/>
                <a:latin typeface="+mn-lt"/>
                <a:ea typeface="+mn-ea"/>
                <a:cs typeface="+mn-cs"/>
              </a:rPr>
              <a:t>Responsible for</a:t>
            </a:r>
            <a:r>
              <a:rPr lang="en-US" sz="1200" b="0" i="0" kern="1200" dirty="0">
                <a:solidFill>
                  <a:schemeClr val="tx1"/>
                </a:solidFill>
                <a:effectLst/>
                <a:latin typeface="+mn-lt"/>
                <a:ea typeface="+mn-ea"/>
                <a:cs typeface="+mn-cs"/>
              </a:rPr>
              <a:t> providing clear and timely reporting on project status to the Transformation Steering Committee and senior leadership.</a:t>
            </a:r>
          </a:p>
          <a:p>
            <a:r>
              <a:rPr lang="en-US" sz="1200" b="1" i="0" kern="1200" dirty="0">
                <a:solidFill>
                  <a:schemeClr val="tx1"/>
                </a:solidFill>
                <a:effectLst/>
                <a:latin typeface="+mn-lt"/>
                <a:ea typeface="+mn-ea"/>
                <a:cs typeface="+mn-cs"/>
              </a:rPr>
              <a:t>3. Relationships and Context:</a:t>
            </a:r>
            <a:endParaRPr lang="en-US" sz="1200" b="0" i="0" kern="1200" dirty="0">
              <a:solidFill>
                <a:schemeClr val="tx1"/>
              </a:solidFill>
              <a:effectLst/>
              <a:latin typeface="+mn-lt"/>
              <a:ea typeface="+mn-ea"/>
              <a:cs typeface="+mn-cs"/>
            </a:endParaRPr>
          </a:p>
          <a:p>
            <a:r>
              <a:rPr lang="en-US" sz="1200" b="1" i="0" kern="1200" dirty="0">
                <a:solidFill>
                  <a:schemeClr val="tx1"/>
                </a:solidFill>
                <a:effectLst/>
                <a:latin typeface="+mn-lt"/>
                <a:ea typeface="+mn-ea"/>
                <a:cs typeface="+mn-cs"/>
              </a:rPr>
              <a:t>Reports to:</a:t>
            </a:r>
            <a:r>
              <a:rPr lang="en-US" sz="1200" b="0" i="0" kern="1200" dirty="0">
                <a:solidFill>
                  <a:schemeClr val="tx1"/>
                </a:solidFill>
                <a:effectLst/>
                <a:latin typeface="+mn-lt"/>
                <a:ea typeface="+mn-ea"/>
                <a:cs typeface="+mn-cs"/>
              </a:rPr>
              <a:t> Head of Business Transformation or Portfolio Manager.</a:t>
            </a:r>
          </a:p>
          <a:p>
            <a:r>
              <a:rPr lang="en-US" sz="1200" b="1" i="0" kern="1200" dirty="0">
                <a:solidFill>
                  <a:schemeClr val="tx1"/>
                </a:solidFill>
                <a:effectLst/>
                <a:latin typeface="+mn-lt"/>
                <a:ea typeface="+mn-ea"/>
                <a:cs typeface="+mn-cs"/>
              </a:rPr>
              <a:t>Key Internal Stakeholders:</a:t>
            </a:r>
            <a:r>
              <a:rPr lang="en-US" sz="1200" b="0" i="0" kern="1200" dirty="0">
                <a:solidFill>
                  <a:schemeClr val="tx1"/>
                </a:solidFill>
                <a:effectLst/>
                <a:latin typeface="+mn-lt"/>
                <a:ea typeface="+mn-ea"/>
                <a:cs typeface="+mn-cs"/>
              </a:rPr>
              <a:t> Works closely with departmental heads from IT, Supply Chain, Marketing, Finance, and HR to ensure project alignment.</a:t>
            </a:r>
          </a:p>
          <a:p>
            <a:r>
              <a:rPr lang="en-US" sz="1200" b="1" i="0" kern="1200" dirty="0">
                <a:solidFill>
                  <a:schemeClr val="tx1"/>
                </a:solidFill>
                <a:effectLst/>
                <a:latin typeface="+mn-lt"/>
                <a:ea typeface="+mn-ea"/>
                <a:cs typeface="+mn-cs"/>
              </a:rPr>
              <a:t>Team Management:</a:t>
            </a:r>
            <a:r>
              <a:rPr lang="en-US" sz="1200" b="0" i="0" kern="1200" dirty="0">
                <a:solidFill>
                  <a:schemeClr val="tx1"/>
                </a:solidFill>
                <a:effectLst/>
                <a:latin typeface="+mn-lt"/>
                <a:ea typeface="+mn-ea"/>
                <a:cs typeface="+mn-cs"/>
              </a:rPr>
              <a:t> Manages a cross-functional project team, potentially without direct line authority, requiring strong influencing skills.</a:t>
            </a:r>
          </a:p>
          <a:p>
            <a:r>
              <a:rPr lang="en-US" sz="1200" b="1" i="0" kern="1200" dirty="0">
                <a:solidFill>
                  <a:schemeClr val="tx1"/>
                </a:solidFill>
                <a:effectLst/>
                <a:latin typeface="+mn-lt"/>
                <a:ea typeface="+mn-ea"/>
                <a:cs typeface="+mn-cs"/>
              </a:rPr>
              <a:t>Working Conditions:</a:t>
            </a:r>
            <a:r>
              <a:rPr lang="en-US" sz="1200" b="0" i="0" kern="1200" dirty="0">
                <a:solidFill>
                  <a:schemeClr val="tx1"/>
                </a:solidFill>
                <a:effectLst/>
                <a:latin typeface="+mn-lt"/>
                <a:ea typeface="+mn-ea"/>
                <a:cs typeface="+mn-cs"/>
              </a:rPr>
              <a:t> The role is typically based in a Head Office (e.g., London or </a:t>
            </a:r>
            <a:r>
              <a:rPr lang="en-US" sz="1200" b="0" i="0" kern="1200" dirty="0" err="1">
                <a:solidFill>
                  <a:schemeClr val="tx1"/>
                </a:solidFill>
                <a:effectLst/>
                <a:latin typeface="+mn-lt"/>
                <a:ea typeface="+mn-ea"/>
                <a:cs typeface="+mn-cs"/>
              </a:rPr>
              <a:t>Welwyn</a:t>
            </a:r>
            <a:r>
              <a:rPr lang="en-US" sz="1200" b="0" i="0" kern="1200" dirty="0">
                <a:solidFill>
                  <a:schemeClr val="tx1"/>
                </a:solidFill>
                <a:effectLst/>
                <a:latin typeface="+mn-lt"/>
                <a:ea typeface="+mn-ea"/>
                <a:cs typeface="+mn-cs"/>
              </a:rPr>
              <a:t> Garden City) but may require travel to stores, distribution </a:t>
            </a:r>
            <a:r>
              <a:rPr lang="en-US" sz="1200" b="0" i="0" kern="1200" dirty="0" err="1">
                <a:solidFill>
                  <a:schemeClr val="tx1"/>
                </a:solidFill>
                <a:effectLst/>
                <a:latin typeface="+mn-lt"/>
                <a:ea typeface="+mn-ea"/>
                <a:cs typeface="+mn-cs"/>
              </a:rPr>
              <a:t>centres</a:t>
            </a:r>
            <a:r>
              <a:rPr lang="en-US" sz="1200" b="0" i="0" kern="1200" dirty="0">
                <a:solidFill>
                  <a:schemeClr val="tx1"/>
                </a:solidFill>
                <a:effectLst/>
                <a:latin typeface="+mn-lt"/>
                <a:ea typeface="+mn-ea"/>
                <a:cs typeface="+mn-cs"/>
              </a:rPr>
              <a:t>, or other Tesco locations. The environment is fast-paced and subject to tight deadlines, reflecting the dynamic nature of the retail sector.</a:t>
            </a:r>
          </a:p>
          <a:p>
            <a:r>
              <a:rPr lang="en-US" sz="1200" b="1" i="0" kern="1200" dirty="0">
                <a:solidFill>
                  <a:schemeClr val="tx1"/>
                </a:solidFill>
                <a:effectLst/>
                <a:latin typeface="+mn-lt"/>
                <a:ea typeface="+mn-ea"/>
                <a:cs typeface="+mn-cs"/>
              </a:rPr>
              <a:t>4. Knowledge, Skills, and Abilities (KSAs):</a:t>
            </a:r>
            <a:endParaRPr lang="en-US" sz="1200" b="0" i="0" kern="1200" dirty="0">
              <a:solidFill>
                <a:schemeClr val="tx1"/>
              </a:solidFill>
              <a:effectLst/>
              <a:latin typeface="+mn-lt"/>
              <a:ea typeface="+mn-ea"/>
              <a:cs typeface="+mn-cs"/>
            </a:endParaRPr>
          </a:p>
          <a:p>
            <a:r>
              <a:rPr lang="en-US" sz="1200" b="1" i="0" kern="1200" dirty="0">
                <a:solidFill>
                  <a:schemeClr val="tx1"/>
                </a:solidFill>
                <a:effectLst/>
                <a:latin typeface="+mn-lt"/>
                <a:ea typeface="+mn-ea"/>
                <a:cs typeface="+mn-cs"/>
              </a:rPr>
              <a:t>Knowledge:</a:t>
            </a:r>
            <a:r>
              <a:rPr lang="en-US" sz="1200" b="0" i="0" kern="1200" dirty="0">
                <a:solidFill>
                  <a:schemeClr val="tx1"/>
                </a:solidFill>
                <a:effectLst/>
                <a:latin typeface="+mn-lt"/>
                <a:ea typeface="+mn-ea"/>
                <a:cs typeface="+mn-cs"/>
              </a:rPr>
              <a:t> Must understand retail operations, project management methodologies (e.g., Agile, Scrum, Waterfall), and change management principles (e.g., </a:t>
            </a:r>
            <a:r>
              <a:rPr lang="en-US" sz="1200" b="0" i="0" kern="1200" dirty="0" err="1">
                <a:solidFill>
                  <a:schemeClr val="tx1"/>
                </a:solidFill>
                <a:effectLst/>
                <a:latin typeface="+mn-lt"/>
                <a:ea typeface="+mn-ea"/>
                <a:cs typeface="+mn-cs"/>
              </a:rPr>
              <a:t>Prosci</a:t>
            </a:r>
            <a:r>
              <a:rPr lang="en-US" sz="1200" b="0" i="0" kern="1200" dirty="0">
                <a:solidFill>
                  <a:schemeClr val="tx1"/>
                </a:solidFill>
                <a:effectLst/>
                <a:latin typeface="+mn-lt"/>
                <a:ea typeface="+mn-ea"/>
                <a:cs typeface="+mn-cs"/>
              </a:rPr>
              <a:t>/ADKAR model).</a:t>
            </a:r>
          </a:p>
          <a:p>
            <a:r>
              <a:rPr lang="en-US" sz="1200" b="1" i="0" kern="1200" dirty="0">
                <a:solidFill>
                  <a:schemeClr val="tx1"/>
                </a:solidFill>
                <a:effectLst/>
                <a:latin typeface="+mn-lt"/>
                <a:ea typeface="+mn-ea"/>
                <a:cs typeface="+mn-cs"/>
              </a:rPr>
              <a:t>Skills:</a:t>
            </a:r>
            <a:r>
              <a:rPr lang="en-US" sz="1200" b="0" i="0" kern="1200" dirty="0">
                <a:solidFill>
                  <a:schemeClr val="tx1"/>
                </a:solidFill>
                <a:effectLst/>
                <a:latin typeface="+mn-lt"/>
                <a:ea typeface="+mn-ea"/>
                <a:cs typeface="+mn-cs"/>
              </a:rPr>
              <a:t> Requires advanced skills in risk management, stakeholder mapping and engagement, financial budgeting, and using project management software like Jira or MS Project.</a:t>
            </a:r>
          </a:p>
          <a:p>
            <a:r>
              <a:rPr lang="en-US" sz="1200" b="1" i="0" kern="1200" dirty="0">
                <a:solidFill>
                  <a:schemeClr val="tx1"/>
                </a:solidFill>
                <a:effectLst/>
                <a:latin typeface="+mn-lt"/>
                <a:ea typeface="+mn-ea"/>
                <a:cs typeface="+mn-cs"/>
              </a:rPr>
              <a:t>Abilities:</a:t>
            </a:r>
            <a:r>
              <a:rPr lang="en-US" sz="1200" b="0" i="0" kern="1200" dirty="0">
                <a:solidFill>
                  <a:schemeClr val="tx1"/>
                </a:solidFill>
                <a:effectLst/>
                <a:latin typeface="+mn-lt"/>
                <a:ea typeface="+mn-ea"/>
                <a:cs typeface="+mn-cs"/>
              </a:rPr>
              <a:t> Must possess the ability to lead and motivate a team through ambiguity, solve complex problems under pressure, and communicate complex information clearly to both technical and non-technical audiences.</a:t>
            </a:r>
          </a:p>
          <a:p>
            <a:r>
              <a:rPr lang="en-US" sz="1200" b="1" i="0" kern="1200" dirty="0">
                <a:solidFill>
                  <a:schemeClr val="tx1"/>
                </a:solidFill>
                <a:effectLst/>
                <a:latin typeface="+mn-lt"/>
                <a:ea typeface="+mn-ea"/>
                <a:cs typeface="+mn-cs"/>
              </a:rPr>
              <a:t>5. Performance Standards:</a:t>
            </a:r>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Successful delivery of project milestones, as defined in the project charter.</a:t>
            </a:r>
          </a:p>
          <a:p>
            <a:r>
              <a:rPr lang="en-US" sz="1200" b="0" i="0" kern="1200" dirty="0">
                <a:solidFill>
                  <a:schemeClr val="tx1"/>
                </a:solidFill>
                <a:effectLst/>
                <a:latin typeface="+mn-lt"/>
                <a:ea typeface="+mn-ea"/>
                <a:cs typeface="+mn-cs"/>
              </a:rPr>
              <a:t>Achievement of key performance indicators (KPIs) such as cost savings, revenue growth, or process efficiency improvements post-implementation.</a:t>
            </a:r>
          </a:p>
          <a:p>
            <a:r>
              <a:rPr lang="en-US" sz="1200" b="0" i="0" kern="1200" dirty="0">
                <a:solidFill>
                  <a:schemeClr val="tx1"/>
                </a:solidFill>
                <a:effectLst/>
                <a:latin typeface="+mn-lt"/>
                <a:ea typeface="+mn-ea"/>
                <a:cs typeface="+mn-cs"/>
              </a:rPr>
              <a:t>Positive feedback from key stakeholders and project team members on leadership and communication effectiveness.</a:t>
            </a:r>
          </a:p>
          <a:p>
            <a:r>
              <a:rPr lang="en-US" sz="1200" b="0" i="0" kern="1200" dirty="0">
                <a:solidFill>
                  <a:schemeClr val="tx1"/>
                </a:solidFill>
                <a:effectLst/>
                <a:latin typeface="+mn-lt"/>
                <a:ea typeface="+mn-ea"/>
                <a:cs typeface="+mn-cs"/>
              </a:rPr>
              <a:t>High scores on post-project reviews and lessons-learned sessions</a:t>
            </a:r>
          </a:p>
          <a:p>
            <a:endParaRPr lang="en-US" dirty="0"/>
          </a:p>
        </p:txBody>
      </p:sp>
      <p:sp>
        <p:nvSpPr>
          <p:cNvPr id="4" name="Slide Number Placeholder 3"/>
          <p:cNvSpPr>
            <a:spLocks noGrp="1"/>
          </p:cNvSpPr>
          <p:nvPr>
            <p:ph type="sldNum" sz="quarter" idx="10"/>
          </p:nvPr>
        </p:nvSpPr>
        <p:spPr/>
        <p:txBody>
          <a:bodyPr/>
          <a:lstStyle/>
          <a:p>
            <a:fld id="{E7C1D4B3-499D-46CF-BBE0-4F1EFBECA4B6}" type="slidenum">
              <a:rPr lang="en-US" smtClean="0"/>
              <a:t>4</a:t>
            </a:fld>
            <a:endParaRPr lang="en-US"/>
          </a:p>
        </p:txBody>
      </p:sp>
    </p:spTree>
    <p:extLst>
      <p:ext uri="{BB962C8B-B14F-4D97-AF65-F5344CB8AC3E}">
        <p14:creationId xmlns:p14="http://schemas.microsoft.com/office/powerpoint/2010/main" val="13157080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09728" indent="0" algn="just">
              <a:buNone/>
            </a:pPr>
            <a:r>
              <a:rPr lang="en-US" sz="1200" b="1" dirty="0">
                <a:solidFill>
                  <a:srgbClr val="0070C0"/>
                </a:solidFill>
              </a:rPr>
              <a:t>Job Description</a:t>
            </a:r>
          </a:p>
          <a:p>
            <a:pPr marL="109728" indent="0" algn="just">
              <a:buNone/>
            </a:pPr>
            <a:r>
              <a:rPr lang="en-US" sz="1200" dirty="0"/>
              <a:t>It outlines the duties, responsibilities, reporting lines, and objectives of the role (Wright State University, 2024). A clear job description sets candidate expectations and is a benchmark for performance management.</a:t>
            </a:r>
          </a:p>
          <a:p>
            <a:pPr marL="109728" indent="0" algn="just">
              <a:buNone/>
            </a:pPr>
            <a:r>
              <a:rPr lang="en-US" sz="1200" dirty="0"/>
              <a:t>For a "Business Transformation Project Manager" at Tesco, this include leading project </a:t>
            </a:r>
            <a:r>
              <a:rPr lang="en-US" sz="1200" dirty="0" err="1"/>
              <a:t>workstreams</a:t>
            </a:r>
            <a:r>
              <a:rPr lang="en-US" sz="1200" dirty="0"/>
              <a:t>, managing budgets, coordinating with cross-functional teams (like digital, supply chain, and marketing), and ensuring project deliverables are met on time (Tesco Careers, 2024).</a:t>
            </a:r>
          </a:p>
          <a:p>
            <a:endParaRPr lang="en-US" sz="1200" b="1"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2.2 Job Description: Business Transformation Project Manager</a:t>
            </a:r>
          </a:p>
          <a:p>
            <a:r>
              <a:rPr lang="en-US" sz="1200" b="1" i="0" kern="1200" dirty="0">
                <a:solidFill>
                  <a:schemeClr val="tx1"/>
                </a:solidFill>
                <a:effectLst/>
                <a:latin typeface="+mn-lt"/>
                <a:ea typeface="+mn-ea"/>
                <a:cs typeface="+mn-cs"/>
              </a:rPr>
              <a:t>Overall Purpose:</a:t>
            </a:r>
            <a:r>
              <a:rPr lang="en-US" sz="1200" b="0" i="0" kern="1200" dirty="0">
                <a:solidFill>
                  <a:schemeClr val="tx1"/>
                </a:solidFill>
                <a:effectLst/>
                <a:latin typeface="+mn-lt"/>
                <a:ea typeface="+mn-ea"/>
                <a:cs typeface="+mn-cs"/>
              </a:rPr>
              <a:t> To lead key projects within Tesco's strategic transformation, delivering change on time, within budget, and to quality standards, directly improving efficiency and customer experience.</a:t>
            </a:r>
          </a:p>
          <a:p>
            <a:r>
              <a:rPr lang="en-US" sz="1200" b="1" i="0" kern="1200" dirty="0">
                <a:solidFill>
                  <a:schemeClr val="tx1"/>
                </a:solidFill>
                <a:effectLst/>
                <a:latin typeface="+mn-lt"/>
                <a:ea typeface="+mn-ea"/>
                <a:cs typeface="+mn-cs"/>
              </a:rPr>
              <a:t>Key Duties &amp; Examples:</a:t>
            </a:r>
            <a:endParaRPr lang="en-US" sz="1200" b="0" i="0" kern="1200" dirty="0">
              <a:solidFill>
                <a:schemeClr val="tx1"/>
              </a:solidFill>
              <a:effectLst/>
              <a:latin typeface="+mn-lt"/>
              <a:ea typeface="+mn-ea"/>
              <a:cs typeface="+mn-cs"/>
            </a:endParaRPr>
          </a:p>
          <a:p>
            <a:r>
              <a:rPr lang="en-US" sz="1200" b="1" i="0" kern="1200" dirty="0">
                <a:solidFill>
                  <a:schemeClr val="tx1"/>
                </a:solidFill>
                <a:effectLst/>
                <a:latin typeface="+mn-lt"/>
                <a:ea typeface="+mn-ea"/>
                <a:cs typeface="+mn-cs"/>
              </a:rPr>
              <a:t>Lead end-to-end project management.</a:t>
            </a:r>
            <a:endParaRPr lang="en-US" sz="1200" b="0" i="0" kern="1200" dirty="0">
              <a:solidFill>
                <a:schemeClr val="tx1"/>
              </a:solidFill>
              <a:effectLst/>
              <a:latin typeface="+mn-lt"/>
              <a:ea typeface="+mn-ea"/>
              <a:cs typeface="+mn-cs"/>
            </a:endParaRPr>
          </a:p>
          <a:p>
            <a:pPr lvl="1"/>
            <a:r>
              <a:rPr lang="en-US" sz="1200" b="0" i="1" kern="1200" dirty="0">
                <a:solidFill>
                  <a:schemeClr val="tx1"/>
                </a:solidFill>
                <a:effectLst/>
                <a:latin typeface="+mn-lt"/>
                <a:ea typeface="+mn-ea"/>
                <a:cs typeface="+mn-cs"/>
              </a:rPr>
              <a:t>Example: Managing the rollout of a new self-checkout system from pilot testing to nationwide implementation.</a:t>
            </a:r>
            <a:endParaRPr lang="en-US" sz="1200" b="0" i="0" kern="1200" dirty="0">
              <a:solidFill>
                <a:schemeClr val="tx1"/>
              </a:solidFill>
              <a:effectLst/>
              <a:latin typeface="+mn-lt"/>
              <a:ea typeface="+mn-ea"/>
              <a:cs typeface="+mn-cs"/>
            </a:endParaRPr>
          </a:p>
          <a:p>
            <a:r>
              <a:rPr lang="en-US" sz="1200" b="1" i="0" kern="1200" dirty="0">
                <a:solidFill>
                  <a:schemeClr val="tx1"/>
                </a:solidFill>
                <a:effectLst/>
                <a:latin typeface="+mn-lt"/>
                <a:ea typeface="+mn-ea"/>
                <a:cs typeface="+mn-cs"/>
              </a:rPr>
              <a:t>Develop and manage project plans, scope, and schedules.</a:t>
            </a:r>
            <a:endParaRPr lang="en-US" sz="1200" b="0" i="0" kern="1200" dirty="0">
              <a:solidFill>
                <a:schemeClr val="tx1"/>
              </a:solidFill>
              <a:effectLst/>
              <a:latin typeface="+mn-lt"/>
              <a:ea typeface="+mn-ea"/>
              <a:cs typeface="+mn-cs"/>
            </a:endParaRPr>
          </a:p>
          <a:p>
            <a:pPr lvl="1"/>
            <a:r>
              <a:rPr lang="en-US" sz="1200" b="0" i="1" kern="1200" dirty="0">
                <a:solidFill>
                  <a:schemeClr val="tx1"/>
                </a:solidFill>
                <a:effectLst/>
                <a:latin typeface="+mn-lt"/>
                <a:ea typeface="+mn-ea"/>
                <a:cs typeface="+mn-cs"/>
              </a:rPr>
              <a:t>Example: Creating a detailed project timeline for a new inventory management system using MS Project, outlining all key milestones and dependencies.</a:t>
            </a:r>
            <a:endParaRPr lang="en-US" sz="1200" b="0" i="0" kern="1200" dirty="0">
              <a:solidFill>
                <a:schemeClr val="tx1"/>
              </a:solidFill>
              <a:effectLst/>
              <a:latin typeface="+mn-lt"/>
              <a:ea typeface="+mn-ea"/>
              <a:cs typeface="+mn-cs"/>
            </a:endParaRPr>
          </a:p>
          <a:p>
            <a:r>
              <a:rPr lang="en-US" sz="1200" b="1" i="0" kern="1200" dirty="0">
                <a:solidFill>
                  <a:schemeClr val="tx1"/>
                </a:solidFill>
                <a:effectLst/>
                <a:latin typeface="+mn-lt"/>
                <a:ea typeface="+mn-ea"/>
                <a:cs typeface="+mn-cs"/>
              </a:rPr>
              <a:t>Control project budgets and resources.</a:t>
            </a:r>
            <a:endParaRPr lang="en-US" sz="1200" b="0" i="0" kern="1200" dirty="0">
              <a:solidFill>
                <a:schemeClr val="tx1"/>
              </a:solidFill>
              <a:effectLst/>
              <a:latin typeface="+mn-lt"/>
              <a:ea typeface="+mn-ea"/>
              <a:cs typeface="+mn-cs"/>
            </a:endParaRPr>
          </a:p>
          <a:p>
            <a:pPr lvl="1"/>
            <a:r>
              <a:rPr lang="en-US" sz="1200" b="0" i="1" kern="1200" dirty="0">
                <a:solidFill>
                  <a:schemeClr val="tx1"/>
                </a:solidFill>
                <a:effectLst/>
                <a:latin typeface="+mn-lt"/>
                <a:ea typeface="+mn-ea"/>
                <a:cs typeface="+mn-cs"/>
              </a:rPr>
              <a:t>Example: Tracking a £500,000 project budget, approving expenditures, and reporting any variances to senior leadership.</a:t>
            </a:r>
            <a:endParaRPr lang="en-US" sz="1200" b="0" i="0" kern="1200" dirty="0">
              <a:solidFill>
                <a:schemeClr val="tx1"/>
              </a:solidFill>
              <a:effectLst/>
              <a:latin typeface="+mn-lt"/>
              <a:ea typeface="+mn-ea"/>
              <a:cs typeface="+mn-cs"/>
            </a:endParaRPr>
          </a:p>
          <a:p>
            <a:r>
              <a:rPr lang="en-US" sz="1200" b="1" i="0" kern="1200" dirty="0">
                <a:solidFill>
                  <a:schemeClr val="tx1"/>
                </a:solidFill>
                <a:effectLst/>
                <a:latin typeface="+mn-lt"/>
                <a:ea typeface="+mn-ea"/>
                <a:cs typeface="+mn-cs"/>
              </a:rPr>
              <a:t>Lead cross-functional teams and coordinate activities.</a:t>
            </a:r>
            <a:endParaRPr lang="en-US" sz="1200" b="0" i="0" kern="1200" dirty="0">
              <a:solidFill>
                <a:schemeClr val="tx1"/>
              </a:solidFill>
              <a:effectLst/>
              <a:latin typeface="+mn-lt"/>
              <a:ea typeface="+mn-ea"/>
              <a:cs typeface="+mn-cs"/>
            </a:endParaRPr>
          </a:p>
          <a:p>
            <a:pPr lvl="1"/>
            <a:r>
              <a:rPr lang="en-US" sz="1200" b="0" i="1" kern="1200" dirty="0">
                <a:solidFill>
                  <a:schemeClr val="tx1"/>
                </a:solidFill>
                <a:effectLst/>
                <a:latin typeface="+mn-lt"/>
                <a:ea typeface="+mn-ea"/>
                <a:cs typeface="+mn-cs"/>
              </a:rPr>
              <a:t>Example: Chairing weekly meetings with IT, logistics, and store operations to ensure alignment on a new warehouse automation project.</a:t>
            </a:r>
            <a:endParaRPr lang="en-US" sz="1200" b="0" i="0" kern="1200" dirty="0">
              <a:solidFill>
                <a:schemeClr val="tx1"/>
              </a:solidFill>
              <a:effectLst/>
              <a:latin typeface="+mn-lt"/>
              <a:ea typeface="+mn-ea"/>
              <a:cs typeface="+mn-cs"/>
            </a:endParaRPr>
          </a:p>
          <a:p>
            <a:r>
              <a:rPr lang="en-US" sz="1200" b="1" i="0" kern="1200" dirty="0">
                <a:solidFill>
                  <a:schemeClr val="tx1"/>
                </a:solidFill>
                <a:effectLst/>
                <a:latin typeface="+mn-lt"/>
                <a:ea typeface="+mn-ea"/>
                <a:cs typeface="+mn-cs"/>
              </a:rPr>
              <a:t>Proactively identify and mitigate project risks and issues.</a:t>
            </a:r>
            <a:endParaRPr lang="en-US" sz="1200" b="0" i="0" kern="1200" dirty="0">
              <a:solidFill>
                <a:schemeClr val="tx1"/>
              </a:solidFill>
              <a:effectLst/>
              <a:latin typeface="+mn-lt"/>
              <a:ea typeface="+mn-ea"/>
              <a:cs typeface="+mn-cs"/>
            </a:endParaRPr>
          </a:p>
          <a:p>
            <a:pPr lvl="1"/>
            <a:r>
              <a:rPr lang="en-US" sz="1200" b="0" i="1" kern="1200" dirty="0">
                <a:solidFill>
                  <a:schemeClr val="tx1"/>
                </a:solidFill>
                <a:effectLst/>
                <a:latin typeface="+mn-lt"/>
                <a:ea typeface="+mn-ea"/>
                <a:cs typeface="+mn-cs"/>
              </a:rPr>
              <a:t>Example: Maintaining a risk register that flags a potential software integration delay and developing a contingency plan with the technology vendor.</a:t>
            </a:r>
            <a:endParaRPr lang="en-US" sz="1200" b="0" i="0" kern="1200" dirty="0">
              <a:solidFill>
                <a:schemeClr val="tx1"/>
              </a:solidFill>
              <a:effectLst/>
              <a:latin typeface="+mn-lt"/>
              <a:ea typeface="+mn-ea"/>
              <a:cs typeface="+mn-cs"/>
            </a:endParaRPr>
          </a:p>
          <a:p>
            <a:r>
              <a:rPr lang="en-US" sz="1200" b="1" i="0" kern="1200" dirty="0">
                <a:solidFill>
                  <a:schemeClr val="tx1"/>
                </a:solidFill>
                <a:effectLst/>
                <a:latin typeface="+mn-lt"/>
                <a:ea typeface="+mn-ea"/>
                <a:cs typeface="+mn-cs"/>
              </a:rPr>
              <a:t>Manage stakeholder communication and reporting.</a:t>
            </a:r>
            <a:endParaRPr lang="en-US" sz="1200" b="0" i="0" kern="1200" dirty="0">
              <a:solidFill>
                <a:schemeClr val="tx1"/>
              </a:solidFill>
              <a:effectLst/>
              <a:latin typeface="+mn-lt"/>
              <a:ea typeface="+mn-ea"/>
              <a:cs typeface="+mn-cs"/>
            </a:endParaRPr>
          </a:p>
          <a:p>
            <a:pPr lvl="1"/>
            <a:r>
              <a:rPr lang="en-US" sz="1200" b="0" i="1" kern="1200" dirty="0">
                <a:solidFill>
                  <a:schemeClr val="tx1"/>
                </a:solidFill>
                <a:effectLst/>
                <a:latin typeface="+mn-lt"/>
                <a:ea typeface="+mn-ea"/>
                <a:cs typeface="+mn-cs"/>
              </a:rPr>
              <a:t>Example: Presenting progress updates to the Transformation Steering Committee and creating clear update briefs for store managers.</a:t>
            </a:r>
            <a:endParaRPr lang="en-US" sz="1200" b="0" i="0" kern="1200" dirty="0">
              <a:solidFill>
                <a:schemeClr val="tx1"/>
              </a:solidFill>
              <a:effectLst/>
              <a:latin typeface="+mn-lt"/>
              <a:ea typeface="+mn-ea"/>
              <a:cs typeface="+mn-cs"/>
            </a:endParaRPr>
          </a:p>
          <a:p>
            <a:r>
              <a:rPr lang="en-US" sz="1200" b="1" i="0" kern="1200" dirty="0">
                <a:solidFill>
                  <a:schemeClr val="tx1"/>
                </a:solidFill>
                <a:effectLst/>
                <a:latin typeface="+mn-lt"/>
                <a:ea typeface="+mn-ea"/>
                <a:cs typeface="+mn-cs"/>
              </a:rPr>
              <a:t>Drive change management to ensure adoption of new processes.</a:t>
            </a:r>
            <a:endParaRPr lang="en-US" sz="1200" b="0" i="0" kern="1200" dirty="0">
              <a:solidFill>
                <a:schemeClr val="tx1"/>
              </a:solidFill>
              <a:effectLst/>
              <a:latin typeface="+mn-lt"/>
              <a:ea typeface="+mn-ea"/>
              <a:cs typeface="+mn-cs"/>
            </a:endParaRPr>
          </a:p>
          <a:p>
            <a:pPr lvl="1"/>
            <a:r>
              <a:rPr lang="en-US" sz="1200" b="0" i="1" kern="1200" dirty="0">
                <a:solidFill>
                  <a:schemeClr val="tx1"/>
                </a:solidFill>
                <a:effectLst/>
                <a:latin typeface="+mn-lt"/>
                <a:ea typeface="+mn-ea"/>
                <a:cs typeface="+mn-cs"/>
              </a:rPr>
              <a:t>Example: Working with HR to develop training and support materials for staff transitioning to a new digital workflow.</a:t>
            </a:r>
            <a:endParaRPr lang="en-US"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7C1D4B3-499D-46CF-BBE0-4F1EFBECA4B6}" type="slidenum">
              <a:rPr lang="en-US" smtClean="0"/>
              <a:t>6</a:t>
            </a:fld>
            <a:endParaRPr lang="en-US"/>
          </a:p>
        </p:txBody>
      </p:sp>
    </p:spTree>
    <p:extLst>
      <p:ext uri="{BB962C8B-B14F-4D97-AF65-F5344CB8AC3E}">
        <p14:creationId xmlns:p14="http://schemas.microsoft.com/office/powerpoint/2010/main" val="36525810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09728" indent="0">
              <a:buFont typeface="Georgia"/>
              <a:buNone/>
            </a:pPr>
            <a:r>
              <a:rPr lang="en-US" sz="1200" b="1" dirty="0">
                <a:solidFill>
                  <a:srgbClr val="0070C0"/>
                </a:solidFill>
              </a:rPr>
              <a:t>Person Specification</a:t>
            </a:r>
            <a:br>
              <a:rPr lang="en-US" sz="1200" dirty="0"/>
            </a:br>
            <a:r>
              <a:rPr lang="en-US" sz="1200" dirty="0"/>
              <a:t>This defines the ideal candidate's attributes, typically categorized as 'Essential' and 'Desirable‘ (</a:t>
            </a:r>
            <a:r>
              <a:rPr lang="en-US" sz="1200" dirty="0" err="1"/>
              <a:t>Kurek</a:t>
            </a:r>
            <a:r>
              <a:rPr lang="en-US" sz="1200" dirty="0"/>
              <a:t>, J., et al., 2024). It goes beyond skills to include </a:t>
            </a:r>
            <a:r>
              <a:rPr lang="en-US" sz="1200" dirty="0" err="1"/>
              <a:t>behaviours</a:t>
            </a:r>
            <a:r>
              <a:rPr lang="en-US" sz="1200" dirty="0"/>
              <a:t> and values, directly addressing Simon Sinek's philosophy. For a transformation role, essential criteria include.</a:t>
            </a:r>
          </a:p>
          <a:p>
            <a:pPr marL="452628" indent="-342900">
              <a:buFont typeface="+mj-lt"/>
              <a:buAutoNum type="arabicPeriod"/>
            </a:pPr>
            <a:r>
              <a:rPr lang="en-US" sz="1200" b="1" dirty="0"/>
              <a:t>Education &amp; Qualifications</a:t>
            </a:r>
            <a:endParaRPr lang="en-US" sz="1200" b="1" dirty="0">
              <a:latin typeface="quote-cjk-patch"/>
            </a:endParaRPr>
          </a:p>
          <a:p>
            <a:pPr marL="452628" indent="-342900">
              <a:buFont typeface="+mj-lt"/>
              <a:buAutoNum type="arabicPeriod"/>
            </a:pPr>
            <a:r>
              <a:rPr lang="en-US" sz="1200" b="1" dirty="0"/>
              <a:t>Experience &amp; Knowledge </a:t>
            </a:r>
          </a:p>
          <a:p>
            <a:pPr marL="452628" indent="-342900">
              <a:buFont typeface="+mj-lt"/>
              <a:buAutoNum type="arabicPeriod"/>
            </a:pPr>
            <a:r>
              <a:rPr lang="en-US" sz="1200" b="1" dirty="0"/>
              <a:t>Skills &amp; Competency</a:t>
            </a:r>
          </a:p>
          <a:p>
            <a:pPr marL="452628" indent="-342900">
              <a:buFont typeface="+mj-lt"/>
              <a:buAutoNum type="arabicPeriod"/>
            </a:pPr>
            <a:r>
              <a:rPr lang="en-US" sz="1200" b="1" dirty="0" err="1"/>
              <a:t>Behaviours</a:t>
            </a:r>
            <a:r>
              <a:rPr lang="en-US" sz="1200" b="1" dirty="0"/>
              <a:t> &amp; Values</a:t>
            </a:r>
            <a:endParaRPr lang="en-US" sz="1200" dirty="0"/>
          </a:p>
          <a:p>
            <a:endParaRPr lang="en-US" dirty="0"/>
          </a:p>
        </p:txBody>
      </p:sp>
      <p:sp>
        <p:nvSpPr>
          <p:cNvPr id="4" name="Slide Number Placeholder 3"/>
          <p:cNvSpPr>
            <a:spLocks noGrp="1"/>
          </p:cNvSpPr>
          <p:nvPr>
            <p:ph type="sldNum" sz="quarter" idx="10"/>
          </p:nvPr>
        </p:nvSpPr>
        <p:spPr/>
        <p:txBody>
          <a:bodyPr/>
          <a:lstStyle/>
          <a:p>
            <a:fld id="{E7C1D4B3-499D-46CF-BBE0-4F1EFBECA4B6}" type="slidenum">
              <a:rPr lang="en-US" smtClean="0"/>
              <a:t>7</a:t>
            </a:fld>
            <a:endParaRPr lang="en-US"/>
          </a:p>
        </p:txBody>
      </p:sp>
    </p:spTree>
    <p:extLst>
      <p:ext uri="{BB962C8B-B14F-4D97-AF65-F5344CB8AC3E}">
        <p14:creationId xmlns:p14="http://schemas.microsoft.com/office/powerpoint/2010/main" val="12832049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7C1D4B3-499D-46CF-BBE0-4F1EFBECA4B6}" type="slidenum">
              <a:rPr lang="en-US" smtClean="0"/>
              <a:t>8</a:t>
            </a:fld>
            <a:endParaRPr lang="en-US"/>
          </a:p>
        </p:txBody>
      </p:sp>
    </p:spTree>
    <p:extLst>
      <p:ext uri="{BB962C8B-B14F-4D97-AF65-F5344CB8AC3E}">
        <p14:creationId xmlns:p14="http://schemas.microsoft.com/office/powerpoint/2010/main" val="9756544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Competency-Based Interview Targets</a:t>
            </a:r>
          </a:p>
          <a:p>
            <a:r>
              <a:rPr lang="en-US" sz="1200" b="0" i="0" kern="1200" dirty="0">
                <a:solidFill>
                  <a:schemeClr val="tx1"/>
                </a:solidFill>
                <a:effectLst/>
                <a:latin typeface="+mn-lt"/>
                <a:ea typeface="+mn-ea"/>
                <a:cs typeface="+mn-cs"/>
              </a:rPr>
              <a:t>A competency-based interview for this role should target a blend of leadership, analytical, and interpersonal competencies to find a candidate who can both manage complex projects and lead people through change.</a:t>
            </a:r>
          </a:p>
          <a:p>
            <a:r>
              <a:rPr lang="en-US" sz="1200" b="1" i="0" kern="1200" dirty="0">
                <a:solidFill>
                  <a:schemeClr val="tx1"/>
                </a:solidFill>
                <a:effectLst/>
                <a:latin typeface="+mn-lt"/>
                <a:ea typeface="+mn-ea"/>
                <a:cs typeface="+mn-cs"/>
              </a:rPr>
              <a:t>Leading and Managing Change</a:t>
            </a:r>
            <a:endParaRPr lang="en-US" sz="1200" b="0" i="0" kern="1200" dirty="0">
              <a:solidFill>
                <a:schemeClr val="tx1"/>
              </a:solidFill>
              <a:effectLst/>
              <a:latin typeface="+mn-lt"/>
              <a:ea typeface="+mn-ea"/>
              <a:cs typeface="+mn-cs"/>
            </a:endParaRPr>
          </a:p>
          <a:p>
            <a:pPr lvl="1"/>
            <a:r>
              <a:rPr lang="en-US" sz="1200" b="1" i="0" kern="1200" dirty="0">
                <a:solidFill>
                  <a:schemeClr val="tx1"/>
                </a:solidFill>
                <a:effectLst/>
                <a:latin typeface="+mn-lt"/>
                <a:ea typeface="+mn-ea"/>
                <a:cs typeface="+mn-cs"/>
              </a:rPr>
              <a:t>What it assesses:</a:t>
            </a:r>
            <a:r>
              <a:rPr lang="en-US" sz="1200" b="0" i="0" kern="1200" dirty="0">
                <a:solidFill>
                  <a:schemeClr val="tx1"/>
                </a:solidFill>
                <a:effectLst/>
                <a:latin typeface="+mn-lt"/>
                <a:ea typeface="+mn-ea"/>
                <a:cs typeface="+mn-cs"/>
              </a:rPr>
              <a:t> The ability to inspire, motivate, and guide teams through periods of significant transition.</a:t>
            </a:r>
          </a:p>
          <a:p>
            <a:pPr lvl="1"/>
            <a:r>
              <a:rPr lang="en-US" sz="1200" b="1" i="0" kern="1200" dirty="0">
                <a:solidFill>
                  <a:schemeClr val="tx1"/>
                </a:solidFill>
                <a:effectLst/>
                <a:latin typeface="+mn-lt"/>
                <a:ea typeface="+mn-ea"/>
                <a:cs typeface="+mn-cs"/>
              </a:rPr>
              <a:t>Example Question:</a:t>
            </a:r>
            <a:r>
              <a:rPr lang="en-US" sz="1200" b="0" i="0" kern="1200" dirty="0">
                <a:solidFill>
                  <a:schemeClr val="tx1"/>
                </a:solidFill>
                <a:effectLst/>
                <a:latin typeface="+mn-lt"/>
                <a:ea typeface="+mn-ea"/>
                <a:cs typeface="+mn-cs"/>
              </a:rPr>
              <a:t> "Tell me about a time you had to implement a new process that was met with resistance from a team. What did you do to secure their buy-in and what was the outcome?"</a:t>
            </a:r>
          </a:p>
          <a:p>
            <a:r>
              <a:rPr lang="en-US" sz="1200" b="1" i="0" kern="1200" dirty="0">
                <a:solidFill>
                  <a:schemeClr val="tx1"/>
                </a:solidFill>
                <a:effectLst/>
                <a:latin typeface="+mn-lt"/>
                <a:ea typeface="+mn-ea"/>
                <a:cs typeface="+mn-cs"/>
              </a:rPr>
              <a:t>Stakeholder Management and Influence</a:t>
            </a:r>
            <a:endParaRPr lang="en-US" sz="1200" b="0" i="0" kern="1200" dirty="0">
              <a:solidFill>
                <a:schemeClr val="tx1"/>
              </a:solidFill>
              <a:effectLst/>
              <a:latin typeface="+mn-lt"/>
              <a:ea typeface="+mn-ea"/>
              <a:cs typeface="+mn-cs"/>
            </a:endParaRPr>
          </a:p>
          <a:p>
            <a:pPr lvl="1"/>
            <a:r>
              <a:rPr lang="en-US" sz="1200" b="1" i="0" kern="1200" dirty="0">
                <a:solidFill>
                  <a:schemeClr val="tx1"/>
                </a:solidFill>
                <a:effectLst/>
                <a:latin typeface="+mn-lt"/>
                <a:ea typeface="+mn-ea"/>
                <a:cs typeface="+mn-cs"/>
              </a:rPr>
              <a:t>What it assesses:</a:t>
            </a:r>
            <a:r>
              <a:rPr lang="en-US" sz="1200" b="0" i="0" kern="1200" dirty="0">
                <a:solidFill>
                  <a:schemeClr val="tx1"/>
                </a:solidFill>
                <a:effectLst/>
                <a:latin typeface="+mn-lt"/>
                <a:ea typeface="+mn-ea"/>
                <a:cs typeface="+mn-cs"/>
              </a:rPr>
              <a:t> The skill to build strong relationships, manage expectations, and persuade stakeholders at all levels, even without direct authority.</a:t>
            </a:r>
          </a:p>
          <a:p>
            <a:pPr lvl="1"/>
            <a:r>
              <a:rPr lang="en-US" sz="1200" b="1" i="0" kern="1200" dirty="0">
                <a:solidFill>
                  <a:schemeClr val="tx1"/>
                </a:solidFill>
                <a:effectLst/>
                <a:latin typeface="+mn-lt"/>
                <a:ea typeface="+mn-ea"/>
                <a:cs typeface="+mn-cs"/>
              </a:rPr>
              <a:t>Example Question:</a:t>
            </a:r>
            <a:r>
              <a:rPr lang="en-US" sz="1200" b="0" i="0" kern="1200" dirty="0">
                <a:solidFill>
                  <a:schemeClr val="tx1"/>
                </a:solidFill>
                <a:effectLst/>
                <a:latin typeface="+mn-lt"/>
                <a:ea typeface="+mn-ea"/>
                <a:cs typeface="+mn-cs"/>
              </a:rPr>
              <a:t> "Describe a situation where you had to gain the support of a senior stakeholder who was initially </a:t>
            </a:r>
            <a:r>
              <a:rPr lang="en-US" sz="1200" b="0" i="0" kern="1200" dirty="0" err="1">
                <a:solidFill>
                  <a:schemeClr val="tx1"/>
                </a:solidFill>
                <a:effectLst/>
                <a:latin typeface="+mn-lt"/>
                <a:ea typeface="+mn-ea"/>
                <a:cs typeface="+mn-cs"/>
              </a:rPr>
              <a:t>sceptical</a:t>
            </a:r>
            <a:r>
              <a:rPr lang="en-US" sz="1200" b="0" i="0" kern="1200" dirty="0">
                <a:solidFill>
                  <a:schemeClr val="tx1"/>
                </a:solidFill>
                <a:effectLst/>
                <a:latin typeface="+mn-lt"/>
                <a:ea typeface="+mn-ea"/>
                <a:cs typeface="+mn-cs"/>
              </a:rPr>
              <a:t> about your project. How did you approach them and what was the result?"</a:t>
            </a:r>
          </a:p>
          <a:p>
            <a:r>
              <a:rPr lang="en-US" sz="1200" b="1" i="0" kern="1200" dirty="0">
                <a:solidFill>
                  <a:schemeClr val="tx1"/>
                </a:solidFill>
                <a:effectLst/>
                <a:latin typeface="+mn-lt"/>
                <a:ea typeface="+mn-ea"/>
                <a:cs typeface="+mn-cs"/>
              </a:rPr>
              <a:t>Problem-Solving and Analytical Thinking</a:t>
            </a:r>
            <a:endParaRPr lang="en-US" sz="1200" b="0" i="0" kern="1200" dirty="0">
              <a:solidFill>
                <a:schemeClr val="tx1"/>
              </a:solidFill>
              <a:effectLst/>
              <a:latin typeface="+mn-lt"/>
              <a:ea typeface="+mn-ea"/>
              <a:cs typeface="+mn-cs"/>
            </a:endParaRPr>
          </a:p>
          <a:p>
            <a:pPr lvl="1"/>
            <a:r>
              <a:rPr lang="en-US" sz="1200" b="1" i="0" kern="1200" dirty="0">
                <a:solidFill>
                  <a:schemeClr val="tx1"/>
                </a:solidFill>
                <a:effectLst/>
                <a:latin typeface="+mn-lt"/>
                <a:ea typeface="+mn-ea"/>
                <a:cs typeface="+mn-cs"/>
              </a:rPr>
              <a:t>What it assesses:</a:t>
            </a:r>
            <a:r>
              <a:rPr lang="en-US" sz="1200" b="0" i="0" kern="1200" dirty="0">
                <a:solidFill>
                  <a:schemeClr val="tx1"/>
                </a:solidFill>
                <a:effectLst/>
                <a:latin typeface="+mn-lt"/>
                <a:ea typeface="+mn-ea"/>
                <a:cs typeface="+mn-cs"/>
              </a:rPr>
              <a:t> The ability to identify root causes of complex issues, </a:t>
            </a:r>
            <a:r>
              <a:rPr lang="en-US" sz="1200" b="0" i="0" kern="1200" dirty="0" err="1">
                <a:solidFill>
                  <a:schemeClr val="tx1"/>
                </a:solidFill>
                <a:effectLst/>
                <a:latin typeface="+mn-lt"/>
                <a:ea typeface="+mn-ea"/>
                <a:cs typeface="+mn-cs"/>
              </a:rPr>
              <a:t>analyse</a:t>
            </a:r>
            <a:r>
              <a:rPr lang="en-US" sz="1200" b="0" i="0" kern="1200" dirty="0">
                <a:solidFill>
                  <a:schemeClr val="tx1"/>
                </a:solidFill>
                <a:effectLst/>
                <a:latin typeface="+mn-lt"/>
                <a:ea typeface="+mn-ea"/>
                <a:cs typeface="+mn-cs"/>
              </a:rPr>
              <a:t> data, and develop effective, pragmatic solutions.</a:t>
            </a:r>
          </a:p>
          <a:p>
            <a:pPr lvl="1"/>
            <a:r>
              <a:rPr lang="en-US" sz="1200" b="1" i="0" kern="1200" dirty="0">
                <a:solidFill>
                  <a:schemeClr val="tx1"/>
                </a:solidFill>
                <a:effectLst/>
                <a:latin typeface="+mn-lt"/>
                <a:ea typeface="+mn-ea"/>
                <a:cs typeface="+mn-cs"/>
              </a:rPr>
              <a:t>Example Question:</a:t>
            </a:r>
            <a:r>
              <a:rPr lang="en-US" sz="1200" b="0" i="0" kern="1200" dirty="0">
                <a:solidFill>
                  <a:schemeClr val="tx1"/>
                </a:solidFill>
                <a:effectLst/>
                <a:latin typeface="+mn-lt"/>
                <a:ea typeface="+mn-ea"/>
                <a:cs typeface="+mn-cs"/>
              </a:rPr>
              <a:t> "Give me a specific example of a major, unforeseen obstacle that threatened a project's deadline. What steps did you take to </a:t>
            </a:r>
            <a:r>
              <a:rPr lang="en-US" sz="1200" b="0" i="0" kern="1200" dirty="0" err="1">
                <a:solidFill>
                  <a:schemeClr val="tx1"/>
                </a:solidFill>
                <a:effectLst/>
                <a:latin typeface="+mn-lt"/>
                <a:ea typeface="+mn-ea"/>
                <a:cs typeface="+mn-cs"/>
              </a:rPr>
              <a:t>analyse</a:t>
            </a:r>
            <a:r>
              <a:rPr lang="en-US" sz="1200" b="0" i="0" kern="1200" dirty="0">
                <a:solidFill>
                  <a:schemeClr val="tx1"/>
                </a:solidFill>
                <a:effectLst/>
                <a:latin typeface="+mn-lt"/>
                <a:ea typeface="+mn-ea"/>
                <a:cs typeface="+mn-cs"/>
              </a:rPr>
              <a:t> the problem and what solution did you implement?"</a:t>
            </a:r>
          </a:p>
          <a:p>
            <a:r>
              <a:rPr lang="en-US" sz="1200" b="1" i="0" kern="1200" dirty="0">
                <a:solidFill>
                  <a:schemeClr val="tx1"/>
                </a:solidFill>
                <a:effectLst/>
                <a:latin typeface="+mn-lt"/>
                <a:ea typeface="+mn-ea"/>
                <a:cs typeface="+mn-cs"/>
              </a:rPr>
              <a:t>Planning, </a:t>
            </a:r>
            <a:r>
              <a:rPr lang="en-US" sz="1200" b="1" i="0" kern="1200" dirty="0" err="1">
                <a:solidFill>
                  <a:schemeClr val="tx1"/>
                </a:solidFill>
                <a:effectLst/>
                <a:latin typeface="+mn-lt"/>
                <a:ea typeface="+mn-ea"/>
                <a:cs typeface="+mn-cs"/>
              </a:rPr>
              <a:t>Organisation</a:t>
            </a:r>
            <a:r>
              <a:rPr lang="en-US" sz="1200" b="1" i="0" kern="1200" dirty="0">
                <a:solidFill>
                  <a:schemeClr val="tx1"/>
                </a:solidFill>
                <a:effectLst/>
                <a:latin typeface="+mn-lt"/>
                <a:ea typeface="+mn-ea"/>
                <a:cs typeface="+mn-cs"/>
              </a:rPr>
              <a:t>, and Delivery</a:t>
            </a:r>
            <a:endParaRPr lang="en-US" sz="1200" b="0" i="0" kern="1200" dirty="0">
              <a:solidFill>
                <a:schemeClr val="tx1"/>
              </a:solidFill>
              <a:effectLst/>
              <a:latin typeface="+mn-lt"/>
              <a:ea typeface="+mn-ea"/>
              <a:cs typeface="+mn-cs"/>
            </a:endParaRPr>
          </a:p>
          <a:p>
            <a:pPr lvl="1"/>
            <a:r>
              <a:rPr lang="en-US" sz="1200" b="1" i="0" kern="1200" dirty="0">
                <a:solidFill>
                  <a:schemeClr val="tx1"/>
                </a:solidFill>
                <a:effectLst/>
                <a:latin typeface="+mn-lt"/>
                <a:ea typeface="+mn-ea"/>
                <a:cs typeface="+mn-cs"/>
              </a:rPr>
              <a:t>What it assesses:</a:t>
            </a:r>
            <a:r>
              <a:rPr lang="en-US" sz="1200" b="0" i="0" kern="1200" dirty="0">
                <a:solidFill>
                  <a:schemeClr val="tx1"/>
                </a:solidFill>
                <a:effectLst/>
                <a:latin typeface="+mn-lt"/>
                <a:ea typeface="+mn-ea"/>
                <a:cs typeface="+mn-cs"/>
              </a:rPr>
              <a:t> Proficiency in defining project scope, creating realistic plans, allocating resources, and driving delivery to meet objectives.</a:t>
            </a:r>
          </a:p>
          <a:p>
            <a:pPr lvl="1"/>
            <a:r>
              <a:rPr lang="en-US" sz="1200" b="1" i="0" kern="1200" dirty="0">
                <a:solidFill>
                  <a:schemeClr val="tx1"/>
                </a:solidFill>
                <a:effectLst/>
                <a:latin typeface="+mn-lt"/>
                <a:ea typeface="+mn-ea"/>
                <a:cs typeface="+mn-cs"/>
              </a:rPr>
              <a:t>Example Question:</a:t>
            </a:r>
            <a:r>
              <a:rPr lang="en-US" sz="1200" b="0" i="0" kern="1200" dirty="0">
                <a:solidFill>
                  <a:schemeClr val="tx1"/>
                </a:solidFill>
                <a:effectLst/>
                <a:latin typeface="+mn-lt"/>
                <a:ea typeface="+mn-ea"/>
                <a:cs typeface="+mn-cs"/>
              </a:rPr>
              <a:t> "Walk me through how you planned and </a:t>
            </a:r>
            <a:r>
              <a:rPr lang="en-US" sz="1200" b="0" i="0" kern="1200" dirty="0" err="1">
                <a:solidFill>
                  <a:schemeClr val="tx1"/>
                </a:solidFill>
                <a:effectLst/>
                <a:latin typeface="+mn-lt"/>
                <a:ea typeface="+mn-ea"/>
                <a:cs typeface="+mn-cs"/>
              </a:rPr>
              <a:t>organised</a:t>
            </a:r>
            <a:r>
              <a:rPr lang="en-US" sz="1200" b="0" i="0" kern="1200" dirty="0">
                <a:solidFill>
                  <a:schemeClr val="tx1"/>
                </a:solidFill>
                <a:effectLst/>
                <a:latin typeface="+mn-lt"/>
                <a:ea typeface="+mn-ea"/>
                <a:cs typeface="+mn-cs"/>
              </a:rPr>
              <a:t> a complex project from initiation to completion. How did you ensure it stayed on track and within budget?"</a:t>
            </a:r>
          </a:p>
          <a:p>
            <a:r>
              <a:rPr lang="en-US" sz="1200" b="1" i="0" kern="1200" dirty="0">
                <a:solidFill>
                  <a:schemeClr val="tx1"/>
                </a:solidFill>
                <a:effectLst/>
                <a:latin typeface="+mn-lt"/>
                <a:ea typeface="+mn-ea"/>
                <a:cs typeface="+mn-cs"/>
              </a:rPr>
              <a:t>Communication and Impact</a:t>
            </a:r>
            <a:endParaRPr lang="en-US" sz="1200" b="0" i="0" kern="1200" dirty="0">
              <a:solidFill>
                <a:schemeClr val="tx1"/>
              </a:solidFill>
              <a:effectLst/>
              <a:latin typeface="+mn-lt"/>
              <a:ea typeface="+mn-ea"/>
              <a:cs typeface="+mn-cs"/>
            </a:endParaRPr>
          </a:p>
          <a:p>
            <a:pPr lvl="1"/>
            <a:r>
              <a:rPr lang="en-US" sz="1200" b="1" i="0" kern="1200" dirty="0">
                <a:solidFill>
                  <a:schemeClr val="tx1"/>
                </a:solidFill>
                <a:effectLst/>
                <a:latin typeface="+mn-lt"/>
                <a:ea typeface="+mn-ea"/>
                <a:cs typeface="+mn-cs"/>
              </a:rPr>
              <a:t>What it assesses:</a:t>
            </a:r>
            <a:r>
              <a:rPr lang="en-US" sz="1200" b="0" i="0" kern="1200" dirty="0">
                <a:solidFill>
                  <a:schemeClr val="tx1"/>
                </a:solidFill>
                <a:effectLst/>
                <a:latin typeface="+mn-lt"/>
                <a:ea typeface="+mn-ea"/>
                <a:cs typeface="+mn-cs"/>
              </a:rPr>
              <a:t> The ability to communicate clearly and persuasively, tailoring the message for different audiences, from technical teams to the executive board.</a:t>
            </a:r>
          </a:p>
          <a:p>
            <a:pPr lvl="1"/>
            <a:r>
              <a:rPr lang="en-US" sz="1200" b="1" i="0" kern="1200" dirty="0">
                <a:solidFill>
                  <a:schemeClr val="tx1"/>
                </a:solidFill>
                <a:effectLst/>
                <a:latin typeface="+mn-lt"/>
                <a:ea typeface="+mn-ea"/>
                <a:cs typeface="+mn-cs"/>
              </a:rPr>
              <a:t>Example Question:</a:t>
            </a:r>
            <a:r>
              <a:rPr lang="en-US" sz="1200" b="0" i="0" kern="1200" dirty="0">
                <a:solidFill>
                  <a:schemeClr val="tx1"/>
                </a:solidFill>
                <a:effectLst/>
                <a:latin typeface="+mn-lt"/>
                <a:ea typeface="+mn-ea"/>
                <a:cs typeface="+mn-cs"/>
              </a:rPr>
              <a:t> "Describe a time you had to present a complex project update to an audience with varying levels of technical knowledge. How did you ensure your message was understood by everyone?"</a:t>
            </a:r>
          </a:p>
          <a:p>
            <a:r>
              <a:rPr lang="en-US" sz="1200" b="1" i="0" kern="1200" dirty="0">
                <a:solidFill>
                  <a:schemeClr val="tx1"/>
                </a:solidFill>
                <a:effectLst/>
                <a:latin typeface="+mn-lt"/>
                <a:ea typeface="+mn-ea"/>
                <a:cs typeface="+mn-cs"/>
              </a:rPr>
              <a:t>Resilience and Adaptability</a:t>
            </a:r>
            <a:endParaRPr lang="en-US" sz="1200" b="0" i="0" kern="1200" dirty="0">
              <a:solidFill>
                <a:schemeClr val="tx1"/>
              </a:solidFill>
              <a:effectLst/>
              <a:latin typeface="+mn-lt"/>
              <a:ea typeface="+mn-ea"/>
              <a:cs typeface="+mn-cs"/>
            </a:endParaRPr>
          </a:p>
          <a:p>
            <a:pPr lvl="1"/>
            <a:r>
              <a:rPr lang="en-US" sz="1200" b="1" i="0" kern="1200" dirty="0">
                <a:solidFill>
                  <a:schemeClr val="tx1"/>
                </a:solidFill>
                <a:effectLst/>
                <a:latin typeface="+mn-lt"/>
                <a:ea typeface="+mn-ea"/>
                <a:cs typeface="+mn-cs"/>
              </a:rPr>
              <a:t>What it assesses:</a:t>
            </a:r>
            <a:r>
              <a:rPr lang="en-US" sz="1200" b="0" i="0" kern="1200" dirty="0">
                <a:solidFill>
                  <a:schemeClr val="tx1"/>
                </a:solidFill>
                <a:effectLst/>
                <a:latin typeface="+mn-lt"/>
                <a:ea typeface="+mn-ea"/>
                <a:cs typeface="+mn-cs"/>
              </a:rPr>
              <a:t> The capacity to remain focused and effective under pressure, and to pivot strategies when circumstances change.</a:t>
            </a:r>
          </a:p>
          <a:p>
            <a:pPr lvl="1"/>
            <a:r>
              <a:rPr lang="en-US" sz="1200" b="1" i="0" kern="1200" dirty="0">
                <a:solidFill>
                  <a:schemeClr val="tx1"/>
                </a:solidFill>
                <a:effectLst/>
                <a:latin typeface="+mn-lt"/>
                <a:ea typeface="+mn-ea"/>
                <a:cs typeface="+mn-cs"/>
              </a:rPr>
              <a:t>Example Question:</a:t>
            </a:r>
            <a:r>
              <a:rPr lang="en-US" sz="1200" b="0" i="0" kern="1200" dirty="0">
                <a:solidFill>
                  <a:schemeClr val="tx1"/>
                </a:solidFill>
                <a:effectLst/>
                <a:latin typeface="+mn-lt"/>
                <a:ea typeface="+mn-ea"/>
                <a:cs typeface="+mn-cs"/>
              </a:rPr>
              <a:t> "Tell me about a project where the priorities or goals changed significantly mid-way through. How did you adapt your plan and lead your team through the ambiguity?"</a:t>
            </a:r>
          </a:p>
          <a:p>
            <a:endParaRPr lang="en-US" dirty="0"/>
          </a:p>
        </p:txBody>
      </p:sp>
      <p:sp>
        <p:nvSpPr>
          <p:cNvPr id="4" name="Slide Number Placeholder 3"/>
          <p:cNvSpPr>
            <a:spLocks noGrp="1"/>
          </p:cNvSpPr>
          <p:nvPr>
            <p:ph type="sldNum" sz="quarter" idx="10"/>
          </p:nvPr>
        </p:nvSpPr>
        <p:spPr/>
        <p:txBody>
          <a:bodyPr/>
          <a:lstStyle/>
          <a:p>
            <a:fld id="{E7C1D4B3-499D-46CF-BBE0-4F1EFBECA4B6}" type="slidenum">
              <a:rPr lang="en-US" smtClean="0"/>
              <a:t>10</a:t>
            </a:fld>
            <a:endParaRPr lang="en-US"/>
          </a:p>
        </p:txBody>
      </p:sp>
    </p:spTree>
    <p:extLst>
      <p:ext uri="{BB962C8B-B14F-4D97-AF65-F5344CB8AC3E}">
        <p14:creationId xmlns:p14="http://schemas.microsoft.com/office/powerpoint/2010/main" val="8602003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kern="1200" dirty="0">
                <a:solidFill>
                  <a:schemeClr val="tx1"/>
                </a:solidFill>
                <a:effectLst/>
                <a:latin typeface="+mn-lt"/>
                <a:ea typeface="+mn-ea"/>
                <a:cs typeface="+mn-cs"/>
              </a:rPr>
              <a:t>Situational Interview Scenarios</a:t>
            </a:r>
          </a:p>
          <a:p>
            <a:r>
              <a:rPr lang="en-US" sz="1200" b="1" i="0" kern="1200" dirty="0">
                <a:solidFill>
                  <a:schemeClr val="tx1"/>
                </a:solidFill>
                <a:effectLst/>
                <a:latin typeface="+mn-lt"/>
                <a:ea typeface="+mn-ea"/>
                <a:cs typeface="+mn-cs"/>
              </a:rPr>
              <a:t>Scenario 1: Managing Stakeholder Resistance</a:t>
            </a:r>
            <a:endParaRPr lang="en-US" sz="1200" b="0" i="0" kern="1200" dirty="0">
              <a:solidFill>
                <a:schemeClr val="tx1"/>
              </a:solidFill>
              <a:effectLst/>
              <a:latin typeface="+mn-lt"/>
              <a:ea typeface="+mn-ea"/>
              <a:cs typeface="+mn-cs"/>
            </a:endParaRPr>
          </a:p>
          <a:p>
            <a:r>
              <a:rPr lang="en-US" sz="1200" b="1" i="0" kern="1200" dirty="0">
                <a:solidFill>
                  <a:schemeClr val="tx1"/>
                </a:solidFill>
                <a:effectLst/>
                <a:latin typeface="+mn-lt"/>
                <a:ea typeface="+mn-ea"/>
                <a:cs typeface="+mn-cs"/>
              </a:rPr>
              <a:t>Situation:</a:t>
            </a:r>
            <a:r>
              <a:rPr lang="en-US" sz="1200" b="0" i="0" kern="1200" dirty="0">
                <a:solidFill>
                  <a:schemeClr val="tx1"/>
                </a:solidFill>
                <a:effectLst/>
                <a:latin typeface="+mn-lt"/>
                <a:ea typeface="+mn-ea"/>
                <a:cs typeface="+mn-cs"/>
              </a:rPr>
              <a:t> "You are leading the implementation of a new, consolidated reporting system that will replace several legacy systems used by different departments. The Finance Director is strongly supportive as it will improve data accuracy. However, the Marketing Director is resistant, stating that their current system is perfectly tailored to their needs and that switching will disrupt a major campaign launch. You have a project deadline to meet."</a:t>
            </a:r>
          </a:p>
          <a:p>
            <a:r>
              <a:rPr lang="en-US" sz="1200" b="1" i="0" kern="1200" dirty="0">
                <a:solidFill>
                  <a:schemeClr val="tx1"/>
                </a:solidFill>
                <a:effectLst/>
                <a:latin typeface="+mn-lt"/>
                <a:ea typeface="+mn-ea"/>
                <a:cs typeface="+mn-cs"/>
              </a:rPr>
              <a:t>Question:</a:t>
            </a:r>
            <a:r>
              <a:rPr lang="en-US" sz="1200" b="0" i="0" kern="1200" dirty="0">
                <a:solidFill>
                  <a:schemeClr val="tx1"/>
                </a:solidFill>
                <a:effectLst/>
                <a:latin typeface="+mn-lt"/>
                <a:ea typeface="+mn-ea"/>
                <a:cs typeface="+mn-cs"/>
              </a:rPr>
              <a:t> "What would be your first steps in this situation, and how would you approach the Marketing Director to gain their buy-in?"</a:t>
            </a:r>
          </a:p>
          <a:p>
            <a:r>
              <a:rPr lang="en-US" sz="1200" b="1" i="0" kern="1200" dirty="0">
                <a:solidFill>
                  <a:schemeClr val="tx1"/>
                </a:solidFill>
                <a:effectLst/>
                <a:latin typeface="+mn-lt"/>
                <a:ea typeface="+mn-ea"/>
                <a:cs typeface="+mn-cs"/>
              </a:rPr>
              <a:t>Scenario 2: Conflicting Priorities &amp; Resource Constraints</a:t>
            </a:r>
            <a:endParaRPr lang="en-US" sz="1200" b="0" i="0" kern="1200" dirty="0">
              <a:solidFill>
                <a:schemeClr val="tx1"/>
              </a:solidFill>
              <a:effectLst/>
              <a:latin typeface="+mn-lt"/>
              <a:ea typeface="+mn-ea"/>
              <a:cs typeface="+mn-cs"/>
            </a:endParaRPr>
          </a:p>
          <a:p>
            <a:r>
              <a:rPr lang="en-US" sz="1200" b="1" i="0" kern="1200" dirty="0">
                <a:solidFill>
                  <a:schemeClr val="tx1"/>
                </a:solidFill>
                <a:effectLst/>
                <a:latin typeface="+mn-lt"/>
                <a:ea typeface="+mn-ea"/>
                <a:cs typeface="+mn-cs"/>
              </a:rPr>
              <a:t>Situation:</a:t>
            </a:r>
            <a:r>
              <a:rPr lang="en-US" sz="1200" b="0" i="0" kern="1200" dirty="0">
                <a:solidFill>
                  <a:schemeClr val="tx1"/>
                </a:solidFill>
                <a:effectLst/>
                <a:latin typeface="+mn-lt"/>
                <a:ea typeface="+mn-ea"/>
                <a:cs typeface="+mn-cs"/>
              </a:rPr>
              <a:t> "You are three months into a six-month project to automate a key warehouse process. Your project is on track. Suddenly, the CEO announces a new, high-priority 'Green Initiative' that requires immediate attention. Your primary technical expert on the automation project is also the only person with the skills needed for the initial phase of the new initiative. Your current project's success is dependent on this expert."</a:t>
            </a:r>
          </a:p>
          <a:p>
            <a:r>
              <a:rPr lang="en-US" sz="1200" b="1" i="0" kern="1200" dirty="0">
                <a:solidFill>
                  <a:schemeClr val="tx1"/>
                </a:solidFill>
                <a:effectLst/>
                <a:latin typeface="+mn-lt"/>
                <a:ea typeface="+mn-ea"/>
                <a:cs typeface="+mn-cs"/>
              </a:rPr>
              <a:t>Question:</a:t>
            </a:r>
            <a:r>
              <a:rPr lang="en-US" sz="1200" b="0" i="0" kern="1200" dirty="0">
                <a:solidFill>
                  <a:schemeClr val="tx1"/>
                </a:solidFill>
                <a:effectLst/>
                <a:latin typeface="+mn-lt"/>
                <a:ea typeface="+mn-ea"/>
                <a:cs typeface="+mn-cs"/>
              </a:rPr>
              <a:t> "How would you handle this conflict? What actions would you take to address both priorities without derailing your original project?"</a:t>
            </a:r>
          </a:p>
          <a:p>
            <a:r>
              <a:rPr lang="en-US" sz="1200" b="1" i="0" kern="1200" dirty="0">
                <a:solidFill>
                  <a:schemeClr val="tx1"/>
                </a:solidFill>
                <a:effectLst/>
                <a:latin typeface="+mn-lt"/>
                <a:ea typeface="+mn-ea"/>
                <a:cs typeface="+mn-cs"/>
              </a:rPr>
              <a:t>Scenario 3: Unforeseen Major Setback</a:t>
            </a:r>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"Imagine you are two weeks away from the pilot launch of a new AI-powered checkout system in 10 stores. Your lead software vendor informs you of a critical security flaw that will take a minimum of three weeks to fix and retest. The launch date has been publicly communicated to regional managers, and store staff have already been trained."</a:t>
            </a:r>
          </a:p>
          <a:p>
            <a:r>
              <a:rPr lang="en-US" sz="1200" b="1" i="0" kern="1200" dirty="0">
                <a:solidFill>
                  <a:schemeClr val="tx1"/>
                </a:solidFill>
                <a:effectLst/>
                <a:latin typeface="+mn-lt"/>
                <a:ea typeface="+mn-ea"/>
                <a:cs typeface="+mn-cs"/>
              </a:rPr>
              <a:t>Question:</a:t>
            </a:r>
            <a:r>
              <a:rPr lang="en-US" sz="1200" b="0" i="0" kern="1200" dirty="0">
                <a:solidFill>
                  <a:schemeClr val="tx1"/>
                </a:solidFill>
                <a:effectLst/>
                <a:latin typeface="+mn-lt"/>
                <a:ea typeface="+mn-ea"/>
                <a:cs typeface="+mn-cs"/>
              </a:rPr>
              <a:t> "What is your immediate plan of action? Walk me through the key stakeholders you would communicate with and what your key messages would be."</a:t>
            </a:r>
          </a:p>
          <a:p>
            <a:r>
              <a:rPr lang="en-US" sz="1200" b="1" i="0" kern="1200" dirty="0">
                <a:solidFill>
                  <a:schemeClr val="tx1"/>
                </a:solidFill>
                <a:effectLst/>
                <a:latin typeface="+mn-lt"/>
                <a:ea typeface="+mn-ea"/>
                <a:cs typeface="+mn-cs"/>
              </a:rPr>
              <a:t>Scenario 4: Scope Creep from a Senior Sponsor</a:t>
            </a:r>
            <a:endParaRPr lang="en-US" sz="1200" b="0" i="0" kern="1200" dirty="0">
              <a:solidFill>
                <a:schemeClr val="tx1"/>
              </a:solidFill>
              <a:effectLst/>
              <a:latin typeface="+mn-lt"/>
              <a:ea typeface="+mn-ea"/>
              <a:cs typeface="+mn-cs"/>
            </a:endParaRPr>
          </a:p>
          <a:p>
            <a:r>
              <a:rPr lang="en-US" sz="1200" b="1" i="0" kern="1200" dirty="0">
                <a:solidFill>
                  <a:schemeClr val="tx1"/>
                </a:solidFill>
                <a:effectLst/>
                <a:latin typeface="+mn-lt"/>
                <a:ea typeface="+mn-ea"/>
                <a:cs typeface="+mn-cs"/>
              </a:rPr>
              <a:t>Situation:</a:t>
            </a:r>
            <a:r>
              <a:rPr lang="en-US" sz="1200" b="0" i="0" kern="1200" dirty="0">
                <a:solidFill>
                  <a:schemeClr val="tx1"/>
                </a:solidFill>
                <a:effectLst/>
                <a:latin typeface="+mn-lt"/>
                <a:ea typeface="+mn-ea"/>
                <a:cs typeface="+mn-cs"/>
              </a:rPr>
              <a:t> "You are presenting a progress update to your project sponsor, a member of the Tesco Executive Committee. They are pleased with the work but insist on adding a significant new feature to the project scope that was not part of the original plan. They believe it is a 'small addition,' but your initial assessment shows it will likely increase the budget by 15% and delay the launch by two months."</a:t>
            </a:r>
          </a:p>
          <a:p>
            <a:r>
              <a:rPr lang="en-US" sz="1200" b="1" i="0" kern="1200" dirty="0">
                <a:solidFill>
                  <a:schemeClr val="tx1"/>
                </a:solidFill>
                <a:effectLst/>
                <a:latin typeface="+mn-lt"/>
                <a:ea typeface="+mn-ea"/>
                <a:cs typeface="+mn-cs"/>
              </a:rPr>
              <a:t>Question:</a:t>
            </a:r>
            <a:r>
              <a:rPr lang="en-US" sz="1200" b="0" i="0" kern="1200" dirty="0">
                <a:solidFill>
                  <a:schemeClr val="tx1"/>
                </a:solidFill>
                <a:effectLst/>
                <a:latin typeface="+mn-lt"/>
                <a:ea typeface="+mn-ea"/>
                <a:cs typeface="+mn-cs"/>
              </a:rPr>
              <a:t> "How would you respond to the sponsor in the meeting? What would you do immediately afterwards to manage this request formally?"</a:t>
            </a:r>
          </a:p>
          <a:p>
            <a:r>
              <a:rPr lang="en-US" sz="1200" b="1" i="0" kern="1200" dirty="0">
                <a:solidFill>
                  <a:schemeClr val="tx1"/>
                </a:solidFill>
                <a:effectLst/>
                <a:latin typeface="+mn-lt"/>
                <a:ea typeface="+mn-ea"/>
                <a:cs typeface="+mn-cs"/>
              </a:rPr>
              <a:t>What the Interviewer is Assessing:</a:t>
            </a:r>
            <a:endParaRPr lang="en-US" sz="1200" b="0" i="0" kern="1200" dirty="0">
              <a:solidFill>
                <a:schemeClr val="tx1"/>
              </a:solidFill>
              <a:effectLst/>
              <a:latin typeface="+mn-lt"/>
              <a:ea typeface="+mn-ea"/>
              <a:cs typeface="+mn-cs"/>
            </a:endParaRPr>
          </a:p>
          <a:p>
            <a:r>
              <a:rPr lang="en-US" sz="1200" b="1" i="0" kern="1200" dirty="0">
                <a:solidFill>
                  <a:schemeClr val="tx1"/>
                </a:solidFill>
                <a:effectLst/>
                <a:latin typeface="+mn-lt"/>
                <a:ea typeface="+mn-ea"/>
                <a:cs typeface="+mn-cs"/>
              </a:rPr>
              <a:t>Scenario 1:</a:t>
            </a:r>
            <a:r>
              <a:rPr lang="en-US" sz="1200" b="0" i="0" kern="1200" dirty="0">
                <a:solidFill>
                  <a:schemeClr val="tx1"/>
                </a:solidFill>
                <a:effectLst/>
                <a:latin typeface="+mn-lt"/>
                <a:ea typeface="+mn-ea"/>
                <a:cs typeface="+mn-cs"/>
              </a:rPr>
              <a:t> Stakeholder management, influence, and conflict resolution skills.</a:t>
            </a:r>
          </a:p>
          <a:p>
            <a:r>
              <a:rPr lang="en-US" sz="1200" b="1" i="0" kern="1200" dirty="0">
                <a:solidFill>
                  <a:schemeClr val="tx1"/>
                </a:solidFill>
                <a:effectLst/>
                <a:latin typeface="+mn-lt"/>
                <a:ea typeface="+mn-ea"/>
                <a:cs typeface="+mn-cs"/>
              </a:rPr>
              <a:t>Scenario 2:</a:t>
            </a:r>
            <a:r>
              <a:rPr lang="en-US" sz="1200" b="0" i="0" kern="1200" dirty="0">
                <a:solidFill>
                  <a:schemeClr val="tx1"/>
                </a:solidFill>
                <a:effectLst/>
                <a:latin typeface="+mn-lt"/>
                <a:ea typeface="+mn-ea"/>
                <a:cs typeface="+mn-cs"/>
              </a:rPr>
              <a:t> Strategic prioritization, resource negotiation, and problem-solving under constraints.</a:t>
            </a:r>
          </a:p>
          <a:p>
            <a:r>
              <a:rPr lang="en-US" sz="1200" b="1" i="0" kern="1200" dirty="0">
                <a:solidFill>
                  <a:schemeClr val="tx1"/>
                </a:solidFill>
                <a:effectLst/>
                <a:latin typeface="+mn-lt"/>
                <a:ea typeface="+mn-ea"/>
                <a:cs typeface="+mn-cs"/>
              </a:rPr>
              <a:t>Scenario 3:</a:t>
            </a:r>
            <a:r>
              <a:rPr lang="en-US" sz="1200" b="0" i="0" kern="1200" dirty="0">
                <a:solidFill>
                  <a:schemeClr val="tx1"/>
                </a:solidFill>
                <a:effectLst/>
                <a:latin typeface="+mn-lt"/>
                <a:ea typeface="+mn-ea"/>
                <a:cs typeface="+mn-cs"/>
              </a:rPr>
              <a:t> Crisis management, communication planning, and ability to maintain credibility under pressure.</a:t>
            </a:r>
          </a:p>
          <a:p>
            <a:r>
              <a:rPr lang="en-US" sz="1200" b="1" i="0" kern="1200" dirty="0">
                <a:solidFill>
                  <a:schemeClr val="tx1"/>
                </a:solidFill>
                <a:effectLst/>
                <a:latin typeface="+mn-lt"/>
                <a:ea typeface="+mn-ea"/>
                <a:cs typeface="+mn-cs"/>
              </a:rPr>
              <a:t>Scenario 4:</a:t>
            </a:r>
            <a:r>
              <a:rPr lang="en-US" sz="1200" b="0" i="0" kern="1200" dirty="0">
                <a:solidFill>
                  <a:schemeClr val="tx1"/>
                </a:solidFill>
                <a:effectLst/>
                <a:latin typeface="+mn-lt"/>
                <a:ea typeface="+mn-ea"/>
                <a:cs typeface="+mn-cs"/>
              </a:rPr>
              <a:t> Ability to manage upwards, assertiveness, and understanding of formal change control processes.</a:t>
            </a:r>
          </a:p>
          <a:p>
            <a:br>
              <a:rPr lang="en-US" sz="1200" b="0" i="0" kern="1200" dirty="0">
                <a:solidFill>
                  <a:schemeClr val="tx1"/>
                </a:solidFill>
                <a:effectLst/>
                <a:latin typeface="+mn-lt"/>
                <a:ea typeface="+mn-ea"/>
                <a:cs typeface="+mn-cs"/>
              </a:rPr>
            </a:br>
            <a:endParaRPr lang="en-US" dirty="0"/>
          </a:p>
        </p:txBody>
      </p:sp>
      <p:sp>
        <p:nvSpPr>
          <p:cNvPr id="4" name="Slide Number Placeholder 3"/>
          <p:cNvSpPr>
            <a:spLocks noGrp="1"/>
          </p:cNvSpPr>
          <p:nvPr>
            <p:ph type="sldNum" sz="quarter" idx="10"/>
          </p:nvPr>
        </p:nvSpPr>
        <p:spPr/>
        <p:txBody>
          <a:bodyPr/>
          <a:lstStyle/>
          <a:p>
            <a:fld id="{E7C1D4B3-499D-46CF-BBE0-4F1EFBECA4B6}" type="slidenum">
              <a:rPr lang="en-US" smtClean="0"/>
              <a:t>11</a:t>
            </a:fld>
            <a:endParaRPr lang="en-US"/>
          </a:p>
        </p:txBody>
      </p:sp>
    </p:spTree>
    <p:extLst>
      <p:ext uri="{BB962C8B-B14F-4D97-AF65-F5344CB8AC3E}">
        <p14:creationId xmlns:p14="http://schemas.microsoft.com/office/powerpoint/2010/main" val="8602003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Panel Composition &amp; Focus: </a:t>
            </a:r>
          </a:p>
          <a:p>
            <a:r>
              <a:rPr lang="en-US" dirty="0"/>
              <a:t>Hiring Manager (Head of Transformation): Assesses strategic alignment, project management depth, and delivery focus. Senior Peer (Lead Project Manager): Evaluates technical competence, practical methodologies, and team collaboration. </a:t>
            </a:r>
          </a:p>
          <a:p>
            <a:r>
              <a:rPr lang="en-US" dirty="0"/>
              <a:t>HR Business Partner / People Manager: Probes cultural fit, values alignment, and </a:t>
            </a:r>
            <a:r>
              <a:rPr lang="en-US" dirty="0" err="1"/>
              <a:t>behavioural</a:t>
            </a:r>
            <a:r>
              <a:rPr lang="en-US" dirty="0"/>
              <a:t> competencies.</a:t>
            </a:r>
          </a:p>
        </p:txBody>
      </p:sp>
      <p:sp>
        <p:nvSpPr>
          <p:cNvPr id="4" name="Slide Number Placeholder 3"/>
          <p:cNvSpPr>
            <a:spLocks noGrp="1"/>
          </p:cNvSpPr>
          <p:nvPr>
            <p:ph type="sldNum" sz="quarter" idx="10"/>
          </p:nvPr>
        </p:nvSpPr>
        <p:spPr/>
        <p:txBody>
          <a:bodyPr/>
          <a:lstStyle/>
          <a:p>
            <a:fld id="{E7C1D4B3-499D-46CF-BBE0-4F1EFBECA4B6}" type="slidenum">
              <a:rPr lang="en-US" smtClean="0"/>
              <a:t>12</a:t>
            </a:fld>
            <a:endParaRPr lang="en-US"/>
          </a:p>
        </p:txBody>
      </p:sp>
    </p:spTree>
    <p:extLst>
      <p:ext uri="{BB962C8B-B14F-4D97-AF65-F5344CB8AC3E}">
        <p14:creationId xmlns:p14="http://schemas.microsoft.com/office/powerpoint/2010/main" val="8602003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7C1D4B3-499D-46CF-BBE0-4F1EFBECA4B6}" type="slidenum">
              <a:rPr lang="en-US" smtClean="0"/>
              <a:t>13</a:t>
            </a:fld>
            <a:endParaRPr lang="en-US"/>
          </a:p>
        </p:txBody>
      </p:sp>
    </p:spTree>
    <p:extLst>
      <p:ext uri="{BB962C8B-B14F-4D97-AF65-F5344CB8AC3E}">
        <p14:creationId xmlns:p14="http://schemas.microsoft.com/office/powerpoint/2010/main" val="5601258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5. Comparison and Contrast: Face-to-Face vs. Online Interview</a:t>
            </a:r>
          </a:p>
          <a:p>
            <a:r>
              <a:rPr lang="en-US" sz="1200" b="0" i="0" kern="1200" dirty="0">
                <a:solidFill>
                  <a:schemeClr val="tx1"/>
                </a:solidFill>
                <a:effectLst/>
                <a:latin typeface="+mn-lt"/>
                <a:ea typeface="+mn-ea"/>
                <a:cs typeface="+mn-cs"/>
              </a:rPr>
              <a:t>For a Business Transformation Project Manager role, the choice between a face-to-face and online interview has distinct implications.</a:t>
            </a:r>
          </a:p>
          <a:p>
            <a:endParaRPr lang="en-US" sz="1200" b="1" i="0" kern="1200" dirty="0">
              <a:solidFill>
                <a:schemeClr val="tx1"/>
              </a:solidFill>
              <a:effectLst/>
              <a:latin typeface="+mn-lt"/>
              <a:ea typeface="+mn-ea"/>
              <a:cs typeface="+mn-cs"/>
            </a:endParaRPr>
          </a:p>
          <a:p>
            <a:r>
              <a:rPr lang="en-US" sz="1200" b="1" i="0" kern="1200" dirty="0">
                <a:solidFill>
                  <a:schemeClr val="tx1"/>
                </a:solidFill>
                <a:effectLst/>
                <a:latin typeface="+mn-lt"/>
                <a:ea typeface="+mn-ea"/>
                <a:cs typeface="+mn-cs"/>
              </a:rPr>
              <a:t>Conclusion for the Role:</a:t>
            </a:r>
            <a:r>
              <a:rPr lang="en-US" sz="1200" b="0" i="0" kern="1200" dirty="0">
                <a:solidFill>
                  <a:schemeClr val="tx1"/>
                </a:solidFill>
                <a:effectLst/>
                <a:latin typeface="+mn-lt"/>
                <a:ea typeface="+mn-ea"/>
                <a:cs typeface="+mn-cs"/>
              </a:rPr>
              <a:t> For a final-stage interview for a Business Transformation Project Manager, a </a:t>
            </a:r>
            <a:r>
              <a:rPr lang="en-US" sz="1200" b="1" i="0" kern="1200" dirty="0">
                <a:solidFill>
                  <a:schemeClr val="tx1"/>
                </a:solidFill>
                <a:effectLst/>
                <a:latin typeface="+mn-lt"/>
                <a:ea typeface="+mn-ea"/>
                <a:cs typeface="+mn-cs"/>
              </a:rPr>
              <a:t>face-to-face meeting is preferable</a:t>
            </a:r>
            <a:r>
              <a:rPr lang="en-US" sz="1200" b="0" i="0" kern="1200" dirty="0">
                <a:solidFill>
                  <a:schemeClr val="tx1"/>
                </a:solidFill>
                <a:effectLst/>
                <a:latin typeface="+mn-lt"/>
                <a:ea typeface="+mn-ea"/>
                <a:cs typeface="+mn-cs"/>
              </a:rPr>
              <a:t>. The ability to fully gauge leadership presence, build rapport, and immerse the candidate in Tesco's culture aligns with the high stakes of the role. However, </a:t>
            </a:r>
            <a:r>
              <a:rPr lang="en-US" sz="1200" b="1" i="0" kern="1200" dirty="0">
                <a:solidFill>
                  <a:schemeClr val="tx1"/>
                </a:solidFill>
                <a:effectLst/>
                <a:latin typeface="+mn-lt"/>
                <a:ea typeface="+mn-ea"/>
                <a:cs typeface="+mn-cs"/>
              </a:rPr>
              <a:t>online interviews are an excellent tool for initial screening rounds</a:t>
            </a:r>
            <a:r>
              <a:rPr lang="en-US" sz="1200" b="0" i="0" kern="1200" dirty="0">
                <a:solidFill>
                  <a:schemeClr val="tx1"/>
                </a:solidFill>
                <a:effectLst/>
                <a:latin typeface="+mn-lt"/>
                <a:ea typeface="+mn-ea"/>
                <a:cs typeface="+mn-cs"/>
              </a:rPr>
              <a:t>, efficiently narrowing the field while still assessing core competencies, thus ensuring the right candidates are brought in for face-to-face meetings at the right time.</a:t>
            </a:r>
            <a:endParaRPr lang="en-US" dirty="0"/>
          </a:p>
        </p:txBody>
      </p:sp>
      <p:sp>
        <p:nvSpPr>
          <p:cNvPr id="4" name="Slide Number Placeholder 3"/>
          <p:cNvSpPr>
            <a:spLocks noGrp="1"/>
          </p:cNvSpPr>
          <p:nvPr>
            <p:ph type="sldNum" sz="quarter" idx="10"/>
          </p:nvPr>
        </p:nvSpPr>
        <p:spPr/>
        <p:txBody>
          <a:bodyPr/>
          <a:lstStyle/>
          <a:p>
            <a:fld id="{E7C1D4B3-499D-46CF-BBE0-4F1EFBECA4B6}" type="slidenum">
              <a:rPr lang="en-US" smtClean="0"/>
              <a:t>15</a:t>
            </a:fld>
            <a:endParaRPr lang="en-US"/>
          </a:p>
        </p:txBody>
      </p:sp>
    </p:spTree>
    <p:extLst>
      <p:ext uri="{BB962C8B-B14F-4D97-AF65-F5344CB8AC3E}">
        <p14:creationId xmlns:p14="http://schemas.microsoft.com/office/powerpoint/2010/main" val="2106546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In conclusion, to embody Simon Sinek's philosophy, Tesco must adopt a strategic and multi-faceted recruitment process. This begins with a rigorous foundation of job analysis, description, and person specification that </a:t>
            </a:r>
            <a:r>
              <a:rPr lang="en-US" dirty="0" err="1"/>
              <a:t>prioritises</a:t>
            </a:r>
            <a:r>
              <a:rPr lang="en-US" dirty="0"/>
              <a:t> values alongside skills. The interview stage should </a:t>
            </a:r>
            <a:r>
              <a:rPr lang="en-US" dirty="0" err="1"/>
              <a:t>utilise</a:t>
            </a:r>
            <a:r>
              <a:rPr lang="en-US" dirty="0"/>
              <a:t> a blend of competency-based, situational, and panel interviews, employing open and probing questioning to uncover genuine cultural alignment and capability. While online screening is efficient, a final face-to-face interview is crucial for assessing the interpersonal and leadership qualities vital for driving change. This structured yet human-centric approach will enable Tesco to secure individuals who believe in its purpose and will dedicate themselves to achieving sustainable performance.</a:t>
            </a:r>
          </a:p>
          <a:p>
            <a:endParaRPr lang="en-US" dirty="0"/>
          </a:p>
        </p:txBody>
      </p:sp>
      <p:sp>
        <p:nvSpPr>
          <p:cNvPr id="4" name="Slide Number Placeholder 3"/>
          <p:cNvSpPr>
            <a:spLocks noGrp="1"/>
          </p:cNvSpPr>
          <p:nvPr>
            <p:ph type="sldNum" sz="quarter" idx="10"/>
          </p:nvPr>
        </p:nvSpPr>
        <p:spPr/>
        <p:txBody>
          <a:bodyPr/>
          <a:lstStyle/>
          <a:p>
            <a:fld id="{E7C1D4B3-499D-46CF-BBE0-4F1EFBECA4B6}" type="slidenum">
              <a:rPr lang="en-US" smtClean="0"/>
              <a:t>16</a:t>
            </a:fld>
            <a:endParaRPr lang="en-US"/>
          </a:p>
        </p:txBody>
      </p:sp>
    </p:spTree>
    <p:extLst>
      <p:ext uri="{BB962C8B-B14F-4D97-AF65-F5344CB8AC3E}">
        <p14:creationId xmlns:p14="http://schemas.microsoft.com/office/powerpoint/2010/main" val="20507423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3" y="2857501"/>
            <a:ext cx="3733819" cy="68315"/>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1" y="2922758"/>
            <a:ext cx="3733801" cy="144018"/>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1" y="3086375"/>
            <a:ext cx="3733801" cy="6858"/>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3123302"/>
            <a:ext cx="1965960" cy="13716"/>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3149679"/>
            <a:ext cx="1965960" cy="6858"/>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2971800"/>
            <a:ext cx="3063240" cy="20574"/>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3045737"/>
            <a:ext cx="160020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2737246"/>
            <a:ext cx="9144000" cy="183128"/>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 y="2756646"/>
            <a:ext cx="9144001" cy="105508"/>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2732318"/>
            <a:ext cx="2729950" cy="186324"/>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2776275"/>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801416"/>
            <a:ext cx="8458200" cy="1102519"/>
          </a:xfrm>
        </p:spPr>
        <p:txBody>
          <a:bodyPr anchor="b"/>
          <a:lstStyle>
            <a:lvl1pPr>
              <a:defRPr sz="4400">
                <a:solidFill>
                  <a:schemeClr val="bg1"/>
                </a:solidFill>
              </a:defRPr>
            </a:lvl1pPr>
          </a:lstStyle>
          <a:p>
            <a:r>
              <a:rPr kumimoji="0" lang="en-US"/>
              <a:t>Click to edit Master title style</a:t>
            </a:r>
          </a:p>
        </p:txBody>
      </p:sp>
      <p:sp>
        <p:nvSpPr>
          <p:cNvPr id="9" name="Subtitle 8"/>
          <p:cNvSpPr>
            <a:spLocks noGrp="1"/>
          </p:cNvSpPr>
          <p:nvPr>
            <p:ph type="subTitle" idx="1"/>
          </p:nvPr>
        </p:nvSpPr>
        <p:spPr>
          <a:xfrm>
            <a:off x="457200" y="2924953"/>
            <a:ext cx="4953000" cy="131445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6705600" y="3154680"/>
            <a:ext cx="960120" cy="342900"/>
          </a:xfrm>
        </p:spPr>
        <p:txBody>
          <a:bodyPr/>
          <a:lstStyle/>
          <a:p>
            <a:fld id="{1D8BD707-D9CF-40AE-B4C6-C98DA3205C09}" type="datetimeFigureOut">
              <a:rPr lang="en-US" smtClean="0"/>
              <a:pPr/>
              <a:t>10/13/2025</a:t>
            </a:fld>
            <a:endParaRPr lang="en-US"/>
          </a:p>
        </p:txBody>
      </p:sp>
      <p:sp>
        <p:nvSpPr>
          <p:cNvPr id="17" name="Footer Placeholder 16"/>
          <p:cNvSpPr>
            <a:spLocks noGrp="1"/>
          </p:cNvSpPr>
          <p:nvPr>
            <p:ph type="ftr" sz="quarter" idx="11"/>
          </p:nvPr>
        </p:nvSpPr>
        <p:spPr>
          <a:xfrm>
            <a:off x="5410200" y="3153966"/>
            <a:ext cx="1295400" cy="342900"/>
          </a:xfrm>
        </p:spPr>
        <p:txBody>
          <a:bodyPr/>
          <a:lstStyle/>
          <a:p>
            <a:endParaRPr lang="en-US"/>
          </a:p>
        </p:txBody>
      </p:sp>
      <p:sp>
        <p:nvSpPr>
          <p:cNvPr id="29" name="Slide Number Placeholder 28"/>
          <p:cNvSpPr>
            <a:spLocks noGrp="1"/>
          </p:cNvSpPr>
          <p:nvPr>
            <p:ph type="sldNum" sz="quarter" idx="12"/>
          </p:nvPr>
        </p:nvSpPr>
        <p:spPr>
          <a:xfrm>
            <a:off x="8320088" y="852"/>
            <a:ext cx="747712" cy="274320"/>
          </a:xfrm>
        </p:spPr>
        <p:txBody>
          <a:bodyPr/>
          <a:lstStyle>
            <a:lvl1pPr algn="r">
              <a:defRPr sz="1800">
                <a:solidFill>
                  <a:schemeClr val="bg1"/>
                </a:solidFill>
              </a:defRPr>
            </a:lvl1p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10/13/2025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485901"/>
            <a:ext cx="7772400" cy="1021556"/>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a:t>Click to edit Master title style</a:t>
            </a:r>
          </a:p>
        </p:txBody>
      </p:sp>
      <p:sp>
        <p:nvSpPr>
          <p:cNvPr id="3" name="Text Placeholder 2"/>
          <p:cNvSpPr>
            <a:spLocks noGrp="1"/>
          </p:cNvSpPr>
          <p:nvPr>
            <p:ph type="body" idx="1"/>
          </p:nvPr>
        </p:nvSpPr>
        <p:spPr>
          <a:xfrm>
            <a:off x="722313" y="2525316"/>
            <a:ext cx="7772400" cy="1132284"/>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87069"/>
            <a:ext cx="4038600" cy="3394472"/>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87069"/>
            <a:ext cx="4038600" cy="3394472"/>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10/13/2025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857250"/>
            <a:ext cx="8382000" cy="802386"/>
          </a:xfrm>
        </p:spPr>
        <p:txBody>
          <a:bodyPr anchor="ctr"/>
          <a:lstStyle>
            <a:lvl1pPr>
              <a:defRPr sz="4000" b="0" i="0" cap="none" baseline="0"/>
            </a:lvl1pPr>
          </a:lstStyle>
          <a:p>
            <a:r>
              <a:rPr kumimoji="0" lang="en-US"/>
              <a:t>Click to edit Master title style</a:t>
            </a:r>
          </a:p>
        </p:txBody>
      </p:sp>
      <p:sp>
        <p:nvSpPr>
          <p:cNvPr id="3" name="Text Placeholder 2"/>
          <p:cNvSpPr>
            <a:spLocks noGrp="1"/>
          </p:cNvSpPr>
          <p:nvPr>
            <p:ph type="body" idx="1"/>
          </p:nvPr>
        </p:nvSpPr>
        <p:spPr>
          <a:xfrm>
            <a:off x="381000" y="1683728"/>
            <a:ext cx="4041648" cy="3429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21226" y="1683728"/>
            <a:ext cx="4041775" cy="3429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381000" y="2031389"/>
            <a:ext cx="4041648" cy="291465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718305" y="2031389"/>
            <a:ext cx="4041775" cy="291465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Date Placeholder 25"/>
          <p:cNvSpPr>
            <a:spLocks noGrp="1"/>
          </p:cNvSpPr>
          <p:nvPr>
            <p:ph type="dt" sz="half" idx="10"/>
          </p:nvPr>
        </p:nvSpPr>
        <p:spPr/>
        <p:txBody>
          <a:bodyPr rtlCol="0"/>
          <a:lstStyle/>
          <a:p>
            <a:fld id="{1D8BD707-D9CF-40AE-B4C6-C98DA3205C09}" type="datetimeFigureOut">
              <a:rPr lang="en-US" smtClean="0"/>
              <a:pPr/>
              <a:t>10/13/2025</a:t>
            </a:fld>
            <a:endParaRPr lang="en-US"/>
          </a:p>
        </p:txBody>
      </p:sp>
      <p:sp>
        <p:nvSpPr>
          <p:cNvPr id="27" name="Slide Number Placeholder 26"/>
          <p:cNvSpPr>
            <a:spLocks noGrp="1"/>
          </p:cNvSpPr>
          <p:nvPr>
            <p:ph type="sldNum" sz="quarter" idx="11"/>
          </p:nvPr>
        </p:nvSpPr>
        <p:spPr/>
        <p:txBody>
          <a:bodyPr rtlCol="0"/>
          <a:lstStyle/>
          <a:p>
            <a:fld id="{B6F15528-21DE-4FAA-801E-634DDDAF4B2B}" type="slidenum">
              <a:rPr lang="en-US" smtClean="0"/>
              <a:pPr/>
              <a:t>‹#›</a:t>
            </a:fld>
            <a:endParaRPr lang="en-US"/>
          </a:p>
        </p:txBody>
      </p:sp>
      <p:sp>
        <p:nvSpPr>
          <p:cNvPr id="28" name="Footer Placeholder 27"/>
          <p:cNvSpPr>
            <a:spLocks noGrp="1"/>
          </p:cNvSpPr>
          <p:nvPr>
            <p:ph type="ftr" sz="quarter" idx="12"/>
          </p:nvPr>
        </p:nvSpPr>
        <p:spPr/>
        <p:txBody>
          <a:bodyPr rtlCol="0"/>
          <a:lstStyle/>
          <a:p>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857250"/>
            <a:ext cx="8229600" cy="802386"/>
          </a:xfrm>
        </p:spPr>
        <p:txBody>
          <a:bodyPr anchor="ctr"/>
          <a:lstStyle>
            <a:lvl1pPr>
              <a:defRPr sz="4000">
                <a:solidFill>
                  <a:schemeClr val="tx2"/>
                </a:solidFill>
              </a:defRPr>
            </a:lvl1pPr>
          </a:lstStyle>
          <a:p>
            <a:r>
              <a:rPr kumimoji="0" lang="en-US"/>
              <a:t>Click to edit Master title style</a:t>
            </a:r>
          </a:p>
        </p:txBody>
      </p:sp>
      <p:sp>
        <p:nvSpPr>
          <p:cNvPr id="3" name="Date Placeholder 2"/>
          <p:cNvSpPr>
            <a:spLocks noGrp="1"/>
          </p:cNvSpPr>
          <p:nvPr>
            <p:ph type="dt" sz="half" idx="10"/>
          </p:nvPr>
        </p:nvSpPr>
        <p:spPr>
          <a:xfrm>
            <a:off x="6583680" y="459486"/>
            <a:ext cx="957264" cy="342900"/>
          </a:xfrm>
        </p:spPr>
        <p:txBody>
          <a:bodyPr/>
          <a:lstStyle/>
          <a:p>
            <a:fld id="{1D8BD707-D9CF-40AE-B4C6-C98DA3205C09}" type="datetimeFigureOut">
              <a:rPr lang="en-US" smtClean="0"/>
              <a:pPr/>
              <a:t>10/13/2025</a:t>
            </a:fld>
            <a:endParaRPr lang="en-US"/>
          </a:p>
        </p:txBody>
      </p:sp>
      <p:sp>
        <p:nvSpPr>
          <p:cNvPr id="4" name="Footer Placeholder 3"/>
          <p:cNvSpPr>
            <a:spLocks noGrp="1"/>
          </p:cNvSpPr>
          <p:nvPr>
            <p:ph type="ftr" sz="quarter" idx="11"/>
          </p:nvPr>
        </p:nvSpPr>
        <p:spPr>
          <a:xfrm>
            <a:off x="5257800" y="459486"/>
            <a:ext cx="1325880" cy="342900"/>
          </a:xfrm>
        </p:spPr>
        <p:txBody>
          <a:bodyPr/>
          <a:lstStyle/>
          <a:p>
            <a:endParaRPr lang="en-US"/>
          </a:p>
        </p:txBody>
      </p:sp>
      <p:sp>
        <p:nvSpPr>
          <p:cNvPr id="5" name="Slide Number Placeholder 4"/>
          <p:cNvSpPr>
            <a:spLocks noGrp="1"/>
          </p:cNvSpPr>
          <p:nvPr>
            <p:ph type="sldNum" sz="quarter" idx="12"/>
          </p:nvPr>
        </p:nvSpPr>
        <p:spPr>
          <a:xfrm>
            <a:off x="8174736" y="1704"/>
            <a:ext cx="762000" cy="274320"/>
          </a:xfrm>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826478"/>
            <a:ext cx="3383280" cy="658368"/>
          </a:xfrm>
        </p:spPr>
        <p:txBody>
          <a:bodyPr anchor="b"/>
          <a:lstStyle>
            <a:lvl1pPr algn="l">
              <a:buNone/>
              <a:defRPr sz="1800" b="1"/>
            </a:lvl1pPr>
          </a:lstStyle>
          <a:p>
            <a:r>
              <a:rPr kumimoji="0" lang="en-US"/>
              <a:t>Click to edit Master title style</a:t>
            </a:r>
          </a:p>
        </p:txBody>
      </p:sp>
      <p:sp>
        <p:nvSpPr>
          <p:cNvPr id="3" name="Text Placeholder 2"/>
          <p:cNvSpPr>
            <a:spLocks noGrp="1"/>
          </p:cNvSpPr>
          <p:nvPr>
            <p:ph type="body" idx="2"/>
          </p:nvPr>
        </p:nvSpPr>
        <p:spPr>
          <a:xfrm>
            <a:off x="5353496" y="1508045"/>
            <a:ext cx="3383280" cy="3463290"/>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152400" y="582215"/>
            <a:ext cx="5102352" cy="438912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10/13/2025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5" y="831870"/>
            <a:ext cx="586803" cy="3511228"/>
          </a:xfrm>
        </p:spPr>
        <p:txBody>
          <a:bodyPr vert="vert270" lIns="45720" tIns="0" rIns="45720" anchor="t"/>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403671" y="857250"/>
            <a:ext cx="4572000" cy="3429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6088443" y="2455731"/>
            <a:ext cx="2590800" cy="1887367"/>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10/13/2025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857250"/>
            <a:ext cx="1905000" cy="4114800"/>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857250"/>
            <a:ext cx="6248400" cy="411480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10/13/2025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275114"/>
            <a:ext cx="9144000" cy="6330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0"/>
            <a:ext cx="9144000" cy="232997"/>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1" y="231207"/>
            <a:ext cx="9144001" cy="6858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3" y="270185"/>
            <a:ext cx="3733819" cy="68315"/>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1" y="330085"/>
            <a:ext cx="3733801" cy="135026"/>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373128"/>
            <a:ext cx="3063240" cy="20574"/>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441707"/>
            <a:ext cx="160020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1501"/>
            <a:ext cx="57626" cy="466344"/>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1501"/>
            <a:ext cx="27432" cy="466344"/>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1501"/>
            <a:ext cx="9144" cy="466344"/>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1501"/>
            <a:ext cx="27432" cy="466344"/>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285"/>
            <a:ext cx="54864" cy="438912"/>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285"/>
            <a:ext cx="9144" cy="438912"/>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857250"/>
            <a:ext cx="8229600" cy="800100"/>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457200" y="1687068"/>
            <a:ext cx="8229600" cy="3243834"/>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586536" y="459486"/>
            <a:ext cx="957264" cy="342900"/>
          </a:xfrm>
          <a:prstGeom prst="rect">
            <a:avLst/>
          </a:prstGeom>
        </p:spPr>
        <p:txBody>
          <a:bodyPr vert="horz"/>
          <a:lstStyle>
            <a:lvl1pPr algn="l" eaLnBrk="1" latinLnBrk="0" hangingPunct="1">
              <a:defRPr kumimoji="0" sz="800">
                <a:solidFill>
                  <a:schemeClr val="accent2"/>
                </a:solidFill>
              </a:defRPr>
            </a:lvl1pPr>
          </a:lstStyle>
          <a:p>
            <a:fld id="{1D8BD707-D9CF-40AE-B4C6-C98DA3205C09}" type="datetimeFigureOut">
              <a:rPr lang="en-US" smtClean="0"/>
              <a:pPr/>
              <a:t>10/13/2025</a:t>
            </a:fld>
            <a:endParaRPr lang="en-US"/>
          </a:p>
        </p:txBody>
      </p:sp>
      <p:sp>
        <p:nvSpPr>
          <p:cNvPr id="3" name="Footer Placeholder 2"/>
          <p:cNvSpPr>
            <a:spLocks noGrp="1"/>
          </p:cNvSpPr>
          <p:nvPr>
            <p:ph type="ftr" sz="quarter" idx="3"/>
          </p:nvPr>
        </p:nvSpPr>
        <p:spPr>
          <a:xfrm>
            <a:off x="5257800" y="459486"/>
            <a:ext cx="1325880" cy="342900"/>
          </a:xfrm>
          <a:prstGeom prst="rect">
            <a:avLst/>
          </a:prstGeom>
        </p:spPr>
        <p:txBody>
          <a:bodyPr vert="horz"/>
          <a:lstStyle>
            <a:lvl1pPr algn="r" eaLnBrk="1" latinLnBrk="0" hangingPunct="1">
              <a:defRPr kumimoji="0" sz="800">
                <a:solidFill>
                  <a:schemeClr val="accent2"/>
                </a:solidFill>
              </a:defRPr>
            </a:lvl1pPr>
          </a:lstStyle>
          <a:p>
            <a:endParaRPr lang="en-US"/>
          </a:p>
        </p:txBody>
      </p:sp>
      <p:sp>
        <p:nvSpPr>
          <p:cNvPr id="23" name="Slide Number Placeholder 22"/>
          <p:cNvSpPr>
            <a:spLocks noGrp="1"/>
          </p:cNvSpPr>
          <p:nvPr>
            <p:ph type="sldNum" sz="quarter" idx="4"/>
          </p:nvPr>
        </p:nvSpPr>
        <p:spPr>
          <a:xfrm>
            <a:off x="8174736" y="1704"/>
            <a:ext cx="762000" cy="274320"/>
          </a:xfrm>
          <a:prstGeom prst="rect">
            <a:avLst/>
          </a:prstGeom>
        </p:spPr>
        <p:txBody>
          <a:bodyPr vert="horz" anchor="b"/>
          <a:lstStyle>
            <a:lvl1pPr algn="r" eaLnBrk="1" latinLnBrk="0" hangingPunct="1">
              <a:defRPr kumimoji="0" sz="1800">
                <a:solidFill>
                  <a:srgbClr val="FFFFFF"/>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www.tescoplc.com/about" TargetMode="Externa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wright.edu/human-resources/writing-an-effective-job-description" TargetMode="External"/><Relationship Id="rId2" Type="http://schemas.openxmlformats.org/officeDocument/2006/relationships/hyperlink" Target="https://www.tescoplc.com/about" TargetMode="External"/><Relationship Id="rId1" Type="http://schemas.openxmlformats.org/officeDocument/2006/relationships/slideLayout" Target="../slideLayouts/slideLayout2.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81000" y="514350"/>
            <a:ext cx="8458200" cy="1102519"/>
          </a:xfrm>
        </p:spPr>
        <p:txBody>
          <a:bodyPr>
            <a:noAutofit/>
          </a:bodyPr>
          <a:lstStyle/>
          <a:p>
            <a:pPr algn="ctr"/>
            <a:r>
              <a:rPr lang="en-US" sz="2800" b="1" dirty="0"/>
              <a:t>Analysis of Recruitment and Selection Procedures for a Business Transformation Project at Tesco PLC</a:t>
            </a:r>
            <a:endParaRPr lang="en-US" sz="2800" dirty="0"/>
          </a:p>
        </p:txBody>
      </p:sp>
      <p:sp>
        <p:nvSpPr>
          <p:cNvPr id="3" name="Subtitle 2"/>
          <p:cNvSpPr>
            <a:spLocks noGrp="1"/>
          </p:cNvSpPr>
          <p:nvPr>
            <p:ph type="subTitle" idx="1"/>
          </p:nvPr>
        </p:nvSpPr>
        <p:spPr>
          <a:xfrm>
            <a:off x="76200" y="2876550"/>
            <a:ext cx="5204602" cy="1704197"/>
          </a:xfrm>
        </p:spPr>
        <p:txBody>
          <a:bodyPr vert="horz" lIns="91440" tIns="45720" rIns="91440" bIns="45720" anchor="t">
            <a:normAutofit fontScale="85000" lnSpcReduction="20000"/>
          </a:bodyPr>
          <a:lstStyle/>
          <a:p>
            <a:pPr marL="63500"/>
            <a:r>
              <a:rPr lang="en-US" dirty="0"/>
              <a:t>Student Name: Samia Kousar</a:t>
            </a:r>
          </a:p>
          <a:p>
            <a:pPr marL="63500"/>
            <a:r>
              <a:rPr lang="en-US" dirty="0"/>
              <a:t>ID: 2211601</a:t>
            </a:r>
          </a:p>
          <a:p>
            <a:pPr marL="63500"/>
            <a:r>
              <a:rPr lang="en-US" b="1" dirty="0"/>
              <a:t>Module:</a:t>
            </a:r>
            <a:r>
              <a:rPr lang="en-US" dirty="0"/>
              <a:t> developing and managing individuals and teams </a:t>
            </a:r>
            <a:br>
              <a:rPr lang="en-US" dirty="0"/>
            </a:br>
            <a:r>
              <a:rPr lang="en-US" b="1" dirty="0"/>
              <a:t>Date:</a:t>
            </a:r>
            <a:r>
              <a:rPr lang="en-US" dirty="0"/>
              <a:t> 13 October 2025</a:t>
            </a:r>
            <a:br>
              <a:rPr lang="en-US" dirty="0"/>
            </a:br>
            <a:r>
              <a:rPr lang="en-US" b="1" dirty="0"/>
              <a:t>Position: HR Assistant</a:t>
            </a:r>
            <a:endParaRPr lang="en-US" dirty="0"/>
          </a:p>
        </p:txBody>
      </p:sp>
      <p:pic>
        <p:nvPicPr>
          <p:cNvPr id="1026" name="Picture 2"/>
          <p:cNvPicPr>
            <a:picLocks noChangeAspect="1" noChangeArrowheads="1"/>
          </p:cNvPicPr>
          <p:nvPr/>
        </p:nvPicPr>
        <p:blipFill>
          <a:blip r:embed="rId2">
            <a:extLst>
              <a:ext uri="{BEBA8EAE-BF5A-486C-A8C5-ECC9F3942E4B}">
                <a14:imgProps xmlns:a14="http://schemas.microsoft.com/office/drawing/2010/main">
                  <a14:imgLayer r:embed="rId3">
                    <a14:imgEffect>
                      <a14:colorTemperature colorTemp="11200"/>
                    </a14:imgEffect>
                    <a14:imgEffect>
                      <a14:saturation sat="400000"/>
                    </a14:imgEffect>
                  </a14:imgLayer>
                </a14:imgProps>
              </a:ext>
              <a:ext uri="{28A0092B-C50C-407E-A947-70E740481C1C}">
                <a14:useLocalDpi xmlns:a14="http://schemas.microsoft.com/office/drawing/2010/main" val="0"/>
              </a:ext>
            </a:extLst>
          </a:blip>
          <a:srcRect/>
          <a:stretch>
            <a:fillRect/>
          </a:stretch>
        </p:blipFill>
        <p:spPr bwMode="auto">
          <a:xfrm>
            <a:off x="3505200" y="1885950"/>
            <a:ext cx="2156602" cy="914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214537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90" y="438150"/>
            <a:ext cx="8229600" cy="457200"/>
          </a:xfrm>
        </p:spPr>
        <p:txBody>
          <a:bodyPr>
            <a:noAutofit/>
          </a:bodyPr>
          <a:lstStyle/>
          <a:p>
            <a:br>
              <a:rPr lang="en-US" sz="2000" dirty="0">
                <a:solidFill>
                  <a:srgbClr val="00B0F0"/>
                </a:solidFill>
              </a:rPr>
            </a:br>
            <a:r>
              <a:rPr lang="en-US" sz="2000" dirty="0">
                <a:solidFill>
                  <a:srgbClr val="FF0000"/>
                </a:solidFill>
              </a:rPr>
              <a:t>Contents</a:t>
            </a:r>
          </a:p>
        </p:txBody>
      </p:sp>
      <p:sp>
        <p:nvSpPr>
          <p:cNvPr id="3" name="Content Placeholder 2"/>
          <p:cNvSpPr>
            <a:spLocks noGrp="1"/>
          </p:cNvSpPr>
          <p:nvPr>
            <p:ph idx="1"/>
          </p:nvPr>
        </p:nvSpPr>
        <p:spPr>
          <a:xfrm>
            <a:off x="152400" y="971550"/>
            <a:ext cx="8229600" cy="3243834"/>
          </a:xfrm>
        </p:spPr>
        <p:txBody>
          <a:bodyPr>
            <a:normAutofit lnSpcReduction="10000"/>
          </a:bodyPr>
          <a:lstStyle/>
          <a:p>
            <a:pPr marL="109728" indent="0" algn="just">
              <a:buNone/>
            </a:pPr>
            <a:r>
              <a:rPr lang="en-US" sz="1400" b="1" dirty="0"/>
              <a:t>1. Introduction</a:t>
            </a:r>
            <a:r>
              <a:rPr lang="en-US" sz="1400" dirty="0"/>
              <a:t> </a:t>
            </a:r>
          </a:p>
          <a:p>
            <a:pPr marL="109728" indent="0">
              <a:buNone/>
            </a:pPr>
            <a:r>
              <a:rPr lang="en-US" sz="1400" b="1" dirty="0"/>
              <a:t>2. Recruitment Process at Tesco PLC</a:t>
            </a:r>
            <a:r>
              <a:rPr lang="en-US" sz="1400" dirty="0"/>
              <a:t> </a:t>
            </a:r>
          </a:p>
          <a:p>
            <a:pPr marL="109728" indent="0">
              <a:buNone/>
            </a:pPr>
            <a:r>
              <a:rPr lang="en-US" sz="1400" dirty="0"/>
              <a:t>        2.1 Job Analysis</a:t>
            </a:r>
          </a:p>
          <a:p>
            <a:pPr marL="411480" lvl="1" indent="0">
              <a:buNone/>
            </a:pPr>
            <a:r>
              <a:rPr lang="en-US" sz="1400" dirty="0">
                <a:solidFill>
                  <a:schemeClr val="tx1"/>
                </a:solidFill>
              </a:rPr>
              <a:t>2.2 Job Description</a:t>
            </a:r>
          </a:p>
          <a:p>
            <a:pPr marL="411480" lvl="1" indent="0">
              <a:buNone/>
            </a:pPr>
            <a:r>
              <a:rPr lang="en-US" sz="1400" dirty="0">
                <a:solidFill>
                  <a:schemeClr val="tx1"/>
                </a:solidFill>
              </a:rPr>
              <a:t>2.3 Person Specification</a:t>
            </a:r>
          </a:p>
          <a:p>
            <a:pPr marL="109728" indent="0">
              <a:buNone/>
            </a:pPr>
            <a:r>
              <a:rPr lang="en-US" sz="1400" b="1" dirty="0"/>
              <a:t>3. Types of Interviews for a Business Transformation Team Member</a:t>
            </a:r>
            <a:endParaRPr lang="en-US" sz="1400" dirty="0"/>
          </a:p>
          <a:p>
            <a:pPr marL="411480" lvl="1" indent="0">
              <a:buNone/>
            </a:pPr>
            <a:r>
              <a:rPr lang="en-US" sz="1400" dirty="0">
                <a:solidFill>
                  <a:schemeClr val="tx1"/>
                </a:solidFill>
              </a:rPr>
              <a:t>3.1 Competency-Based Interview</a:t>
            </a:r>
          </a:p>
          <a:p>
            <a:pPr marL="411480" lvl="1" indent="0">
              <a:buNone/>
            </a:pPr>
            <a:r>
              <a:rPr lang="en-US" sz="1400" dirty="0">
                <a:solidFill>
                  <a:schemeClr val="tx1"/>
                </a:solidFill>
              </a:rPr>
              <a:t>3.2 Situational Interview</a:t>
            </a:r>
          </a:p>
          <a:p>
            <a:pPr marL="411480" lvl="1" indent="0">
              <a:buNone/>
            </a:pPr>
            <a:r>
              <a:rPr lang="en-US" sz="1400" dirty="0">
                <a:solidFill>
                  <a:schemeClr val="tx1"/>
                </a:solidFill>
              </a:rPr>
              <a:t>3.3 Panel Interview</a:t>
            </a:r>
          </a:p>
          <a:p>
            <a:pPr marL="109728" indent="0">
              <a:buNone/>
            </a:pPr>
            <a:r>
              <a:rPr lang="en-US" sz="1400" b="1" dirty="0"/>
              <a:t>4. Justification of Questioning Techniques</a:t>
            </a:r>
            <a:r>
              <a:rPr lang="en-US" sz="1400" dirty="0"/>
              <a:t> </a:t>
            </a:r>
          </a:p>
          <a:p>
            <a:pPr marL="109728" indent="0">
              <a:buNone/>
            </a:pPr>
            <a:r>
              <a:rPr lang="en-US" sz="1400" b="1" dirty="0"/>
              <a:t>5. Comparison and Contrast: Face-to-Face vs. Online Interview</a:t>
            </a:r>
            <a:r>
              <a:rPr lang="en-US" sz="1400" dirty="0"/>
              <a:t> </a:t>
            </a:r>
          </a:p>
          <a:p>
            <a:pPr marL="109728" indent="0">
              <a:buNone/>
            </a:pPr>
            <a:r>
              <a:rPr lang="en-US" sz="1400" b="1" dirty="0"/>
              <a:t>6. Conclusion</a:t>
            </a:r>
            <a:r>
              <a:rPr lang="en-US" sz="1400" dirty="0"/>
              <a:t> </a:t>
            </a:r>
          </a:p>
          <a:p>
            <a:pPr marL="109728" indent="0">
              <a:buNone/>
            </a:pPr>
            <a:r>
              <a:rPr lang="en-US" sz="1400" b="1" dirty="0"/>
              <a:t>7. Reference</a:t>
            </a:r>
            <a:endParaRPr lang="en-US" sz="1400" dirty="0"/>
          </a:p>
          <a:p>
            <a:pPr marL="109728" indent="0" algn="just">
              <a:buNone/>
            </a:pPr>
            <a:endParaRPr lang="en-US" sz="2000" dirty="0">
              <a:solidFill>
                <a:srgbClr val="FF0000"/>
              </a:solidFill>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41440" y="0"/>
            <a:ext cx="1190625" cy="504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994052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31444"/>
            <a:ext cx="4615996" cy="609600"/>
          </a:xfrm>
        </p:spPr>
        <p:txBody>
          <a:bodyPr>
            <a:normAutofit fontScale="90000"/>
          </a:bodyPr>
          <a:lstStyle/>
          <a:p>
            <a:r>
              <a:rPr lang="en-US" sz="2400" b="1" dirty="0">
                <a:solidFill>
                  <a:srgbClr val="FF0000"/>
                </a:solidFill>
              </a:rPr>
              <a:t>Introduction to Tesco PLC</a:t>
            </a:r>
            <a:br>
              <a:rPr lang="en-US" sz="2400" b="1" dirty="0"/>
            </a:br>
            <a:endParaRPr lang="en-US" sz="2400" dirty="0">
              <a:solidFill>
                <a:srgbClr val="00B0F0"/>
              </a:solidFill>
            </a:endParaRPr>
          </a:p>
        </p:txBody>
      </p:sp>
      <p:sp>
        <p:nvSpPr>
          <p:cNvPr id="3" name="Content Placeholder 2"/>
          <p:cNvSpPr>
            <a:spLocks noGrp="1"/>
          </p:cNvSpPr>
          <p:nvPr>
            <p:ph idx="1"/>
          </p:nvPr>
        </p:nvSpPr>
        <p:spPr>
          <a:xfrm>
            <a:off x="5953125" y="1837408"/>
            <a:ext cx="3124200" cy="3124199"/>
          </a:xfrm>
        </p:spPr>
        <p:txBody>
          <a:bodyPr>
            <a:normAutofit fontScale="92500" lnSpcReduction="20000"/>
          </a:bodyPr>
          <a:lstStyle/>
          <a:p>
            <a:pPr algn="just"/>
            <a:r>
              <a:rPr lang="en-US" sz="1600" dirty="0">
                <a:solidFill>
                  <a:srgbClr val="0070C0"/>
                </a:solidFill>
              </a:rPr>
              <a:t>Revenue and Staff; </a:t>
            </a:r>
            <a:r>
              <a:rPr lang="en-US" sz="1600" dirty="0"/>
              <a:t>generating annual revenues of over £33,051m (Tesco PLC Press Release, 2025) and employing approximately 330,000 staff dedicated to its mission of serving customers, communities, and the planet a little better every day. Tesco PLC, headquartered in </a:t>
            </a:r>
            <a:r>
              <a:rPr lang="en-US" sz="1600" dirty="0" err="1"/>
              <a:t>Welwyn</a:t>
            </a:r>
            <a:r>
              <a:rPr lang="en-US" sz="1600" dirty="0"/>
              <a:t> Garden City with a significant operational presence in both London and Birmingham (Tesco PLC, 2025).</a:t>
            </a:r>
            <a:endParaRPr lang="en-US" sz="1600" b="1" dirty="0"/>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40521" y="4476750"/>
            <a:ext cx="1190625" cy="504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22817"/>
            <a:ext cx="9077325" cy="14107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Content Placeholder 2"/>
          <p:cNvSpPr txBox="1">
            <a:spLocks/>
          </p:cNvSpPr>
          <p:nvPr/>
        </p:nvSpPr>
        <p:spPr>
          <a:xfrm>
            <a:off x="170761" y="1885950"/>
            <a:ext cx="5544239" cy="3095625"/>
          </a:xfrm>
          <a:prstGeom prst="rect">
            <a:avLst/>
          </a:prstGeom>
        </p:spPr>
        <p:txBody>
          <a:bodyPr vert="horz">
            <a:normAutofit fontScale="92500" lnSpcReduction="20000"/>
          </a:bodyPr>
          <a:lst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a:lstStyle>
          <a:p>
            <a:pPr algn="just"/>
            <a:r>
              <a:rPr lang="en-US" sz="1600" dirty="0">
                <a:solidFill>
                  <a:srgbClr val="0070C0"/>
                </a:solidFill>
              </a:rPr>
              <a:t>Background</a:t>
            </a:r>
            <a:r>
              <a:rPr lang="en-US" sz="1600" dirty="0"/>
              <a:t>; Founded in 1919, Tesco PLC is a British multinational retailer headquartered in </a:t>
            </a:r>
            <a:r>
              <a:rPr lang="en-US" sz="1600" dirty="0" err="1"/>
              <a:t>Welwyn</a:t>
            </a:r>
            <a:r>
              <a:rPr lang="en-US" sz="1600" dirty="0"/>
              <a:t> Garden City, England, and is the United Kingdom's leading grocer, operating in thousands of locations across sectors including hypermarkets, superstores, and convenience stores (Tesco, 2025). </a:t>
            </a:r>
          </a:p>
          <a:p>
            <a:pPr algn="just"/>
            <a:r>
              <a:rPr lang="en-US" sz="1600" dirty="0">
                <a:solidFill>
                  <a:srgbClr val="0070C0"/>
                </a:solidFill>
              </a:rPr>
              <a:t>Products</a:t>
            </a:r>
            <a:r>
              <a:rPr lang="en-US" sz="1600" dirty="0"/>
              <a:t>; The company offers a vast range of products, from food and groceries to clothing, electronics, and household goods, complemented by services such as banking, insurance, and mobile telecommunications (Tesco, 2025). </a:t>
            </a:r>
          </a:p>
          <a:p>
            <a:pPr algn="just"/>
            <a:r>
              <a:rPr lang="en-US" sz="1600" dirty="0">
                <a:solidFill>
                  <a:srgbClr val="0070C0"/>
                </a:solidFill>
              </a:rPr>
              <a:t>Area of operations</a:t>
            </a:r>
            <a:r>
              <a:rPr lang="en-US" sz="1600" dirty="0">
                <a:solidFill>
                  <a:srgbClr val="FF0000"/>
                </a:solidFill>
              </a:rPr>
              <a:t>; </a:t>
            </a:r>
            <a:r>
              <a:rPr lang="en-US" sz="1600" dirty="0"/>
              <a:t>Tesco serves millions of customers weekly, primarily in the UK and Ireland with a significant presence also in Central Europe and Asia. </a:t>
            </a:r>
            <a:r>
              <a:rPr lang="en-US" sz="1400" dirty="0"/>
              <a:t>Operating in over 2,300 stores across the UK and Ireland (Tesco, 2025).</a:t>
            </a:r>
          </a:p>
        </p:txBody>
      </p:sp>
      <p:sp>
        <p:nvSpPr>
          <p:cNvPr id="5" name="Rectangle 4"/>
          <p:cNvSpPr/>
          <p:nvPr/>
        </p:nvSpPr>
        <p:spPr>
          <a:xfrm>
            <a:off x="4114800" y="4809694"/>
            <a:ext cx="2209800" cy="400110"/>
          </a:xfrm>
          <a:prstGeom prst="rect">
            <a:avLst/>
          </a:prstGeom>
        </p:spPr>
        <p:txBody>
          <a:bodyPr wrap="square">
            <a:spAutoFit/>
          </a:bodyPr>
          <a:lstStyle/>
          <a:p>
            <a:r>
              <a:rPr lang="en-US" sz="1000" dirty="0">
                <a:hlinkClick r:id="rId5"/>
              </a:rPr>
              <a:t>https://www.tescoplc.com/about</a:t>
            </a:r>
            <a:endParaRPr lang="en-US" sz="1000" dirty="0"/>
          </a:p>
          <a:p>
            <a:endParaRPr lang="en-US" sz="1000" dirty="0"/>
          </a:p>
        </p:txBody>
      </p:sp>
    </p:spTree>
    <p:extLst>
      <p:ext uri="{BB962C8B-B14F-4D97-AF65-F5344CB8AC3E}">
        <p14:creationId xmlns:p14="http://schemas.microsoft.com/office/powerpoint/2010/main" val="550210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438150"/>
            <a:ext cx="4419600" cy="609600"/>
          </a:xfrm>
        </p:spPr>
        <p:txBody>
          <a:bodyPr>
            <a:normAutofit/>
          </a:bodyPr>
          <a:lstStyle/>
          <a:p>
            <a:r>
              <a:rPr lang="en-GB" sz="2000" dirty="0">
                <a:solidFill>
                  <a:srgbClr val="FF0000"/>
                </a:solidFill>
              </a:rPr>
              <a:t>Recruitment process at Tesco PLC </a:t>
            </a:r>
            <a:endParaRPr lang="en-US" sz="2000" dirty="0">
              <a:solidFill>
                <a:srgbClr val="FF0000"/>
              </a:solidFill>
            </a:endParaRPr>
          </a:p>
        </p:txBody>
      </p:sp>
      <p:sp>
        <p:nvSpPr>
          <p:cNvPr id="3" name="Content Placeholder 2"/>
          <p:cNvSpPr>
            <a:spLocks noGrp="1"/>
          </p:cNvSpPr>
          <p:nvPr>
            <p:ph idx="1"/>
          </p:nvPr>
        </p:nvSpPr>
        <p:spPr>
          <a:xfrm>
            <a:off x="152400" y="971550"/>
            <a:ext cx="4343400" cy="2667000"/>
          </a:xfrm>
        </p:spPr>
        <p:txBody>
          <a:bodyPr>
            <a:normAutofit/>
          </a:bodyPr>
          <a:lstStyle/>
          <a:p>
            <a:pPr marL="109728" indent="0" algn="just">
              <a:buNone/>
            </a:pPr>
            <a:r>
              <a:rPr lang="en-US" sz="1400" dirty="0">
                <a:solidFill>
                  <a:srgbClr val="0070C0"/>
                </a:solidFill>
              </a:rPr>
              <a:t>Background</a:t>
            </a:r>
            <a:r>
              <a:rPr lang="en-US" sz="1400" dirty="0"/>
              <a:t>; Tesco's recruitment process is designed to be thorough and fair, ensuring the right candidate is hired for the right job at the right time (Tesco, 2025). For a specialized role in a business transformation project, this process is crucial.</a:t>
            </a:r>
          </a:p>
          <a:p>
            <a:pPr marL="452628" indent="-342900" algn="just">
              <a:buFont typeface="+mj-lt"/>
              <a:buAutoNum type="arabicPeriod"/>
            </a:pPr>
            <a:r>
              <a:rPr lang="en-US" sz="1400" dirty="0"/>
              <a:t>Job Analysis</a:t>
            </a:r>
          </a:p>
          <a:p>
            <a:pPr marL="452628" indent="-342900" algn="just">
              <a:buFont typeface="+mj-lt"/>
              <a:buAutoNum type="arabicPeriod"/>
            </a:pPr>
            <a:r>
              <a:rPr lang="en-US" sz="1400" dirty="0"/>
              <a:t>Job Description</a:t>
            </a:r>
          </a:p>
          <a:p>
            <a:pPr marL="452628" indent="-342900" algn="just">
              <a:buFont typeface="+mj-lt"/>
              <a:buAutoNum type="arabicPeriod"/>
            </a:pPr>
            <a:r>
              <a:rPr lang="en-US" sz="1400" dirty="0"/>
              <a:t>Person Specification</a:t>
            </a:r>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41440" y="0"/>
            <a:ext cx="1190625" cy="504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8" name="Picture 2" descr="C:\Users\Administrator\Downloads\ChatGPT Image Oct 10, 2025, 03_41_49 AM.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029199" y="0"/>
            <a:ext cx="4114801" cy="514350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552950"/>
            <a:ext cx="1190625" cy="504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851227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438150"/>
            <a:ext cx="4953000" cy="800100"/>
          </a:xfrm>
        </p:spPr>
        <p:txBody>
          <a:bodyPr>
            <a:normAutofit fontScale="90000"/>
          </a:bodyPr>
          <a:lstStyle/>
          <a:p>
            <a:pPr algn="ctr"/>
            <a:br>
              <a:rPr lang="en-GB" dirty="0">
                <a:solidFill>
                  <a:srgbClr val="FF0000"/>
                </a:solidFill>
              </a:rPr>
            </a:br>
            <a:br>
              <a:rPr lang="en-GB" dirty="0">
                <a:solidFill>
                  <a:srgbClr val="FF0000"/>
                </a:solidFill>
              </a:rPr>
            </a:br>
            <a:r>
              <a:rPr lang="en-GB" sz="3100" dirty="0">
                <a:solidFill>
                  <a:srgbClr val="FF0000"/>
                </a:solidFill>
              </a:rPr>
              <a:t>Recruitment process at Tesco PLC </a:t>
            </a:r>
            <a:br>
              <a:rPr lang="en-GB" dirty="0">
                <a:solidFill>
                  <a:srgbClr val="FF0000"/>
                </a:solidFill>
              </a:rPr>
            </a:br>
            <a:br>
              <a:rPr lang="en-US" dirty="0">
                <a:solidFill>
                  <a:srgbClr val="0070C0"/>
                </a:solidFill>
              </a:rPr>
            </a:br>
            <a:endParaRPr lang="en-US" dirty="0"/>
          </a:p>
        </p:txBody>
      </p:sp>
      <p:pic>
        <p:nvPicPr>
          <p:cNvPr id="1026" name="Picture 2" descr="C:\Users\Administrator\Downloads\ChatGPT Image Oct 13, 2025, 04_37_09 AM.png"/>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5181600" y="0"/>
            <a:ext cx="3962400" cy="51435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228600" y="1885950"/>
            <a:ext cx="4572000" cy="1477328"/>
          </a:xfrm>
          <a:prstGeom prst="rect">
            <a:avLst/>
          </a:prstGeom>
        </p:spPr>
        <p:txBody>
          <a:bodyPr>
            <a:spAutoFit/>
          </a:bodyPr>
          <a:lstStyle/>
          <a:p>
            <a:pPr marL="109728" indent="0" algn="just">
              <a:buNone/>
            </a:pPr>
            <a:r>
              <a:rPr lang="en-US" dirty="0">
                <a:solidFill>
                  <a:srgbClr val="0070C0"/>
                </a:solidFill>
              </a:rPr>
              <a:t>Job Analysis </a:t>
            </a:r>
          </a:p>
          <a:p>
            <a:pPr marL="109728" indent="0" algn="just">
              <a:buNone/>
            </a:pPr>
            <a:r>
              <a:rPr lang="en-US" dirty="0"/>
              <a:t>A job analysis is the systematic process of gathering, documenting, and </a:t>
            </a:r>
            <a:r>
              <a:rPr lang="en-US" dirty="0" err="1"/>
              <a:t>analysing</a:t>
            </a:r>
            <a:r>
              <a:rPr lang="en-US" dirty="0"/>
              <a:t> information about a specific job (Gupta, N. and Gupta, A.K., 2025.) </a:t>
            </a:r>
          </a:p>
        </p:txBody>
      </p:sp>
      <p:pic>
        <p:nvPicPr>
          <p:cNvPr id="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552950"/>
            <a:ext cx="1190625" cy="504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268983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285750"/>
            <a:ext cx="4343400" cy="457200"/>
          </a:xfrm>
        </p:spPr>
        <p:txBody>
          <a:bodyPr>
            <a:normAutofit/>
          </a:bodyPr>
          <a:lstStyle/>
          <a:p>
            <a:r>
              <a:rPr lang="en-GB" sz="2000" dirty="0">
                <a:solidFill>
                  <a:srgbClr val="FF0000"/>
                </a:solidFill>
              </a:rPr>
              <a:t>Recruitment process at Tesco PLC </a:t>
            </a:r>
            <a:endParaRPr lang="en-US" sz="2000" dirty="0">
              <a:solidFill>
                <a:srgbClr val="0070C0"/>
              </a:solidFill>
            </a:endParaRPr>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41440" y="0"/>
            <a:ext cx="1190625" cy="504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2"/>
          <p:cNvSpPr txBox="1">
            <a:spLocks/>
          </p:cNvSpPr>
          <p:nvPr/>
        </p:nvSpPr>
        <p:spPr>
          <a:xfrm>
            <a:off x="304800" y="1123950"/>
            <a:ext cx="4038600" cy="3243834"/>
          </a:xfrm>
          <a:prstGeom prst="rect">
            <a:avLst/>
          </a:prstGeom>
        </p:spPr>
        <p:txBody>
          <a:bodyPr vert="horz">
            <a:normAutofit/>
          </a:bodyPr>
          <a:lst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a:lstStyle>
          <a:p>
            <a:pPr marL="109728" indent="0" algn="just">
              <a:buNone/>
            </a:pPr>
            <a:r>
              <a:rPr lang="en-US" sz="1400" b="1" dirty="0">
                <a:solidFill>
                  <a:srgbClr val="0070C0"/>
                </a:solidFill>
              </a:rPr>
              <a:t>Job Description</a:t>
            </a:r>
          </a:p>
          <a:p>
            <a:pPr marL="109728" indent="0" algn="just">
              <a:buNone/>
            </a:pPr>
            <a:r>
              <a:rPr lang="en-US" sz="1400" dirty="0"/>
              <a:t>It outlines the duties, responsibilities, reporting lines, and objectives of the role (Wright State University, 2024). </a:t>
            </a:r>
          </a:p>
        </p:txBody>
      </p:sp>
      <p:pic>
        <p:nvPicPr>
          <p:cNvPr id="2050" name="Picture 2" descr="C:\Users\Administrator\Downloads\ChatGPT Image Oct 13, 2025, 04_48_12 AM.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257801" y="0"/>
            <a:ext cx="3962400" cy="514350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552950"/>
            <a:ext cx="1190625" cy="504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753762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673100"/>
            <a:ext cx="8229600" cy="800100"/>
          </a:xfrm>
        </p:spPr>
        <p:txBody>
          <a:bodyPr/>
          <a:lstStyle/>
          <a:p>
            <a:endParaRPr lang="en-US" dirty="0"/>
          </a:p>
        </p:txBody>
      </p:sp>
      <p:sp>
        <p:nvSpPr>
          <p:cNvPr id="4" name="Content Placeholder 2"/>
          <p:cNvSpPr txBox="1">
            <a:spLocks/>
          </p:cNvSpPr>
          <p:nvPr/>
        </p:nvSpPr>
        <p:spPr>
          <a:xfrm>
            <a:off x="533400" y="1504950"/>
            <a:ext cx="4038600" cy="3243834"/>
          </a:xfrm>
          <a:prstGeom prst="rect">
            <a:avLst/>
          </a:prstGeom>
        </p:spPr>
        <p:txBody>
          <a:bodyPr vert="horz">
            <a:normAutofit/>
          </a:bodyPr>
          <a:lst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a:lstStyle>
          <a:p>
            <a:pPr marL="109728" indent="0" algn="just">
              <a:buFont typeface="Georgia"/>
              <a:buNone/>
            </a:pPr>
            <a:r>
              <a:rPr lang="en-US" sz="1400" b="1" dirty="0">
                <a:solidFill>
                  <a:srgbClr val="0070C0"/>
                </a:solidFill>
              </a:rPr>
              <a:t>Person Specification</a:t>
            </a:r>
            <a:endParaRPr lang="en-US" sz="1400" dirty="0"/>
          </a:p>
          <a:p>
            <a:pPr marL="109728" indent="0" algn="just">
              <a:buFont typeface="Georgia"/>
              <a:buNone/>
            </a:pPr>
            <a:r>
              <a:rPr lang="en-US" sz="1400" dirty="0"/>
              <a:t>This defines the ideal candidate's attributes, typically categorized as 'Essential' and 'Desirable‘ (</a:t>
            </a:r>
            <a:r>
              <a:rPr lang="en-US" sz="1400" dirty="0" err="1"/>
              <a:t>Kurek</a:t>
            </a:r>
            <a:r>
              <a:rPr lang="en-US" sz="1400" dirty="0"/>
              <a:t>, J., et al., 2024). For a transformation role, essential criteria include.</a:t>
            </a:r>
          </a:p>
          <a:p>
            <a:pPr marL="452628" indent="-342900">
              <a:buFont typeface="+mj-lt"/>
              <a:buAutoNum type="arabicPeriod"/>
            </a:pPr>
            <a:r>
              <a:rPr lang="en-US" sz="1400" b="1" dirty="0"/>
              <a:t>Education &amp; Qualifications</a:t>
            </a:r>
            <a:endParaRPr lang="en-US" sz="1400" b="1" dirty="0">
              <a:latin typeface="quote-cjk-patch"/>
            </a:endParaRPr>
          </a:p>
          <a:p>
            <a:pPr marL="452628" indent="-342900">
              <a:buFont typeface="+mj-lt"/>
              <a:buAutoNum type="arabicPeriod"/>
            </a:pPr>
            <a:r>
              <a:rPr lang="en-US" sz="1400" b="1" dirty="0"/>
              <a:t>Experience &amp; Knowledge </a:t>
            </a:r>
          </a:p>
          <a:p>
            <a:pPr marL="452628" indent="-342900">
              <a:buFont typeface="+mj-lt"/>
              <a:buAutoNum type="arabicPeriod"/>
            </a:pPr>
            <a:r>
              <a:rPr lang="en-US" sz="1400" b="1" dirty="0"/>
              <a:t>Skills &amp; Competency</a:t>
            </a:r>
          </a:p>
          <a:p>
            <a:pPr marL="452628" indent="-342900">
              <a:buFont typeface="+mj-lt"/>
              <a:buAutoNum type="arabicPeriod"/>
            </a:pPr>
            <a:r>
              <a:rPr lang="en-US" sz="1400" b="1" dirty="0" err="1"/>
              <a:t>Behaviours</a:t>
            </a:r>
            <a:r>
              <a:rPr lang="en-US" sz="1400" b="1" dirty="0"/>
              <a:t> &amp; Values</a:t>
            </a:r>
            <a:endParaRPr lang="en-US" sz="1400" dirty="0"/>
          </a:p>
        </p:txBody>
      </p:sp>
      <p:pic>
        <p:nvPicPr>
          <p:cNvPr id="3074" name="Picture 2" descr="C:\Users\Administrator\Downloads\ChatGPT Image Oct 13, 2025, 04_57_51 AM.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410200" y="-31750"/>
            <a:ext cx="3733800" cy="517525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4552950"/>
            <a:ext cx="1190625" cy="504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352797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950576121"/>
              </p:ext>
            </p:extLst>
          </p:nvPr>
        </p:nvGraphicFramePr>
        <p:xfrm>
          <a:off x="216664" y="504825"/>
          <a:ext cx="8915401" cy="4462887"/>
        </p:xfrm>
        <a:graphic>
          <a:graphicData uri="http://schemas.openxmlformats.org/drawingml/2006/table">
            <a:tbl>
              <a:tblPr>
                <a:tableStyleId>{E8B1032C-EA38-4F05-BA0D-38AFFFC7BED3}</a:tableStyleId>
              </a:tblPr>
              <a:tblGrid>
                <a:gridCol w="2493781">
                  <a:extLst>
                    <a:ext uri="{9D8B030D-6E8A-4147-A177-3AD203B41FA5}">
                      <a16:colId xmlns:a16="http://schemas.microsoft.com/office/drawing/2014/main" val="20000"/>
                    </a:ext>
                  </a:extLst>
                </a:gridCol>
                <a:gridCol w="3058410">
                  <a:extLst>
                    <a:ext uri="{9D8B030D-6E8A-4147-A177-3AD203B41FA5}">
                      <a16:colId xmlns:a16="http://schemas.microsoft.com/office/drawing/2014/main" val="20001"/>
                    </a:ext>
                  </a:extLst>
                </a:gridCol>
                <a:gridCol w="3363210">
                  <a:extLst>
                    <a:ext uri="{9D8B030D-6E8A-4147-A177-3AD203B41FA5}">
                      <a16:colId xmlns:a16="http://schemas.microsoft.com/office/drawing/2014/main" val="20002"/>
                    </a:ext>
                  </a:extLst>
                </a:gridCol>
              </a:tblGrid>
              <a:tr h="225919">
                <a:tc>
                  <a:txBody>
                    <a:bodyPr/>
                    <a:lstStyle/>
                    <a:p>
                      <a:pPr algn="l"/>
                      <a:r>
                        <a:rPr lang="en-US" sz="1050" b="1" dirty="0">
                          <a:effectLst/>
                        </a:rPr>
                        <a:t>Criteria</a:t>
                      </a:r>
                      <a:endParaRPr lang="en-US" sz="1050" b="1" dirty="0">
                        <a:effectLst/>
                        <a:latin typeface="quote-cjk-patch"/>
                      </a:endParaRPr>
                    </a:p>
                  </a:txBody>
                  <a:tcPr marL="31210" marR="52016" marT="32510" marB="32510" anchor="ctr">
                    <a:solidFill>
                      <a:srgbClr val="FF0000"/>
                    </a:solidFill>
                  </a:tcPr>
                </a:tc>
                <a:tc>
                  <a:txBody>
                    <a:bodyPr/>
                    <a:lstStyle/>
                    <a:p>
                      <a:pPr algn="l"/>
                      <a:r>
                        <a:rPr lang="en-US" sz="1050" b="1" dirty="0">
                          <a:effectLst/>
                        </a:rPr>
                        <a:t>Essential</a:t>
                      </a:r>
                      <a:endParaRPr lang="en-US" sz="1050" b="1" dirty="0">
                        <a:effectLst/>
                        <a:latin typeface="quote-cjk-patch"/>
                      </a:endParaRPr>
                    </a:p>
                  </a:txBody>
                  <a:tcPr marL="52016" marR="52016" marT="32510" marB="32510" anchor="ctr">
                    <a:solidFill>
                      <a:srgbClr val="FF0000"/>
                    </a:solidFill>
                  </a:tcPr>
                </a:tc>
                <a:tc>
                  <a:txBody>
                    <a:bodyPr/>
                    <a:lstStyle/>
                    <a:p>
                      <a:pPr algn="l"/>
                      <a:r>
                        <a:rPr lang="en-US" sz="1050" b="1" dirty="0">
                          <a:effectLst/>
                        </a:rPr>
                        <a:t>Desirable</a:t>
                      </a:r>
                      <a:endParaRPr lang="en-US" sz="1050" b="1" dirty="0">
                        <a:effectLst/>
                        <a:latin typeface="quote-cjk-patch"/>
                      </a:endParaRPr>
                    </a:p>
                  </a:txBody>
                  <a:tcPr marL="52016" marR="52016" marT="32510" marB="32510" anchor="ctr">
                    <a:solidFill>
                      <a:srgbClr val="FF0000"/>
                    </a:solidFill>
                  </a:tcPr>
                </a:tc>
                <a:extLst>
                  <a:ext uri="{0D108BD9-81ED-4DB2-BD59-A6C34878D82A}">
                    <a16:rowId xmlns:a16="http://schemas.microsoft.com/office/drawing/2014/main" val="10000"/>
                  </a:ext>
                </a:extLst>
              </a:tr>
              <a:tr h="725913">
                <a:tc>
                  <a:txBody>
                    <a:bodyPr/>
                    <a:lstStyle/>
                    <a:p>
                      <a:r>
                        <a:rPr lang="en-US" sz="1050" b="1" dirty="0">
                          <a:effectLst/>
                        </a:rPr>
                        <a:t>Education &amp; Qualifications</a:t>
                      </a:r>
                      <a:endParaRPr lang="en-US" sz="1050" b="1" dirty="0">
                        <a:effectLst/>
                        <a:latin typeface="quote-cjk-patch"/>
                      </a:endParaRPr>
                    </a:p>
                  </a:txBody>
                  <a:tcPr marL="31210" marR="52016" marT="32510" marB="32510" anchor="ctr">
                    <a:solidFill>
                      <a:schemeClr val="accent2"/>
                    </a:solidFill>
                  </a:tcPr>
                </a:tc>
                <a:tc>
                  <a:txBody>
                    <a:bodyPr/>
                    <a:lstStyle/>
                    <a:p>
                      <a:r>
                        <a:rPr lang="en-US" sz="1050" dirty="0">
                          <a:effectLst/>
                        </a:rPr>
                        <a:t>- Degree or equivalent experience.</a:t>
                      </a:r>
                      <a:br>
                        <a:rPr lang="en-US" sz="1050" dirty="0">
                          <a:effectLst/>
                        </a:rPr>
                      </a:br>
                      <a:r>
                        <a:rPr lang="en-US" sz="1050" dirty="0">
                          <a:effectLst/>
                        </a:rPr>
                        <a:t>- Formal project management qualification (e.g.,</a:t>
                      </a:r>
                      <a:r>
                        <a:rPr lang="en-US" sz="1050" baseline="0" dirty="0">
                          <a:effectLst/>
                        </a:rPr>
                        <a:t> </a:t>
                      </a:r>
                      <a:r>
                        <a:rPr lang="en-US" sz="1050" dirty="0">
                          <a:effectLst/>
                        </a:rPr>
                        <a:t>PMP).</a:t>
                      </a:r>
                      <a:endParaRPr lang="en-US" sz="1050" b="0" dirty="0">
                        <a:effectLst/>
                        <a:latin typeface="quote-cjk-patch"/>
                      </a:endParaRPr>
                    </a:p>
                  </a:txBody>
                  <a:tcPr marL="52016" marR="52016" marT="32510" marB="32510" anchor="ctr">
                    <a:solidFill>
                      <a:srgbClr val="FFC000"/>
                    </a:solidFill>
                  </a:tcPr>
                </a:tc>
                <a:tc>
                  <a:txBody>
                    <a:bodyPr/>
                    <a:lstStyle/>
                    <a:p>
                      <a:r>
                        <a:rPr lang="en-US" sz="1050" dirty="0">
                          <a:effectLst/>
                        </a:rPr>
                        <a:t>- Master's degree in Business or related field.</a:t>
                      </a:r>
                      <a:br>
                        <a:rPr lang="en-US" sz="1050" dirty="0">
                          <a:effectLst/>
                        </a:rPr>
                      </a:br>
                      <a:r>
                        <a:rPr lang="en-US" sz="1050" dirty="0">
                          <a:effectLst/>
                        </a:rPr>
                        <a:t>- Change management certification (e.g., </a:t>
                      </a:r>
                      <a:r>
                        <a:rPr lang="en-US" sz="1050" dirty="0" err="1">
                          <a:effectLst/>
                        </a:rPr>
                        <a:t>Prosci</a:t>
                      </a:r>
                      <a:r>
                        <a:rPr lang="en-US" sz="1050" dirty="0">
                          <a:effectLst/>
                        </a:rPr>
                        <a:t>).</a:t>
                      </a:r>
                      <a:endParaRPr lang="en-US" sz="1050" b="0" dirty="0">
                        <a:effectLst/>
                        <a:latin typeface="quote-cjk-patch"/>
                      </a:endParaRPr>
                    </a:p>
                  </a:txBody>
                  <a:tcPr marL="52016" marR="31210" marT="32510" marB="32510" anchor="ctr">
                    <a:solidFill>
                      <a:srgbClr val="92D050"/>
                    </a:solidFill>
                  </a:tcPr>
                </a:tc>
                <a:extLst>
                  <a:ext uri="{0D108BD9-81ED-4DB2-BD59-A6C34878D82A}">
                    <a16:rowId xmlns:a16="http://schemas.microsoft.com/office/drawing/2014/main" val="10001"/>
                  </a:ext>
                </a:extLst>
              </a:tr>
              <a:tr h="1059242">
                <a:tc>
                  <a:txBody>
                    <a:bodyPr/>
                    <a:lstStyle/>
                    <a:p>
                      <a:r>
                        <a:rPr lang="en-US" sz="1050" b="1" dirty="0">
                          <a:effectLst/>
                        </a:rPr>
                        <a:t>Experience &amp; Knowledge</a:t>
                      </a:r>
                      <a:endParaRPr lang="en-US" sz="1050" b="1" dirty="0">
                        <a:effectLst/>
                        <a:latin typeface="quote-cjk-patch"/>
                      </a:endParaRPr>
                    </a:p>
                  </a:txBody>
                  <a:tcPr marL="31210" marR="52016" marT="32510" marB="32510" anchor="ctr">
                    <a:solidFill>
                      <a:schemeClr val="accent2"/>
                    </a:solidFill>
                  </a:tcPr>
                </a:tc>
                <a:tc>
                  <a:txBody>
                    <a:bodyPr/>
                    <a:lstStyle/>
                    <a:p>
                      <a:r>
                        <a:rPr lang="en-US" sz="1050" dirty="0">
                          <a:effectLst/>
                        </a:rPr>
                        <a:t>- Proven track record of delivering complex business/IT projects.</a:t>
                      </a:r>
                      <a:br>
                        <a:rPr lang="en-US" sz="1050" dirty="0">
                          <a:effectLst/>
                        </a:rPr>
                      </a:br>
                      <a:r>
                        <a:rPr lang="en-US" sz="1050" dirty="0">
                          <a:effectLst/>
                        </a:rPr>
                        <a:t>- Strong knowledge of project management methodologies (Agile/Waterfall).</a:t>
                      </a:r>
                      <a:br>
                        <a:rPr lang="en-US" sz="1050" dirty="0">
                          <a:effectLst/>
                        </a:rPr>
                      </a:br>
                      <a:r>
                        <a:rPr lang="en-US" sz="1050" dirty="0">
                          <a:effectLst/>
                        </a:rPr>
                        <a:t>- Experience managing budgets and resources.</a:t>
                      </a:r>
                      <a:endParaRPr lang="en-US" sz="1050" b="0" dirty="0">
                        <a:effectLst/>
                        <a:latin typeface="quote-cjk-patch"/>
                      </a:endParaRPr>
                    </a:p>
                  </a:txBody>
                  <a:tcPr marL="52016" marR="52016" marT="32510" marB="32510" anchor="ctr">
                    <a:solidFill>
                      <a:srgbClr val="FFC000"/>
                    </a:solidFill>
                  </a:tcPr>
                </a:tc>
                <a:tc>
                  <a:txBody>
                    <a:bodyPr/>
                    <a:lstStyle/>
                    <a:p>
                      <a:r>
                        <a:rPr lang="en-US" sz="1050" dirty="0">
                          <a:effectLst/>
                        </a:rPr>
                        <a:t>- Previous experience in the retail sector.</a:t>
                      </a:r>
                      <a:br>
                        <a:rPr lang="en-US" sz="1050" dirty="0">
                          <a:effectLst/>
                        </a:rPr>
                      </a:br>
                      <a:r>
                        <a:rPr lang="en-US" sz="1050" dirty="0">
                          <a:effectLst/>
                        </a:rPr>
                        <a:t>- Experience with organizational change management.</a:t>
                      </a:r>
                      <a:endParaRPr lang="en-US" sz="1050" b="0" dirty="0">
                        <a:effectLst/>
                        <a:latin typeface="quote-cjk-patch"/>
                      </a:endParaRPr>
                    </a:p>
                  </a:txBody>
                  <a:tcPr marL="52016" marR="31210" marT="32510" marB="32510" anchor="ctr">
                    <a:solidFill>
                      <a:srgbClr val="92D050"/>
                    </a:solidFill>
                  </a:tcPr>
                </a:tc>
                <a:extLst>
                  <a:ext uri="{0D108BD9-81ED-4DB2-BD59-A6C34878D82A}">
                    <a16:rowId xmlns:a16="http://schemas.microsoft.com/office/drawing/2014/main" val="10002"/>
                  </a:ext>
                </a:extLst>
              </a:tr>
              <a:tr h="1392571">
                <a:tc>
                  <a:txBody>
                    <a:bodyPr/>
                    <a:lstStyle/>
                    <a:p>
                      <a:r>
                        <a:rPr lang="en-US" sz="1050" b="1">
                          <a:effectLst/>
                        </a:rPr>
                        <a:t>Skills &amp; Competencies</a:t>
                      </a:r>
                      <a:endParaRPr lang="en-US" sz="1050" b="1">
                        <a:effectLst/>
                        <a:latin typeface="quote-cjk-patch"/>
                      </a:endParaRPr>
                    </a:p>
                  </a:txBody>
                  <a:tcPr marL="31210" marR="52016" marT="32510" marB="32510" anchor="ctr">
                    <a:solidFill>
                      <a:schemeClr val="accent2"/>
                    </a:solidFill>
                  </a:tcPr>
                </a:tc>
                <a:tc>
                  <a:txBody>
                    <a:bodyPr/>
                    <a:lstStyle/>
                    <a:p>
                      <a:r>
                        <a:rPr lang="en-US" sz="1050" dirty="0">
                          <a:effectLst/>
                        </a:rPr>
                        <a:t>- Excellent leadership and team motivation skills.</a:t>
                      </a:r>
                      <a:br>
                        <a:rPr lang="en-US" sz="1050" dirty="0">
                          <a:effectLst/>
                        </a:rPr>
                      </a:br>
                      <a:r>
                        <a:rPr lang="en-US" sz="1050" dirty="0">
                          <a:effectLst/>
                        </a:rPr>
                        <a:t>- Superior stakeholder management and communication skills.</a:t>
                      </a:r>
                      <a:br>
                        <a:rPr lang="en-US" sz="1050" dirty="0">
                          <a:effectLst/>
                        </a:rPr>
                      </a:br>
                      <a:r>
                        <a:rPr lang="en-US" sz="1050" dirty="0">
                          <a:effectLst/>
                        </a:rPr>
                        <a:t>- Strong risk management and problem-solving abilities.</a:t>
                      </a:r>
                      <a:br>
                        <a:rPr lang="en-US" sz="1050" dirty="0">
                          <a:effectLst/>
                        </a:rPr>
                      </a:br>
                      <a:r>
                        <a:rPr lang="en-US" sz="1050" dirty="0">
                          <a:effectLst/>
                        </a:rPr>
                        <a:t>- Proficient with project management software (e.g., MS Project, Jira).</a:t>
                      </a:r>
                      <a:endParaRPr lang="en-US" sz="1050" b="0" dirty="0">
                        <a:effectLst/>
                        <a:latin typeface="quote-cjk-patch"/>
                      </a:endParaRPr>
                    </a:p>
                  </a:txBody>
                  <a:tcPr marL="52016" marR="52016" marT="32510" marB="32510" anchor="ctr">
                    <a:solidFill>
                      <a:srgbClr val="FFC000"/>
                    </a:solidFill>
                  </a:tcPr>
                </a:tc>
                <a:tc>
                  <a:txBody>
                    <a:bodyPr/>
                    <a:lstStyle/>
                    <a:p>
                      <a:r>
                        <a:rPr lang="en-US" sz="1050" dirty="0">
                          <a:effectLst/>
                        </a:rPr>
                        <a:t>- Advanced data analysis skills.</a:t>
                      </a:r>
                      <a:br>
                        <a:rPr lang="en-US" sz="1050" dirty="0">
                          <a:effectLst/>
                        </a:rPr>
                      </a:br>
                      <a:r>
                        <a:rPr lang="en-US" sz="1050" dirty="0">
                          <a:effectLst/>
                        </a:rPr>
                        <a:t>- Negotiation and influencing skills at a senior level.</a:t>
                      </a:r>
                      <a:endParaRPr lang="en-US" sz="1050" b="0" dirty="0">
                        <a:effectLst/>
                        <a:latin typeface="quote-cjk-patch"/>
                      </a:endParaRPr>
                    </a:p>
                  </a:txBody>
                  <a:tcPr marL="52016" marR="31210" marT="32510" marB="32510" anchor="ctr">
                    <a:solidFill>
                      <a:srgbClr val="92D050"/>
                    </a:solidFill>
                  </a:tcPr>
                </a:tc>
                <a:extLst>
                  <a:ext uri="{0D108BD9-81ED-4DB2-BD59-A6C34878D82A}">
                    <a16:rowId xmlns:a16="http://schemas.microsoft.com/office/drawing/2014/main" val="10003"/>
                  </a:ext>
                </a:extLst>
              </a:tr>
              <a:tr h="1059242">
                <a:tc>
                  <a:txBody>
                    <a:bodyPr/>
                    <a:lstStyle/>
                    <a:p>
                      <a:r>
                        <a:rPr lang="en-US" sz="1050" b="1" dirty="0" err="1">
                          <a:effectLst/>
                        </a:rPr>
                        <a:t>Behaviours</a:t>
                      </a:r>
                      <a:r>
                        <a:rPr lang="en-US" sz="1050" b="1" dirty="0">
                          <a:effectLst/>
                        </a:rPr>
                        <a:t> &amp; Values</a:t>
                      </a:r>
                      <a:endParaRPr lang="en-US" sz="1050" b="1" dirty="0">
                        <a:effectLst/>
                        <a:latin typeface="quote-cjk-patch"/>
                      </a:endParaRPr>
                    </a:p>
                  </a:txBody>
                  <a:tcPr marL="31210" marR="52016" marT="32510" marB="32510" anchor="ctr">
                    <a:solidFill>
                      <a:schemeClr val="accent2"/>
                    </a:solidFill>
                  </a:tcPr>
                </a:tc>
                <a:tc>
                  <a:txBody>
                    <a:bodyPr/>
                    <a:lstStyle/>
                    <a:p>
                      <a:r>
                        <a:rPr lang="en-US" sz="1050" dirty="0">
                          <a:effectLst/>
                        </a:rPr>
                        <a:t>- Passion for driving change and delivering results.</a:t>
                      </a:r>
                      <a:br>
                        <a:rPr lang="en-US" sz="1050" dirty="0">
                          <a:effectLst/>
                        </a:rPr>
                      </a:br>
                      <a:r>
                        <a:rPr lang="en-US" sz="1050" dirty="0">
                          <a:effectLst/>
                        </a:rPr>
                        <a:t>- Resilient and adaptable in a fast-paced environment.</a:t>
                      </a:r>
                      <a:br>
                        <a:rPr lang="en-US" sz="1050" dirty="0">
                          <a:effectLst/>
                        </a:rPr>
                      </a:br>
                      <a:r>
                        <a:rPr lang="en-US" sz="1050" dirty="0">
                          <a:effectLst/>
                        </a:rPr>
                        <a:t>- A strong team player who embodies Tesco's values ("We treat everyone fairly").</a:t>
                      </a:r>
                      <a:endParaRPr lang="en-US" sz="1050" b="0" dirty="0">
                        <a:effectLst/>
                        <a:latin typeface="quote-cjk-patch"/>
                      </a:endParaRPr>
                    </a:p>
                  </a:txBody>
                  <a:tcPr marL="52016" marR="52016" marT="32510" marB="32510" anchor="ctr">
                    <a:solidFill>
                      <a:srgbClr val="FFC000"/>
                    </a:solidFill>
                  </a:tcPr>
                </a:tc>
                <a:tc>
                  <a:txBody>
                    <a:bodyPr/>
                    <a:lstStyle/>
                    <a:p>
                      <a:r>
                        <a:rPr lang="en-US" sz="1050" dirty="0">
                          <a:effectLst/>
                        </a:rPr>
                        <a:t>- Proactive and innovative mindset.</a:t>
                      </a:r>
                      <a:br>
                        <a:rPr lang="en-US" sz="1050" dirty="0">
                          <a:effectLst/>
                        </a:rPr>
                      </a:br>
                      <a:r>
                        <a:rPr lang="en-US" sz="1050" dirty="0">
                          <a:effectLst/>
                        </a:rPr>
                        <a:t>- Champions diversity and inclusion.</a:t>
                      </a:r>
                      <a:endParaRPr lang="en-US" sz="1050" b="0" dirty="0">
                        <a:effectLst/>
                        <a:latin typeface="quote-cjk-patch"/>
                      </a:endParaRPr>
                    </a:p>
                  </a:txBody>
                  <a:tcPr marL="52016" marR="31210" marT="32510" marB="32510" anchor="ctr">
                    <a:solidFill>
                      <a:srgbClr val="92D050"/>
                    </a:solidFill>
                  </a:tcPr>
                </a:tc>
                <a:extLst>
                  <a:ext uri="{0D108BD9-81ED-4DB2-BD59-A6C34878D82A}">
                    <a16:rowId xmlns:a16="http://schemas.microsoft.com/office/drawing/2014/main" val="10004"/>
                  </a:ext>
                </a:extLst>
              </a:tr>
            </a:tbl>
          </a:graphicData>
        </a:graphic>
      </p:graphicFrame>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41440" y="0"/>
            <a:ext cx="1190625" cy="504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52400" y="-12357"/>
            <a:ext cx="3124200" cy="369332"/>
          </a:xfrm>
          <a:prstGeom prst="rect">
            <a:avLst/>
          </a:prstGeom>
        </p:spPr>
        <p:txBody>
          <a:bodyPr wrap="square">
            <a:spAutoFit/>
          </a:bodyPr>
          <a:lstStyle/>
          <a:p>
            <a:r>
              <a:rPr lang="en-US" b="1" dirty="0">
                <a:solidFill>
                  <a:srgbClr val="FFFF00"/>
                </a:solidFill>
              </a:rPr>
              <a:t>Person Specification</a:t>
            </a:r>
            <a:endParaRPr lang="en-US" dirty="0">
              <a:solidFill>
                <a:srgbClr val="FFFF00"/>
              </a:solidFill>
            </a:endParaRPr>
          </a:p>
        </p:txBody>
      </p:sp>
    </p:spTree>
    <p:extLst>
      <p:ext uri="{BB962C8B-B14F-4D97-AF65-F5344CB8AC3E}">
        <p14:creationId xmlns:p14="http://schemas.microsoft.com/office/powerpoint/2010/main" val="27788384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 y="361950"/>
            <a:ext cx="6096000" cy="495300"/>
          </a:xfrm>
        </p:spPr>
        <p:txBody>
          <a:bodyPr>
            <a:normAutofit fontScale="90000"/>
          </a:bodyPr>
          <a:lstStyle/>
          <a:p>
            <a:r>
              <a:rPr lang="en-US" sz="2000" b="1" dirty="0">
                <a:solidFill>
                  <a:srgbClr val="FF0000"/>
                </a:solidFill>
              </a:rPr>
              <a:t>3 Different Types of Interviews for the Team Member</a:t>
            </a:r>
            <a:br>
              <a:rPr lang="en-US" sz="2000" b="1" dirty="0">
                <a:solidFill>
                  <a:srgbClr val="FF0000"/>
                </a:solidFill>
              </a:rPr>
            </a:br>
            <a:endParaRPr lang="en-US" sz="2000" dirty="0">
              <a:solidFill>
                <a:srgbClr val="FF0000"/>
              </a:solidFill>
            </a:endParaRPr>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41440" y="0"/>
            <a:ext cx="1190625" cy="504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0" name="Picture 2" descr="C:\Users\Administrator\Downloads\ChatGPT Image Oct 10, 2025, 08_52_44 AM.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52600" y="666750"/>
            <a:ext cx="3962400" cy="43215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17693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361950"/>
            <a:ext cx="8229600" cy="457200"/>
          </a:xfrm>
        </p:spPr>
        <p:txBody>
          <a:bodyPr>
            <a:noAutofit/>
          </a:bodyPr>
          <a:lstStyle/>
          <a:p>
            <a:r>
              <a:rPr lang="en-US" sz="1600" b="1" dirty="0">
                <a:solidFill>
                  <a:srgbClr val="FF0000"/>
                </a:solidFill>
              </a:rPr>
              <a:t>3 Different Types of Interviews for the Team Member</a:t>
            </a:r>
            <a:br>
              <a:rPr lang="en-US" sz="1600" b="1" dirty="0">
                <a:solidFill>
                  <a:srgbClr val="FF0000"/>
                </a:solidFill>
              </a:rPr>
            </a:br>
            <a:endParaRPr lang="en-US" sz="1600" dirty="0"/>
          </a:p>
        </p:txBody>
      </p:sp>
      <p:sp>
        <p:nvSpPr>
          <p:cNvPr id="3" name="Content Placeholder 2"/>
          <p:cNvSpPr>
            <a:spLocks noGrp="1"/>
          </p:cNvSpPr>
          <p:nvPr>
            <p:ph idx="1"/>
          </p:nvPr>
        </p:nvSpPr>
        <p:spPr>
          <a:xfrm>
            <a:off x="152400" y="742950"/>
            <a:ext cx="8534400" cy="4187952"/>
          </a:xfrm>
        </p:spPr>
        <p:txBody>
          <a:bodyPr>
            <a:normAutofit/>
          </a:bodyPr>
          <a:lstStyle/>
          <a:p>
            <a:pPr marL="109728" indent="0" algn="just">
              <a:buNone/>
            </a:pPr>
            <a:endParaRPr lang="en-US" sz="1400" dirty="0"/>
          </a:p>
          <a:p>
            <a:pPr marL="109728" indent="0" algn="just">
              <a:buNone/>
            </a:pPr>
            <a:endParaRPr lang="en-US" sz="1400" dirty="0"/>
          </a:p>
          <a:p>
            <a:pPr marL="109728" indent="0" algn="just">
              <a:buNone/>
            </a:pPr>
            <a:r>
              <a:rPr lang="en-US" sz="1400" dirty="0"/>
              <a:t>Candidates are asked to provide specific examples of past </a:t>
            </a:r>
            <a:r>
              <a:rPr lang="en-US" sz="1400" dirty="0" err="1"/>
              <a:t>behaviours</a:t>
            </a:r>
            <a:r>
              <a:rPr lang="en-US" sz="1400" dirty="0"/>
              <a:t> to predict future performance (Evans-</a:t>
            </a:r>
            <a:r>
              <a:rPr lang="en-US" sz="1400" dirty="0" err="1"/>
              <a:t>Uzosike</a:t>
            </a:r>
            <a:r>
              <a:rPr lang="en-US" sz="1400" dirty="0"/>
              <a:t>, I.O., et al., 2025). For a transformation role, questions should target competencies like;</a:t>
            </a:r>
          </a:p>
          <a:p>
            <a:pPr marL="452628" indent="-342900" algn="just">
              <a:buFont typeface="+mj-lt"/>
              <a:buAutoNum type="arabicPeriod"/>
            </a:pPr>
            <a:r>
              <a:rPr lang="en-US" sz="1400" b="1" dirty="0"/>
              <a:t>Leading and Managing Change</a:t>
            </a:r>
          </a:p>
          <a:p>
            <a:pPr marL="452628" indent="-342900" algn="just">
              <a:buFont typeface="+mj-lt"/>
              <a:buAutoNum type="arabicPeriod"/>
            </a:pPr>
            <a:r>
              <a:rPr lang="en-US" sz="1400" b="1" dirty="0"/>
              <a:t>Stakeholder Management and Influence</a:t>
            </a:r>
          </a:p>
          <a:p>
            <a:pPr marL="452628" indent="-342900" algn="just">
              <a:buFont typeface="+mj-lt"/>
              <a:buAutoNum type="arabicPeriod"/>
            </a:pPr>
            <a:r>
              <a:rPr lang="en-US" sz="1400" b="1" dirty="0"/>
              <a:t>Problem-Solving and Analytical Thinking</a:t>
            </a:r>
          </a:p>
          <a:p>
            <a:pPr marL="452628" indent="-342900" algn="just">
              <a:buFont typeface="+mj-lt"/>
              <a:buAutoNum type="arabicPeriod"/>
            </a:pPr>
            <a:r>
              <a:rPr lang="en-US" sz="1400" b="1" dirty="0"/>
              <a:t>Planning, Organization, and Delivery</a:t>
            </a:r>
          </a:p>
          <a:p>
            <a:pPr marL="452628" indent="-342900" algn="just">
              <a:buFont typeface="+mj-lt"/>
              <a:buAutoNum type="arabicPeriod"/>
            </a:pPr>
            <a:r>
              <a:rPr lang="en-US" sz="1400" b="1" dirty="0"/>
              <a:t>Communication and Impact</a:t>
            </a:r>
          </a:p>
          <a:p>
            <a:pPr marL="452628" indent="-342900" algn="just">
              <a:buFont typeface="+mj-lt"/>
              <a:buAutoNum type="arabicPeriod"/>
            </a:pPr>
            <a:r>
              <a:rPr lang="en-US" sz="1400" b="1" dirty="0"/>
              <a:t>Resilience and Adaptability</a:t>
            </a:r>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41440" y="0"/>
            <a:ext cx="1190625" cy="504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Content Placeholder 2"/>
          <p:cNvSpPr txBox="1">
            <a:spLocks/>
          </p:cNvSpPr>
          <p:nvPr/>
        </p:nvSpPr>
        <p:spPr>
          <a:xfrm>
            <a:off x="2061519" y="819150"/>
            <a:ext cx="3733800" cy="533400"/>
          </a:xfrm>
          <a:prstGeom prst="rect">
            <a:avLst/>
          </a:prstGeom>
          <a:solidFill>
            <a:srgbClr val="92D050"/>
          </a:solidFill>
        </p:spPr>
        <p:txBody>
          <a:bodyPr vert="horz">
            <a:normAutofit/>
          </a:bodyPr>
          <a:lst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a:lstStyle>
          <a:p>
            <a:pPr marL="109728" indent="0">
              <a:buFont typeface="Georgia"/>
              <a:buNone/>
            </a:pPr>
            <a:r>
              <a:rPr lang="en-US" sz="1400" b="1" dirty="0"/>
              <a:t>Competency-Based Interview</a:t>
            </a:r>
            <a:endParaRPr lang="en-US" sz="1400" dirty="0"/>
          </a:p>
        </p:txBody>
      </p:sp>
      <p:pic>
        <p:nvPicPr>
          <p:cNvPr id="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552950"/>
            <a:ext cx="1190625" cy="504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88618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361950"/>
            <a:ext cx="4572000" cy="609600"/>
          </a:xfrm>
        </p:spPr>
        <p:txBody>
          <a:bodyPr>
            <a:noAutofit/>
          </a:bodyPr>
          <a:lstStyle/>
          <a:p>
            <a:r>
              <a:rPr lang="en-US" sz="1600" b="1" dirty="0">
                <a:solidFill>
                  <a:srgbClr val="FF0000"/>
                </a:solidFill>
              </a:rPr>
              <a:t>3 Different Types of Interviews for the Team Member</a:t>
            </a:r>
            <a:br>
              <a:rPr lang="en-US" sz="1600" b="1" dirty="0">
                <a:solidFill>
                  <a:srgbClr val="FF0000"/>
                </a:solidFill>
              </a:rPr>
            </a:br>
            <a:endParaRPr lang="en-US" sz="1600" dirty="0"/>
          </a:p>
        </p:txBody>
      </p:sp>
      <p:sp>
        <p:nvSpPr>
          <p:cNvPr id="3" name="Content Placeholder 2"/>
          <p:cNvSpPr>
            <a:spLocks noGrp="1"/>
          </p:cNvSpPr>
          <p:nvPr>
            <p:ph idx="1"/>
          </p:nvPr>
        </p:nvSpPr>
        <p:spPr>
          <a:xfrm>
            <a:off x="152400" y="742950"/>
            <a:ext cx="2895600" cy="4187952"/>
          </a:xfrm>
        </p:spPr>
        <p:txBody>
          <a:bodyPr>
            <a:normAutofit/>
          </a:bodyPr>
          <a:lstStyle/>
          <a:p>
            <a:pPr marL="109728" indent="0" algn="just">
              <a:buNone/>
            </a:pPr>
            <a:endParaRPr lang="en-US" sz="1400" dirty="0"/>
          </a:p>
          <a:p>
            <a:pPr marL="109728" indent="0" algn="just">
              <a:buNone/>
            </a:pPr>
            <a:endParaRPr lang="en-US" sz="1400" dirty="0"/>
          </a:p>
          <a:p>
            <a:pPr marL="109728" indent="0" algn="just">
              <a:buNone/>
            </a:pPr>
            <a:endParaRPr lang="en-US" sz="1400" dirty="0"/>
          </a:p>
          <a:p>
            <a:pPr marL="109728" indent="0" algn="just">
              <a:buNone/>
            </a:pPr>
            <a:r>
              <a:rPr lang="en-US" sz="1400" dirty="0"/>
              <a:t>Situational interviews present candidates with a hypothetical, job-related scenario and ask what they </a:t>
            </a:r>
            <a:r>
              <a:rPr lang="en-US" sz="1400" i="1" dirty="0"/>
              <a:t>would</a:t>
            </a:r>
            <a:r>
              <a:rPr lang="en-US" sz="1400" dirty="0"/>
              <a:t> do (Millar, R. and Tracey, A., 2025). </a:t>
            </a:r>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41440" y="0"/>
            <a:ext cx="1190625" cy="504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Content Placeholder 2"/>
          <p:cNvSpPr txBox="1">
            <a:spLocks/>
          </p:cNvSpPr>
          <p:nvPr/>
        </p:nvSpPr>
        <p:spPr>
          <a:xfrm>
            <a:off x="228600" y="1104900"/>
            <a:ext cx="3315730" cy="381000"/>
          </a:xfrm>
          <a:prstGeom prst="rect">
            <a:avLst/>
          </a:prstGeom>
          <a:solidFill>
            <a:srgbClr val="FF0000"/>
          </a:solidFill>
        </p:spPr>
        <p:txBody>
          <a:bodyPr vert="horz">
            <a:normAutofit/>
          </a:bodyPr>
          <a:lst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a:lstStyle>
          <a:p>
            <a:pPr marL="109728" indent="0">
              <a:buNone/>
            </a:pPr>
            <a:r>
              <a:rPr lang="en-US" sz="1400" b="1" dirty="0"/>
              <a:t>Situational Interview</a:t>
            </a:r>
            <a:endParaRPr lang="en-US" sz="1400" dirty="0"/>
          </a:p>
        </p:txBody>
      </p:sp>
      <p:pic>
        <p:nvPicPr>
          <p:cNvPr id="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552950"/>
            <a:ext cx="1190625" cy="504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8" name="Picture 2" descr="C:\Users\Administrator\Downloads\ChatGPT Image Oct 13, 2025, 05_08_59 AM.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410201" y="1147"/>
            <a:ext cx="3733800" cy="51423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28127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361950"/>
            <a:ext cx="8229600" cy="457200"/>
          </a:xfrm>
        </p:spPr>
        <p:txBody>
          <a:bodyPr>
            <a:noAutofit/>
          </a:bodyPr>
          <a:lstStyle/>
          <a:p>
            <a:r>
              <a:rPr lang="en-US" sz="1600" b="1" dirty="0">
                <a:solidFill>
                  <a:srgbClr val="FF0000"/>
                </a:solidFill>
              </a:rPr>
              <a:t>3 Different Types of Interviews for the Team Member</a:t>
            </a:r>
            <a:br>
              <a:rPr lang="en-US" sz="1600" b="1" dirty="0">
                <a:solidFill>
                  <a:srgbClr val="FF0000"/>
                </a:solidFill>
              </a:rPr>
            </a:br>
            <a:endParaRPr lang="en-US" sz="1600" dirty="0"/>
          </a:p>
        </p:txBody>
      </p:sp>
      <p:sp>
        <p:nvSpPr>
          <p:cNvPr id="3" name="Content Placeholder 2"/>
          <p:cNvSpPr>
            <a:spLocks noGrp="1"/>
          </p:cNvSpPr>
          <p:nvPr>
            <p:ph idx="1"/>
          </p:nvPr>
        </p:nvSpPr>
        <p:spPr>
          <a:xfrm>
            <a:off x="152400" y="742950"/>
            <a:ext cx="3124200" cy="4187952"/>
          </a:xfrm>
        </p:spPr>
        <p:txBody>
          <a:bodyPr>
            <a:normAutofit/>
          </a:bodyPr>
          <a:lstStyle/>
          <a:p>
            <a:pPr marL="109728" indent="0" algn="just">
              <a:buNone/>
            </a:pPr>
            <a:endParaRPr lang="en-US" sz="1400" dirty="0"/>
          </a:p>
          <a:p>
            <a:pPr marL="109728" indent="0" algn="just">
              <a:buNone/>
            </a:pPr>
            <a:endParaRPr lang="en-US" sz="1400" dirty="0"/>
          </a:p>
          <a:p>
            <a:pPr marL="109728" indent="0" algn="just">
              <a:buNone/>
            </a:pPr>
            <a:endParaRPr lang="en-US" sz="1400" dirty="0"/>
          </a:p>
          <a:p>
            <a:pPr marL="109728" indent="0" algn="just">
              <a:buNone/>
            </a:pPr>
            <a:r>
              <a:rPr lang="en-US" sz="1400" dirty="0"/>
              <a:t>Panel interview involves two or more interviewers, typically comprising the hiring manager, a senior leader from the transformation office, and a potential peer (Nielsen, S.B., 2025). This format, as suggested by Tesco's structured approach, reduces individual bias and provides a more rounded assessment of the candidate (Tesco Careers, 2024).</a:t>
            </a:r>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41440" y="0"/>
            <a:ext cx="1190625" cy="504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Content Placeholder 2"/>
          <p:cNvSpPr txBox="1">
            <a:spLocks/>
          </p:cNvSpPr>
          <p:nvPr/>
        </p:nvSpPr>
        <p:spPr>
          <a:xfrm>
            <a:off x="304800" y="857250"/>
            <a:ext cx="2971800" cy="381000"/>
          </a:xfrm>
          <a:prstGeom prst="rect">
            <a:avLst/>
          </a:prstGeom>
          <a:solidFill>
            <a:srgbClr val="FFC000"/>
          </a:solidFill>
        </p:spPr>
        <p:txBody>
          <a:bodyPr vert="horz">
            <a:normAutofit/>
          </a:bodyPr>
          <a:lst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a:lstStyle>
          <a:p>
            <a:pPr marL="109728" indent="0">
              <a:buNone/>
            </a:pPr>
            <a:r>
              <a:rPr lang="en-US" sz="1400" b="1" dirty="0"/>
              <a:t>Panel Interview</a:t>
            </a:r>
            <a:endParaRPr lang="en-US" sz="1400" dirty="0"/>
          </a:p>
        </p:txBody>
      </p:sp>
      <p:pic>
        <p:nvPicPr>
          <p:cNvPr id="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552950"/>
            <a:ext cx="1190625" cy="504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4"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40940" y="857250"/>
            <a:ext cx="5191125" cy="30861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353951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438150"/>
            <a:ext cx="8229600" cy="533400"/>
          </a:xfrm>
        </p:spPr>
        <p:txBody>
          <a:bodyPr>
            <a:noAutofit/>
          </a:bodyPr>
          <a:lstStyle/>
          <a:p>
            <a:pPr>
              <a:tabLst>
                <a:tab pos="1149350" algn="l"/>
              </a:tabLst>
            </a:pPr>
            <a:r>
              <a:rPr lang="en-US" sz="1800" b="1" dirty="0">
                <a:solidFill>
                  <a:srgbClr val="FF0000"/>
                </a:solidFill>
              </a:rPr>
              <a:t>Justification of Appropriate Questioning Techniques</a:t>
            </a:r>
            <a:br>
              <a:rPr lang="en-US" sz="1800" b="1" dirty="0">
                <a:solidFill>
                  <a:srgbClr val="FF0000"/>
                </a:solidFill>
              </a:rPr>
            </a:br>
            <a:endParaRPr lang="en-US" sz="1800" dirty="0">
              <a:solidFill>
                <a:srgbClr val="FF0000"/>
              </a:solidFill>
            </a:endParaRPr>
          </a:p>
        </p:txBody>
      </p:sp>
      <p:sp>
        <p:nvSpPr>
          <p:cNvPr id="3" name="Content Placeholder 2"/>
          <p:cNvSpPr>
            <a:spLocks noGrp="1"/>
          </p:cNvSpPr>
          <p:nvPr>
            <p:ph idx="1"/>
          </p:nvPr>
        </p:nvSpPr>
        <p:spPr>
          <a:xfrm>
            <a:off x="228600" y="971550"/>
            <a:ext cx="8458200" cy="3959352"/>
          </a:xfrm>
        </p:spPr>
        <p:txBody>
          <a:bodyPr>
            <a:normAutofit/>
          </a:bodyPr>
          <a:lstStyle/>
          <a:p>
            <a:pPr marL="109728" indent="0">
              <a:buNone/>
            </a:pPr>
            <a:r>
              <a:rPr lang="en-US" sz="1400" b="1" dirty="0">
                <a:solidFill>
                  <a:srgbClr val="0070C0"/>
                </a:solidFill>
              </a:rPr>
              <a:t>1. Open &amp; Probing Questions: MOST APPROPRIATE</a:t>
            </a:r>
          </a:p>
          <a:p>
            <a:pPr marL="109728" indent="0">
              <a:buNone/>
            </a:pPr>
            <a:r>
              <a:rPr lang="en-US" sz="1400" dirty="0"/>
              <a:t>Explores the depth and authenticity of a candidate's experience</a:t>
            </a:r>
          </a:p>
          <a:p>
            <a:pPr marL="109728" indent="0">
              <a:buNone/>
            </a:pPr>
            <a:r>
              <a:rPr lang="en-US" sz="1400" b="1" dirty="0"/>
              <a:t>Example:</a:t>
            </a:r>
            <a:endParaRPr lang="en-US" sz="1400" dirty="0"/>
          </a:p>
          <a:p>
            <a:pPr marL="109728" indent="0">
              <a:buNone/>
            </a:pPr>
            <a:r>
              <a:rPr lang="en-US" sz="1400" b="1" dirty="0"/>
              <a:t>Open Question:</a:t>
            </a:r>
            <a:r>
              <a:rPr lang="en-US" sz="1400" dirty="0"/>
              <a:t> "Tell me about a time you managed a significant project risk.“</a:t>
            </a:r>
          </a:p>
          <a:p>
            <a:pPr marL="109728" indent="0">
              <a:buNone/>
            </a:pPr>
            <a:r>
              <a:rPr lang="en-US" sz="1400" b="1" dirty="0"/>
              <a:t>Candidate's Answer:</a:t>
            </a:r>
            <a:r>
              <a:rPr lang="en-US" sz="1400" dirty="0"/>
              <a:t> "We had a supplier delay, but we managed it.“</a:t>
            </a:r>
          </a:p>
          <a:p>
            <a:pPr marL="109728" indent="0">
              <a:buNone/>
            </a:pPr>
            <a:r>
              <a:rPr lang="en-US" sz="1400" b="1" dirty="0"/>
              <a:t>Probing Follow-up:</a:t>
            </a:r>
            <a:r>
              <a:rPr lang="en-US" sz="1400" dirty="0"/>
              <a:t> "Specifically, what was your personal action in identifying that risk? What data did you use to assess its impact? What was the exact outcome of your intervention on the project timeline?"</a:t>
            </a:r>
          </a:p>
          <a:p>
            <a:pPr marL="109728" indent="0">
              <a:buNone/>
            </a:pPr>
            <a:r>
              <a:rPr lang="en-US" sz="1400" b="1" dirty="0">
                <a:solidFill>
                  <a:srgbClr val="0070C0"/>
                </a:solidFill>
              </a:rPr>
              <a:t>2. Situational &amp; </a:t>
            </a:r>
            <a:r>
              <a:rPr lang="en-US" sz="1400" b="1" dirty="0" err="1">
                <a:solidFill>
                  <a:srgbClr val="0070C0"/>
                </a:solidFill>
              </a:rPr>
              <a:t>Behavioural</a:t>
            </a:r>
            <a:r>
              <a:rPr lang="en-US" sz="1400" b="1" dirty="0">
                <a:solidFill>
                  <a:srgbClr val="0070C0"/>
                </a:solidFill>
              </a:rPr>
              <a:t> Questions: HIGHLY APPROPRIATE</a:t>
            </a:r>
          </a:p>
          <a:p>
            <a:pPr marL="109728" indent="0">
              <a:buNone/>
            </a:pPr>
            <a:r>
              <a:rPr lang="en-US" sz="1400" b="1" dirty="0"/>
              <a:t>These </a:t>
            </a:r>
            <a:r>
              <a:rPr lang="en-US" sz="1400" dirty="0"/>
              <a:t>directly target the core competencies of the role (</a:t>
            </a:r>
            <a:r>
              <a:rPr lang="en-US" sz="1400" dirty="0" err="1"/>
              <a:t>Agu</a:t>
            </a:r>
            <a:r>
              <a:rPr lang="en-US" sz="1400" dirty="0"/>
              <a:t>, I.C., et al., 2025) .</a:t>
            </a:r>
          </a:p>
          <a:p>
            <a:pPr marL="109728" indent="0">
              <a:buNone/>
            </a:pPr>
            <a:r>
              <a:rPr lang="en-US" sz="1400" b="1" dirty="0"/>
              <a:t>Example:</a:t>
            </a:r>
            <a:endParaRPr lang="en-US" sz="1400" dirty="0"/>
          </a:p>
          <a:p>
            <a:pPr marL="109728" indent="0">
              <a:buNone/>
            </a:pPr>
            <a:r>
              <a:rPr lang="en-US" sz="1400" b="1" dirty="0"/>
              <a:t>Situational:</a:t>
            </a:r>
            <a:r>
              <a:rPr lang="en-US" sz="1400" dirty="0"/>
              <a:t> "What would be your first three steps if a key stakeholder refused to allocate their team's time to your project?“</a:t>
            </a:r>
          </a:p>
          <a:p>
            <a:pPr marL="109728" indent="0">
              <a:buNone/>
            </a:pPr>
            <a:r>
              <a:rPr lang="en-US" sz="1400" b="1" dirty="0" err="1"/>
              <a:t>Behavioural</a:t>
            </a:r>
            <a:r>
              <a:rPr lang="en-US" sz="1400" b="1" dirty="0"/>
              <a:t>:</a:t>
            </a:r>
            <a:r>
              <a:rPr lang="en-US" sz="1400" dirty="0"/>
              <a:t> "Describe a situation where you had to adapt your project plan significantly due to a change in business priorities. What was the outcome?"</a:t>
            </a:r>
          </a:p>
          <a:p>
            <a:pPr marL="109728" indent="0">
              <a:buNone/>
            </a:pPr>
            <a:endParaRPr lang="en-US" sz="1400" b="1" dirty="0"/>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41440" y="0"/>
            <a:ext cx="1190625" cy="504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492611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90550"/>
            <a:ext cx="8229600" cy="800100"/>
          </a:xfrm>
        </p:spPr>
        <p:txBody>
          <a:bodyPr>
            <a:normAutofit/>
          </a:bodyPr>
          <a:lstStyle/>
          <a:p>
            <a:r>
              <a:rPr lang="en-US" sz="1600" b="1" dirty="0">
                <a:solidFill>
                  <a:srgbClr val="FF0000"/>
                </a:solidFill>
              </a:rPr>
              <a:t>Justification of Appropriate Questioning Techniques</a:t>
            </a:r>
            <a:br>
              <a:rPr lang="en-US" sz="1600" b="1" dirty="0">
                <a:solidFill>
                  <a:srgbClr val="FF0000"/>
                </a:solidFill>
              </a:rPr>
            </a:br>
            <a:endParaRPr lang="en-US" sz="1600" dirty="0"/>
          </a:p>
        </p:txBody>
      </p:sp>
      <p:sp>
        <p:nvSpPr>
          <p:cNvPr id="3" name="Content Placeholder 2"/>
          <p:cNvSpPr>
            <a:spLocks noGrp="1"/>
          </p:cNvSpPr>
          <p:nvPr>
            <p:ph idx="1"/>
          </p:nvPr>
        </p:nvSpPr>
        <p:spPr>
          <a:xfrm>
            <a:off x="457200" y="1123950"/>
            <a:ext cx="8229600" cy="3243834"/>
          </a:xfrm>
        </p:spPr>
        <p:txBody>
          <a:bodyPr>
            <a:normAutofit lnSpcReduction="10000"/>
          </a:bodyPr>
          <a:lstStyle/>
          <a:p>
            <a:pPr marL="109728" indent="0" algn="just">
              <a:lnSpc>
                <a:spcPct val="150000"/>
              </a:lnSpc>
              <a:buNone/>
            </a:pPr>
            <a:r>
              <a:rPr lang="en-US" sz="1200" b="1" dirty="0">
                <a:solidFill>
                  <a:srgbClr val="0070C0"/>
                </a:solidFill>
              </a:rPr>
              <a:t>3. Justification for AVOIDING Other Techniques</a:t>
            </a:r>
          </a:p>
          <a:p>
            <a:pPr marL="109728" indent="0" algn="just">
              <a:lnSpc>
                <a:spcPct val="150000"/>
              </a:lnSpc>
              <a:buNone/>
            </a:pPr>
            <a:r>
              <a:rPr lang="en-US" sz="1200" b="1" dirty="0">
                <a:solidFill>
                  <a:srgbClr val="C00000"/>
                </a:solidFill>
              </a:rPr>
              <a:t>Leading Questions: INAPPROPRIATE</a:t>
            </a:r>
          </a:p>
          <a:p>
            <a:pPr marL="109728" indent="0" algn="just">
              <a:lnSpc>
                <a:spcPct val="150000"/>
              </a:lnSpc>
              <a:buNone/>
            </a:pPr>
            <a:r>
              <a:rPr lang="en-US" sz="1200" dirty="0"/>
              <a:t>They suggest the desired answer, inviting the candidate to simply agree (Schein, E.H. and Schein, P.A., 2025). This prevents an authentic assessment of their knowledge and biases the response.</a:t>
            </a:r>
          </a:p>
          <a:p>
            <a:pPr marL="109728" indent="0" algn="just">
              <a:lnSpc>
                <a:spcPct val="150000"/>
              </a:lnSpc>
              <a:buNone/>
            </a:pPr>
            <a:r>
              <a:rPr lang="en-US" sz="1200" b="1" dirty="0"/>
              <a:t>Example to Avoid:</a:t>
            </a:r>
            <a:r>
              <a:rPr lang="en-US" sz="1200" dirty="0"/>
              <a:t> "You would use an Agile approach for a project with unclear requirements, wouldn't you?</a:t>
            </a:r>
          </a:p>
          <a:p>
            <a:pPr marL="109728" indent="0" algn="just">
              <a:lnSpc>
                <a:spcPct val="150000"/>
              </a:lnSpc>
              <a:buNone/>
            </a:pPr>
            <a:endParaRPr lang="en-US" sz="1200" b="1" dirty="0"/>
          </a:p>
          <a:p>
            <a:pPr marL="109728" indent="0" algn="just">
              <a:lnSpc>
                <a:spcPct val="150000"/>
              </a:lnSpc>
              <a:buNone/>
            </a:pPr>
            <a:r>
              <a:rPr lang="en-US" sz="1200" b="1" dirty="0">
                <a:solidFill>
                  <a:srgbClr val="C00000"/>
                </a:solidFill>
              </a:rPr>
              <a:t>Socratic Questioning: LESS APPROPRIATE</a:t>
            </a:r>
          </a:p>
          <a:p>
            <a:pPr marL="109728" indent="0" algn="just">
              <a:lnSpc>
                <a:spcPct val="150000"/>
              </a:lnSpc>
              <a:buNone/>
            </a:pPr>
            <a:r>
              <a:rPr lang="en-US" sz="1200" dirty="0"/>
              <a:t>While useful for training, its confrontational nature (Cairns-Lee, H., Lawley, J. and </a:t>
            </a:r>
            <a:r>
              <a:rPr lang="en-US" sz="1200" dirty="0" err="1"/>
              <a:t>Tosey</a:t>
            </a:r>
            <a:r>
              <a:rPr lang="en-US" sz="1200" dirty="0"/>
              <a:t>, P., 2022) ("Why do you think that? What is your underlying assumption?") can create an adversarial atmosphere in an interview, making it difficult to build rapport and assess a candidate's collaborative nature effectively. A situational question achieves a similar goal more constructively.</a:t>
            </a:r>
          </a:p>
          <a:p>
            <a:pPr marL="109728" indent="0" algn="just">
              <a:buNone/>
            </a:pPr>
            <a:endParaRPr lang="en-US" b="1" dirty="0"/>
          </a:p>
          <a:p>
            <a:pPr algn="just"/>
            <a:endParaRPr lang="en-US" dirty="0"/>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41440" y="0"/>
            <a:ext cx="1190625" cy="504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533385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33350"/>
            <a:ext cx="8229600" cy="800100"/>
          </a:xfrm>
        </p:spPr>
        <p:txBody>
          <a:bodyPr>
            <a:normAutofit/>
          </a:bodyPr>
          <a:lstStyle/>
          <a:p>
            <a:r>
              <a:rPr lang="en-US" sz="1600" b="1" dirty="0">
                <a:solidFill>
                  <a:srgbClr val="FF0000"/>
                </a:solidFill>
              </a:rPr>
              <a:t>Comparison and Contrast: Face-to-Face vs. Online Interview</a:t>
            </a:r>
            <a:br>
              <a:rPr lang="en-US" sz="1600" b="1" dirty="0">
                <a:solidFill>
                  <a:srgbClr val="FF0000"/>
                </a:solidFill>
              </a:rPr>
            </a:br>
            <a:endParaRPr lang="en-US" sz="1600" dirty="0">
              <a:solidFill>
                <a:srgbClr val="FF0000"/>
              </a:solidFill>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982755935"/>
              </p:ext>
            </p:extLst>
          </p:nvPr>
        </p:nvGraphicFramePr>
        <p:xfrm>
          <a:off x="152400" y="590550"/>
          <a:ext cx="8686800" cy="4266186"/>
        </p:xfrm>
        <a:graphic>
          <a:graphicData uri="http://schemas.openxmlformats.org/drawingml/2006/table">
            <a:tbl>
              <a:tblPr>
                <a:tableStyleId>{E8B1032C-EA38-4F05-BA0D-38AFFFC7BED3}</a:tableStyleId>
              </a:tblPr>
              <a:tblGrid>
                <a:gridCol w="1600200">
                  <a:extLst>
                    <a:ext uri="{9D8B030D-6E8A-4147-A177-3AD203B41FA5}">
                      <a16:colId xmlns:a16="http://schemas.microsoft.com/office/drawing/2014/main" val="20000"/>
                    </a:ext>
                  </a:extLst>
                </a:gridCol>
                <a:gridCol w="4001124">
                  <a:extLst>
                    <a:ext uri="{9D8B030D-6E8A-4147-A177-3AD203B41FA5}">
                      <a16:colId xmlns:a16="http://schemas.microsoft.com/office/drawing/2014/main" val="20001"/>
                    </a:ext>
                  </a:extLst>
                </a:gridCol>
                <a:gridCol w="3085476">
                  <a:extLst>
                    <a:ext uri="{9D8B030D-6E8A-4147-A177-3AD203B41FA5}">
                      <a16:colId xmlns:a16="http://schemas.microsoft.com/office/drawing/2014/main" val="20002"/>
                    </a:ext>
                  </a:extLst>
                </a:gridCol>
              </a:tblGrid>
              <a:tr h="165351">
                <a:tc>
                  <a:txBody>
                    <a:bodyPr/>
                    <a:lstStyle/>
                    <a:p>
                      <a:pPr algn="l"/>
                      <a:r>
                        <a:rPr lang="en-US" sz="1200" b="1" dirty="0">
                          <a:effectLst/>
                        </a:rPr>
                        <a:t>Aspect</a:t>
                      </a:r>
                      <a:endParaRPr lang="en-US" sz="1200" b="1" dirty="0">
                        <a:effectLst/>
                        <a:latin typeface="quote-cjk-patch"/>
                      </a:endParaRPr>
                    </a:p>
                  </a:txBody>
                  <a:tcPr marL="25638" marR="42731" marT="26707" marB="26707" anchor="ctr">
                    <a:solidFill>
                      <a:srgbClr val="92D050"/>
                    </a:solidFill>
                  </a:tcPr>
                </a:tc>
                <a:tc>
                  <a:txBody>
                    <a:bodyPr/>
                    <a:lstStyle/>
                    <a:p>
                      <a:pPr algn="l"/>
                      <a:r>
                        <a:rPr lang="en-US" sz="1200" b="1" dirty="0">
                          <a:effectLst/>
                        </a:rPr>
                        <a:t>Face-to-Face Interview</a:t>
                      </a:r>
                      <a:endParaRPr lang="en-US" sz="1200" b="1" dirty="0">
                        <a:effectLst/>
                        <a:latin typeface="quote-cjk-patch"/>
                      </a:endParaRPr>
                    </a:p>
                  </a:txBody>
                  <a:tcPr marL="42731" marR="42731" marT="26707" marB="26707" anchor="ctr">
                    <a:solidFill>
                      <a:srgbClr val="92D050"/>
                    </a:solidFill>
                  </a:tcPr>
                </a:tc>
                <a:tc>
                  <a:txBody>
                    <a:bodyPr/>
                    <a:lstStyle/>
                    <a:p>
                      <a:pPr algn="l"/>
                      <a:r>
                        <a:rPr lang="en-US" sz="1200" b="1" dirty="0">
                          <a:effectLst/>
                        </a:rPr>
                        <a:t>Online Interview</a:t>
                      </a:r>
                      <a:endParaRPr lang="en-US" sz="1200" b="1" dirty="0">
                        <a:effectLst/>
                        <a:latin typeface="quote-cjk-patch"/>
                      </a:endParaRPr>
                    </a:p>
                  </a:txBody>
                  <a:tcPr marL="42731" marR="42731" marT="26707" marB="26707" anchor="ctr">
                    <a:solidFill>
                      <a:srgbClr val="92D050"/>
                    </a:solidFill>
                  </a:tcPr>
                </a:tc>
                <a:extLst>
                  <a:ext uri="{0D108BD9-81ED-4DB2-BD59-A6C34878D82A}">
                    <a16:rowId xmlns:a16="http://schemas.microsoft.com/office/drawing/2014/main" val="10000"/>
                  </a:ext>
                </a:extLst>
              </a:tr>
              <a:tr h="946024">
                <a:tc>
                  <a:txBody>
                    <a:bodyPr/>
                    <a:lstStyle/>
                    <a:p>
                      <a:pPr algn="just"/>
                      <a:r>
                        <a:rPr lang="en-US" sz="1200" dirty="0">
                          <a:effectLst/>
                        </a:rPr>
                        <a:t>Non-Verbal Communication</a:t>
                      </a:r>
                      <a:endParaRPr lang="en-US" sz="1200" b="0" dirty="0">
                        <a:effectLst/>
                        <a:latin typeface="quote-cjk-patch"/>
                      </a:endParaRPr>
                    </a:p>
                  </a:txBody>
                  <a:tcPr marL="25638" marR="42731" marT="26707" marB="26707" anchor="ctr">
                    <a:solidFill>
                      <a:schemeClr val="accent2">
                        <a:lumMod val="60000"/>
                        <a:lumOff val="40000"/>
                      </a:schemeClr>
                    </a:solidFill>
                  </a:tcPr>
                </a:tc>
                <a:tc>
                  <a:txBody>
                    <a:bodyPr/>
                    <a:lstStyle/>
                    <a:p>
                      <a:pPr algn="just"/>
                      <a:r>
                        <a:rPr lang="en-US" sz="1200" dirty="0">
                          <a:solidFill>
                            <a:srgbClr val="FF0000"/>
                          </a:solidFill>
                          <a:effectLst/>
                        </a:rPr>
                        <a:t>Superior</a:t>
                      </a:r>
                      <a:r>
                        <a:rPr lang="en-US" sz="1200" dirty="0">
                          <a:effectLst/>
                        </a:rPr>
                        <a:t>. Allows for full observation of body language, posture, eye contact, and overall presence in a room. This is crucial for assessing confidence and interpersonal skills for a leadership role.</a:t>
                      </a:r>
                      <a:endParaRPr lang="en-US" sz="1200" b="0" dirty="0">
                        <a:effectLst/>
                        <a:latin typeface="quote-cjk-patch"/>
                      </a:endParaRPr>
                    </a:p>
                  </a:txBody>
                  <a:tcPr marL="42731" marR="42731" marT="26707" marB="26707" anchor="ctr">
                    <a:solidFill>
                      <a:schemeClr val="accent4">
                        <a:lumMod val="40000"/>
                        <a:lumOff val="60000"/>
                      </a:schemeClr>
                    </a:solidFill>
                  </a:tcPr>
                </a:tc>
                <a:tc>
                  <a:txBody>
                    <a:bodyPr/>
                    <a:lstStyle/>
                    <a:p>
                      <a:pPr algn="just"/>
                      <a:r>
                        <a:rPr lang="en-US" sz="1200" dirty="0">
                          <a:solidFill>
                            <a:srgbClr val="FF0000"/>
                          </a:solidFill>
                          <a:effectLst/>
                        </a:rPr>
                        <a:t>Limited</a:t>
                      </a:r>
                      <a:r>
                        <a:rPr lang="en-US" sz="1200" dirty="0">
                          <a:effectLst/>
                        </a:rPr>
                        <a:t>. Confined to the camera frame. Subtle body language can be missed, and eye contact is difficult to establish (looking at the screen vs. the camera).</a:t>
                      </a:r>
                      <a:endParaRPr lang="en-US" sz="1200" b="0" dirty="0">
                        <a:effectLst/>
                        <a:latin typeface="quote-cjk-patch"/>
                      </a:endParaRPr>
                    </a:p>
                  </a:txBody>
                  <a:tcPr marL="42731" marR="25638" marT="26707" marB="26707" anchor="ctr">
                    <a:solidFill>
                      <a:schemeClr val="bg2">
                        <a:lumMod val="75000"/>
                      </a:schemeClr>
                    </a:solidFill>
                  </a:tcPr>
                </a:tc>
                <a:extLst>
                  <a:ext uri="{0D108BD9-81ED-4DB2-BD59-A6C34878D82A}">
                    <a16:rowId xmlns:a16="http://schemas.microsoft.com/office/drawing/2014/main" val="10001"/>
                  </a:ext>
                </a:extLst>
              </a:tr>
              <a:tr h="848440">
                <a:tc>
                  <a:txBody>
                    <a:bodyPr/>
                    <a:lstStyle/>
                    <a:p>
                      <a:pPr algn="just"/>
                      <a:r>
                        <a:rPr lang="en-US" sz="1200" dirty="0">
                          <a:effectLst/>
                        </a:rPr>
                        <a:t>Candidate Experience &amp; Culture Fit</a:t>
                      </a:r>
                      <a:endParaRPr lang="en-US" sz="1200" b="0" dirty="0">
                        <a:effectLst/>
                        <a:latin typeface="quote-cjk-patch"/>
                      </a:endParaRPr>
                    </a:p>
                  </a:txBody>
                  <a:tcPr marL="25638" marR="42731" marT="26707" marB="26707" anchor="ctr">
                    <a:solidFill>
                      <a:schemeClr val="accent2">
                        <a:lumMod val="60000"/>
                        <a:lumOff val="40000"/>
                      </a:schemeClr>
                    </a:solidFill>
                  </a:tcPr>
                </a:tc>
                <a:tc>
                  <a:txBody>
                    <a:bodyPr/>
                    <a:lstStyle/>
                    <a:p>
                      <a:pPr algn="just"/>
                      <a:r>
                        <a:rPr lang="en-US" sz="1200" dirty="0">
                          <a:solidFill>
                            <a:srgbClr val="FF0000"/>
                          </a:solidFill>
                          <a:effectLst/>
                        </a:rPr>
                        <a:t>Stronger</a:t>
                      </a:r>
                      <a:r>
                        <a:rPr lang="en-US" sz="1200" dirty="0">
                          <a:effectLst/>
                        </a:rPr>
                        <a:t>. Provides a tangible sense of the company's environment, culture, and people. A tour of the office (e.g., in London or Birmingham) can be a powerful selling point.</a:t>
                      </a:r>
                      <a:endParaRPr lang="en-US" sz="1200" b="0" dirty="0">
                        <a:effectLst/>
                        <a:latin typeface="quote-cjk-patch"/>
                      </a:endParaRPr>
                    </a:p>
                  </a:txBody>
                  <a:tcPr marL="42731" marR="42731" marT="26707" marB="26707" anchor="ctr">
                    <a:solidFill>
                      <a:schemeClr val="accent4">
                        <a:lumMod val="40000"/>
                        <a:lumOff val="60000"/>
                      </a:schemeClr>
                    </a:solidFill>
                  </a:tcPr>
                </a:tc>
                <a:tc>
                  <a:txBody>
                    <a:bodyPr/>
                    <a:lstStyle/>
                    <a:p>
                      <a:pPr algn="just"/>
                      <a:r>
                        <a:rPr lang="en-US" sz="1200" dirty="0">
                          <a:solidFill>
                            <a:srgbClr val="FF0000"/>
                          </a:solidFill>
                          <a:effectLst/>
                        </a:rPr>
                        <a:t>Weaker</a:t>
                      </a:r>
                      <a:r>
                        <a:rPr lang="en-US" sz="1200" dirty="0">
                          <a:effectLst/>
                        </a:rPr>
                        <a:t>. Offers a more detached view of the company. It is more transactional and less immersive.</a:t>
                      </a:r>
                      <a:endParaRPr lang="en-US" sz="1200" b="0" dirty="0">
                        <a:effectLst/>
                        <a:latin typeface="quote-cjk-patch"/>
                      </a:endParaRPr>
                    </a:p>
                  </a:txBody>
                  <a:tcPr marL="42731" marR="25638" marT="26707" marB="26707" anchor="ctr">
                    <a:solidFill>
                      <a:schemeClr val="bg2">
                        <a:lumMod val="75000"/>
                      </a:schemeClr>
                    </a:solidFill>
                  </a:tcPr>
                </a:tc>
                <a:extLst>
                  <a:ext uri="{0D108BD9-81ED-4DB2-BD59-A6C34878D82A}">
                    <a16:rowId xmlns:a16="http://schemas.microsoft.com/office/drawing/2014/main" val="10002"/>
                  </a:ext>
                </a:extLst>
              </a:tr>
              <a:tr h="848440">
                <a:tc>
                  <a:txBody>
                    <a:bodyPr/>
                    <a:lstStyle/>
                    <a:p>
                      <a:pPr algn="just"/>
                      <a:r>
                        <a:rPr lang="en-US" sz="1200" dirty="0">
                          <a:effectLst/>
                        </a:rPr>
                        <a:t>Logistics &amp; Reach</a:t>
                      </a:r>
                      <a:endParaRPr lang="en-US" sz="1200" b="0" dirty="0">
                        <a:effectLst/>
                        <a:latin typeface="quote-cjk-patch"/>
                      </a:endParaRPr>
                    </a:p>
                  </a:txBody>
                  <a:tcPr marL="25638" marR="42731" marT="26707" marB="26707" anchor="ctr">
                    <a:solidFill>
                      <a:schemeClr val="accent2">
                        <a:lumMod val="60000"/>
                        <a:lumOff val="40000"/>
                      </a:schemeClr>
                    </a:solidFill>
                  </a:tcPr>
                </a:tc>
                <a:tc>
                  <a:txBody>
                    <a:bodyPr/>
                    <a:lstStyle/>
                    <a:p>
                      <a:pPr algn="just"/>
                      <a:r>
                        <a:rPr lang="en-US" sz="1200" dirty="0">
                          <a:solidFill>
                            <a:srgbClr val="FF0000"/>
                          </a:solidFill>
                          <a:effectLst/>
                        </a:rPr>
                        <a:t>Less Flexible &amp; Costly</a:t>
                      </a:r>
                      <a:r>
                        <a:rPr lang="en-US" sz="1200" dirty="0">
                          <a:effectLst/>
                        </a:rPr>
                        <a:t>. Requires coordinating schedules and locations. May limit the geographical pool of candidates.</a:t>
                      </a:r>
                      <a:endParaRPr lang="en-US" sz="1200" b="0" dirty="0">
                        <a:effectLst/>
                        <a:latin typeface="quote-cjk-patch"/>
                      </a:endParaRPr>
                    </a:p>
                  </a:txBody>
                  <a:tcPr marL="42731" marR="42731" marT="26707" marB="26707" anchor="ctr">
                    <a:solidFill>
                      <a:schemeClr val="accent4">
                        <a:lumMod val="40000"/>
                        <a:lumOff val="60000"/>
                      </a:schemeClr>
                    </a:solidFill>
                  </a:tcPr>
                </a:tc>
                <a:tc>
                  <a:txBody>
                    <a:bodyPr/>
                    <a:lstStyle/>
                    <a:p>
                      <a:pPr algn="just"/>
                      <a:r>
                        <a:rPr lang="en-US" sz="1200" dirty="0">
                          <a:solidFill>
                            <a:srgbClr val="FF0000"/>
                          </a:solidFill>
                          <a:effectLst/>
                        </a:rPr>
                        <a:t>Highly Flexible &amp; Efficient</a:t>
                      </a:r>
                      <a:r>
                        <a:rPr lang="en-US" sz="1200" dirty="0">
                          <a:effectLst/>
                        </a:rPr>
                        <a:t>. Easier to schedule, reduces time and cost for both Tesco and the candidate. Enables access to a wider, potentially national, talent pool.</a:t>
                      </a:r>
                      <a:endParaRPr lang="en-US" sz="1200" b="0" dirty="0">
                        <a:effectLst/>
                        <a:latin typeface="quote-cjk-patch"/>
                      </a:endParaRPr>
                    </a:p>
                  </a:txBody>
                  <a:tcPr marL="42731" marR="25638" marT="26707" marB="26707" anchor="ctr">
                    <a:solidFill>
                      <a:schemeClr val="bg2">
                        <a:lumMod val="75000"/>
                      </a:schemeClr>
                    </a:solidFill>
                  </a:tcPr>
                </a:tc>
                <a:extLst>
                  <a:ext uri="{0D108BD9-81ED-4DB2-BD59-A6C34878D82A}">
                    <a16:rowId xmlns:a16="http://schemas.microsoft.com/office/drawing/2014/main" val="10003"/>
                  </a:ext>
                </a:extLst>
              </a:tr>
              <a:tr h="750856">
                <a:tc>
                  <a:txBody>
                    <a:bodyPr/>
                    <a:lstStyle/>
                    <a:p>
                      <a:pPr algn="just"/>
                      <a:r>
                        <a:rPr lang="en-US" sz="1200" dirty="0">
                          <a:effectLst/>
                        </a:rPr>
                        <a:t>Assessment of Technical Setup</a:t>
                      </a:r>
                      <a:endParaRPr lang="en-US" sz="1200" b="0" dirty="0">
                        <a:effectLst/>
                        <a:latin typeface="quote-cjk-patch"/>
                      </a:endParaRPr>
                    </a:p>
                  </a:txBody>
                  <a:tcPr marL="25638" marR="42731" marT="26707" marB="26707" anchor="ctr">
                    <a:solidFill>
                      <a:schemeClr val="accent2">
                        <a:lumMod val="60000"/>
                        <a:lumOff val="40000"/>
                      </a:schemeClr>
                    </a:solidFill>
                  </a:tcPr>
                </a:tc>
                <a:tc>
                  <a:txBody>
                    <a:bodyPr/>
                    <a:lstStyle/>
                    <a:p>
                      <a:pPr algn="just"/>
                      <a:r>
                        <a:rPr lang="en-US" sz="1200" dirty="0">
                          <a:effectLst/>
                        </a:rPr>
                        <a:t>Not Applicable.</a:t>
                      </a:r>
                      <a:endParaRPr lang="en-US" sz="1200" b="0" dirty="0">
                        <a:effectLst/>
                        <a:latin typeface="quote-cjk-patch"/>
                      </a:endParaRPr>
                    </a:p>
                  </a:txBody>
                  <a:tcPr marL="42731" marR="42731" marT="26707" marB="26707" anchor="ctr">
                    <a:solidFill>
                      <a:schemeClr val="accent4">
                        <a:lumMod val="40000"/>
                        <a:lumOff val="60000"/>
                      </a:schemeClr>
                    </a:solidFill>
                  </a:tcPr>
                </a:tc>
                <a:tc>
                  <a:txBody>
                    <a:bodyPr/>
                    <a:lstStyle/>
                    <a:p>
                      <a:pPr algn="just"/>
                      <a:r>
                        <a:rPr lang="en-US" sz="1200" dirty="0">
                          <a:solidFill>
                            <a:srgbClr val="FF0000"/>
                          </a:solidFill>
                          <a:effectLst/>
                        </a:rPr>
                        <a:t>Indirectly Assessed. </a:t>
                      </a:r>
                      <a:r>
                        <a:rPr lang="en-US" sz="1200" dirty="0">
                          <a:effectLst/>
                        </a:rPr>
                        <a:t>Tests a candidate's comfort with and preparedness for digital collaboration tools, a key skill for any modern transformation project.</a:t>
                      </a:r>
                      <a:endParaRPr lang="en-US" sz="1200" b="0" dirty="0">
                        <a:effectLst/>
                        <a:latin typeface="quote-cjk-patch"/>
                      </a:endParaRPr>
                    </a:p>
                  </a:txBody>
                  <a:tcPr marL="42731" marR="25638" marT="26707" marB="26707" anchor="ctr">
                    <a:solidFill>
                      <a:schemeClr val="bg2">
                        <a:lumMod val="75000"/>
                      </a:schemeClr>
                    </a:solidFill>
                  </a:tcPr>
                </a:tc>
                <a:extLst>
                  <a:ext uri="{0D108BD9-81ED-4DB2-BD59-A6C34878D82A}">
                    <a16:rowId xmlns:a16="http://schemas.microsoft.com/office/drawing/2014/main" val="10004"/>
                  </a:ext>
                </a:extLst>
              </a:tr>
              <a:tr h="555688">
                <a:tc>
                  <a:txBody>
                    <a:bodyPr/>
                    <a:lstStyle/>
                    <a:p>
                      <a:pPr algn="just"/>
                      <a:r>
                        <a:rPr lang="en-US" sz="1200" dirty="0">
                          <a:effectLst/>
                        </a:rPr>
                        <a:t>Potential for Distractions/Issues</a:t>
                      </a:r>
                      <a:endParaRPr lang="en-US" sz="1200" b="0" dirty="0">
                        <a:effectLst/>
                        <a:latin typeface="quote-cjk-patch"/>
                      </a:endParaRPr>
                    </a:p>
                  </a:txBody>
                  <a:tcPr marL="25638" marR="42731" marT="26707" marB="26707" anchor="ctr">
                    <a:solidFill>
                      <a:schemeClr val="accent2">
                        <a:lumMod val="60000"/>
                        <a:lumOff val="40000"/>
                      </a:schemeClr>
                    </a:solidFill>
                  </a:tcPr>
                </a:tc>
                <a:tc>
                  <a:txBody>
                    <a:bodyPr/>
                    <a:lstStyle/>
                    <a:p>
                      <a:pPr algn="just"/>
                      <a:r>
                        <a:rPr lang="en-US" sz="1200" dirty="0">
                          <a:solidFill>
                            <a:srgbClr val="FF0000"/>
                          </a:solidFill>
                          <a:effectLst/>
                        </a:rPr>
                        <a:t>Controlled Environment</a:t>
                      </a:r>
                      <a:r>
                        <a:rPr lang="en-US" sz="1200" dirty="0">
                          <a:effectLst/>
                        </a:rPr>
                        <a:t>. Fewer technical issues; the setting is managed by the interviewer.</a:t>
                      </a:r>
                      <a:endParaRPr lang="en-US" sz="1200" b="0" dirty="0">
                        <a:effectLst/>
                        <a:latin typeface="quote-cjk-patch"/>
                      </a:endParaRPr>
                    </a:p>
                  </a:txBody>
                  <a:tcPr marL="42731" marR="42731" marT="26707" marB="26707" anchor="ctr">
                    <a:solidFill>
                      <a:schemeClr val="accent4">
                        <a:lumMod val="40000"/>
                        <a:lumOff val="60000"/>
                      </a:schemeClr>
                    </a:solidFill>
                  </a:tcPr>
                </a:tc>
                <a:tc>
                  <a:txBody>
                    <a:bodyPr/>
                    <a:lstStyle/>
                    <a:p>
                      <a:pPr algn="just"/>
                      <a:r>
                        <a:rPr lang="en-US" sz="1200" dirty="0">
                          <a:solidFill>
                            <a:srgbClr val="FF0000"/>
                          </a:solidFill>
                          <a:effectLst/>
                        </a:rPr>
                        <a:t>Higher Risk.</a:t>
                      </a:r>
                      <a:r>
                        <a:rPr lang="en-US" sz="1200" dirty="0">
                          <a:effectLst/>
                        </a:rPr>
                        <a:t> Dependent on stable internet and technology. Potential for background distractions at the candidate's location.</a:t>
                      </a:r>
                      <a:endParaRPr lang="en-US" sz="1200" b="0" dirty="0">
                        <a:effectLst/>
                        <a:latin typeface="quote-cjk-patch"/>
                      </a:endParaRPr>
                    </a:p>
                  </a:txBody>
                  <a:tcPr marL="42731" marR="25638" marT="26707" marB="26707" anchor="ctr">
                    <a:solidFill>
                      <a:schemeClr val="bg2">
                        <a:lumMod val="75000"/>
                      </a:schemeClr>
                    </a:solidFill>
                  </a:tcPr>
                </a:tc>
                <a:extLst>
                  <a:ext uri="{0D108BD9-81ED-4DB2-BD59-A6C34878D82A}">
                    <a16:rowId xmlns:a16="http://schemas.microsoft.com/office/drawing/2014/main" val="10005"/>
                  </a:ext>
                </a:extLst>
              </a:tr>
            </a:tbl>
          </a:graphicData>
        </a:graphic>
      </p:graphicFrame>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41440" y="0"/>
            <a:ext cx="1190625" cy="504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147736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361950"/>
            <a:ext cx="8229600" cy="800100"/>
          </a:xfrm>
        </p:spPr>
        <p:txBody>
          <a:bodyPr/>
          <a:lstStyle/>
          <a:p>
            <a:r>
              <a:rPr lang="en-US" sz="2400" dirty="0">
                <a:solidFill>
                  <a:srgbClr val="FF0000"/>
                </a:solidFill>
              </a:rPr>
              <a:t>Conclusion </a:t>
            </a:r>
            <a:endParaRPr lang="en-US" sz="1600" dirty="0">
              <a:solidFill>
                <a:srgbClr val="FF0000"/>
              </a:solidFill>
            </a:endParaRPr>
          </a:p>
        </p:txBody>
      </p:sp>
      <p:sp>
        <p:nvSpPr>
          <p:cNvPr id="3" name="Content Placeholder 2"/>
          <p:cNvSpPr>
            <a:spLocks noGrp="1"/>
          </p:cNvSpPr>
          <p:nvPr>
            <p:ph idx="1"/>
          </p:nvPr>
        </p:nvSpPr>
        <p:spPr>
          <a:xfrm>
            <a:off x="457200" y="971550"/>
            <a:ext cx="8229600" cy="3959352"/>
          </a:xfrm>
        </p:spPr>
        <p:txBody>
          <a:bodyPr>
            <a:normAutofit fontScale="55000" lnSpcReduction="20000"/>
          </a:bodyPr>
          <a:lstStyle/>
          <a:p>
            <a:r>
              <a:rPr lang="en-US" b="1" dirty="0">
                <a:solidFill>
                  <a:srgbClr val="0070C0"/>
                </a:solidFill>
              </a:rPr>
              <a:t>Overall Recruitment Philosophy</a:t>
            </a:r>
            <a:endParaRPr lang="en-US" dirty="0">
              <a:solidFill>
                <a:srgbClr val="0070C0"/>
              </a:solidFill>
            </a:endParaRPr>
          </a:p>
          <a:p>
            <a:pPr marL="109728" indent="0">
              <a:buNone/>
            </a:pPr>
            <a:r>
              <a:rPr lang="en-US" dirty="0"/>
              <a:t>Adopt a strategic and multi-faceted recruitment process based on Simon Sinek's philosophy.</a:t>
            </a:r>
          </a:p>
          <a:p>
            <a:pPr marL="109728" indent="0">
              <a:buNone/>
            </a:pPr>
            <a:r>
              <a:rPr lang="en-US" dirty="0"/>
              <a:t>The goal is to hire individuals who believe in Tesco's purpose and will drive sustainable performance.</a:t>
            </a:r>
          </a:p>
          <a:p>
            <a:r>
              <a:rPr lang="en-US" b="1" dirty="0">
                <a:solidFill>
                  <a:srgbClr val="0070C0"/>
                </a:solidFill>
              </a:rPr>
              <a:t>Foundational Steps</a:t>
            </a:r>
            <a:endParaRPr lang="en-US" dirty="0">
              <a:solidFill>
                <a:srgbClr val="0070C0"/>
              </a:solidFill>
            </a:endParaRPr>
          </a:p>
          <a:p>
            <a:pPr marL="109728" indent="0">
              <a:buNone/>
            </a:pPr>
            <a:r>
              <a:rPr lang="en-US" dirty="0"/>
              <a:t>Begin with a rigorous foundation of </a:t>
            </a:r>
            <a:r>
              <a:rPr lang="en-US" b="1" dirty="0"/>
              <a:t>job analysis, description, and person specification</a:t>
            </a:r>
            <a:r>
              <a:rPr lang="en-US" dirty="0"/>
              <a:t>.</a:t>
            </a:r>
          </a:p>
          <a:p>
            <a:pPr marL="109728" indent="0">
              <a:buNone/>
            </a:pPr>
            <a:r>
              <a:rPr lang="en-US" dirty="0"/>
              <a:t>Prioritize </a:t>
            </a:r>
            <a:r>
              <a:rPr lang="en-US" b="1" dirty="0"/>
              <a:t>values and cultural alignment</a:t>
            </a:r>
            <a:r>
              <a:rPr lang="en-US" dirty="0"/>
              <a:t> alongside skills and experience in these documents.</a:t>
            </a:r>
          </a:p>
          <a:p>
            <a:r>
              <a:rPr lang="en-US" b="1" dirty="0">
                <a:solidFill>
                  <a:srgbClr val="0070C0"/>
                </a:solidFill>
              </a:rPr>
              <a:t>Interview &amp; Selection Process</a:t>
            </a:r>
            <a:endParaRPr lang="en-US" dirty="0">
              <a:solidFill>
                <a:srgbClr val="0070C0"/>
              </a:solidFill>
            </a:endParaRPr>
          </a:p>
          <a:p>
            <a:pPr marL="109728" indent="0">
              <a:buNone/>
            </a:pPr>
            <a:r>
              <a:rPr lang="en-US" dirty="0"/>
              <a:t>Utilize a blend of interview techniques:</a:t>
            </a:r>
          </a:p>
          <a:p>
            <a:pPr lvl="1"/>
            <a:r>
              <a:rPr lang="en-US" dirty="0"/>
              <a:t>Competency-based interviews</a:t>
            </a:r>
          </a:p>
          <a:p>
            <a:pPr lvl="1"/>
            <a:r>
              <a:rPr lang="en-US" dirty="0"/>
              <a:t>Situational interviews</a:t>
            </a:r>
          </a:p>
          <a:p>
            <a:pPr lvl="1"/>
            <a:r>
              <a:rPr lang="en-US" dirty="0"/>
              <a:t>Panel interviews</a:t>
            </a:r>
          </a:p>
          <a:p>
            <a:pPr marL="109728" indent="0">
              <a:buNone/>
            </a:pPr>
            <a:r>
              <a:rPr lang="en-US" dirty="0"/>
              <a:t>Employ </a:t>
            </a:r>
            <a:r>
              <a:rPr lang="en-US" b="1" dirty="0"/>
              <a:t>open and probing questions</a:t>
            </a:r>
            <a:r>
              <a:rPr lang="en-US" dirty="0"/>
              <a:t> to uncover genuine cultural fit and capability.</a:t>
            </a:r>
          </a:p>
          <a:p>
            <a:pPr marL="109728" indent="0">
              <a:buNone/>
            </a:pPr>
            <a:r>
              <a:rPr lang="en-US" dirty="0"/>
              <a:t>While </a:t>
            </a:r>
            <a:r>
              <a:rPr lang="en-US" b="1" dirty="0"/>
              <a:t>online screening</a:t>
            </a:r>
            <a:r>
              <a:rPr lang="en-US" dirty="0"/>
              <a:t> is useful for efficiency, a </a:t>
            </a:r>
            <a:r>
              <a:rPr lang="en-US" b="1" dirty="0"/>
              <a:t>final face-to-face interview</a:t>
            </a:r>
            <a:r>
              <a:rPr lang="en-US" dirty="0"/>
              <a:t> is crucial.</a:t>
            </a:r>
          </a:p>
          <a:p>
            <a:pPr marL="109728" indent="0">
              <a:buNone/>
            </a:pPr>
            <a:r>
              <a:rPr lang="en-US" dirty="0"/>
              <a:t>The in-person interview is vital for assessing </a:t>
            </a:r>
            <a:r>
              <a:rPr lang="en-US" b="1" dirty="0"/>
              <a:t>interpersonal and leadership qualities</a:t>
            </a:r>
            <a:r>
              <a:rPr lang="en-US" dirty="0"/>
              <a:t> necessary for driving change.</a:t>
            </a:r>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41440" y="0"/>
            <a:ext cx="1190625" cy="504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644810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133350"/>
            <a:ext cx="8229600" cy="800100"/>
          </a:xfrm>
        </p:spPr>
        <p:txBody>
          <a:bodyPr/>
          <a:lstStyle/>
          <a:p>
            <a:r>
              <a:rPr lang="en-US" sz="2000" dirty="0">
                <a:solidFill>
                  <a:srgbClr val="FF0000"/>
                </a:solidFill>
              </a:rPr>
              <a:t>References </a:t>
            </a:r>
            <a:endParaRPr lang="en-US" dirty="0">
              <a:solidFill>
                <a:srgbClr val="FF0000"/>
              </a:solidFill>
            </a:endParaRPr>
          </a:p>
        </p:txBody>
      </p:sp>
      <p:sp>
        <p:nvSpPr>
          <p:cNvPr id="3" name="Content Placeholder 2"/>
          <p:cNvSpPr>
            <a:spLocks noGrp="1"/>
          </p:cNvSpPr>
          <p:nvPr>
            <p:ph idx="1"/>
          </p:nvPr>
        </p:nvSpPr>
        <p:spPr>
          <a:xfrm>
            <a:off x="228600" y="666750"/>
            <a:ext cx="8686800" cy="4264152"/>
          </a:xfrm>
        </p:spPr>
        <p:txBody>
          <a:bodyPr>
            <a:normAutofit fontScale="32500" lnSpcReduction="20000"/>
          </a:bodyPr>
          <a:lstStyle/>
          <a:p>
            <a:pPr marL="624078" indent="-514350">
              <a:lnSpc>
                <a:spcPct val="170000"/>
              </a:lnSpc>
              <a:buFont typeface="+mj-lt"/>
              <a:buAutoNum type="arabicPeriod"/>
            </a:pPr>
            <a:r>
              <a:rPr lang="en-US" dirty="0" err="1"/>
              <a:t>Agu</a:t>
            </a:r>
            <a:r>
              <a:rPr lang="en-US" dirty="0"/>
              <a:t>, I.C., Obi, U.S., </a:t>
            </a:r>
            <a:r>
              <a:rPr lang="en-US" dirty="0" err="1"/>
              <a:t>Mbachu</a:t>
            </a:r>
            <a:r>
              <a:rPr lang="en-US" dirty="0"/>
              <a:t>, C.O. and </a:t>
            </a:r>
            <a:r>
              <a:rPr lang="en-US" dirty="0" err="1"/>
              <a:t>Chukwuma</a:t>
            </a:r>
            <a:r>
              <a:rPr lang="en-US" dirty="0"/>
              <a:t>, A., (2025). Does academic excellence predict non-cognitive competencies? Insights from a situational judgement test among medical students in Nigeria. </a:t>
            </a:r>
            <a:r>
              <a:rPr lang="en-US" i="1" dirty="0"/>
              <a:t>BMC Medical Education</a:t>
            </a:r>
            <a:r>
              <a:rPr lang="en-US" dirty="0"/>
              <a:t>, </a:t>
            </a:r>
            <a:r>
              <a:rPr lang="en-US" i="1" dirty="0"/>
              <a:t>25</a:t>
            </a:r>
            <a:r>
              <a:rPr lang="en-US" dirty="0"/>
              <a:t>(1), pp.1-11.</a:t>
            </a:r>
          </a:p>
          <a:p>
            <a:pPr marL="624078" indent="-514350">
              <a:lnSpc>
                <a:spcPct val="170000"/>
              </a:lnSpc>
              <a:buFont typeface="+mj-lt"/>
              <a:buAutoNum type="arabicPeriod"/>
            </a:pPr>
            <a:r>
              <a:rPr lang="en-US" dirty="0"/>
              <a:t>Cairns-Lee, H., Lawley, J. and </a:t>
            </a:r>
            <a:r>
              <a:rPr lang="en-US" dirty="0" err="1"/>
              <a:t>Tosey</a:t>
            </a:r>
            <a:r>
              <a:rPr lang="en-US" dirty="0"/>
              <a:t>, P., (2022). Enhancing researcher reflexivity about the influence of leading questions in interviews. </a:t>
            </a:r>
            <a:r>
              <a:rPr lang="en-US" i="1" dirty="0"/>
              <a:t>The Journal of Applied Behavioral Science</a:t>
            </a:r>
            <a:r>
              <a:rPr lang="en-US" dirty="0"/>
              <a:t>, </a:t>
            </a:r>
            <a:r>
              <a:rPr lang="en-US" i="1" dirty="0"/>
              <a:t>58</a:t>
            </a:r>
            <a:r>
              <a:rPr lang="en-US" dirty="0"/>
              <a:t>(1), pp.164-188.</a:t>
            </a:r>
          </a:p>
          <a:p>
            <a:pPr marL="624078" indent="-514350">
              <a:lnSpc>
                <a:spcPct val="170000"/>
              </a:lnSpc>
              <a:buFont typeface="+mj-lt"/>
              <a:buAutoNum type="arabicPeriod"/>
            </a:pPr>
            <a:r>
              <a:rPr lang="en-US" dirty="0"/>
              <a:t>Gupta, N. and Gupta, A.K., (2025). Job Analysis and Job Design. In </a:t>
            </a:r>
            <a:r>
              <a:rPr lang="en-US" i="1" dirty="0"/>
              <a:t>Human Resource Management for </a:t>
            </a:r>
            <a:r>
              <a:rPr lang="en-US" i="1" dirty="0" err="1"/>
              <a:t>Organisational</a:t>
            </a:r>
            <a:r>
              <a:rPr lang="en-US" i="1" dirty="0"/>
              <a:t> Success: Volume I</a:t>
            </a:r>
            <a:r>
              <a:rPr lang="en-US" dirty="0"/>
              <a:t> (pp. 271-298). Singapore: Springer Nature Singapore. </a:t>
            </a:r>
          </a:p>
          <a:p>
            <a:pPr marL="624078" indent="-514350">
              <a:lnSpc>
                <a:spcPct val="170000"/>
              </a:lnSpc>
              <a:buFont typeface="+mj-lt"/>
              <a:buAutoNum type="arabicPeriod"/>
            </a:pPr>
            <a:r>
              <a:rPr lang="en-US" dirty="0"/>
              <a:t>Evans-</a:t>
            </a:r>
            <a:r>
              <a:rPr lang="en-US" dirty="0" err="1"/>
              <a:t>Uzosike</a:t>
            </a:r>
            <a:r>
              <a:rPr lang="en-US" dirty="0"/>
              <a:t>, I.O., </a:t>
            </a:r>
            <a:r>
              <a:rPr lang="en-US" dirty="0" err="1"/>
              <a:t>Okatta</a:t>
            </a:r>
            <a:r>
              <a:rPr lang="en-US" dirty="0"/>
              <a:t>, C.G., </a:t>
            </a:r>
            <a:r>
              <a:rPr lang="en-US" dirty="0" err="1"/>
              <a:t>Otokiti</a:t>
            </a:r>
            <a:r>
              <a:rPr lang="en-US" dirty="0"/>
              <a:t>, B.O., </a:t>
            </a:r>
            <a:r>
              <a:rPr lang="en-US" dirty="0" err="1"/>
              <a:t>Ejike</a:t>
            </a:r>
            <a:r>
              <a:rPr lang="en-US" dirty="0"/>
              <a:t>, O.G. and </a:t>
            </a:r>
            <a:r>
              <a:rPr lang="en-US" dirty="0" err="1"/>
              <a:t>Kufile</a:t>
            </a:r>
            <a:r>
              <a:rPr lang="en-US" dirty="0"/>
              <a:t>, O.T., (2025). A Systematic Review of Competency-Based Recruitment Frameworks: Integrating Micro-Credentialing, Skill Taxonomies, and AI-Driven Talent Matching.</a:t>
            </a:r>
          </a:p>
          <a:p>
            <a:pPr marL="624078" indent="-514350">
              <a:lnSpc>
                <a:spcPct val="170000"/>
              </a:lnSpc>
              <a:buFont typeface="+mj-lt"/>
              <a:buAutoNum type="arabicPeriod"/>
            </a:pPr>
            <a:r>
              <a:rPr lang="en-US" dirty="0" err="1"/>
              <a:t>Kurek</a:t>
            </a:r>
            <a:r>
              <a:rPr lang="en-US" dirty="0"/>
              <a:t>, J., </a:t>
            </a:r>
            <a:r>
              <a:rPr lang="en-US" dirty="0" err="1"/>
              <a:t>Latkowski</a:t>
            </a:r>
            <a:r>
              <a:rPr lang="en-US" dirty="0"/>
              <a:t>, T., Bukowski, M., </a:t>
            </a:r>
            <a:r>
              <a:rPr lang="en-US" dirty="0" err="1"/>
              <a:t>Świderski</a:t>
            </a:r>
            <a:r>
              <a:rPr lang="en-US" dirty="0"/>
              <a:t>, B., </a:t>
            </a:r>
            <a:r>
              <a:rPr lang="en-US" dirty="0" err="1"/>
              <a:t>Łępicki</a:t>
            </a:r>
            <a:r>
              <a:rPr lang="en-US" dirty="0"/>
              <a:t>, M., </a:t>
            </a:r>
            <a:r>
              <a:rPr lang="en-US" dirty="0" err="1"/>
              <a:t>Baranik</a:t>
            </a:r>
            <a:r>
              <a:rPr lang="en-US" dirty="0"/>
              <a:t>, G., Nowak, B., </a:t>
            </a:r>
            <a:r>
              <a:rPr lang="en-US" dirty="0" err="1"/>
              <a:t>Zakowicz</a:t>
            </a:r>
            <a:r>
              <a:rPr lang="en-US" dirty="0"/>
              <a:t>, R. and </a:t>
            </a:r>
            <a:r>
              <a:rPr lang="en-US" dirty="0" err="1"/>
              <a:t>Dobrakowski</a:t>
            </a:r>
            <a:r>
              <a:rPr lang="en-US" dirty="0"/>
              <a:t>, Ł., (2024). Zero-shot recommendation AI models for efficient job–candidate matching in recruitment process. </a:t>
            </a:r>
            <a:r>
              <a:rPr lang="en-US" i="1" dirty="0"/>
              <a:t>Applied Sciences</a:t>
            </a:r>
            <a:r>
              <a:rPr lang="en-US" dirty="0"/>
              <a:t>, </a:t>
            </a:r>
            <a:r>
              <a:rPr lang="en-US" i="1" dirty="0"/>
              <a:t>14</a:t>
            </a:r>
            <a:r>
              <a:rPr lang="en-US" dirty="0"/>
              <a:t>(6), p.2601.</a:t>
            </a:r>
          </a:p>
          <a:p>
            <a:pPr marL="624078" indent="-514350">
              <a:lnSpc>
                <a:spcPct val="170000"/>
              </a:lnSpc>
              <a:buFont typeface="+mj-lt"/>
              <a:buAutoNum type="arabicPeriod"/>
            </a:pPr>
            <a:r>
              <a:rPr lang="en-US" dirty="0"/>
              <a:t>Millar, R. and Tracey, A., (2025). The employment interview. In </a:t>
            </a:r>
            <a:r>
              <a:rPr lang="en-US" i="1" dirty="0"/>
              <a:t>The handbook of communication skills</a:t>
            </a:r>
            <a:r>
              <a:rPr lang="en-US" dirty="0"/>
              <a:t> (pp. 543-582). Routledge.</a:t>
            </a:r>
          </a:p>
          <a:p>
            <a:pPr marL="624078" indent="-514350">
              <a:lnSpc>
                <a:spcPct val="170000"/>
              </a:lnSpc>
              <a:buFont typeface="+mj-lt"/>
              <a:buAutoNum type="arabicPeriod"/>
            </a:pPr>
            <a:r>
              <a:rPr lang="en-US" dirty="0"/>
              <a:t>Nielsen, S.B., (2025). Using formulations to maximize differences of opinion during televised climate change panel interviews. </a:t>
            </a:r>
            <a:r>
              <a:rPr lang="en-US" i="1" dirty="0"/>
              <a:t>Journalism</a:t>
            </a:r>
            <a:r>
              <a:rPr lang="en-US" dirty="0"/>
              <a:t>, </a:t>
            </a:r>
            <a:r>
              <a:rPr lang="en-US" i="1" dirty="0"/>
              <a:t>26</a:t>
            </a:r>
            <a:r>
              <a:rPr lang="en-US" dirty="0"/>
              <a:t>(3), pp.676-695.</a:t>
            </a:r>
          </a:p>
          <a:p>
            <a:pPr marL="624078" indent="-514350">
              <a:lnSpc>
                <a:spcPct val="170000"/>
              </a:lnSpc>
              <a:buFont typeface="+mj-lt"/>
              <a:buAutoNum type="arabicPeriod"/>
            </a:pPr>
            <a:r>
              <a:rPr lang="en-US" dirty="0"/>
              <a:t>Schein, E.H. and Schein, P.A., (2025). </a:t>
            </a:r>
            <a:r>
              <a:rPr lang="en-US" i="1" dirty="0"/>
              <a:t>Humble inquiry: The gentle art of asking instead of telling</a:t>
            </a:r>
            <a:r>
              <a:rPr lang="en-US" dirty="0"/>
              <a:t>. </a:t>
            </a:r>
            <a:r>
              <a:rPr lang="en-US" dirty="0" err="1"/>
              <a:t>Berrett</a:t>
            </a:r>
            <a:r>
              <a:rPr lang="en-US" dirty="0"/>
              <a:t>-Koehler Publishers.</a:t>
            </a:r>
          </a:p>
          <a:p>
            <a:pPr marL="624078" indent="-514350">
              <a:lnSpc>
                <a:spcPct val="170000"/>
              </a:lnSpc>
              <a:buFont typeface="+mj-lt"/>
              <a:buAutoNum type="arabicPeriod"/>
            </a:pPr>
            <a:r>
              <a:rPr lang="en-US" dirty="0"/>
              <a:t>Tesco (2025). </a:t>
            </a:r>
            <a:r>
              <a:rPr lang="en-US" i="1" dirty="0"/>
              <a:t>About Us</a:t>
            </a:r>
            <a:r>
              <a:rPr lang="en-US" dirty="0"/>
              <a:t>. [online] Tesco PLC. Available at: </a:t>
            </a:r>
            <a:r>
              <a:rPr lang="en-US" u="sng" dirty="0">
                <a:hlinkClick r:id="rId2"/>
              </a:rPr>
              <a:t>https://www.tescoplc.com/about</a:t>
            </a:r>
            <a:r>
              <a:rPr lang="en-US" dirty="0"/>
              <a:t>.</a:t>
            </a:r>
          </a:p>
          <a:p>
            <a:pPr marL="624078" indent="-514350">
              <a:lnSpc>
                <a:spcPct val="170000"/>
              </a:lnSpc>
              <a:buFont typeface="+mj-lt"/>
              <a:buAutoNum type="arabicPeriod"/>
            </a:pPr>
            <a:r>
              <a:rPr lang="en-US" dirty="0"/>
              <a:t>Wright State University (2024). </a:t>
            </a:r>
            <a:r>
              <a:rPr lang="en-US" i="1" dirty="0"/>
              <a:t>Writing an Effective Job Description | Human Resources | Wright State University</a:t>
            </a:r>
            <a:r>
              <a:rPr lang="en-US" dirty="0"/>
              <a:t>. [online] www.wright.edu. Available at: </a:t>
            </a:r>
            <a:r>
              <a:rPr lang="en-US" u="sng" dirty="0">
                <a:hlinkClick r:id="rId3"/>
              </a:rPr>
              <a:t>https://www.wright.edu/human-resources/writing-an-effective-job-description</a:t>
            </a:r>
            <a:r>
              <a:rPr lang="en-US" dirty="0"/>
              <a:t>.</a:t>
            </a:r>
          </a:p>
          <a:p>
            <a:pPr marL="624078" indent="-514350">
              <a:buFont typeface="+mj-lt"/>
              <a:buAutoNum type="arabicPeriod"/>
            </a:pPr>
            <a:endParaRPr lang="en-US" dirty="0"/>
          </a:p>
        </p:txBody>
      </p:sp>
      <p:pic>
        <p:nvPicPr>
          <p:cNvPr id="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41440" y="0"/>
            <a:ext cx="1190625" cy="504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7242196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Urban">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Urban</Template>
  <TotalTime>0</TotalTime>
  <Words>1258</Words>
  <Application>Microsoft Office PowerPoint</Application>
  <PresentationFormat>On-screen Show (16:9)</PresentationFormat>
  <Paragraphs>266</Paragraphs>
  <Slides>17</Slides>
  <Notes>12</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Urban</vt:lpstr>
      <vt:lpstr>Analysis of Recruitment and Selection Procedures for a Business Transformation Project at Tesco PLC</vt:lpstr>
      <vt:lpstr> Contents</vt:lpstr>
      <vt:lpstr>Introduction to Tesco PLC </vt:lpstr>
      <vt:lpstr>Recruitment process at Tesco PLC </vt:lpstr>
      <vt:lpstr>  Recruitment process at Tesco PLC   </vt:lpstr>
      <vt:lpstr>Recruitment process at Tesco PLC </vt:lpstr>
      <vt:lpstr>PowerPoint Presentation</vt:lpstr>
      <vt:lpstr>PowerPoint Presentation</vt:lpstr>
      <vt:lpstr>3 Different Types of Interviews for the Team Member </vt:lpstr>
      <vt:lpstr>3 Different Types of Interviews for the Team Member </vt:lpstr>
      <vt:lpstr>3 Different Types of Interviews for the Team Member </vt:lpstr>
      <vt:lpstr>3 Different Types of Interviews for the Team Member </vt:lpstr>
      <vt:lpstr>Justification of Appropriate Questioning Techniques </vt:lpstr>
      <vt:lpstr>Justification of Appropriate Questioning Techniques </vt:lpstr>
      <vt:lpstr>Comparison and Contrast: Face-to-Face vs. Online Interview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13</cp:revision>
  <dcterms:created xsi:type="dcterms:W3CDTF">2025-10-03T02:56:18Z</dcterms:created>
  <dcterms:modified xsi:type="dcterms:W3CDTF">2025-10-13T12:39:10Z</dcterms:modified>
</cp:coreProperties>
</file>