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70" r:id="rId2"/>
    <p:sldId id="257" r:id="rId3"/>
    <p:sldId id="258" r:id="rId4"/>
    <p:sldId id="259" r:id="rId5"/>
    <p:sldId id="260" r:id="rId6"/>
    <p:sldId id="261" r:id="rId7"/>
    <p:sldId id="262" r:id="rId8"/>
    <p:sldId id="263" r:id="rId9"/>
    <p:sldId id="264" r:id="rId10"/>
    <p:sldId id="265" r:id="rId11"/>
    <p:sldId id="266" r:id="rId12"/>
    <p:sldId id="271" r:id="rId13"/>
    <p:sldId id="267" r:id="rId14"/>
    <p:sldId id="272" r:id="rId15"/>
    <p:sldId id="268" r:id="rId16"/>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5BFB1"/>
    <a:srgbClr val="D6EAF1"/>
    <a:srgbClr val="F1D5D5"/>
    <a:srgbClr val="FEE599"/>
    <a:srgbClr val="ADD5E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presProps" Target="presProps.xml" /><Relationship Id="rId3" Type="http://schemas.openxmlformats.org/officeDocument/2006/relationships/slide" Target="slides/slide2.xml" /><Relationship Id="rId21" Type="http://schemas.openxmlformats.org/officeDocument/2006/relationships/tableStyles" Target="tableStyle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notesMaster" Target="notesMasters/notesMaster1.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viewProps" Target="view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microsoft.com/office/2016/11/relationships/changesInfo" Target="changesInfos/changesInfo1.xml" /></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zmin Malik (2242813)" userId="f4fbc12c-d384-4d2e-a19b-64127d1ff215" providerId="ADAL" clId="{DC5F3CC0-6CD2-3D8C-9F16-5C887E279CE3}"/>
    <pc:docChg chg="undo custSel modSld">
      <pc:chgData name="Nazmin Malik (2242813)" userId="f4fbc12c-d384-4d2e-a19b-64127d1ff215" providerId="ADAL" clId="{DC5F3CC0-6CD2-3D8C-9F16-5C887E279CE3}" dt="2026-10-18T18:53:23.979" v="21" actId="22"/>
      <pc:docMkLst>
        <pc:docMk/>
      </pc:docMkLst>
      <pc:sldChg chg="modSp mod">
        <pc:chgData name="Nazmin Malik (2242813)" userId="f4fbc12c-d384-4d2e-a19b-64127d1ff215" providerId="ADAL" clId="{DC5F3CC0-6CD2-3D8C-9F16-5C887E279CE3}" dt="2026-10-18T18:53:23.979" v="21" actId="22"/>
        <pc:sldMkLst>
          <pc:docMk/>
          <pc:sldMk cId="0" sldId="257"/>
        </pc:sldMkLst>
        <pc:spChg chg="mod">
          <ac:chgData name="Nazmin Malik (2242813)" userId="f4fbc12c-d384-4d2e-a19b-64127d1ff215" providerId="ADAL" clId="{DC5F3CC0-6CD2-3D8C-9F16-5C887E279CE3}" dt="2026-10-18T18:45:59.560" v="2" actId="2711"/>
          <ac:spMkLst>
            <pc:docMk/>
            <pc:sldMk cId="0" sldId="257"/>
            <ac:spMk id="4" creationId="{00000000-0000-0000-0000-000000000000}"/>
          </ac:spMkLst>
        </pc:spChg>
        <pc:spChg chg="mod">
          <ac:chgData name="Nazmin Malik (2242813)" userId="f4fbc12c-d384-4d2e-a19b-64127d1ff215" providerId="ADAL" clId="{DC5F3CC0-6CD2-3D8C-9F16-5C887E279CE3}" dt="2026-10-18T18:53:23.979" v="21" actId="22"/>
          <ac:spMkLst>
            <pc:docMk/>
            <pc:sldMk cId="0" sldId="257"/>
            <ac:spMk id="6" creationId="{00000000-0000-0000-0000-000000000000}"/>
          </ac:spMkLst>
        </pc:spChg>
      </pc:sldChg>
      <pc:sldChg chg="modSp mod">
        <pc:chgData name="Nazmin Malik (2242813)" userId="f4fbc12c-d384-4d2e-a19b-64127d1ff215" providerId="ADAL" clId="{DC5F3CC0-6CD2-3D8C-9F16-5C887E279CE3}" dt="2026-10-18T18:52:43.683" v="15" actId="20577"/>
        <pc:sldMkLst>
          <pc:docMk/>
          <pc:sldMk cId="0" sldId="263"/>
        </pc:sldMkLst>
        <pc:spChg chg="mod">
          <ac:chgData name="Nazmin Malik (2242813)" userId="f4fbc12c-d384-4d2e-a19b-64127d1ff215" providerId="ADAL" clId="{DC5F3CC0-6CD2-3D8C-9F16-5C887E279CE3}" dt="2026-10-18T18:52:19.330" v="7" actId="1076"/>
          <ac:spMkLst>
            <pc:docMk/>
            <pc:sldMk cId="0" sldId="263"/>
            <ac:spMk id="12" creationId="{00000000-0000-0000-0000-000000000000}"/>
          </ac:spMkLst>
        </pc:spChg>
        <pc:spChg chg="mod">
          <ac:chgData name="Nazmin Malik (2242813)" userId="f4fbc12c-d384-4d2e-a19b-64127d1ff215" providerId="ADAL" clId="{DC5F3CC0-6CD2-3D8C-9F16-5C887E279CE3}" dt="2026-10-18T18:52:43.683" v="15" actId="20577"/>
          <ac:spMkLst>
            <pc:docMk/>
            <pc:sldMk cId="0" sldId="263"/>
            <ac:spMk id="17"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6111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611188"/>
          </a:xfrm>
          <a:prstGeom prst="rect">
            <a:avLst/>
          </a:prstGeom>
        </p:spPr>
        <p:txBody>
          <a:bodyPr vert="horz" lIns="91440" tIns="45720" rIns="91440" bIns="45720" rtlCol="0"/>
          <a:lstStyle>
            <a:lvl1pPr algn="r">
              <a:defRPr sz="1200"/>
            </a:lvl1pPr>
          </a:lstStyle>
          <a:p>
            <a:fld id="{8AB3A617-2EB2-7B4F-A117-410AF16A85D0}" type="datetimeFigureOut">
              <a:rPr lang="en-US" smtClean="0"/>
              <a:t>10/18/2026</a:t>
            </a:fld>
            <a:endParaRPr lang="en-US"/>
          </a:p>
        </p:txBody>
      </p:sp>
      <p:sp>
        <p:nvSpPr>
          <p:cNvPr id="4" name="Slide Image Placeholder 3"/>
          <p:cNvSpPr>
            <a:spLocks noGrp="1" noRot="1" noChangeAspect="1"/>
          </p:cNvSpPr>
          <p:nvPr>
            <p:ph type="sldImg" idx="2"/>
          </p:nvPr>
        </p:nvSpPr>
        <p:spPr>
          <a:xfrm>
            <a:off x="-228600" y="1524000"/>
            <a:ext cx="7315200" cy="41148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5867400"/>
            <a:ext cx="5486400" cy="48006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11580813"/>
            <a:ext cx="2971800" cy="6111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11580813"/>
            <a:ext cx="2971800" cy="611187"/>
          </a:xfrm>
          <a:prstGeom prst="rect">
            <a:avLst/>
          </a:prstGeom>
        </p:spPr>
        <p:txBody>
          <a:bodyPr vert="horz" lIns="91440" tIns="45720" rIns="91440" bIns="45720" rtlCol="0" anchor="b"/>
          <a:lstStyle>
            <a:lvl1pPr algn="r">
              <a:defRPr sz="1200"/>
            </a:lvl1pPr>
          </a:lstStyle>
          <a:p>
            <a:fld id="{25A3C84A-15CE-DC47-BD24-DDD012342C3D}" type="slidenum">
              <a:rPr lang="en-US" smtClean="0"/>
              <a:t>‹#›</a:t>
            </a:fld>
            <a:endParaRPr lang="en-US"/>
          </a:p>
        </p:txBody>
      </p:sp>
    </p:spTree>
    <p:extLst>
      <p:ext uri="{BB962C8B-B14F-4D97-AF65-F5344CB8AC3E}">
        <p14:creationId xmlns:p14="http://schemas.microsoft.com/office/powerpoint/2010/main" val="1283857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 /><Relationship Id="rId1" Type="http://schemas.openxmlformats.org/officeDocument/2006/relationships/slideLayout" Target="../slideLayouts/slideLayout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1.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1.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1.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1.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1.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1.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1.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1.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1.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1.xml" /></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15.xml.rels><?xml version="1.0" encoding="UTF-8" standalone="yes"?>
<Relationships xmlns="http://schemas.openxmlformats.org/package/2006/relationships"><Relationship Id="rId8" Type="http://schemas.openxmlformats.org/officeDocument/2006/relationships/hyperlink" Target="https://www.england.nhs.uk/patient-safety/the-nhs-patient-safety-strategy/" TargetMode="External" /><Relationship Id="rId13" Type="http://schemas.openxmlformats.org/officeDocument/2006/relationships/hyperlink" Target="https://www.who.int/publications/i/item/9789240032705" TargetMode="External" /><Relationship Id="rId3" Type="http://schemas.openxmlformats.org/officeDocument/2006/relationships/hyperlink" Target="https://doi.org/10.1056/NEJMp1605101" TargetMode="External" /><Relationship Id="rId7" Type="http://schemas.openxmlformats.org/officeDocument/2006/relationships/hyperlink" Target="https://doi.org/10.1136/bmj.o898" TargetMode="External" /><Relationship Id="rId12" Type="http://schemas.openxmlformats.org/officeDocument/2006/relationships/hyperlink" Target="https://doi.org/10.1136/bmj.320.7237.768" TargetMode="External" /><Relationship Id="rId2" Type="http://schemas.openxmlformats.org/officeDocument/2006/relationships/notesSlide" Target="../notesSlides/notesSlide12.xml" /><Relationship Id="rId1" Type="http://schemas.openxmlformats.org/officeDocument/2006/relationships/slideLayout" Target="../slideLayouts/slideLayout1.xml" /><Relationship Id="rId6" Type="http://schemas.openxmlformats.org/officeDocument/2006/relationships/hyperlink" Target="https://www.legislation.gov.uk/uksi/2014/2936/regulation/20" TargetMode="External" /><Relationship Id="rId11" Type="http://schemas.openxmlformats.org/officeDocument/2006/relationships/hyperlink" Target="https://www.gov.uk/government/publications/final-report-of-the-ockenden-review" TargetMode="External" /><Relationship Id="rId5" Type="http://schemas.openxmlformats.org/officeDocument/2006/relationships/hyperlink" Target="https://doi.org/10.1136/bmj.o858" TargetMode="External" /><Relationship Id="rId10" Type="http://schemas.openxmlformats.org/officeDocument/2006/relationships/hyperlink" Target="https://www.england.nhs.uk/long-read/three-year-delivery-plan-for-maternity-and-neonatal-services/" TargetMode="External" /><Relationship Id="rId4" Type="http://schemas.openxmlformats.org/officeDocument/2006/relationships/hyperlink" Target="https://www.cqc.org.uk/publications/maternity-services-2022-2024" TargetMode="External" /><Relationship Id="rId9" Type="http://schemas.openxmlformats.org/officeDocument/2006/relationships/hyperlink" Target="https://www.england.nhs.uk/long-read/patient-safety-incident-response-framework/"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4578EE8-6D8D-A0A4-1BE2-715EC422828A}"/>
              </a:ext>
            </a:extLst>
          </p:cNvPr>
          <p:cNvPicPr>
            <a:picLocks noChangeAspect="1"/>
          </p:cNvPicPr>
          <p:nvPr/>
        </p:nvPicPr>
        <p:blipFill>
          <a:blip r:embed="rId2"/>
          <a:stretch>
            <a:fillRect/>
          </a:stretch>
        </p:blipFill>
        <p:spPr>
          <a:xfrm>
            <a:off x="2388731" y="211929"/>
            <a:ext cx="7414538" cy="3217071"/>
          </a:xfrm>
          <a:prstGeom prst="rect">
            <a:avLst/>
          </a:prstGeom>
        </p:spPr>
      </p:pic>
      <p:sp>
        <p:nvSpPr>
          <p:cNvPr id="3" name="TextBox 2">
            <a:extLst>
              <a:ext uri="{FF2B5EF4-FFF2-40B4-BE49-F238E27FC236}">
                <a16:creationId xmlns:a16="http://schemas.microsoft.com/office/drawing/2014/main" id="{13FB1953-1459-07E6-80E3-CB285CC68A49}"/>
              </a:ext>
            </a:extLst>
          </p:cNvPr>
          <p:cNvSpPr txBox="1"/>
          <p:nvPr/>
        </p:nvSpPr>
        <p:spPr>
          <a:xfrm>
            <a:off x="2633662" y="4038599"/>
            <a:ext cx="6879431" cy="1754326"/>
          </a:xfrm>
          <a:prstGeom prst="rect">
            <a:avLst/>
          </a:prstGeom>
          <a:noFill/>
        </p:spPr>
        <p:txBody>
          <a:bodyPr wrap="square" rtlCol="0">
            <a:spAutoFit/>
          </a:bodyPr>
          <a:lstStyle/>
          <a:p>
            <a:pPr algn="l"/>
            <a:r>
              <a:rPr lang="en-GB" b="1" dirty="0"/>
              <a:t>Name: </a:t>
            </a:r>
            <a:r>
              <a:rPr lang="en-GB" dirty="0"/>
              <a:t>Nazmin Malik </a:t>
            </a:r>
            <a:endParaRPr lang="en-GB" b="1" dirty="0"/>
          </a:p>
          <a:p>
            <a:pPr algn="l"/>
            <a:r>
              <a:rPr lang="en-GB" b="1"/>
              <a:t>Students No: </a:t>
            </a:r>
            <a:r>
              <a:rPr lang="en-GB"/>
              <a:t>2242813</a:t>
            </a:r>
            <a:endParaRPr lang="en-GB" b="1" dirty="0"/>
          </a:p>
          <a:p>
            <a:pPr algn="l"/>
            <a:r>
              <a:rPr lang="en-GB" b="1" dirty="0"/>
              <a:t>Module: </a:t>
            </a:r>
            <a:r>
              <a:rPr lang="en-GB" dirty="0"/>
              <a:t>Quality Assurance and Service Improvements</a:t>
            </a:r>
            <a:endParaRPr lang="en-GB" b="1" dirty="0"/>
          </a:p>
          <a:p>
            <a:pPr algn="l"/>
            <a:r>
              <a:rPr lang="en-GB" b="1" dirty="0"/>
              <a:t>Module Code: </a:t>
            </a:r>
            <a:r>
              <a:rPr lang="en-GB" dirty="0"/>
              <a:t>LCHS7006</a:t>
            </a:r>
            <a:endParaRPr lang="en-GB" b="1" dirty="0"/>
          </a:p>
          <a:p>
            <a:r>
              <a:rPr lang="en-GB" b="1" dirty="0"/>
              <a:t>Assignment Title:</a:t>
            </a:r>
            <a:r>
              <a:rPr lang="en-GB" dirty="0"/>
              <a:t> </a:t>
            </a:r>
            <a:r>
              <a:rPr lang="en-GB" sz="1800" dirty="0">
                <a:solidFill>
                  <a:srgbClr val="000000"/>
                </a:solidFill>
                <a:effectLst/>
                <a:latin typeface="Arial" panose="020B0604020202020204" pitchFamily="34" charset="0"/>
                <a:ea typeface="Arial" panose="020B0604020202020204" pitchFamily="34" charset="0"/>
              </a:rPr>
              <a:t>Component 1 Individual Presentation</a:t>
            </a:r>
            <a:endParaRPr lang="en-GB" sz="1800" dirty="0">
              <a:effectLst/>
              <a:latin typeface="Times New Roman" panose="02020603050405020304" pitchFamily="18" charset="0"/>
              <a:ea typeface="Times New Roman" panose="02020603050405020304" pitchFamily="18" charset="0"/>
            </a:endParaRPr>
          </a:p>
          <a:p>
            <a:pPr algn="l"/>
            <a:r>
              <a:rPr lang="en-GB" b="1" dirty="0"/>
              <a:t>Lecturer: </a:t>
            </a:r>
            <a:r>
              <a:rPr lang="en-GB" dirty="0"/>
              <a:t>Dr</a:t>
            </a:r>
            <a:r>
              <a:rPr lang="en-GB" b="1" dirty="0"/>
              <a:t> </a:t>
            </a:r>
            <a:r>
              <a:rPr lang="en-GB" dirty="0"/>
              <a:t>Fahad khan</a:t>
            </a:r>
            <a:endParaRPr lang="en-US" dirty="0"/>
          </a:p>
        </p:txBody>
      </p:sp>
    </p:spTree>
    <p:extLst>
      <p:ext uri="{BB962C8B-B14F-4D97-AF65-F5344CB8AC3E}">
        <p14:creationId xmlns:p14="http://schemas.microsoft.com/office/powerpoint/2010/main" val="10555988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88952" cy="914400"/>
          </a:xfrm>
          <a:prstGeom prst="rect">
            <a:avLst/>
          </a:prstGeom>
          <a:solidFill>
            <a:srgbClr val="1F3A5F"/>
          </a:solidFill>
          <a:ln/>
        </p:spPr>
      </p:sp>
      <p:sp>
        <p:nvSpPr>
          <p:cNvPr id="3" name="Text 1"/>
          <p:cNvSpPr txBox="1"/>
          <p:nvPr/>
        </p:nvSpPr>
        <p:spPr>
          <a:xfrm>
            <a:off x="457200" y="0"/>
            <a:ext cx="11247120" cy="914400"/>
          </a:xfrm>
          <a:prstGeom prst="rect">
            <a:avLst/>
          </a:prstGeom>
          <a:solidFill>
            <a:schemeClr val="accent2"/>
          </a:solidFill>
          <a:ln/>
        </p:spPr>
        <p:txBody>
          <a:bodyPr wrap="square" lIns="0" tIns="0" rIns="0" bIns="0" rtlCol="0" anchor="ctr"/>
          <a:lstStyle/>
          <a:p>
            <a:pPr marL="0" indent="0">
              <a:lnSpc>
                <a:spcPct val="100000"/>
              </a:lnSpc>
              <a:buNone/>
            </a:pPr>
            <a:r>
              <a:rPr lang="en-US" sz="2800" b="1" dirty="0">
                <a:solidFill>
                  <a:srgbClr val="FFFFFF"/>
                </a:solidFill>
                <a:latin typeface="Arial" pitchFamily="34" charset="0"/>
                <a:ea typeface="Arial" pitchFamily="34" charset="-122"/>
                <a:cs typeface="Arial" pitchFamily="34" charset="-120"/>
              </a:rPr>
              <a:t>Introduction &amp; Aim</a:t>
            </a:r>
            <a:endParaRPr lang="en-US" sz="2800" dirty="0"/>
          </a:p>
        </p:txBody>
      </p:sp>
      <p:sp>
        <p:nvSpPr>
          <p:cNvPr id="4" name="Text 2"/>
          <p:cNvSpPr txBox="1"/>
          <p:nvPr/>
        </p:nvSpPr>
        <p:spPr>
          <a:xfrm>
            <a:off x="457200" y="1097280"/>
            <a:ext cx="11247120" cy="3566160"/>
          </a:xfrm>
          <a:prstGeom prst="rect">
            <a:avLst/>
          </a:prstGeom>
          <a:solidFill>
            <a:schemeClr val="accent3">
              <a:lumMod val="20000"/>
              <a:lumOff val="80000"/>
            </a:schemeClr>
          </a:solidFill>
          <a:ln/>
        </p:spPr>
        <p:txBody>
          <a:bodyPr wrap="square" lIns="0" tIns="0" rIns="0" bIns="0" rtlCol="0" anchor="t"/>
          <a:lstStyle/>
          <a:p>
            <a:pPr marL="342900" indent="-342900">
              <a:lnSpc>
                <a:spcPct val="150000"/>
              </a:lnSpc>
              <a:spcAft>
                <a:spcPts val="400"/>
              </a:spcAft>
              <a:buSzPct val="100000"/>
              <a:buChar char="•"/>
            </a:pPr>
            <a:r>
              <a:rPr lang="en-US" sz="1800" dirty="0">
                <a:solidFill>
                  <a:srgbClr val="333333"/>
                </a:solidFill>
                <a:latin typeface="Arial" panose="020B0604020202020204" pitchFamily="34" charset="0"/>
                <a:ea typeface="Arial" pitchFamily="34" charset="-122"/>
                <a:cs typeface="Arial" panose="020B0604020202020204" pitchFamily="34" charset="0"/>
              </a:rPr>
              <a:t>The independent Ockenden Review examined maternity care at Shrewsbury and Telford Hospital NHS Trust (SaTH) following serious concerns raised by families (Ockenden, 2022).</a:t>
            </a:r>
            <a:endParaRPr lang="en-GB" sz="1800" dirty="0">
              <a:solidFill>
                <a:srgbClr val="333333"/>
              </a:solidFill>
              <a:latin typeface="Arial" panose="020B0604020202020204" pitchFamily="34" charset="0"/>
              <a:ea typeface="Arial" pitchFamily="34" charset="-122"/>
              <a:cs typeface="Arial" panose="020B0604020202020204" pitchFamily="34" charset="0"/>
            </a:endParaRPr>
          </a:p>
          <a:p>
            <a:pPr marL="342900" indent="-342900">
              <a:lnSpc>
                <a:spcPct val="150000"/>
              </a:lnSpc>
              <a:spcAft>
                <a:spcPts val="400"/>
              </a:spcAft>
              <a:buSzPct val="100000"/>
              <a:buChar char="•"/>
            </a:pPr>
            <a:r>
              <a:rPr lang="en-US" sz="1800" dirty="0">
                <a:solidFill>
                  <a:srgbClr val="333333"/>
                </a:solidFill>
                <a:latin typeface="Arial" panose="020B0604020202020204" pitchFamily="34" charset="0"/>
                <a:ea typeface="Arial" pitchFamily="34" charset="-122"/>
                <a:cs typeface="Arial" panose="020B0604020202020204" pitchFamily="34" charset="0"/>
              </a:rPr>
              <a:t>Initially commissioned to examine 23 families, the final review included 1,486 families and 1,592 clinical incidents, predominantly involving care between 2000–2019 (</a:t>
            </a:r>
            <a:r>
              <a:rPr lang="en-US" sz="1800" dirty="0" err="1">
                <a:solidFill>
                  <a:srgbClr val="333333"/>
                </a:solidFill>
                <a:latin typeface="Arial" panose="020B0604020202020204" pitchFamily="34" charset="0"/>
                <a:ea typeface="Arial" pitchFamily="34" charset="-122"/>
                <a:cs typeface="Arial" panose="020B0604020202020204" pitchFamily="34" charset="0"/>
              </a:rPr>
              <a:t>Ockenden</a:t>
            </a:r>
            <a:r>
              <a:rPr lang="en-US" sz="1800" dirty="0">
                <a:solidFill>
                  <a:srgbClr val="333333"/>
                </a:solidFill>
                <a:latin typeface="Arial" panose="020B0604020202020204" pitchFamily="34" charset="0"/>
                <a:ea typeface="Arial" pitchFamily="34" charset="-122"/>
                <a:cs typeface="Arial" panose="020B0604020202020204" pitchFamily="34" charset="0"/>
              </a:rPr>
              <a:t>, 2022).</a:t>
            </a:r>
            <a:endParaRPr lang="en-GB" sz="1800" dirty="0">
              <a:solidFill>
                <a:srgbClr val="333333"/>
              </a:solidFill>
              <a:latin typeface="Arial" panose="020B0604020202020204" pitchFamily="34" charset="0"/>
              <a:ea typeface="Arial" pitchFamily="34" charset="-122"/>
              <a:cs typeface="Arial" panose="020B0604020202020204" pitchFamily="34" charset="0"/>
            </a:endParaRPr>
          </a:p>
          <a:p>
            <a:pPr marL="342900" indent="-342900">
              <a:lnSpc>
                <a:spcPct val="150000"/>
              </a:lnSpc>
              <a:spcAft>
                <a:spcPts val="400"/>
              </a:spcAft>
              <a:buSzPct val="100000"/>
              <a:buChar char="•"/>
            </a:pPr>
            <a:r>
              <a:rPr lang="en-US" sz="1800" dirty="0">
                <a:solidFill>
                  <a:srgbClr val="333333"/>
                </a:solidFill>
                <a:latin typeface="Arial" panose="020B0604020202020204" pitchFamily="34" charset="0"/>
                <a:ea typeface="Arial" pitchFamily="34" charset="-122"/>
                <a:cs typeface="Arial" panose="020B0604020202020204" pitchFamily="34" charset="0"/>
              </a:rPr>
              <a:t>The review identified recurring failures in clinical care, governance, incident investigation, leadership and organisational learning (Ockenden, 2022).</a:t>
            </a:r>
            <a:endParaRPr lang="en-GB" sz="1800" dirty="0">
              <a:solidFill>
                <a:srgbClr val="333333"/>
              </a:solidFill>
              <a:latin typeface="Arial" panose="020B0604020202020204" pitchFamily="34" charset="0"/>
              <a:ea typeface="Arial" pitchFamily="34" charset="-122"/>
              <a:cs typeface="Arial" panose="020B0604020202020204" pitchFamily="34" charset="0"/>
            </a:endParaRPr>
          </a:p>
          <a:p>
            <a:pPr marL="342900" indent="-342900">
              <a:lnSpc>
                <a:spcPct val="150000"/>
              </a:lnSpc>
              <a:spcAft>
                <a:spcPts val="400"/>
              </a:spcAft>
              <a:buSzPct val="100000"/>
              <a:buChar char="•"/>
            </a:pPr>
            <a:r>
              <a:rPr lang="en-US" sz="1800" dirty="0">
                <a:solidFill>
                  <a:srgbClr val="333333"/>
                </a:solidFill>
                <a:latin typeface="Arial" panose="020B0604020202020204" pitchFamily="34" charset="0"/>
                <a:ea typeface="Arial" pitchFamily="34" charset="-122"/>
                <a:cs typeface="Arial" panose="020B0604020202020204" pitchFamily="34" charset="0"/>
              </a:rPr>
              <a:t>These findings indicate a system-level quality and patient-safety problem, requiring analysis beyond individual clinical error (</a:t>
            </a:r>
            <a:r>
              <a:rPr lang="en-US" sz="1800" dirty="0" err="1">
                <a:solidFill>
                  <a:srgbClr val="333333"/>
                </a:solidFill>
                <a:latin typeface="Arial" panose="020B0604020202020204" pitchFamily="34" charset="0"/>
                <a:ea typeface="Arial" pitchFamily="34" charset="-122"/>
                <a:cs typeface="Arial" panose="020B0604020202020204" pitchFamily="34" charset="0"/>
              </a:rPr>
              <a:t>Ockenden</a:t>
            </a:r>
            <a:r>
              <a:rPr lang="en-US" sz="1800" dirty="0">
                <a:solidFill>
                  <a:srgbClr val="333333"/>
                </a:solidFill>
                <a:latin typeface="Arial" panose="020B0604020202020204" pitchFamily="34" charset="0"/>
                <a:ea typeface="Arial" pitchFamily="34" charset="-122"/>
                <a:cs typeface="Arial" panose="020B0604020202020204" pitchFamily="34" charset="0"/>
              </a:rPr>
              <a:t>, 2022; Reason, 2000).</a:t>
            </a:r>
            <a:endParaRPr lang="en-US" sz="1800" dirty="0">
              <a:latin typeface="Arial" panose="020B0604020202020204" pitchFamily="34" charset="0"/>
              <a:cs typeface="Arial" panose="020B0604020202020204" pitchFamily="34" charset="0"/>
            </a:endParaRPr>
          </a:p>
        </p:txBody>
      </p:sp>
      <p:sp>
        <p:nvSpPr>
          <p:cNvPr id="5" name="Shape 3"/>
          <p:cNvSpPr/>
          <p:nvPr/>
        </p:nvSpPr>
        <p:spPr>
          <a:xfrm>
            <a:off x="457200" y="4983480"/>
            <a:ext cx="11274552" cy="1371600"/>
          </a:xfrm>
          <a:prstGeom prst="rect">
            <a:avLst/>
          </a:prstGeom>
          <a:solidFill>
            <a:srgbClr val="FBE9E4"/>
          </a:solidFill>
          <a:ln w="25400">
            <a:solidFill>
              <a:srgbClr val="C8553D"/>
            </a:solidFill>
            <a:prstDash val="solid"/>
          </a:ln>
        </p:spPr>
      </p:sp>
      <p:sp>
        <p:nvSpPr>
          <p:cNvPr id="6" name="Text 4"/>
          <p:cNvSpPr txBox="1"/>
          <p:nvPr/>
        </p:nvSpPr>
        <p:spPr>
          <a:xfrm>
            <a:off x="640080" y="5056632"/>
            <a:ext cx="10881360" cy="1225296"/>
          </a:xfrm>
          <a:prstGeom prst="rect">
            <a:avLst/>
          </a:prstGeom>
          <a:noFill/>
          <a:ln/>
        </p:spPr>
        <p:txBody>
          <a:bodyPr wrap="square" lIns="0" tIns="0" rIns="0" bIns="0" rtlCol="0" anchor="t"/>
          <a:lstStyle/>
          <a:p>
            <a:pPr marL="0" indent="0">
              <a:lnSpc>
                <a:spcPct val="150000"/>
              </a:lnSpc>
              <a:buNone/>
            </a:pPr>
            <a:r>
              <a:rPr lang="en-US" sz="1800" b="1" dirty="0">
                <a:latin typeface="Arial" pitchFamily="34" charset="0"/>
                <a:ea typeface="Arial" pitchFamily="34" charset="-122"/>
                <a:cs typeface="Arial" pitchFamily="34" charset="-120"/>
              </a:rPr>
              <a:t>Aim</a:t>
            </a:r>
            <a:r>
              <a:rPr lang="en-US" sz="1800" b="1" dirty="0">
                <a:solidFill>
                  <a:srgbClr val="C8553D"/>
                </a:solidFill>
                <a:latin typeface="Arial" pitchFamily="34" charset="0"/>
                <a:ea typeface="Arial" pitchFamily="34" charset="-122"/>
                <a:cs typeface="Arial" pitchFamily="34" charset="-120"/>
              </a:rPr>
              <a:t>: </a:t>
            </a:r>
            <a:r>
              <a:rPr lang="en-US" sz="1800" dirty="0">
                <a:solidFill>
                  <a:srgbClr val="333333"/>
                </a:solidFill>
                <a:latin typeface="Arial" pitchFamily="34" charset="0"/>
                <a:ea typeface="Arial" pitchFamily="34" charset="-122"/>
                <a:cs typeface="Arial" pitchFamily="34" charset="-120"/>
              </a:rPr>
              <a:t>To critically </a:t>
            </a:r>
            <a:r>
              <a:rPr lang="en-GB" sz="1800" dirty="0">
                <a:solidFill>
                  <a:srgbClr val="333333"/>
                </a:solidFill>
                <a:latin typeface="Arial" pitchFamily="34" charset="0"/>
                <a:ea typeface="Arial" pitchFamily="34" charset="-122"/>
                <a:cs typeface="Arial" pitchFamily="34" charset="-120"/>
              </a:rPr>
              <a:t>analysis </a:t>
            </a:r>
            <a:r>
              <a:rPr lang="en-US" sz="1800" dirty="0">
                <a:solidFill>
                  <a:srgbClr val="333333"/>
                </a:solidFill>
                <a:latin typeface="Arial" pitchFamily="34" charset="0"/>
                <a:ea typeface="Arial" pitchFamily="34" charset="-122"/>
                <a:cs typeface="Arial" pitchFamily="34" charset="-120"/>
              </a:rPr>
              <a:t> how interacting clinical, organisational and policy failures contributed to unsafe maternity care and impaired quality assurance </a:t>
            </a:r>
            <a:r>
              <a:rPr lang="en-US" sz="1800">
                <a:solidFill>
                  <a:srgbClr val="333333"/>
                </a:solidFill>
                <a:latin typeface="Arial" pitchFamily="34" charset="0"/>
                <a:ea typeface="Arial" pitchFamily="34" charset="-122"/>
                <a:cs typeface="Arial" pitchFamily="34" charset="-120"/>
              </a:rPr>
              <a:t>at Shrewsbury and Telford Hospital NHS Trust.</a:t>
            </a:r>
            <a:endParaRPr lang="en-US" sz="1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88952" cy="914400"/>
          </a:xfrm>
          <a:prstGeom prst="rect">
            <a:avLst/>
          </a:prstGeom>
          <a:solidFill>
            <a:srgbClr val="1F3A5F"/>
          </a:solidFill>
          <a:ln/>
        </p:spPr>
      </p:sp>
      <p:sp>
        <p:nvSpPr>
          <p:cNvPr id="3" name="Text 1"/>
          <p:cNvSpPr txBox="1"/>
          <p:nvPr/>
        </p:nvSpPr>
        <p:spPr>
          <a:xfrm>
            <a:off x="457200" y="0"/>
            <a:ext cx="11247120" cy="914400"/>
          </a:xfrm>
          <a:prstGeom prst="rect">
            <a:avLst/>
          </a:prstGeom>
          <a:solidFill>
            <a:schemeClr val="accent4"/>
          </a:solidFill>
          <a:ln/>
        </p:spPr>
        <p:txBody>
          <a:bodyPr wrap="square" lIns="0" tIns="0" rIns="0" bIns="0" rtlCol="0" anchor="ctr"/>
          <a:lstStyle/>
          <a:p>
            <a:pPr marL="0" indent="0">
              <a:lnSpc>
                <a:spcPct val="100000"/>
              </a:lnSpc>
              <a:buNone/>
            </a:pPr>
            <a:r>
              <a:rPr lang="en-US" sz="2800" b="1" dirty="0">
                <a:solidFill>
                  <a:srgbClr val="FFFFFF"/>
                </a:solidFill>
                <a:latin typeface="Arial" pitchFamily="34" charset="0"/>
                <a:ea typeface="Arial" pitchFamily="34" charset="-122"/>
                <a:cs typeface="Arial" pitchFamily="34" charset="-120"/>
              </a:rPr>
              <a:t>A Pattern of Harm — Not Isolated Incidents</a:t>
            </a:r>
            <a:endParaRPr lang="en-US" sz="2800" dirty="0"/>
          </a:p>
        </p:txBody>
      </p:sp>
      <p:sp>
        <p:nvSpPr>
          <p:cNvPr id="4" name="Text 2"/>
          <p:cNvSpPr txBox="1"/>
          <p:nvPr/>
        </p:nvSpPr>
        <p:spPr>
          <a:xfrm>
            <a:off x="457200" y="1097280"/>
            <a:ext cx="11591925" cy="4389120"/>
          </a:xfrm>
          <a:prstGeom prst="rect">
            <a:avLst/>
          </a:prstGeom>
          <a:solidFill>
            <a:schemeClr val="accent6">
              <a:lumMod val="20000"/>
              <a:lumOff val="80000"/>
            </a:schemeClr>
          </a:solidFill>
          <a:ln/>
        </p:spPr>
        <p:txBody>
          <a:bodyPr wrap="square" lIns="0" tIns="0" rIns="0" bIns="0" rtlCol="0" anchor="t"/>
          <a:lstStyle/>
          <a:p>
            <a:pPr marL="342900" indent="-342900">
              <a:lnSpc>
                <a:spcPct val="150000"/>
              </a:lnSpc>
              <a:spcAft>
                <a:spcPts val="400"/>
              </a:spcAft>
              <a:buSzPct val="100000"/>
              <a:buChar char="•"/>
            </a:pPr>
            <a:r>
              <a:rPr lang="en-US">
                <a:solidFill>
                  <a:srgbClr val="333333"/>
                </a:solidFill>
                <a:latin typeface="Arial" pitchFamily="34" charset="0"/>
                <a:ea typeface="Arial" pitchFamily="34" charset="-122"/>
                <a:cs typeface="Arial" pitchFamily="34" charset="-120"/>
              </a:rPr>
              <a:t>1,592 clinical incidents involving 1,486 families were reviewed (Ockenden, 2022).</a:t>
            </a:r>
            <a:endParaRPr lang="en-GB">
              <a:solidFill>
                <a:srgbClr val="333333"/>
              </a:solidFill>
              <a:latin typeface="Arial" pitchFamily="34" charset="0"/>
              <a:ea typeface="Arial" pitchFamily="34" charset="-122"/>
              <a:cs typeface="Arial" pitchFamily="34" charset="-120"/>
            </a:endParaRPr>
          </a:p>
          <a:p>
            <a:pPr marL="342900" indent="-342900">
              <a:lnSpc>
                <a:spcPct val="150000"/>
              </a:lnSpc>
              <a:spcAft>
                <a:spcPts val="400"/>
              </a:spcAft>
              <a:buSzPct val="100000"/>
              <a:buChar char="•"/>
            </a:pPr>
            <a:r>
              <a:rPr lang="en-US">
                <a:solidFill>
                  <a:srgbClr val="333333"/>
                </a:solidFill>
                <a:latin typeface="Arial" pitchFamily="34" charset="0"/>
                <a:ea typeface="Arial" pitchFamily="34" charset="-122"/>
                <a:cs typeface="Arial" pitchFamily="34" charset="-120"/>
              </a:rPr>
              <a:t>Of 498 stillbirth cases, 1 in 4 had significant or major concerns in maternity care that might or would have resulted in a different outcome (Ockenden, 2022).</a:t>
            </a:r>
            <a:endParaRPr lang="en-GB">
              <a:solidFill>
                <a:srgbClr val="333333"/>
              </a:solidFill>
              <a:latin typeface="Arial" pitchFamily="34" charset="0"/>
              <a:ea typeface="Arial" pitchFamily="34" charset="-122"/>
              <a:cs typeface="Arial" pitchFamily="34" charset="-120"/>
            </a:endParaRPr>
          </a:p>
          <a:p>
            <a:pPr marL="342900" indent="-342900">
              <a:lnSpc>
                <a:spcPct val="150000"/>
              </a:lnSpc>
              <a:spcAft>
                <a:spcPts val="400"/>
              </a:spcAft>
              <a:buSzPct val="100000"/>
              <a:buChar char="•"/>
            </a:pPr>
            <a:r>
              <a:rPr lang="en-US">
                <a:solidFill>
                  <a:srgbClr val="333333"/>
                </a:solidFill>
                <a:latin typeface="Arial" pitchFamily="34" charset="0"/>
                <a:ea typeface="Arial" pitchFamily="34" charset="-122"/>
                <a:cs typeface="Arial" pitchFamily="34" charset="-120"/>
              </a:rPr>
              <a:t>Significant or major concerns were identified in 65.9% of hypoxic-ischaemic encephalopathy (HIE) cases (Ockenden, 2022).</a:t>
            </a:r>
            <a:endParaRPr lang="en-GB">
              <a:solidFill>
                <a:srgbClr val="333333"/>
              </a:solidFill>
              <a:latin typeface="Arial" pitchFamily="34" charset="0"/>
              <a:ea typeface="Arial" pitchFamily="34" charset="-122"/>
              <a:cs typeface="Arial" pitchFamily="34" charset="-120"/>
            </a:endParaRPr>
          </a:p>
          <a:p>
            <a:pPr marL="342900" indent="-342900">
              <a:lnSpc>
                <a:spcPct val="150000"/>
              </a:lnSpc>
              <a:spcAft>
                <a:spcPts val="400"/>
              </a:spcAft>
              <a:buSzPct val="100000"/>
              <a:buChar char="•"/>
            </a:pPr>
            <a:r>
              <a:rPr lang="en-US">
                <a:solidFill>
                  <a:srgbClr val="333333"/>
                </a:solidFill>
                <a:latin typeface="Arial" pitchFamily="34" charset="0"/>
                <a:ea typeface="Arial" pitchFamily="34" charset="-122"/>
                <a:cs typeface="Arial" pitchFamily="34" charset="-120"/>
              </a:rPr>
              <a:t>Of the neonatal death incidents reviewed, 27.9% had significant or major concerns in maternity care that might or would have resulted in a different outcome (Ockenden, 2022).</a:t>
            </a:r>
            <a:endParaRPr lang="en-GB">
              <a:solidFill>
                <a:srgbClr val="333333"/>
              </a:solidFill>
              <a:latin typeface="Arial" pitchFamily="34" charset="0"/>
              <a:ea typeface="Arial" pitchFamily="34" charset="-122"/>
              <a:cs typeface="Arial" pitchFamily="34" charset="-120"/>
            </a:endParaRPr>
          </a:p>
          <a:p>
            <a:pPr marL="342900" indent="-342900">
              <a:lnSpc>
                <a:spcPct val="150000"/>
              </a:lnSpc>
              <a:spcAft>
                <a:spcPts val="400"/>
              </a:spcAft>
              <a:buSzPct val="100000"/>
              <a:buChar char="•"/>
            </a:pPr>
            <a:r>
              <a:rPr lang="en-US">
                <a:solidFill>
                  <a:srgbClr val="333333"/>
                </a:solidFill>
                <a:latin typeface="Arial" pitchFamily="34" charset="0"/>
                <a:ea typeface="Arial" pitchFamily="34" charset="-122"/>
                <a:cs typeface="Arial" pitchFamily="34" charset="-120"/>
              </a:rPr>
              <a:t>Repeated failures included delayed escalation, non-adherence to national clinical guidance and inadequate incident investigation (Ockenden, 2022).</a:t>
            </a:r>
            <a:endParaRPr lang="en-US" dirty="0"/>
          </a:p>
        </p:txBody>
      </p:sp>
      <p:sp>
        <p:nvSpPr>
          <p:cNvPr id="5" name="Shape 3"/>
          <p:cNvSpPr/>
          <p:nvPr/>
        </p:nvSpPr>
        <p:spPr>
          <a:xfrm>
            <a:off x="457200" y="5486400"/>
            <a:ext cx="11274552" cy="1005840"/>
          </a:xfrm>
          <a:prstGeom prst="rect">
            <a:avLst/>
          </a:prstGeom>
          <a:solidFill>
            <a:srgbClr val="FBE9E4"/>
          </a:solidFill>
          <a:ln w="25400">
            <a:solidFill>
              <a:srgbClr val="C8553D"/>
            </a:solidFill>
            <a:prstDash val="solid"/>
          </a:ln>
        </p:spPr>
      </p:sp>
      <p:sp>
        <p:nvSpPr>
          <p:cNvPr id="6" name="Text 4"/>
          <p:cNvSpPr txBox="1"/>
          <p:nvPr/>
        </p:nvSpPr>
        <p:spPr>
          <a:xfrm>
            <a:off x="812482" y="5559552"/>
            <a:ext cx="10881360" cy="859536"/>
          </a:xfrm>
          <a:prstGeom prst="rect">
            <a:avLst/>
          </a:prstGeom>
          <a:noFill/>
          <a:ln/>
        </p:spPr>
        <p:txBody>
          <a:bodyPr wrap="square" lIns="0" tIns="0" rIns="0" bIns="0" rtlCol="0" anchor="t"/>
          <a:lstStyle/>
          <a:p>
            <a:pPr marL="0" indent="0">
              <a:lnSpc>
                <a:spcPct val="150000"/>
              </a:lnSpc>
              <a:buNone/>
            </a:pPr>
            <a:r>
              <a:rPr lang="en-US" sz="1800" b="1" dirty="0">
                <a:latin typeface="Arial" pitchFamily="34" charset="0"/>
                <a:ea typeface="Arial" pitchFamily="34" charset="-122"/>
                <a:cs typeface="Arial" pitchFamily="34" charset="-120"/>
              </a:rPr>
              <a:t>Critical interpretation: </a:t>
            </a:r>
            <a:r>
              <a:rPr lang="en-US" sz="1800" dirty="0">
                <a:latin typeface="Arial" pitchFamily="34" charset="0"/>
                <a:ea typeface="Arial" pitchFamily="34" charset="-122"/>
                <a:cs typeface="Arial" pitchFamily="34" charset="-120"/>
              </a:rPr>
              <a:t>The recurrence of clinical failures and missed opportunities for learning suggests weaknesses in organisational quality assurance, rather than isolated incidents alone (Ockenden, 2022).</a:t>
            </a:r>
            <a:endParaRPr lang="en-US" sz="18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88952" cy="914400"/>
          </a:xfrm>
          <a:prstGeom prst="rect">
            <a:avLst/>
          </a:prstGeom>
          <a:solidFill>
            <a:srgbClr val="1F3A5F"/>
          </a:solidFill>
          <a:ln/>
        </p:spPr>
      </p:sp>
      <p:sp>
        <p:nvSpPr>
          <p:cNvPr id="3" name="Text 1"/>
          <p:cNvSpPr txBox="1"/>
          <p:nvPr/>
        </p:nvSpPr>
        <p:spPr>
          <a:xfrm>
            <a:off x="457200" y="0"/>
            <a:ext cx="11247120" cy="914400"/>
          </a:xfrm>
          <a:prstGeom prst="rect">
            <a:avLst/>
          </a:prstGeom>
          <a:solidFill>
            <a:schemeClr val="accent2"/>
          </a:solidFill>
          <a:ln/>
        </p:spPr>
        <p:txBody>
          <a:bodyPr wrap="square" lIns="0" tIns="0" rIns="0" bIns="0" rtlCol="0" anchor="ctr"/>
          <a:lstStyle/>
          <a:p>
            <a:pPr marL="0" indent="0">
              <a:lnSpc>
                <a:spcPct val="100000"/>
              </a:lnSpc>
              <a:buNone/>
            </a:pPr>
            <a:r>
              <a:rPr lang="en-US" sz="2800" b="1" dirty="0">
                <a:solidFill>
                  <a:srgbClr val="FFFFFF"/>
                </a:solidFill>
                <a:latin typeface="Arial" pitchFamily="34" charset="0"/>
                <a:ea typeface="Arial" pitchFamily="34" charset="-122"/>
                <a:cs typeface="Arial" pitchFamily="34" charset="-120"/>
              </a:rPr>
              <a:t>Interacting Root Causes</a:t>
            </a:r>
            <a:endParaRPr lang="en-US" sz="2800" dirty="0"/>
          </a:p>
        </p:txBody>
      </p:sp>
      <p:sp>
        <p:nvSpPr>
          <p:cNvPr id="4" name="Shape 2"/>
          <p:cNvSpPr/>
          <p:nvPr/>
        </p:nvSpPr>
        <p:spPr>
          <a:xfrm>
            <a:off x="365760" y="1005840"/>
            <a:ext cx="3657600" cy="2744629"/>
          </a:xfrm>
          <a:prstGeom prst="rect">
            <a:avLst/>
          </a:prstGeom>
          <a:solidFill>
            <a:srgbClr val="F4F1EC"/>
          </a:solidFill>
          <a:ln w="25400">
            <a:solidFill>
              <a:srgbClr val="1F3A5F"/>
            </a:solidFill>
            <a:prstDash val="solid"/>
          </a:ln>
        </p:spPr>
      </p:sp>
      <p:sp>
        <p:nvSpPr>
          <p:cNvPr id="5" name="Text 3"/>
          <p:cNvSpPr txBox="1"/>
          <p:nvPr/>
        </p:nvSpPr>
        <p:spPr>
          <a:xfrm>
            <a:off x="502920" y="1078992"/>
            <a:ext cx="3383280" cy="457200"/>
          </a:xfrm>
          <a:prstGeom prst="rect">
            <a:avLst/>
          </a:prstGeom>
          <a:noFill/>
          <a:ln/>
        </p:spPr>
        <p:txBody>
          <a:bodyPr wrap="square" lIns="0" tIns="0" rIns="0" bIns="0" rtlCol="0" anchor="t"/>
          <a:lstStyle/>
          <a:p>
            <a:pPr marL="0" indent="0">
              <a:lnSpc>
                <a:spcPct val="115000"/>
              </a:lnSpc>
              <a:buNone/>
            </a:pPr>
            <a:r>
              <a:rPr lang="en-US" sz="1800" b="1" dirty="0">
                <a:latin typeface="Arial" pitchFamily="34" charset="0"/>
                <a:ea typeface="Arial" pitchFamily="34" charset="-122"/>
                <a:cs typeface="Arial" pitchFamily="34" charset="-120"/>
              </a:rPr>
              <a:t>Leadership &amp; Governance</a:t>
            </a:r>
            <a:endParaRPr lang="en-US" sz="1800" dirty="0"/>
          </a:p>
        </p:txBody>
      </p:sp>
      <p:sp>
        <p:nvSpPr>
          <p:cNvPr id="6" name="Text 4"/>
          <p:cNvSpPr txBox="1"/>
          <p:nvPr/>
        </p:nvSpPr>
        <p:spPr>
          <a:xfrm>
            <a:off x="502920" y="1536192"/>
            <a:ext cx="3383280" cy="2214277"/>
          </a:xfrm>
          <a:prstGeom prst="rect">
            <a:avLst/>
          </a:prstGeom>
          <a:noFill/>
          <a:ln/>
        </p:spPr>
        <p:txBody>
          <a:bodyPr wrap="square" lIns="0" tIns="0" rIns="0" bIns="0" rtlCol="0" anchor="t"/>
          <a:lstStyle/>
          <a:p>
            <a:pPr marL="285750" indent="-285750">
              <a:lnSpc>
                <a:spcPct val="150000"/>
              </a:lnSpc>
              <a:spcAft>
                <a:spcPts val="400"/>
              </a:spcAft>
              <a:buFont typeface="Arial" panose="020B0604020202020204" pitchFamily="34" charset="0"/>
              <a:buChar char="•"/>
            </a:pPr>
            <a:r>
              <a:rPr lang="en-US" sz="1800" dirty="0">
                <a:solidFill>
                  <a:srgbClr val="333333"/>
                </a:solidFill>
                <a:latin typeface="Arial" pitchFamily="34" charset="0"/>
                <a:ea typeface="Arial" pitchFamily="34" charset="-122"/>
                <a:cs typeface="Arial" pitchFamily="34" charset="-120"/>
              </a:rPr>
              <a:t>Leadership instability and inadequate board oversight.</a:t>
            </a:r>
            <a:endParaRPr lang="en-US" sz="1800" dirty="0"/>
          </a:p>
          <a:p>
            <a:pPr marL="285750" indent="-285750">
              <a:lnSpc>
                <a:spcPct val="150000"/>
              </a:lnSpc>
              <a:spcAft>
                <a:spcPts val="400"/>
              </a:spcAft>
              <a:buFont typeface="Arial" panose="020B0604020202020204" pitchFamily="34" charset="0"/>
              <a:buChar char="•"/>
            </a:pPr>
            <a:r>
              <a:rPr lang="en-US" sz="1800" dirty="0">
                <a:solidFill>
                  <a:srgbClr val="333333"/>
                </a:solidFill>
                <a:latin typeface="Arial" pitchFamily="34" charset="0"/>
                <a:ea typeface="Arial" pitchFamily="34" charset="-122"/>
                <a:cs typeface="Arial" pitchFamily="34" charset="-120"/>
              </a:rPr>
              <a:t>Weak clinical governance and ineffective learning from incidents.</a:t>
            </a:r>
            <a:endParaRPr lang="en-US" sz="1800" dirty="0"/>
          </a:p>
        </p:txBody>
      </p:sp>
      <p:sp>
        <p:nvSpPr>
          <p:cNvPr id="7" name="Shape 5"/>
          <p:cNvSpPr/>
          <p:nvPr/>
        </p:nvSpPr>
        <p:spPr>
          <a:xfrm>
            <a:off x="4113846" y="1024915"/>
            <a:ext cx="3657600" cy="2542032"/>
          </a:xfrm>
          <a:prstGeom prst="rect">
            <a:avLst/>
          </a:prstGeom>
          <a:solidFill>
            <a:srgbClr val="F4F1EC"/>
          </a:solidFill>
          <a:ln w="25400">
            <a:solidFill>
              <a:srgbClr val="C8553D"/>
            </a:solidFill>
            <a:prstDash val="solid"/>
          </a:ln>
        </p:spPr>
      </p:sp>
      <p:sp>
        <p:nvSpPr>
          <p:cNvPr id="8" name="Text 6"/>
          <p:cNvSpPr txBox="1"/>
          <p:nvPr/>
        </p:nvSpPr>
        <p:spPr>
          <a:xfrm>
            <a:off x="4389120" y="1078992"/>
            <a:ext cx="3383280" cy="457200"/>
          </a:xfrm>
          <a:prstGeom prst="rect">
            <a:avLst/>
          </a:prstGeom>
          <a:noFill/>
          <a:ln/>
        </p:spPr>
        <p:txBody>
          <a:bodyPr wrap="square" lIns="0" tIns="0" rIns="0" bIns="0" rtlCol="0" anchor="t"/>
          <a:lstStyle/>
          <a:p>
            <a:pPr marL="0" indent="0">
              <a:lnSpc>
                <a:spcPct val="115000"/>
              </a:lnSpc>
              <a:buNone/>
            </a:pPr>
            <a:r>
              <a:rPr lang="en-US" sz="1800" b="1" dirty="0">
                <a:latin typeface="Arial" pitchFamily="34" charset="0"/>
                <a:ea typeface="Arial" pitchFamily="34" charset="-122"/>
                <a:cs typeface="Arial" pitchFamily="34" charset="-120"/>
              </a:rPr>
              <a:t>Workforce</a:t>
            </a:r>
            <a:endParaRPr lang="en-US" sz="1800" dirty="0"/>
          </a:p>
        </p:txBody>
      </p:sp>
      <p:sp>
        <p:nvSpPr>
          <p:cNvPr id="9" name="Text 7"/>
          <p:cNvSpPr txBox="1"/>
          <p:nvPr/>
        </p:nvSpPr>
        <p:spPr>
          <a:xfrm>
            <a:off x="4172902" y="1545315"/>
            <a:ext cx="3383280" cy="2109430"/>
          </a:xfrm>
          <a:prstGeom prst="rect">
            <a:avLst/>
          </a:prstGeom>
          <a:noFill/>
          <a:ln/>
        </p:spPr>
        <p:txBody>
          <a:bodyPr wrap="square" lIns="0" tIns="0" rIns="0" bIns="0" rtlCol="0" anchor="t"/>
          <a:lstStyle/>
          <a:p>
            <a:pPr marL="285750" indent="-285750">
              <a:lnSpc>
                <a:spcPct val="150000"/>
              </a:lnSpc>
              <a:spcAft>
                <a:spcPts val="400"/>
              </a:spcAft>
              <a:buFont typeface="Arial" panose="020B0604020202020204" pitchFamily="34" charset="0"/>
              <a:buChar char="•"/>
            </a:pPr>
            <a:r>
              <a:rPr lang="en-US" sz="1800" dirty="0">
                <a:solidFill>
                  <a:srgbClr val="333333"/>
                </a:solidFill>
                <a:latin typeface="Arial" pitchFamily="34" charset="0"/>
                <a:ea typeface="Arial" pitchFamily="34" charset="-122"/>
                <a:cs typeface="Arial" pitchFamily="34" charset="-120"/>
              </a:rPr>
              <a:t>Shortages of midwives and doctors.</a:t>
            </a:r>
            <a:endParaRPr lang="en-US" sz="1800" dirty="0"/>
          </a:p>
          <a:p>
            <a:pPr marL="285750" indent="-285750">
              <a:lnSpc>
                <a:spcPct val="150000"/>
              </a:lnSpc>
              <a:spcAft>
                <a:spcPts val="400"/>
              </a:spcAft>
              <a:buFont typeface="Arial" panose="020B0604020202020204" pitchFamily="34" charset="0"/>
              <a:buChar char="•"/>
            </a:pPr>
            <a:r>
              <a:rPr lang="en-US" sz="1800" dirty="0">
                <a:solidFill>
                  <a:srgbClr val="333333"/>
                </a:solidFill>
                <a:latin typeface="Arial" pitchFamily="34" charset="0"/>
                <a:ea typeface="Arial" pitchFamily="34" charset="-122"/>
                <a:cs typeface="Arial" pitchFamily="34" charset="-120"/>
              </a:rPr>
              <a:t>Workforce pressures affecting safe care.</a:t>
            </a:r>
            <a:endParaRPr lang="en-US" sz="1800" dirty="0"/>
          </a:p>
        </p:txBody>
      </p:sp>
      <p:sp>
        <p:nvSpPr>
          <p:cNvPr id="10" name="Shape 8"/>
          <p:cNvSpPr/>
          <p:nvPr/>
        </p:nvSpPr>
        <p:spPr>
          <a:xfrm>
            <a:off x="7920988" y="1005840"/>
            <a:ext cx="3874772" cy="3231077"/>
          </a:xfrm>
          <a:prstGeom prst="rect">
            <a:avLst/>
          </a:prstGeom>
          <a:solidFill>
            <a:srgbClr val="F4F1EC"/>
          </a:solidFill>
          <a:ln w="25400">
            <a:solidFill>
              <a:srgbClr val="1F3A5F"/>
            </a:solidFill>
            <a:prstDash val="solid"/>
          </a:ln>
        </p:spPr>
      </p:sp>
      <p:sp>
        <p:nvSpPr>
          <p:cNvPr id="11" name="Text 9"/>
          <p:cNvSpPr txBox="1"/>
          <p:nvPr/>
        </p:nvSpPr>
        <p:spPr>
          <a:xfrm>
            <a:off x="8275320" y="1078992"/>
            <a:ext cx="3383280" cy="228600"/>
          </a:xfrm>
          <a:prstGeom prst="rect">
            <a:avLst/>
          </a:prstGeom>
          <a:noFill/>
          <a:ln/>
        </p:spPr>
        <p:txBody>
          <a:bodyPr wrap="square" lIns="0" tIns="0" rIns="0" bIns="0" rtlCol="0" anchor="t"/>
          <a:lstStyle/>
          <a:p>
            <a:pPr marL="0" indent="0">
              <a:lnSpc>
                <a:spcPct val="115000"/>
              </a:lnSpc>
              <a:buNone/>
            </a:pPr>
            <a:r>
              <a:rPr lang="en-US" sz="1800" b="1" dirty="0">
                <a:latin typeface="Arial" pitchFamily="34" charset="0"/>
                <a:ea typeface="Arial" pitchFamily="34" charset="-122"/>
                <a:cs typeface="Arial" pitchFamily="34" charset="-120"/>
              </a:rPr>
              <a:t>Culture &amp; Teamwork</a:t>
            </a:r>
            <a:endParaRPr lang="en-US" sz="1800" dirty="0"/>
          </a:p>
        </p:txBody>
      </p:sp>
      <p:sp>
        <p:nvSpPr>
          <p:cNvPr id="12" name="Text 10"/>
          <p:cNvSpPr txBox="1"/>
          <p:nvPr/>
        </p:nvSpPr>
        <p:spPr>
          <a:xfrm>
            <a:off x="8139114" y="1307592"/>
            <a:ext cx="3383280" cy="2971800"/>
          </a:xfrm>
          <a:prstGeom prst="rect">
            <a:avLst/>
          </a:prstGeom>
          <a:noFill/>
          <a:ln/>
        </p:spPr>
        <p:txBody>
          <a:bodyPr wrap="square" lIns="0" tIns="0" rIns="0" bIns="0" rtlCol="0" anchor="t"/>
          <a:lstStyle/>
          <a:p>
            <a:pPr marL="285750" indent="-285750">
              <a:lnSpc>
                <a:spcPct val="150000"/>
              </a:lnSpc>
              <a:spcAft>
                <a:spcPts val="400"/>
              </a:spcAft>
              <a:buFont typeface="Arial" panose="020B0604020202020204" pitchFamily="34" charset="0"/>
              <a:buChar char="•"/>
            </a:pPr>
            <a:r>
              <a:rPr lang="en-US" sz="1800" dirty="0">
                <a:solidFill>
                  <a:srgbClr val="333333"/>
                </a:solidFill>
                <a:latin typeface="Arial" panose="020B0604020202020204" pitchFamily="34" charset="0"/>
                <a:ea typeface="Arial" pitchFamily="34" charset="-122"/>
                <a:cs typeface="Arial" panose="020B0604020202020204" pitchFamily="34" charset="0"/>
              </a:rPr>
              <a:t>Poor multidisciplinary relationships.</a:t>
            </a:r>
            <a:endParaRPr lang="en-US" sz="1800" dirty="0">
              <a:latin typeface="Arial" panose="020B0604020202020204" pitchFamily="34" charset="0"/>
              <a:cs typeface="Arial" panose="020B0604020202020204" pitchFamily="34" charset="0"/>
            </a:endParaRPr>
          </a:p>
          <a:p>
            <a:pPr marL="285750" indent="-285750">
              <a:lnSpc>
                <a:spcPct val="150000"/>
              </a:lnSpc>
              <a:spcAft>
                <a:spcPts val="400"/>
              </a:spcAft>
              <a:buFont typeface="Arial" panose="020B0604020202020204" pitchFamily="34" charset="0"/>
              <a:buChar char="•"/>
            </a:pPr>
            <a:r>
              <a:rPr lang="en-US" sz="1800" dirty="0">
                <a:solidFill>
                  <a:srgbClr val="333333"/>
                </a:solidFill>
                <a:latin typeface="Arial" panose="020B0604020202020204" pitchFamily="34" charset="0"/>
                <a:ea typeface="Arial" pitchFamily="34" charset="-122"/>
                <a:cs typeface="Arial" panose="020B0604020202020204" pitchFamily="34" charset="0"/>
              </a:rPr>
              <a:t>Reported “them and us” culture between midwives and obstetricians.</a:t>
            </a:r>
            <a:endParaRPr lang="en-US" sz="1800" dirty="0">
              <a:latin typeface="Arial" panose="020B0604020202020204" pitchFamily="34" charset="0"/>
              <a:cs typeface="Arial" panose="020B0604020202020204" pitchFamily="34" charset="0"/>
            </a:endParaRPr>
          </a:p>
          <a:p>
            <a:pPr marL="285750" indent="-285750">
              <a:lnSpc>
                <a:spcPct val="150000"/>
              </a:lnSpc>
              <a:spcAft>
                <a:spcPts val="400"/>
              </a:spcAft>
              <a:buFont typeface="Arial" panose="020B0604020202020204" pitchFamily="34" charset="0"/>
              <a:buChar char="•"/>
            </a:pPr>
            <a:r>
              <a:rPr lang="en-US" sz="1800" dirty="0">
                <a:solidFill>
                  <a:srgbClr val="333333"/>
                </a:solidFill>
                <a:latin typeface="Arial" panose="020B0604020202020204" pitchFamily="34" charset="0"/>
                <a:ea typeface="Arial" pitchFamily="34" charset="-122"/>
                <a:cs typeface="Arial" panose="020B0604020202020204" pitchFamily="34" charset="0"/>
              </a:rPr>
              <a:t>Fear surrounding escalation of concerns.</a:t>
            </a:r>
            <a:endParaRPr lang="en-US" sz="1800" dirty="0">
              <a:latin typeface="Arial" panose="020B0604020202020204" pitchFamily="34" charset="0"/>
              <a:cs typeface="Arial" panose="020B0604020202020204" pitchFamily="34" charset="0"/>
            </a:endParaRPr>
          </a:p>
        </p:txBody>
      </p:sp>
      <p:sp>
        <p:nvSpPr>
          <p:cNvPr id="13" name="Shape 11"/>
          <p:cNvSpPr/>
          <p:nvPr/>
        </p:nvSpPr>
        <p:spPr>
          <a:xfrm>
            <a:off x="365760" y="3750469"/>
            <a:ext cx="3657600" cy="2439216"/>
          </a:xfrm>
          <a:prstGeom prst="rect">
            <a:avLst/>
          </a:prstGeom>
          <a:solidFill>
            <a:srgbClr val="F4F1EC"/>
          </a:solidFill>
          <a:ln w="25400">
            <a:solidFill>
              <a:srgbClr val="C8553D"/>
            </a:solidFill>
            <a:prstDash val="solid"/>
          </a:ln>
        </p:spPr>
      </p:sp>
      <p:sp>
        <p:nvSpPr>
          <p:cNvPr id="14" name="Text 12"/>
          <p:cNvSpPr txBox="1"/>
          <p:nvPr/>
        </p:nvSpPr>
        <p:spPr>
          <a:xfrm>
            <a:off x="536733" y="3859264"/>
            <a:ext cx="5303520" cy="457200"/>
          </a:xfrm>
          <a:prstGeom prst="rect">
            <a:avLst/>
          </a:prstGeom>
          <a:noFill/>
          <a:ln/>
        </p:spPr>
        <p:txBody>
          <a:bodyPr wrap="square" lIns="0" tIns="0" rIns="0" bIns="0" rtlCol="0" anchor="t"/>
          <a:lstStyle/>
          <a:p>
            <a:pPr marL="0" indent="0">
              <a:lnSpc>
                <a:spcPct val="115000"/>
              </a:lnSpc>
              <a:buNone/>
            </a:pPr>
            <a:r>
              <a:rPr lang="en-US" sz="1800" b="1" dirty="0">
                <a:latin typeface="Arial" pitchFamily="34" charset="0"/>
                <a:ea typeface="Arial" pitchFamily="34" charset="-122"/>
                <a:cs typeface="Arial" pitchFamily="34" charset="-120"/>
              </a:rPr>
              <a:t>Clinical Processes</a:t>
            </a:r>
            <a:endParaRPr lang="en-US" sz="1800" dirty="0"/>
          </a:p>
        </p:txBody>
      </p:sp>
      <p:sp>
        <p:nvSpPr>
          <p:cNvPr id="15" name="Text 13"/>
          <p:cNvSpPr txBox="1"/>
          <p:nvPr/>
        </p:nvSpPr>
        <p:spPr>
          <a:xfrm>
            <a:off x="574834" y="4325587"/>
            <a:ext cx="3677126" cy="934379"/>
          </a:xfrm>
          <a:prstGeom prst="rect">
            <a:avLst/>
          </a:prstGeom>
          <a:noFill/>
          <a:ln/>
        </p:spPr>
        <p:txBody>
          <a:bodyPr wrap="square" lIns="0" tIns="0" rIns="0" bIns="0" rtlCol="0" anchor="t"/>
          <a:lstStyle/>
          <a:p>
            <a:pPr marL="285750" indent="-285750">
              <a:lnSpc>
                <a:spcPct val="150000"/>
              </a:lnSpc>
              <a:spcAft>
                <a:spcPts val="400"/>
              </a:spcAft>
              <a:buFont typeface="Arial" panose="020B0604020202020204" pitchFamily="34" charset="0"/>
              <a:buChar char="•"/>
            </a:pPr>
            <a:r>
              <a:rPr lang="en-US" sz="1800" dirty="0">
                <a:solidFill>
                  <a:srgbClr val="333333"/>
                </a:solidFill>
                <a:latin typeface="Arial" panose="020B0604020202020204" pitchFamily="34" charset="0"/>
                <a:ea typeface="Arial" pitchFamily="34" charset="-122"/>
                <a:cs typeface="Arial" pitchFamily="34" charset="-120"/>
              </a:rPr>
              <a:t>Failure to follow national guidance.</a:t>
            </a:r>
            <a:endParaRPr lang="en-US" sz="1800" dirty="0"/>
          </a:p>
          <a:p>
            <a:pPr marL="285750" indent="-285750">
              <a:lnSpc>
                <a:spcPct val="150000"/>
              </a:lnSpc>
              <a:spcAft>
                <a:spcPts val="400"/>
              </a:spcAft>
              <a:buFont typeface="Arial" panose="020B0604020202020204" pitchFamily="34" charset="0"/>
              <a:buChar char="•"/>
            </a:pPr>
            <a:r>
              <a:rPr lang="en-US" sz="1800" dirty="0">
                <a:solidFill>
                  <a:srgbClr val="333333"/>
                </a:solidFill>
                <a:latin typeface="Arial" panose="020B0604020202020204" pitchFamily="34" charset="0"/>
                <a:ea typeface="Arial" pitchFamily="34" charset="-122"/>
                <a:cs typeface="Arial" pitchFamily="34" charset="-120"/>
              </a:rPr>
              <a:t>Delayed escalation and inappropriate risk assessment.</a:t>
            </a:r>
            <a:endParaRPr lang="en-US" sz="1800" dirty="0"/>
          </a:p>
        </p:txBody>
      </p:sp>
      <p:sp>
        <p:nvSpPr>
          <p:cNvPr id="16" name="Shape 14"/>
          <p:cNvSpPr/>
          <p:nvPr/>
        </p:nvSpPr>
        <p:spPr>
          <a:xfrm>
            <a:off x="4113846" y="3621024"/>
            <a:ext cx="3657600" cy="2568661"/>
          </a:xfrm>
          <a:prstGeom prst="rect">
            <a:avLst/>
          </a:prstGeom>
          <a:solidFill>
            <a:srgbClr val="F4F1EC"/>
          </a:solidFill>
          <a:ln w="25400">
            <a:solidFill>
              <a:srgbClr val="1F3A5F"/>
            </a:solidFill>
            <a:prstDash val="solid"/>
          </a:ln>
        </p:spPr>
      </p:sp>
      <p:sp>
        <p:nvSpPr>
          <p:cNvPr id="17" name="Text 15"/>
          <p:cNvSpPr txBox="1"/>
          <p:nvPr/>
        </p:nvSpPr>
        <p:spPr>
          <a:xfrm>
            <a:off x="4251960" y="3672896"/>
            <a:ext cx="5303520" cy="457200"/>
          </a:xfrm>
          <a:prstGeom prst="rect">
            <a:avLst/>
          </a:prstGeom>
          <a:noFill/>
          <a:ln/>
        </p:spPr>
        <p:txBody>
          <a:bodyPr wrap="square" lIns="0" tIns="0" rIns="0" bIns="0" rtlCol="0" anchor="t"/>
          <a:lstStyle/>
          <a:p>
            <a:pPr marL="0" indent="0">
              <a:lnSpc>
                <a:spcPct val="115000"/>
              </a:lnSpc>
              <a:buNone/>
            </a:pPr>
            <a:r>
              <a:rPr lang="en-US" sz="1800" b="1" dirty="0">
                <a:latin typeface="Arial" pitchFamily="34" charset="0"/>
                <a:ea typeface="Arial" pitchFamily="34" charset="-122"/>
                <a:cs typeface="Arial" pitchFamily="34" charset="-120"/>
              </a:rPr>
              <a:t>Learning &amp; Family Voice</a:t>
            </a:r>
            <a:endParaRPr lang="en-US" sz="1800" dirty="0"/>
          </a:p>
        </p:txBody>
      </p:sp>
      <p:sp>
        <p:nvSpPr>
          <p:cNvPr id="18" name="Text 16"/>
          <p:cNvSpPr txBox="1"/>
          <p:nvPr/>
        </p:nvSpPr>
        <p:spPr>
          <a:xfrm>
            <a:off x="4172902" y="4236917"/>
            <a:ext cx="3335654" cy="1032172"/>
          </a:xfrm>
          <a:prstGeom prst="rect">
            <a:avLst/>
          </a:prstGeom>
          <a:noFill/>
          <a:ln/>
        </p:spPr>
        <p:txBody>
          <a:bodyPr wrap="square" lIns="0" tIns="0" rIns="0" bIns="0" rtlCol="0" anchor="t"/>
          <a:lstStyle/>
          <a:p>
            <a:pPr marL="285750" indent="-285750">
              <a:lnSpc>
                <a:spcPct val="150000"/>
              </a:lnSpc>
              <a:spcAft>
                <a:spcPts val="400"/>
              </a:spcAft>
              <a:buFont typeface="Arial" panose="020B0604020202020204" pitchFamily="34" charset="0"/>
              <a:buChar char="•"/>
            </a:pPr>
            <a:r>
              <a:rPr lang="en-US" sz="1800" dirty="0">
                <a:solidFill>
                  <a:srgbClr val="333333"/>
                </a:solidFill>
                <a:latin typeface="Arial" panose="020B0604020202020204" pitchFamily="34" charset="0"/>
                <a:ea typeface="Arial" pitchFamily="34" charset="-122"/>
                <a:cs typeface="Arial" panose="020B0604020202020204" pitchFamily="34" charset="0"/>
              </a:rPr>
              <a:t>Inadequate incident investigations.</a:t>
            </a:r>
            <a:endParaRPr lang="en-US" sz="1800" dirty="0">
              <a:latin typeface="Arial" panose="020B0604020202020204" pitchFamily="34" charset="0"/>
              <a:cs typeface="Arial" panose="020B0604020202020204" pitchFamily="34" charset="0"/>
            </a:endParaRPr>
          </a:p>
          <a:p>
            <a:pPr marL="285750" indent="-285750">
              <a:lnSpc>
                <a:spcPct val="150000"/>
              </a:lnSpc>
              <a:spcAft>
                <a:spcPts val="400"/>
              </a:spcAft>
              <a:buFont typeface="Arial" panose="020B0604020202020204" pitchFamily="34" charset="0"/>
              <a:buChar char="•"/>
            </a:pPr>
            <a:r>
              <a:rPr lang="en-US" sz="1800" dirty="0">
                <a:solidFill>
                  <a:srgbClr val="333333"/>
                </a:solidFill>
                <a:latin typeface="Arial" panose="020B0604020202020204" pitchFamily="34" charset="0"/>
                <a:ea typeface="Arial" pitchFamily="34" charset="-122"/>
                <a:cs typeface="Arial" panose="020B0604020202020204" pitchFamily="34" charset="0"/>
              </a:rPr>
              <a:t>Families’ concerns repeatedly not heard.</a:t>
            </a:r>
            <a:endParaRPr lang="en-US" sz="1800" dirty="0">
              <a:latin typeface="Arial" panose="020B0604020202020204" pitchFamily="34" charset="0"/>
              <a:cs typeface="Arial" panose="020B0604020202020204" pitchFamily="34" charset="0"/>
            </a:endParaRPr>
          </a:p>
        </p:txBody>
      </p:sp>
      <p:sp>
        <p:nvSpPr>
          <p:cNvPr id="20" name="TextBox 19">
            <a:extLst>
              <a:ext uri="{FF2B5EF4-FFF2-40B4-BE49-F238E27FC236}">
                <a16:creationId xmlns:a16="http://schemas.microsoft.com/office/drawing/2014/main" id="{B97B0A8A-5221-6955-90B9-9B5D13688C52}"/>
              </a:ext>
            </a:extLst>
          </p:cNvPr>
          <p:cNvSpPr txBox="1"/>
          <p:nvPr/>
        </p:nvSpPr>
        <p:spPr>
          <a:xfrm>
            <a:off x="7920988" y="4310069"/>
            <a:ext cx="4058606" cy="2031325"/>
          </a:xfrm>
          <a:prstGeom prst="rect">
            <a:avLst/>
          </a:prstGeom>
          <a:solidFill>
            <a:srgbClr val="F1D5D5"/>
          </a:solidFill>
          <a:ln>
            <a:solidFill>
              <a:srgbClr val="FF0000"/>
            </a:solidFill>
          </a:ln>
        </p:spPr>
        <p:txBody>
          <a:bodyPr wrap="square" rtlCol="0">
            <a:spAutoFit/>
          </a:bodyPr>
          <a:lstStyle/>
          <a:p>
            <a:pPr algn="l"/>
            <a:r>
              <a:rPr lang="en-US" b="1" dirty="0">
                <a:latin typeface="Arial" panose="020B0604020202020204" pitchFamily="34" charset="0"/>
                <a:cs typeface="Arial" panose="020B0604020202020204" pitchFamily="34" charset="0"/>
              </a:rPr>
              <a:t>Critical interpretation: </a:t>
            </a:r>
            <a:r>
              <a:rPr lang="en-US" dirty="0">
                <a:latin typeface="Arial" panose="020B0604020202020204" pitchFamily="34" charset="0"/>
                <a:cs typeface="Arial" panose="020B0604020202020204" pitchFamily="34" charset="0"/>
              </a:rPr>
              <a:t>Staffing pressures and poor multidisciplinary working increased clinical risk, while weak governance and incident learning reduced opportunities to identify and address recurring failures (Ockenden, 2022).</a:t>
            </a:r>
          </a:p>
        </p:txBody>
      </p:sp>
      <p:sp>
        <p:nvSpPr>
          <p:cNvPr id="19" name="TextBox 18">
            <a:extLst>
              <a:ext uri="{FF2B5EF4-FFF2-40B4-BE49-F238E27FC236}">
                <a16:creationId xmlns:a16="http://schemas.microsoft.com/office/drawing/2014/main" id="{AC778BEC-3265-CAD4-0A8D-1CFE33EEFE87}"/>
              </a:ext>
            </a:extLst>
          </p:cNvPr>
          <p:cNvSpPr txBox="1"/>
          <p:nvPr/>
        </p:nvSpPr>
        <p:spPr>
          <a:xfrm>
            <a:off x="365760" y="6211670"/>
            <a:ext cx="3075146" cy="369332"/>
          </a:xfrm>
          <a:prstGeom prst="rect">
            <a:avLst/>
          </a:prstGeom>
          <a:noFill/>
        </p:spPr>
        <p:txBody>
          <a:bodyPr wrap="square" rtlCol="0">
            <a:spAutoFit/>
          </a:bodyPr>
          <a:lstStyle/>
          <a:p>
            <a:pPr algn="l"/>
            <a:r>
              <a:rPr lang="en-GB" dirty="0"/>
              <a:t>(Ockenden,2022).</a:t>
            </a:r>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88952" cy="914400"/>
          </a:xfrm>
          <a:prstGeom prst="rect">
            <a:avLst/>
          </a:prstGeom>
          <a:solidFill>
            <a:srgbClr val="1F3A5F"/>
          </a:solidFill>
          <a:ln/>
        </p:spPr>
      </p:sp>
      <p:sp>
        <p:nvSpPr>
          <p:cNvPr id="3" name="Text 1"/>
          <p:cNvSpPr txBox="1"/>
          <p:nvPr/>
        </p:nvSpPr>
        <p:spPr>
          <a:xfrm>
            <a:off x="457200" y="0"/>
            <a:ext cx="11247120" cy="914400"/>
          </a:xfrm>
          <a:prstGeom prst="rect">
            <a:avLst/>
          </a:prstGeom>
          <a:noFill/>
          <a:ln/>
        </p:spPr>
        <p:txBody>
          <a:bodyPr wrap="square" lIns="0" tIns="0" rIns="0" bIns="0" rtlCol="0" anchor="ctr"/>
          <a:lstStyle/>
          <a:p>
            <a:pPr marL="0" indent="0">
              <a:lnSpc>
                <a:spcPct val="100000"/>
              </a:lnSpc>
              <a:buNone/>
            </a:pPr>
            <a:r>
              <a:rPr lang="en-US" sz="2800" b="1" dirty="0">
                <a:solidFill>
                  <a:srgbClr val="FFFFFF"/>
                </a:solidFill>
                <a:latin typeface="Arial" pitchFamily="34" charset="0"/>
                <a:ea typeface="Arial" pitchFamily="34" charset="-122"/>
                <a:cs typeface="Arial" pitchFamily="34" charset="-120"/>
              </a:rPr>
              <a:t>Swiss Cheese Model: When Safety Barriers Failed</a:t>
            </a:r>
            <a:endParaRPr lang="en-US" sz="2800" dirty="0"/>
          </a:p>
        </p:txBody>
      </p:sp>
      <p:sp>
        <p:nvSpPr>
          <p:cNvPr id="4" name="Shape 2"/>
          <p:cNvSpPr/>
          <p:nvPr/>
        </p:nvSpPr>
        <p:spPr>
          <a:xfrm>
            <a:off x="457200" y="1051560"/>
            <a:ext cx="2011680" cy="3611880"/>
          </a:xfrm>
          <a:prstGeom prst="roundRect">
            <a:avLst>
              <a:gd name="adj" fmla="val 5455"/>
            </a:avLst>
          </a:prstGeom>
          <a:solidFill>
            <a:srgbClr val="F2C94C"/>
          </a:solidFill>
          <a:ln w="25400">
            <a:solidFill>
              <a:srgbClr val="D4A017"/>
            </a:solidFill>
            <a:prstDash val="solid"/>
          </a:ln>
        </p:spPr>
      </p:sp>
      <p:sp>
        <p:nvSpPr>
          <p:cNvPr id="5" name="Shape 3"/>
          <p:cNvSpPr/>
          <p:nvPr/>
        </p:nvSpPr>
        <p:spPr>
          <a:xfrm>
            <a:off x="777240" y="4069080"/>
            <a:ext cx="365760" cy="365760"/>
          </a:xfrm>
          <a:prstGeom prst="ellipse">
            <a:avLst/>
          </a:prstGeom>
          <a:solidFill>
            <a:srgbClr val="FFFFFF"/>
          </a:solidFill>
          <a:ln w="12700">
            <a:solidFill>
              <a:srgbClr val="D4A017"/>
            </a:solidFill>
            <a:prstDash val="solid"/>
          </a:ln>
        </p:spPr>
      </p:sp>
      <p:sp>
        <p:nvSpPr>
          <p:cNvPr id="6" name="Shape 4"/>
          <p:cNvSpPr/>
          <p:nvPr/>
        </p:nvSpPr>
        <p:spPr>
          <a:xfrm>
            <a:off x="1463040" y="3840480"/>
            <a:ext cx="502920" cy="502920"/>
          </a:xfrm>
          <a:prstGeom prst="ellipse">
            <a:avLst/>
          </a:prstGeom>
          <a:solidFill>
            <a:srgbClr val="FFFFFF"/>
          </a:solidFill>
          <a:ln w="12700">
            <a:solidFill>
              <a:srgbClr val="D4A017"/>
            </a:solidFill>
            <a:prstDash val="solid"/>
          </a:ln>
        </p:spPr>
      </p:sp>
      <p:sp>
        <p:nvSpPr>
          <p:cNvPr id="7" name="Shape 5"/>
          <p:cNvSpPr/>
          <p:nvPr/>
        </p:nvSpPr>
        <p:spPr>
          <a:xfrm>
            <a:off x="1920240" y="4206240"/>
            <a:ext cx="274320" cy="274320"/>
          </a:xfrm>
          <a:prstGeom prst="ellipse">
            <a:avLst/>
          </a:prstGeom>
          <a:solidFill>
            <a:srgbClr val="FFFFFF"/>
          </a:solidFill>
          <a:ln w="12700">
            <a:solidFill>
              <a:srgbClr val="D4A017"/>
            </a:solidFill>
            <a:prstDash val="solid"/>
          </a:ln>
        </p:spPr>
      </p:sp>
      <p:sp>
        <p:nvSpPr>
          <p:cNvPr id="8" name="Text 6"/>
          <p:cNvSpPr txBox="1"/>
          <p:nvPr/>
        </p:nvSpPr>
        <p:spPr>
          <a:xfrm>
            <a:off x="566928" y="1115568"/>
            <a:ext cx="1792224" cy="2651760"/>
          </a:xfrm>
          <a:prstGeom prst="rect">
            <a:avLst/>
          </a:prstGeom>
          <a:noFill/>
          <a:ln/>
        </p:spPr>
        <p:txBody>
          <a:bodyPr wrap="square" lIns="0" tIns="0" rIns="0" bIns="0" rtlCol="0" anchor="t"/>
          <a:lstStyle/>
          <a:p>
            <a:pPr marL="0" indent="0">
              <a:lnSpc>
                <a:spcPct val="115000"/>
              </a:lnSpc>
              <a:buNone/>
            </a:pPr>
            <a:r>
              <a:rPr lang="en-US" sz="1800" b="1" dirty="0">
                <a:solidFill>
                  <a:srgbClr val="1F3A5F"/>
                </a:solidFill>
                <a:latin typeface="Arial" pitchFamily="34" charset="0"/>
                <a:ea typeface="Arial" pitchFamily="34" charset="-122"/>
                <a:cs typeface="Arial" pitchFamily="34" charset="-120"/>
              </a:rPr>
              <a:t>National &amp; external oversight</a:t>
            </a:r>
            <a:endParaRPr lang="en-US" sz="1800" dirty="0"/>
          </a:p>
          <a:p>
            <a:pPr marL="0" indent="0">
              <a:lnSpc>
                <a:spcPct val="115000"/>
              </a:lnSpc>
              <a:buNone/>
            </a:pPr>
            <a:r>
              <a:rPr lang="en-US" sz="1800" dirty="0">
                <a:solidFill>
                  <a:srgbClr val="333333"/>
                </a:solidFill>
                <a:latin typeface="Arial" pitchFamily="34" charset="0"/>
                <a:ea typeface="Arial" pitchFamily="34" charset="-122"/>
                <a:cs typeface="Arial" pitchFamily="34" charset="-120"/>
              </a:rPr>
              <a:t>Missed opportunities to detect deteriorating safety</a:t>
            </a:r>
            <a:r>
              <a:rPr lang="en-GB" sz="1800" dirty="0">
                <a:solidFill>
                  <a:srgbClr val="333333"/>
                </a:solidFill>
                <a:latin typeface="Arial" pitchFamily="34" charset="0"/>
                <a:ea typeface="Arial" pitchFamily="34" charset="-122"/>
                <a:cs typeface="Arial" pitchFamily="34" charset="-120"/>
              </a:rPr>
              <a:t>.</a:t>
            </a:r>
            <a:endParaRPr lang="en-US" sz="1800" dirty="0"/>
          </a:p>
        </p:txBody>
      </p:sp>
      <p:sp>
        <p:nvSpPr>
          <p:cNvPr id="9" name="Shape 7"/>
          <p:cNvSpPr/>
          <p:nvPr/>
        </p:nvSpPr>
        <p:spPr>
          <a:xfrm>
            <a:off x="2743200" y="1051560"/>
            <a:ext cx="2011680" cy="3611880"/>
          </a:xfrm>
          <a:prstGeom prst="roundRect">
            <a:avLst>
              <a:gd name="adj" fmla="val 5455"/>
            </a:avLst>
          </a:prstGeom>
          <a:solidFill>
            <a:srgbClr val="F2C94C"/>
          </a:solidFill>
          <a:ln w="25400">
            <a:solidFill>
              <a:srgbClr val="D4A017"/>
            </a:solidFill>
            <a:prstDash val="solid"/>
          </a:ln>
        </p:spPr>
      </p:sp>
      <p:sp>
        <p:nvSpPr>
          <p:cNvPr id="10" name="Shape 8"/>
          <p:cNvSpPr/>
          <p:nvPr/>
        </p:nvSpPr>
        <p:spPr>
          <a:xfrm>
            <a:off x="3154680" y="4069080"/>
            <a:ext cx="365760" cy="365760"/>
          </a:xfrm>
          <a:prstGeom prst="ellipse">
            <a:avLst/>
          </a:prstGeom>
          <a:solidFill>
            <a:srgbClr val="FFFFFF"/>
          </a:solidFill>
          <a:ln w="12700">
            <a:solidFill>
              <a:srgbClr val="D4A017"/>
            </a:solidFill>
            <a:prstDash val="solid"/>
          </a:ln>
        </p:spPr>
      </p:sp>
      <p:sp>
        <p:nvSpPr>
          <p:cNvPr id="11" name="Shape 9"/>
          <p:cNvSpPr/>
          <p:nvPr/>
        </p:nvSpPr>
        <p:spPr>
          <a:xfrm>
            <a:off x="3840480" y="3840480"/>
            <a:ext cx="502920" cy="502920"/>
          </a:xfrm>
          <a:prstGeom prst="ellipse">
            <a:avLst/>
          </a:prstGeom>
          <a:solidFill>
            <a:srgbClr val="FFFFFF"/>
          </a:solidFill>
          <a:ln w="12700">
            <a:solidFill>
              <a:srgbClr val="D4A017"/>
            </a:solidFill>
            <a:prstDash val="solid"/>
          </a:ln>
        </p:spPr>
      </p:sp>
      <p:sp>
        <p:nvSpPr>
          <p:cNvPr id="12" name="Shape 10"/>
          <p:cNvSpPr/>
          <p:nvPr/>
        </p:nvSpPr>
        <p:spPr>
          <a:xfrm>
            <a:off x="4297680" y="4206240"/>
            <a:ext cx="274320" cy="274320"/>
          </a:xfrm>
          <a:prstGeom prst="ellipse">
            <a:avLst/>
          </a:prstGeom>
          <a:solidFill>
            <a:srgbClr val="FFFFFF"/>
          </a:solidFill>
          <a:ln w="12700">
            <a:solidFill>
              <a:srgbClr val="D4A017"/>
            </a:solidFill>
            <a:prstDash val="solid"/>
          </a:ln>
        </p:spPr>
      </p:sp>
      <p:sp>
        <p:nvSpPr>
          <p:cNvPr id="13" name="Text 11"/>
          <p:cNvSpPr txBox="1"/>
          <p:nvPr/>
        </p:nvSpPr>
        <p:spPr>
          <a:xfrm>
            <a:off x="2852928" y="1115568"/>
            <a:ext cx="1792224" cy="2651760"/>
          </a:xfrm>
          <a:prstGeom prst="rect">
            <a:avLst/>
          </a:prstGeom>
          <a:noFill/>
          <a:ln/>
        </p:spPr>
        <p:txBody>
          <a:bodyPr wrap="square" lIns="0" tIns="0" rIns="0" bIns="0" rtlCol="0" anchor="t"/>
          <a:lstStyle/>
          <a:p>
            <a:pPr marL="0" indent="0">
              <a:lnSpc>
                <a:spcPct val="115000"/>
              </a:lnSpc>
              <a:buNone/>
            </a:pPr>
            <a:r>
              <a:rPr lang="en-US" sz="1800" b="1" dirty="0">
                <a:solidFill>
                  <a:srgbClr val="1F3A5F"/>
                </a:solidFill>
                <a:latin typeface="Arial" pitchFamily="34" charset="0"/>
                <a:ea typeface="Arial" pitchFamily="34" charset="-122"/>
                <a:cs typeface="Arial" pitchFamily="34" charset="-120"/>
              </a:rPr>
              <a:t>Trust governance &amp; leadership</a:t>
            </a:r>
            <a:endParaRPr lang="en-US" sz="1800" dirty="0"/>
          </a:p>
          <a:p>
            <a:pPr marL="0" indent="0">
              <a:lnSpc>
                <a:spcPct val="115000"/>
              </a:lnSpc>
              <a:buNone/>
            </a:pPr>
            <a:r>
              <a:rPr lang="en-US" sz="1800" dirty="0">
                <a:solidFill>
                  <a:srgbClr val="333333"/>
                </a:solidFill>
                <a:latin typeface="Arial" pitchFamily="34" charset="0"/>
                <a:ea typeface="Arial" pitchFamily="34" charset="-122"/>
                <a:cs typeface="Arial" pitchFamily="34" charset="-120"/>
              </a:rPr>
              <a:t>Poor oversight + inadequate learning</a:t>
            </a:r>
            <a:r>
              <a:rPr lang="en-GB" sz="1800" dirty="0">
                <a:solidFill>
                  <a:srgbClr val="333333"/>
                </a:solidFill>
                <a:latin typeface="Arial" pitchFamily="34" charset="0"/>
                <a:ea typeface="Arial" pitchFamily="34" charset="-122"/>
                <a:cs typeface="Arial" pitchFamily="34" charset="-120"/>
              </a:rPr>
              <a:t>.</a:t>
            </a:r>
            <a:endParaRPr lang="en-US" sz="1800" dirty="0"/>
          </a:p>
        </p:txBody>
      </p:sp>
      <p:sp>
        <p:nvSpPr>
          <p:cNvPr id="14" name="Shape 12"/>
          <p:cNvSpPr/>
          <p:nvPr/>
        </p:nvSpPr>
        <p:spPr>
          <a:xfrm>
            <a:off x="5029200" y="1051560"/>
            <a:ext cx="2011680" cy="3611880"/>
          </a:xfrm>
          <a:prstGeom prst="roundRect">
            <a:avLst>
              <a:gd name="adj" fmla="val 5455"/>
            </a:avLst>
          </a:prstGeom>
          <a:solidFill>
            <a:srgbClr val="F2C94C"/>
          </a:solidFill>
          <a:ln w="25400">
            <a:solidFill>
              <a:srgbClr val="D4A017"/>
            </a:solidFill>
            <a:prstDash val="solid"/>
          </a:ln>
        </p:spPr>
      </p:sp>
      <p:sp>
        <p:nvSpPr>
          <p:cNvPr id="15" name="Shape 13"/>
          <p:cNvSpPr/>
          <p:nvPr/>
        </p:nvSpPr>
        <p:spPr>
          <a:xfrm>
            <a:off x="5349240" y="4069080"/>
            <a:ext cx="365760" cy="365760"/>
          </a:xfrm>
          <a:prstGeom prst="ellipse">
            <a:avLst/>
          </a:prstGeom>
          <a:solidFill>
            <a:srgbClr val="FFFFFF"/>
          </a:solidFill>
          <a:ln w="12700">
            <a:solidFill>
              <a:srgbClr val="D4A017"/>
            </a:solidFill>
            <a:prstDash val="solid"/>
          </a:ln>
        </p:spPr>
      </p:sp>
      <p:sp>
        <p:nvSpPr>
          <p:cNvPr id="16" name="Shape 14"/>
          <p:cNvSpPr/>
          <p:nvPr/>
        </p:nvSpPr>
        <p:spPr>
          <a:xfrm>
            <a:off x="6035040" y="3840480"/>
            <a:ext cx="502920" cy="502920"/>
          </a:xfrm>
          <a:prstGeom prst="ellipse">
            <a:avLst/>
          </a:prstGeom>
          <a:solidFill>
            <a:srgbClr val="FFFFFF"/>
          </a:solidFill>
          <a:ln w="12700">
            <a:solidFill>
              <a:srgbClr val="D4A017"/>
            </a:solidFill>
            <a:prstDash val="solid"/>
          </a:ln>
        </p:spPr>
      </p:sp>
      <p:sp>
        <p:nvSpPr>
          <p:cNvPr id="17" name="Shape 15"/>
          <p:cNvSpPr/>
          <p:nvPr/>
        </p:nvSpPr>
        <p:spPr>
          <a:xfrm>
            <a:off x="6492240" y="4206240"/>
            <a:ext cx="274320" cy="274320"/>
          </a:xfrm>
          <a:prstGeom prst="ellipse">
            <a:avLst/>
          </a:prstGeom>
          <a:solidFill>
            <a:srgbClr val="FFFFFF"/>
          </a:solidFill>
          <a:ln w="12700">
            <a:solidFill>
              <a:srgbClr val="D4A017"/>
            </a:solidFill>
            <a:prstDash val="solid"/>
          </a:ln>
        </p:spPr>
      </p:sp>
      <p:sp>
        <p:nvSpPr>
          <p:cNvPr id="18" name="Text 16"/>
          <p:cNvSpPr txBox="1"/>
          <p:nvPr/>
        </p:nvSpPr>
        <p:spPr>
          <a:xfrm>
            <a:off x="5138928" y="1115568"/>
            <a:ext cx="1792224" cy="2651760"/>
          </a:xfrm>
          <a:prstGeom prst="rect">
            <a:avLst/>
          </a:prstGeom>
          <a:noFill/>
          <a:ln/>
        </p:spPr>
        <p:txBody>
          <a:bodyPr wrap="square" lIns="0" tIns="0" rIns="0" bIns="0" rtlCol="0" anchor="t"/>
          <a:lstStyle/>
          <a:p>
            <a:pPr marL="0" indent="0">
              <a:lnSpc>
                <a:spcPct val="115000"/>
              </a:lnSpc>
              <a:buNone/>
            </a:pPr>
            <a:r>
              <a:rPr lang="en-US" sz="1800" b="1" dirty="0">
                <a:solidFill>
                  <a:srgbClr val="1F3A5F"/>
                </a:solidFill>
                <a:latin typeface="Arial" pitchFamily="34" charset="0"/>
                <a:ea typeface="Arial" pitchFamily="34" charset="-122"/>
                <a:cs typeface="Arial" pitchFamily="34" charset="-120"/>
              </a:rPr>
              <a:t>Workforce &amp; safety culture</a:t>
            </a:r>
            <a:endParaRPr lang="en-US" sz="1800" dirty="0"/>
          </a:p>
          <a:p>
            <a:pPr marL="0" indent="0">
              <a:lnSpc>
                <a:spcPct val="115000"/>
              </a:lnSpc>
              <a:buNone/>
            </a:pPr>
            <a:r>
              <a:rPr lang="en-US" sz="1800" dirty="0">
                <a:solidFill>
                  <a:srgbClr val="333333"/>
                </a:solidFill>
                <a:latin typeface="Arial" pitchFamily="34" charset="0"/>
                <a:ea typeface="Arial" pitchFamily="34" charset="-122"/>
                <a:cs typeface="Arial" pitchFamily="34" charset="-120"/>
              </a:rPr>
              <a:t>Staff shortages + poor teamwork + fear of escalation</a:t>
            </a:r>
            <a:r>
              <a:rPr lang="en-GB" sz="1800" dirty="0">
                <a:solidFill>
                  <a:srgbClr val="333333"/>
                </a:solidFill>
                <a:latin typeface="Arial" pitchFamily="34" charset="0"/>
                <a:ea typeface="Arial" pitchFamily="34" charset="-122"/>
                <a:cs typeface="Arial" pitchFamily="34" charset="-120"/>
              </a:rPr>
              <a:t>.</a:t>
            </a:r>
            <a:endParaRPr lang="en-US" sz="1800" dirty="0"/>
          </a:p>
        </p:txBody>
      </p:sp>
      <p:sp>
        <p:nvSpPr>
          <p:cNvPr id="19" name="Shape 17"/>
          <p:cNvSpPr/>
          <p:nvPr/>
        </p:nvSpPr>
        <p:spPr>
          <a:xfrm>
            <a:off x="7315200" y="1051560"/>
            <a:ext cx="2011680" cy="3611880"/>
          </a:xfrm>
          <a:prstGeom prst="roundRect">
            <a:avLst>
              <a:gd name="adj" fmla="val 5455"/>
            </a:avLst>
          </a:prstGeom>
          <a:solidFill>
            <a:srgbClr val="F2C94C"/>
          </a:solidFill>
          <a:ln w="25400">
            <a:solidFill>
              <a:srgbClr val="D4A017"/>
            </a:solidFill>
            <a:prstDash val="solid"/>
          </a:ln>
        </p:spPr>
      </p:sp>
      <p:sp>
        <p:nvSpPr>
          <p:cNvPr id="20" name="Shape 18"/>
          <p:cNvSpPr/>
          <p:nvPr/>
        </p:nvSpPr>
        <p:spPr>
          <a:xfrm>
            <a:off x="7726680" y="4069080"/>
            <a:ext cx="365760" cy="365760"/>
          </a:xfrm>
          <a:prstGeom prst="ellipse">
            <a:avLst/>
          </a:prstGeom>
          <a:solidFill>
            <a:srgbClr val="FFFFFF"/>
          </a:solidFill>
          <a:ln w="12700">
            <a:solidFill>
              <a:srgbClr val="D4A017"/>
            </a:solidFill>
            <a:prstDash val="solid"/>
          </a:ln>
        </p:spPr>
      </p:sp>
      <p:sp>
        <p:nvSpPr>
          <p:cNvPr id="21" name="Shape 19"/>
          <p:cNvSpPr/>
          <p:nvPr/>
        </p:nvSpPr>
        <p:spPr>
          <a:xfrm>
            <a:off x="8412480" y="3840480"/>
            <a:ext cx="502920" cy="502920"/>
          </a:xfrm>
          <a:prstGeom prst="ellipse">
            <a:avLst/>
          </a:prstGeom>
          <a:solidFill>
            <a:srgbClr val="FFFFFF"/>
          </a:solidFill>
          <a:ln w="12700">
            <a:solidFill>
              <a:srgbClr val="D4A017"/>
            </a:solidFill>
            <a:prstDash val="solid"/>
          </a:ln>
        </p:spPr>
      </p:sp>
      <p:sp>
        <p:nvSpPr>
          <p:cNvPr id="22" name="Shape 20"/>
          <p:cNvSpPr/>
          <p:nvPr/>
        </p:nvSpPr>
        <p:spPr>
          <a:xfrm>
            <a:off x="8869680" y="4206240"/>
            <a:ext cx="274320" cy="274320"/>
          </a:xfrm>
          <a:prstGeom prst="ellipse">
            <a:avLst/>
          </a:prstGeom>
          <a:solidFill>
            <a:srgbClr val="FFFFFF"/>
          </a:solidFill>
          <a:ln w="12700">
            <a:solidFill>
              <a:srgbClr val="D4A017"/>
            </a:solidFill>
            <a:prstDash val="solid"/>
          </a:ln>
        </p:spPr>
      </p:sp>
      <p:sp>
        <p:nvSpPr>
          <p:cNvPr id="23" name="Text 21"/>
          <p:cNvSpPr txBox="1"/>
          <p:nvPr/>
        </p:nvSpPr>
        <p:spPr>
          <a:xfrm>
            <a:off x="7424928" y="1115568"/>
            <a:ext cx="1792224" cy="2651760"/>
          </a:xfrm>
          <a:prstGeom prst="rect">
            <a:avLst/>
          </a:prstGeom>
          <a:noFill/>
          <a:ln/>
        </p:spPr>
        <p:txBody>
          <a:bodyPr wrap="square" lIns="0" tIns="0" rIns="0" bIns="0" rtlCol="0" anchor="t"/>
          <a:lstStyle/>
          <a:p>
            <a:pPr marL="0" indent="0">
              <a:lnSpc>
                <a:spcPct val="115000"/>
              </a:lnSpc>
              <a:buNone/>
            </a:pPr>
            <a:r>
              <a:rPr lang="en-US" sz="1800" b="1" dirty="0">
                <a:solidFill>
                  <a:srgbClr val="1F3A5F"/>
                </a:solidFill>
                <a:latin typeface="Arial" pitchFamily="34" charset="0"/>
                <a:ea typeface="Arial" pitchFamily="34" charset="-122"/>
                <a:cs typeface="Arial" pitchFamily="34" charset="-120"/>
              </a:rPr>
              <a:t>Clinical processes</a:t>
            </a:r>
            <a:endParaRPr lang="en-US" sz="1800" dirty="0"/>
          </a:p>
          <a:p>
            <a:pPr marL="0" indent="0">
              <a:lnSpc>
                <a:spcPct val="115000"/>
              </a:lnSpc>
              <a:buNone/>
            </a:pPr>
            <a:r>
              <a:rPr lang="en-US" sz="1800" dirty="0">
                <a:solidFill>
                  <a:srgbClr val="333333"/>
                </a:solidFill>
                <a:latin typeface="Arial" pitchFamily="34" charset="0"/>
                <a:ea typeface="Arial" pitchFamily="34" charset="-122"/>
                <a:cs typeface="Arial" pitchFamily="34" charset="-120"/>
              </a:rPr>
              <a:t>Guidelines not followed + delayed escalation</a:t>
            </a:r>
            <a:r>
              <a:rPr lang="en-GB" sz="1800" dirty="0">
                <a:solidFill>
                  <a:srgbClr val="333333"/>
                </a:solidFill>
                <a:latin typeface="Arial" pitchFamily="34" charset="0"/>
                <a:ea typeface="Arial" pitchFamily="34" charset="-122"/>
                <a:cs typeface="Arial" pitchFamily="34" charset="-120"/>
              </a:rPr>
              <a:t>.</a:t>
            </a:r>
            <a:endParaRPr lang="en-US" sz="1800" dirty="0"/>
          </a:p>
        </p:txBody>
      </p:sp>
      <p:sp>
        <p:nvSpPr>
          <p:cNvPr id="24" name="Shape 22"/>
          <p:cNvSpPr/>
          <p:nvPr/>
        </p:nvSpPr>
        <p:spPr>
          <a:xfrm>
            <a:off x="9601200" y="1051560"/>
            <a:ext cx="2011680" cy="3611880"/>
          </a:xfrm>
          <a:prstGeom prst="roundRect">
            <a:avLst>
              <a:gd name="adj" fmla="val 5455"/>
            </a:avLst>
          </a:prstGeom>
          <a:solidFill>
            <a:srgbClr val="F2C94C"/>
          </a:solidFill>
          <a:ln w="25400">
            <a:solidFill>
              <a:srgbClr val="D4A017"/>
            </a:solidFill>
            <a:prstDash val="solid"/>
          </a:ln>
        </p:spPr>
      </p:sp>
      <p:sp>
        <p:nvSpPr>
          <p:cNvPr id="25" name="Shape 23"/>
          <p:cNvSpPr/>
          <p:nvPr/>
        </p:nvSpPr>
        <p:spPr>
          <a:xfrm>
            <a:off x="9921240" y="4069080"/>
            <a:ext cx="365760" cy="365760"/>
          </a:xfrm>
          <a:prstGeom prst="ellipse">
            <a:avLst/>
          </a:prstGeom>
          <a:solidFill>
            <a:srgbClr val="FFFFFF"/>
          </a:solidFill>
          <a:ln w="12700">
            <a:solidFill>
              <a:srgbClr val="D4A017"/>
            </a:solidFill>
            <a:prstDash val="solid"/>
          </a:ln>
        </p:spPr>
      </p:sp>
      <p:sp>
        <p:nvSpPr>
          <p:cNvPr id="26" name="Shape 24"/>
          <p:cNvSpPr/>
          <p:nvPr/>
        </p:nvSpPr>
        <p:spPr>
          <a:xfrm>
            <a:off x="10607040" y="3840480"/>
            <a:ext cx="502920" cy="502920"/>
          </a:xfrm>
          <a:prstGeom prst="ellipse">
            <a:avLst/>
          </a:prstGeom>
          <a:solidFill>
            <a:srgbClr val="FFFFFF"/>
          </a:solidFill>
          <a:ln w="12700">
            <a:solidFill>
              <a:srgbClr val="D4A017"/>
            </a:solidFill>
            <a:prstDash val="solid"/>
          </a:ln>
        </p:spPr>
      </p:sp>
      <p:sp>
        <p:nvSpPr>
          <p:cNvPr id="27" name="Shape 25"/>
          <p:cNvSpPr/>
          <p:nvPr/>
        </p:nvSpPr>
        <p:spPr>
          <a:xfrm>
            <a:off x="11064240" y="4206240"/>
            <a:ext cx="274320" cy="274320"/>
          </a:xfrm>
          <a:prstGeom prst="ellipse">
            <a:avLst/>
          </a:prstGeom>
          <a:solidFill>
            <a:srgbClr val="FFFFFF"/>
          </a:solidFill>
          <a:ln w="12700">
            <a:solidFill>
              <a:srgbClr val="D4A017"/>
            </a:solidFill>
            <a:prstDash val="solid"/>
          </a:ln>
        </p:spPr>
      </p:sp>
      <p:sp>
        <p:nvSpPr>
          <p:cNvPr id="28" name="Text 26"/>
          <p:cNvSpPr txBox="1"/>
          <p:nvPr/>
        </p:nvSpPr>
        <p:spPr>
          <a:xfrm>
            <a:off x="9710928" y="1115568"/>
            <a:ext cx="1792224" cy="2651760"/>
          </a:xfrm>
          <a:prstGeom prst="rect">
            <a:avLst/>
          </a:prstGeom>
          <a:noFill/>
          <a:ln/>
        </p:spPr>
        <p:txBody>
          <a:bodyPr wrap="square" lIns="0" tIns="0" rIns="0" bIns="0" rtlCol="0" anchor="t"/>
          <a:lstStyle/>
          <a:p>
            <a:pPr marL="0" indent="0">
              <a:lnSpc>
                <a:spcPct val="115000"/>
              </a:lnSpc>
              <a:buNone/>
            </a:pPr>
            <a:r>
              <a:rPr lang="en-US" sz="1800" b="1" dirty="0">
                <a:solidFill>
                  <a:srgbClr val="1F3A5F"/>
                </a:solidFill>
                <a:latin typeface="Arial" pitchFamily="34" charset="0"/>
                <a:ea typeface="Arial" pitchFamily="34" charset="-122"/>
                <a:cs typeface="Arial" pitchFamily="34" charset="-120"/>
              </a:rPr>
              <a:t>Incident investigation &amp; learning</a:t>
            </a:r>
            <a:endParaRPr lang="en-US" sz="1800" dirty="0"/>
          </a:p>
          <a:p>
            <a:pPr marL="0" indent="0">
              <a:lnSpc>
                <a:spcPct val="115000"/>
              </a:lnSpc>
              <a:buNone/>
            </a:pPr>
            <a:r>
              <a:rPr lang="en-US" sz="1800" dirty="0">
                <a:solidFill>
                  <a:srgbClr val="333333"/>
                </a:solidFill>
                <a:latin typeface="Arial" pitchFamily="34" charset="0"/>
                <a:ea typeface="Arial" pitchFamily="34" charset="-122"/>
                <a:cs typeface="Arial" pitchFamily="34" charset="-120"/>
              </a:rPr>
              <a:t>Failures to investigate and respond to warning signals</a:t>
            </a:r>
            <a:r>
              <a:rPr lang="en-GB" sz="1800" dirty="0">
                <a:solidFill>
                  <a:srgbClr val="333333"/>
                </a:solidFill>
                <a:latin typeface="Arial" pitchFamily="34" charset="0"/>
                <a:ea typeface="Arial" pitchFamily="34" charset="-122"/>
                <a:cs typeface="Arial" pitchFamily="34" charset="-120"/>
              </a:rPr>
              <a:t>.</a:t>
            </a:r>
            <a:endParaRPr lang="en-US" sz="1800" dirty="0"/>
          </a:p>
        </p:txBody>
      </p:sp>
      <p:sp>
        <p:nvSpPr>
          <p:cNvPr id="29" name="Shape 27"/>
          <p:cNvSpPr/>
          <p:nvPr/>
        </p:nvSpPr>
        <p:spPr>
          <a:xfrm>
            <a:off x="304800" y="3537693"/>
            <a:ext cx="11802922" cy="658463"/>
          </a:xfrm>
          <a:prstGeom prst="rightArrow">
            <a:avLst>
              <a:gd name="adj1" fmla="val 50000"/>
              <a:gd name="adj2" fmla="val 127759"/>
            </a:avLst>
          </a:prstGeom>
          <a:solidFill>
            <a:srgbClr val="C8553D"/>
          </a:solidFill>
          <a:ln/>
        </p:spPr>
      </p:sp>
      <p:sp>
        <p:nvSpPr>
          <p:cNvPr id="32" name="Text 30"/>
          <p:cNvSpPr txBox="1"/>
          <p:nvPr/>
        </p:nvSpPr>
        <p:spPr>
          <a:xfrm>
            <a:off x="304800" y="5247631"/>
            <a:ext cx="10972800" cy="1492853"/>
          </a:xfrm>
          <a:prstGeom prst="rect">
            <a:avLst/>
          </a:prstGeom>
          <a:solidFill>
            <a:srgbClr val="E5BFB1"/>
          </a:solidFill>
          <a:ln/>
        </p:spPr>
        <p:txBody>
          <a:bodyPr wrap="square" lIns="0" tIns="0" rIns="0" bIns="0" rtlCol="0" anchor="t"/>
          <a:lstStyle/>
          <a:p>
            <a:pPr marL="0" indent="0">
              <a:lnSpc>
                <a:spcPct val="120000"/>
              </a:lnSpc>
              <a:buNone/>
            </a:pPr>
            <a:r>
              <a:rPr lang="en-US" sz="1800" b="1" dirty="0">
                <a:solidFill>
                  <a:srgbClr val="333333"/>
                </a:solidFill>
                <a:latin typeface="Arial" pitchFamily="34" charset="0"/>
                <a:ea typeface="Arial" pitchFamily="34" charset="-122"/>
                <a:cs typeface="Arial" pitchFamily="34" charset="-120"/>
              </a:rPr>
              <a:t>Strength: </a:t>
            </a:r>
            <a:r>
              <a:rPr lang="en-US" sz="1800" dirty="0">
                <a:solidFill>
                  <a:srgbClr val="333333"/>
                </a:solidFill>
                <a:latin typeface="Arial" pitchFamily="34" charset="0"/>
                <a:ea typeface="Arial" pitchFamily="34" charset="-122"/>
                <a:cs typeface="Arial" pitchFamily="34" charset="-120"/>
              </a:rPr>
              <a:t>Demonstrates how weaknesses across multiple defensive layers can combine to permit patient harm. </a:t>
            </a:r>
            <a:endParaRPr lang="en-GB" sz="1800" dirty="0">
              <a:solidFill>
                <a:srgbClr val="333333"/>
              </a:solidFill>
              <a:latin typeface="Arial" pitchFamily="34" charset="0"/>
              <a:ea typeface="Arial" pitchFamily="34" charset="-122"/>
              <a:cs typeface="Arial" pitchFamily="34" charset="-120"/>
            </a:endParaRPr>
          </a:p>
          <a:p>
            <a:pPr marL="0" indent="0">
              <a:lnSpc>
                <a:spcPct val="120000"/>
              </a:lnSpc>
              <a:buNone/>
            </a:pPr>
            <a:r>
              <a:rPr lang="en-US" sz="1800" b="1" dirty="0">
                <a:solidFill>
                  <a:srgbClr val="333333"/>
                </a:solidFill>
                <a:latin typeface="Arial" pitchFamily="34" charset="0"/>
                <a:ea typeface="Arial" pitchFamily="34" charset="-122"/>
                <a:cs typeface="Arial" pitchFamily="34" charset="-120"/>
              </a:rPr>
              <a:t>Limitation: </a:t>
            </a:r>
            <a:r>
              <a:rPr lang="en-US" sz="1800" dirty="0">
                <a:solidFill>
                  <a:srgbClr val="333333"/>
                </a:solidFill>
                <a:latin typeface="Arial" pitchFamily="34" charset="0"/>
                <a:ea typeface="Arial" pitchFamily="34" charset="-122"/>
                <a:cs typeface="Arial" pitchFamily="34" charset="-120"/>
              </a:rPr>
              <a:t>Healthcare systems are dynamic, and adverse events do not necessarily follow a simple linear pathway.</a:t>
            </a:r>
            <a:endParaRPr lang="en-US" sz="1800" dirty="0"/>
          </a:p>
        </p:txBody>
      </p:sp>
      <p:sp>
        <p:nvSpPr>
          <p:cNvPr id="33" name="TextBox 32">
            <a:extLst>
              <a:ext uri="{FF2B5EF4-FFF2-40B4-BE49-F238E27FC236}">
                <a16:creationId xmlns:a16="http://schemas.microsoft.com/office/drawing/2014/main" id="{35AC82DF-8064-65D9-F66D-E470F5002850}"/>
              </a:ext>
            </a:extLst>
          </p:cNvPr>
          <p:cNvSpPr txBox="1"/>
          <p:nvPr/>
        </p:nvSpPr>
        <p:spPr>
          <a:xfrm>
            <a:off x="330755" y="4643149"/>
            <a:ext cx="8208169" cy="646331"/>
          </a:xfrm>
          <a:prstGeom prst="rect">
            <a:avLst/>
          </a:prstGeom>
          <a:noFill/>
        </p:spPr>
        <p:txBody>
          <a:bodyPr wrap="square" rtlCol="0">
            <a:spAutoFit/>
          </a:bodyPr>
          <a:lstStyle/>
          <a:p>
            <a:pPr algn="l"/>
            <a:r>
              <a:rPr lang="en-US"/>
              <a:t>Figure 1: Application of the Swiss Cheese Model to SaTH maternity failures (adapted from Reason, 2000; informed by Ockenden, 2022).</a:t>
            </a:r>
            <a:endParaRPr lang="en-US" dirty="0"/>
          </a:p>
        </p:txBody>
      </p:sp>
      <p:sp>
        <p:nvSpPr>
          <p:cNvPr id="30" name="Text 28"/>
          <p:cNvSpPr txBox="1"/>
          <p:nvPr/>
        </p:nvSpPr>
        <p:spPr>
          <a:xfrm>
            <a:off x="457200" y="3584448"/>
            <a:ext cx="9144000" cy="548640"/>
          </a:xfrm>
          <a:prstGeom prst="rect">
            <a:avLst/>
          </a:prstGeom>
          <a:noFill/>
          <a:ln/>
        </p:spPr>
        <p:txBody>
          <a:bodyPr wrap="square" lIns="0" tIns="0" rIns="0" bIns="0" rtlCol="0" anchor="ctr"/>
          <a:lstStyle/>
          <a:p>
            <a:pPr marL="0" indent="0">
              <a:lnSpc>
                <a:spcPct val="100000"/>
              </a:lnSpc>
              <a:buNone/>
            </a:pPr>
            <a:r>
              <a:rPr lang="en-US" sz="1800" b="1" dirty="0">
                <a:solidFill>
                  <a:srgbClr val="FFFFFF"/>
                </a:solidFill>
                <a:latin typeface="Arial" pitchFamily="34" charset="0"/>
                <a:ea typeface="Arial" pitchFamily="34" charset="-122"/>
                <a:cs typeface="Arial" pitchFamily="34" charset="-120"/>
              </a:rPr>
              <a:t>PATIENT HARM</a:t>
            </a:r>
            <a:endParaRPr lang="en-US" sz="18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88952" cy="914400"/>
          </a:xfrm>
          <a:prstGeom prst="rect">
            <a:avLst/>
          </a:prstGeom>
          <a:solidFill>
            <a:srgbClr val="1F3A5F"/>
          </a:solidFill>
          <a:ln/>
        </p:spPr>
      </p:sp>
      <p:sp>
        <p:nvSpPr>
          <p:cNvPr id="3" name="Text 1"/>
          <p:cNvSpPr txBox="1"/>
          <p:nvPr/>
        </p:nvSpPr>
        <p:spPr>
          <a:xfrm>
            <a:off x="457200" y="0"/>
            <a:ext cx="11247120" cy="914400"/>
          </a:xfrm>
          <a:prstGeom prst="rect">
            <a:avLst/>
          </a:prstGeom>
          <a:solidFill>
            <a:schemeClr val="accent4"/>
          </a:solidFill>
          <a:ln/>
        </p:spPr>
        <p:txBody>
          <a:bodyPr wrap="square" lIns="0" tIns="0" rIns="0" bIns="0" rtlCol="0" anchor="ctr"/>
          <a:lstStyle/>
          <a:p>
            <a:pPr marL="0" indent="0">
              <a:lnSpc>
                <a:spcPct val="100000"/>
              </a:lnSpc>
              <a:buNone/>
            </a:pPr>
            <a:r>
              <a:rPr lang="en-US" sz="2800" b="1" dirty="0">
                <a:solidFill>
                  <a:srgbClr val="FFFFFF"/>
                </a:solidFill>
                <a:latin typeface="Arial" pitchFamily="34" charset="0"/>
                <a:ea typeface="Arial" pitchFamily="34" charset="-122"/>
                <a:cs typeface="Arial" pitchFamily="34" charset="-120"/>
              </a:rPr>
              <a:t>Root Cause Analysis: Why Did Unsafe Maternity Care Persist?</a:t>
            </a:r>
            <a:endParaRPr lang="en-GB" sz="2800" b="1" dirty="0">
              <a:solidFill>
                <a:srgbClr val="FFFFFF"/>
              </a:solidFill>
              <a:latin typeface="Arial" pitchFamily="34" charset="0"/>
              <a:ea typeface="Arial" pitchFamily="34" charset="-122"/>
              <a:cs typeface="Arial" pitchFamily="34" charset="-120"/>
            </a:endParaRPr>
          </a:p>
          <a:p>
            <a:pPr marL="0" indent="0">
              <a:lnSpc>
                <a:spcPct val="100000"/>
              </a:lnSpc>
              <a:buNone/>
            </a:pPr>
            <a:r>
              <a:rPr lang="en-GB" sz="2800" b="1" dirty="0">
                <a:solidFill>
                  <a:srgbClr val="FFFFFF"/>
                </a:solidFill>
                <a:latin typeface="Arial" pitchFamily="34" charset="0"/>
                <a:cs typeface="Arial" pitchFamily="34" charset="-120"/>
              </a:rPr>
              <a:t>Fishbone (Ishikawa) analysis</a:t>
            </a:r>
            <a:endParaRPr lang="en-US" sz="2800" dirty="0"/>
          </a:p>
        </p:txBody>
      </p:sp>
      <p:sp>
        <p:nvSpPr>
          <p:cNvPr id="4" name="Shape 2"/>
          <p:cNvSpPr/>
          <p:nvPr/>
        </p:nvSpPr>
        <p:spPr>
          <a:xfrm>
            <a:off x="365760" y="3474720"/>
            <a:ext cx="8412480" cy="0"/>
          </a:xfrm>
          <a:prstGeom prst="line">
            <a:avLst/>
          </a:prstGeom>
          <a:noFill/>
          <a:ln w="50800">
            <a:solidFill>
              <a:srgbClr val="1F3A5F"/>
            </a:solidFill>
            <a:prstDash val="solid"/>
          </a:ln>
        </p:spPr>
      </p:sp>
      <p:sp>
        <p:nvSpPr>
          <p:cNvPr id="5" name="Shape 3"/>
          <p:cNvSpPr/>
          <p:nvPr/>
        </p:nvSpPr>
        <p:spPr>
          <a:xfrm>
            <a:off x="8823960" y="2697480"/>
            <a:ext cx="3017520" cy="1554480"/>
          </a:xfrm>
          <a:prstGeom prst="rect">
            <a:avLst/>
          </a:prstGeom>
          <a:solidFill>
            <a:srgbClr val="C8553D"/>
          </a:solidFill>
          <a:ln/>
        </p:spPr>
      </p:sp>
      <p:sp>
        <p:nvSpPr>
          <p:cNvPr id="6" name="Text 4"/>
          <p:cNvSpPr txBox="1"/>
          <p:nvPr/>
        </p:nvSpPr>
        <p:spPr>
          <a:xfrm>
            <a:off x="8961120" y="2697480"/>
            <a:ext cx="2743200" cy="1554480"/>
          </a:xfrm>
          <a:prstGeom prst="rect">
            <a:avLst/>
          </a:prstGeom>
          <a:noFill/>
          <a:ln/>
        </p:spPr>
        <p:txBody>
          <a:bodyPr wrap="square" lIns="0" tIns="0" rIns="0" bIns="0" rtlCol="0" anchor="ctr"/>
          <a:lstStyle/>
          <a:p>
            <a:pPr marL="0" indent="0">
              <a:lnSpc>
                <a:spcPct val="115000"/>
              </a:lnSpc>
              <a:buNone/>
            </a:pPr>
            <a:r>
              <a:rPr lang="en-US" sz="1800" b="1" dirty="0">
                <a:solidFill>
                  <a:srgbClr val="FFFFFF"/>
                </a:solidFill>
                <a:latin typeface="Arial" pitchFamily="34" charset="0"/>
                <a:ea typeface="Arial" pitchFamily="34" charset="-122"/>
                <a:cs typeface="Arial" pitchFamily="34" charset="-120"/>
              </a:rPr>
              <a:t>Repeated maternal and neonatal harm</a:t>
            </a:r>
            <a:endParaRPr lang="en-US" sz="1800" dirty="0"/>
          </a:p>
        </p:txBody>
      </p:sp>
      <p:sp>
        <p:nvSpPr>
          <p:cNvPr id="7" name="Shape 5"/>
          <p:cNvSpPr/>
          <p:nvPr/>
        </p:nvSpPr>
        <p:spPr>
          <a:xfrm>
            <a:off x="365760" y="1051560"/>
            <a:ext cx="2743200" cy="1325880"/>
          </a:xfrm>
          <a:prstGeom prst="rect">
            <a:avLst/>
          </a:prstGeom>
          <a:solidFill>
            <a:srgbClr val="F4F1EC"/>
          </a:solidFill>
          <a:ln w="19050">
            <a:solidFill>
              <a:srgbClr val="1F3A5F"/>
            </a:solidFill>
            <a:prstDash val="solid"/>
          </a:ln>
        </p:spPr>
      </p:sp>
      <p:sp>
        <p:nvSpPr>
          <p:cNvPr id="8" name="Text 6"/>
          <p:cNvSpPr txBox="1"/>
          <p:nvPr/>
        </p:nvSpPr>
        <p:spPr>
          <a:xfrm>
            <a:off x="457200" y="1097280"/>
            <a:ext cx="2560320" cy="1234440"/>
          </a:xfrm>
          <a:prstGeom prst="rect">
            <a:avLst/>
          </a:prstGeom>
          <a:solidFill>
            <a:schemeClr val="accent2">
              <a:lumMod val="20000"/>
              <a:lumOff val="80000"/>
            </a:schemeClr>
          </a:solidFill>
          <a:ln/>
        </p:spPr>
        <p:txBody>
          <a:bodyPr wrap="square" lIns="0" tIns="0" rIns="0" bIns="0" rtlCol="0" anchor="t"/>
          <a:lstStyle/>
          <a:p>
            <a:pPr marL="0" indent="0">
              <a:lnSpc>
                <a:spcPct val="110000"/>
              </a:lnSpc>
              <a:buNone/>
            </a:pPr>
            <a:r>
              <a:rPr lang="en-US" sz="1800" b="1" dirty="0">
                <a:solidFill>
                  <a:srgbClr val="1F3A5F"/>
                </a:solidFill>
                <a:latin typeface="Arial" pitchFamily="34" charset="0"/>
                <a:ea typeface="Arial" pitchFamily="34" charset="-122"/>
                <a:cs typeface="Arial" pitchFamily="34" charset="-120"/>
              </a:rPr>
              <a:t>People</a:t>
            </a:r>
            <a:endParaRPr lang="en-US" sz="1800" dirty="0"/>
          </a:p>
          <a:p>
            <a:pPr marL="0" indent="0">
              <a:lnSpc>
                <a:spcPct val="110000"/>
              </a:lnSpc>
              <a:buNone/>
            </a:pPr>
            <a:r>
              <a:rPr lang="en-US" sz="1800" dirty="0">
                <a:solidFill>
                  <a:srgbClr val="333333"/>
                </a:solidFill>
                <a:latin typeface="Arial" pitchFamily="34" charset="0"/>
                <a:ea typeface="Arial" pitchFamily="34" charset="-122"/>
                <a:cs typeface="Arial" pitchFamily="34" charset="-120"/>
              </a:rPr>
              <a:t>Staff shortages • skills/training • escalation</a:t>
            </a:r>
            <a:endParaRPr lang="en-US" sz="1800" dirty="0"/>
          </a:p>
        </p:txBody>
      </p:sp>
      <p:sp>
        <p:nvSpPr>
          <p:cNvPr id="9" name="Shape 7"/>
          <p:cNvSpPr/>
          <p:nvPr/>
        </p:nvSpPr>
        <p:spPr>
          <a:xfrm>
            <a:off x="1737360" y="2377440"/>
            <a:ext cx="822960" cy="1097280"/>
          </a:xfrm>
          <a:prstGeom prst="line">
            <a:avLst/>
          </a:prstGeom>
          <a:noFill/>
          <a:ln w="31750">
            <a:solidFill>
              <a:srgbClr val="1F3A5F"/>
            </a:solidFill>
            <a:prstDash val="solid"/>
          </a:ln>
        </p:spPr>
      </p:sp>
      <p:sp>
        <p:nvSpPr>
          <p:cNvPr id="10" name="Shape 8"/>
          <p:cNvSpPr/>
          <p:nvPr/>
        </p:nvSpPr>
        <p:spPr>
          <a:xfrm>
            <a:off x="3200400" y="1051560"/>
            <a:ext cx="2743200" cy="1325880"/>
          </a:xfrm>
          <a:prstGeom prst="rect">
            <a:avLst/>
          </a:prstGeom>
          <a:solidFill>
            <a:srgbClr val="F4F1EC"/>
          </a:solidFill>
          <a:ln w="19050">
            <a:solidFill>
              <a:srgbClr val="1F3A5F"/>
            </a:solidFill>
            <a:prstDash val="solid"/>
          </a:ln>
        </p:spPr>
      </p:sp>
      <p:sp>
        <p:nvSpPr>
          <p:cNvPr id="11" name="Text 9"/>
          <p:cNvSpPr txBox="1"/>
          <p:nvPr/>
        </p:nvSpPr>
        <p:spPr>
          <a:xfrm>
            <a:off x="3291840" y="1097280"/>
            <a:ext cx="2560320" cy="1234440"/>
          </a:xfrm>
          <a:prstGeom prst="rect">
            <a:avLst/>
          </a:prstGeom>
          <a:solidFill>
            <a:schemeClr val="accent1">
              <a:lumMod val="20000"/>
              <a:lumOff val="80000"/>
            </a:schemeClr>
          </a:solidFill>
          <a:ln/>
        </p:spPr>
        <p:txBody>
          <a:bodyPr wrap="square" lIns="0" tIns="0" rIns="0" bIns="0" rtlCol="0" anchor="t"/>
          <a:lstStyle/>
          <a:p>
            <a:pPr marL="0" indent="0">
              <a:lnSpc>
                <a:spcPct val="110000"/>
              </a:lnSpc>
              <a:buNone/>
            </a:pPr>
            <a:r>
              <a:rPr lang="en-US" sz="1800" b="1" dirty="0">
                <a:solidFill>
                  <a:srgbClr val="1F3A5F"/>
                </a:solidFill>
                <a:latin typeface="Arial" pitchFamily="34" charset="0"/>
                <a:ea typeface="Arial" pitchFamily="34" charset="-122"/>
                <a:cs typeface="Arial" pitchFamily="34" charset="-120"/>
              </a:rPr>
              <a:t>Leadership</a:t>
            </a:r>
            <a:endParaRPr lang="en-US" sz="1800" dirty="0"/>
          </a:p>
          <a:p>
            <a:pPr marL="0" indent="0">
              <a:lnSpc>
                <a:spcPct val="110000"/>
              </a:lnSpc>
              <a:buNone/>
            </a:pPr>
            <a:r>
              <a:rPr lang="en-US" sz="1800" dirty="0">
                <a:solidFill>
                  <a:srgbClr val="333333"/>
                </a:solidFill>
                <a:latin typeface="Arial" pitchFamily="34" charset="0"/>
                <a:ea typeface="Arial" pitchFamily="34" charset="-122"/>
                <a:cs typeface="Arial" pitchFamily="34" charset="-120"/>
              </a:rPr>
              <a:t>Instability • oversight • accountability</a:t>
            </a:r>
            <a:endParaRPr lang="en-US" sz="1800" dirty="0"/>
          </a:p>
        </p:txBody>
      </p:sp>
      <p:sp>
        <p:nvSpPr>
          <p:cNvPr id="12" name="Shape 10"/>
          <p:cNvSpPr/>
          <p:nvPr/>
        </p:nvSpPr>
        <p:spPr>
          <a:xfrm>
            <a:off x="4572000" y="2377440"/>
            <a:ext cx="822960" cy="1097280"/>
          </a:xfrm>
          <a:prstGeom prst="line">
            <a:avLst/>
          </a:prstGeom>
          <a:noFill/>
          <a:ln w="31750">
            <a:solidFill>
              <a:srgbClr val="1F3A5F"/>
            </a:solidFill>
            <a:prstDash val="solid"/>
          </a:ln>
        </p:spPr>
      </p:sp>
      <p:sp>
        <p:nvSpPr>
          <p:cNvPr id="13" name="Shape 11"/>
          <p:cNvSpPr/>
          <p:nvPr/>
        </p:nvSpPr>
        <p:spPr>
          <a:xfrm>
            <a:off x="6035040" y="1051560"/>
            <a:ext cx="2743200" cy="1325880"/>
          </a:xfrm>
          <a:prstGeom prst="rect">
            <a:avLst/>
          </a:prstGeom>
          <a:solidFill>
            <a:srgbClr val="F4F1EC"/>
          </a:solidFill>
          <a:ln w="19050">
            <a:solidFill>
              <a:srgbClr val="1F3A5F"/>
            </a:solidFill>
            <a:prstDash val="solid"/>
          </a:ln>
        </p:spPr>
      </p:sp>
      <p:sp>
        <p:nvSpPr>
          <p:cNvPr id="14" name="Text 12"/>
          <p:cNvSpPr txBox="1"/>
          <p:nvPr/>
        </p:nvSpPr>
        <p:spPr>
          <a:xfrm>
            <a:off x="6126480" y="1097280"/>
            <a:ext cx="2560320" cy="1234440"/>
          </a:xfrm>
          <a:prstGeom prst="rect">
            <a:avLst/>
          </a:prstGeom>
          <a:solidFill>
            <a:schemeClr val="accent4">
              <a:lumMod val="20000"/>
              <a:lumOff val="80000"/>
            </a:schemeClr>
          </a:solidFill>
          <a:ln/>
        </p:spPr>
        <p:txBody>
          <a:bodyPr wrap="square" lIns="0" tIns="0" rIns="0" bIns="0" rtlCol="0" anchor="t"/>
          <a:lstStyle/>
          <a:p>
            <a:pPr marL="0" indent="0">
              <a:lnSpc>
                <a:spcPct val="110000"/>
              </a:lnSpc>
              <a:buNone/>
            </a:pPr>
            <a:r>
              <a:rPr lang="en-US" sz="1800" b="1" dirty="0">
                <a:solidFill>
                  <a:srgbClr val="1F3A5F"/>
                </a:solidFill>
                <a:latin typeface="Arial" pitchFamily="34" charset="0"/>
                <a:ea typeface="Arial" pitchFamily="34" charset="-122"/>
                <a:cs typeface="Arial" pitchFamily="34" charset="-120"/>
              </a:rPr>
              <a:t>Culture</a:t>
            </a:r>
            <a:endParaRPr lang="en-US" sz="1800" dirty="0"/>
          </a:p>
          <a:p>
            <a:pPr marL="0" indent="0">
              <a:lnSpc>
                <a:spcPct val="110000"/>
              </a:lnSpc>
              <a:buNone/>
            </a:pPr>
            <a:r>
              <a:rPr lang="en-US" sz="1800" dirty="0">
                <a:solidFill>
                  <a:srgbClr val="333333"/>
                </a:solidFill>
                <a:latin typeface="Arial" pitchFamily="34" charset="0"/>
                <a:ea typeface="Arial" pitchFamily="34" charset="-122"/>
                <a:cs typeface="Arial" pitchFamily="34" charset="-120"/>
              </a:rPr>
              <a:t>Poor teamwork • psychological safety • family voice</a:t>
            </a:r>
            <a:endParaRPr lang="en-US" sz="1800" dirty="0"/>
          </a:p>
        </p:txBody>
      </p:sp>
      <p:sp>
        <p:nvSpPr>
          <p:cNvPr id="15" name="Shape 13"/>
          <p:cNvSpPr/>
          <p:nvPr/>
        </p:nvSpPr>
        <p:spPr>
          <a:xfrm>
            <a:off x="7406640" y="2377440"/>
            <a:ext cx="822960" cy="1097280"/>
          </a:xfrm>
          <a:prstGeom prst="line">
            <a:avLst/>
          </a:prstGeom>
          <a:noFill/>
          <a:ln w="31750">
            <a:solidFill>
              <a:srgbClr val="1F3A5F"/>
            </a:solidFill>
            <a:prstDash val="solid"/>
          </a:ln>
        </p:spPr>
      </p:sp>
      <p:sp>
        <p:nvSpPr>
          <p:cNvPr id="16" name="Shape 14"/>
          <p:cNvSpPr/>
          <p:nvPr/>
        </p:nvSpPr>
        <p:spPr>
          <a:xfrm>
            <a:off x="365760" y="4572000"/>
            <a:ext cx="2743200" cy="1325880"/>
          </a:xfrm>
          <a:prstGeom prst="rect">
            <a:avLst/>
          </a:prstGeom>
          <a:solidFill>
            <a:srgbClr val="F4F1EC"/>
          </a:solidFill>
          <a:ln w="19050">
            <a:solidFill>
              <a:srgbClr val="1F3A5F"/>
            </a:solidFill>
            <a:prstDash val="solid"/>
          </a:ln>
        </p:spPr>
      </p:sp>
      <p:sp>
        <p:nvSpPr>
          <p:cNvPr id="17" name="Text 15"/>
          <p:cNvSpPr txBox="1"/>
          <p:nvPr/>
        </p:nvSpPr>
        <p:spPr>
          <a:xfrm>
            <a:off x="457200" y="4617720"/>
            <a:ext cx="2560320" cy="1234440"/>
          </a:xfrm>
          <a:prstGeom prst="rect">
            <a:avLst/>
          </a:prstGeom>
          <a:solidFill>
            <a:srgbClr val="FEE599"/>
          </a:solidFill>
          <a:ln/>
        </p:spPr>
        <p:txBody>
          <a:bodyPr wrap="square" lIns="0" tIns="0" rIns="0" bIns="0" rtlCol="0" anchor="t"/>
          <a:lstStyle/>
          <a:p>
            <a:pPr marL="0" indent="0">
              <a:lnSpc>
                <a:spcPct val="110000"/>
              </a:lnSpc>
              <a:buNone/>
            </a:pPr>
            <a:r>
              <a:rPr lang="en-US" sz="1800" b="1" dirty="0">
                <a:solidFill>
                  <a:srgbClr val="1F3A5F"/>
                </a:solidFill>
                <a:latin typeface="Arial" pitchFamily="34" charset="0"/>
                <a:ea typeface="Arial" pitchFamily="34" charset="-122"/>
                <a:cs typeface="Arial" pitchFamily="34" charset="-120"/>
              </a:rPr>
              <a:t>Processes</a:t>
            </a:r>
            <a:endParaRPr lang="en-US" sz="1800" dirty="0"/>
          </a:p>
          <a:p>
            <a:pPr marL="0" indent="0">
              <a:lnSpc>
                <a:spcPct val="110000"/>
              </a:lnSpc>
              <a:buNone/>
            </a:pPr>
            <a:r>
              <a:rPr lang="en-US" sz="1800" dirty="0">
                <a:solidFill>
                  <a:srgbClr val="333333"/>
                </a:solidFill>
                <a:latin typeface="Arial" pitchFamily="34" charset="0"/>
                <a:ea typeface="Arial" pitchFamily="34" charset="-122"/>
                <a:cs typeface="Arial" pitchFamily="34" charset="-120"/>
              </a:rPr>
              <a:t>Risk assessment • clinical guidelines • escalation</a:t>
            </a:r>
            <a:endParaRPr lang="en-US" sz="1800" dirty="0"/>
          </a:p>
        </p:txBody>
      </p:sp>
      <p:sp>
        <p:nvSpPr>
          <p:cNvPr id="18" name="Shape 16"/>
          <p:cNvSpPr/>
          <p:nvPr/>
        </p:nvSpPr>
        <p:spPr>
          <a:xfrm flipV="1">
            <a:off x="1737360" y="3474720"/>
            <a:ext cx="822960" cy="1097280"/>
          </a:xfrm>
          <a:prstGeom prst="line">
            <a:avLst/>
          </a:prstGeom>
          <a:noFill/>
          <a:ln w="31750">
            <a:solidFill>
              <a:srgbClr val="1F3A5F"/>
            </a:solidFill>
            <a:prstDash val="solid"/>
          </a:ln>
        </p:spPr>
      </p:sp>
      <p:sp>
        <p:nvSpPr>
          <p:cNvPr id="19" name="Shape 17"/>
          <p:cNvSpPr/>
          <p:nvPr/>
        </p:nvSpPr>
        <p:spPr>
          <a:xfrm>
            <a:off x="3200400" y="4572000"/>
            <a:ext cx="2743200" cy="1325880"/>
          </a:xfrm>
          <a:prstGeom prst="rect">
            <a:avLst/>
          </a:prstGeom>
          <a:solidFill>
            <a:srgbClr val="F4F1EC"/>
          </a:solidFill>
          <a:ln w="19050">
            <a:solidFill>
              <a:srgbClr val="1F3A5F"/>
            </a:solidFill>
            <a:prstDash val="solid"/>
          </a:ln>
        </p:spPr>
      </p:sp>
      <p:sp>
        <p:nvSpPr>
          <p:cNvPr id="20" name="Text 18"/>
          <p:cNvSpPr txBox="1"/>
          <p:nvPr/>
        </p:nvSpPr>
        <p:spPr>
          <a:xfrm>
            <a:off x="3291840" y="4617720"/>
            <a:ext cx="2560320" cy="1234440"/>
          </a:xfrm>
          <a:prstGeom prst="rect">
            <a:avLst/>
          </a:prstGeom>
          <a:solidFill>
            <a:schemeClr val="accent6">
              <a:lumMod val="20000"/>
              <a:lumOff val="80000"/>
            </a:schemeClr>
          </a:solidFill>
          <a:ln/>
        </p:spPr>
        <p:txBody>
          <a:bodyPr wrap="square" lIns="0" tIns="0" rIns="0" bIns="0" rtlCol="0" anchor="t"/>
          <a:lstStyle/>
          <a:p>
            <a:pPr marL="0" indent="0">
              <a:lnSpc>
                <a:spcPct val="110000"/>
              </a:lnSpc>
              <a:buNone/>
            </a:pPr>
            <a:r>
              <a:rPr lang="en-US" sz="1800" b="1" dirty="0">
                <a:solidFill>
                  <a:srgbClr val="1F3A5F"/>
                </a:solidFill>
                <a:latin typeface="Arial" pitchFamily="34" charset="0"/>
                <a:ea typeface="Arial" pitchFamily="34" charset="-122"/>
                <a:cs typeface="Arial" pitchFamily="34" charset="-120"/>
              </a:rPr>
              <a:t>Governance</a:t>
            </a:r>
            <a:endParaRPr lang="en-US" sz="1800" dirty="0"/>
          </a:p>
          <a:p>
            <a:pPr marL="0" indent="0">
              <a:lnSpc>
                <a:spcPct val="110000"/>
              </a:lnSpc>
              <a:buNone/>
            </a:pPr>
            <a:r>
              <a:rPr lang="en-US" sz="1800" dirty="0">
                <a:solidFill>
                  <a:srgbClr val="333333"/>
                </a:solidFill>
                <a:latin typeface="Arial" pitchFamily="34" charset="0"/>
                <a:ea typeface="Arial" pitchFamily="34" charset="-122"/>
                <a:cs typeface="Arial" pitchFamily="34" charset="-120"/>
              </a:rPr>
              <a:t>Incident investigation • audit • learning</a:t>
            </a:r>
            <a:endParaRPr lang="en-US" sz="1800" dirty="0"/>
          </a:p>
        </p:txBody>
      </p:sp>
      <p:sp>
        <p:nvSpPr>
          <p:cNvPr id="21" name="Shape 19"/>
          <p:cNvSpPr/>
          <p:nvPr/>
        </p:nvSpPr>
        <p:spPr>
          <a:xfrm flipV="1">
            <a:off x="4572000" y="3474720"/>
            <a:ext cx="822960" cy="1097280"/>
          </a:xfrm>
          <a:prstGeom prst="line">
            <a:avLst/>
          </a:prstGeom>
          <a:noFill/>
          <a:ln w="31750">
            <a:solidFill>
              <a:srgbClr val="1F3A5F"/>
            </a:solidFill>
            <a:prstDash val="solid"/>
          </a:ln>
        </p:spPr>
      </p:sp>
      <p:sp>
        <p:nvSpPr>
          <p:cNvPr id="22" name="Shape 20"/>
          <p:cNvSpPr/>
          <p:nvPr/>
        </p:nvSpPr>
        <p:spPr>
          <a:xfrm>
            <a:off x="6035040" y="4572000"/>
            <a:ext cx="2743200" cy="1325880"/>
          </a:xfrm>
          <a:prstGeom prst="rect">
            <a:avLst/>
          </a:prstGeom>
          <a:solidFill>
            <a:srgbClr val="F4F1EC"/>
          </a:solidFill>
          <a:ln w="19050">
            <a:solidFill>
              <a:srgbClr val="1F3A5F"/>
            </a:solidFill>
            <a:prstDash val="solid"/>
          </a:ln>
        </p:spPr>
      </p:sp>
      <p:sp>
        <p:nvSpPr>
          <p:cNvPr id="23" name="Text 21"/>
          <p:cNvSpPr txBox="1"/>
          <p:nvPr/>
        </p:nvSpPr>
        <p:spPr>
          <a:xfrm>
            <a:off x="6126480" y="4617720"/>
            <a:ext cx="2560320" cy="1234440"/>
          </a:xfrm>
          <a:prstGeom prst="rect">
            <a:avLst/>
          </a:prstGeom>
          <a:solidFill>
            <a:srgbClr val="E2D1F0"/>
          </a:solidFill>
          <a:ln/>
        </p:spPr>
        <p:txBody>
          <a:bodyPr wrap="square" lIns="0" tIns="0" rIns="0" bIns="0" rtlCol="0" anchor="t"/>
          <a:lstStyle/>
          <a:p>
            <a:pPr marL="0" indent="0">
              <a:lnSpc>
                <a:spcPct val="110000"/>
              </a:lnSpc>
              <a:buNone/>
            </a:pPr>
            <a:r>
              <a:rPr lang="en-US" sz="1800" b="1" dirty="0">
                <a:solidFill>
                  <a:srgbClr val="1F3A5F"/>
                </a:solidFill>
                <a:latin typeface="Arial" pitchFamily="34" charset="0"/>
                <a:ea typeface="Arial" pitchFamily="34" charset="-122"/>
                <a:cs typeface="Arial" pitchFamily="34" charset="-120"/>
              </a:rPr>
              <a:t>External/System</a:t>
            </a:r>
            <a:endParaRPr lang="en-US" sz="1800" dirty="0"/>
          </a:p>
          <a:p>
            <a:pPr marL="0" indent="0">
              <a:lnSpc>
                <a:spcPct val="110000"/>
              </a:lnSpc>
              <a:buNone/>
            </a:pPr>
            <a:r>
              <a:rPr lang="en-US" sz="1800" dirty="0">
                <a:solidFill>
                  <a:srgbClr val="333333"/>
                </a:solidFill>
                <a:latin typeface="Arial" pitchFamily="34" charset="0"/>
                <a:ea typeface="Arial" pitchFamily="34" charset="-122"/>
                <a:cs typeface="Arial" pitchFamily="34" charset="-120"/>
              </a:rPr>
              <a:t>Regulation • monitoring • national workforce pressures</a:t>
            </a:r>
            <a:endParaRPr lang="en-US" sz="1800" dirty="0"/>
          </a:p>
        </p:txBody>
      </p:sp>
      <p:sp>
        <p:nvSpPr>
          <p:cNvPr id="24" name="Shape 22"/>
          <p:cNvSpPr/>
          <p:nvPr/>
        </p:nvSpPr>
        <p:spPr>
          <a:xfrm flipV="1">
            <a:off x="7406640" y="3474720"/>
            <a:ext cx="822960" cy="1097280"/>
          </a:xfrm>
          <a:prstGeom prst="line">
            <a:avLst/>
          </a:prstGeom>
          <a:noFill/>
          <a:ln w="31750">
            <a:solidFill>
              <a:srgbClr val="1F3A5F"/>
            </a:solidFill>
            <a:prstDash val="solid"/>
          </a:ln>
        </p:spPr>
      </p:sp>
      <p:sp>
        <p:nvSpPr>
          <p:cNvPr id="25" name="Text 23"/>
          <p:cNvSpPr txBox="1"/>
          <p:nvPr/>
        </p:nvSpPr>
        <p:spPr>
          <a:xfrm>
            <a:off x="457200" y="5943600"/>
            <a:ext cx="11247120" cy="411480"/>
          </a:xfrm>
          <a:prstGeom prst="rect">
            <a:avLst/>
          </a:prstGeom>
          <a:noFill/>
          <a:ln/>
        </p:spPr>
        <p:txBody>
          <a:bodyPr wrap="square" lIns="0" tIns="0" rIns="0" bIns="0" rtlCol="0" anchor="t"/>
          <a:lstStyle/>
          <a:p>
            <a:pPr marL="0" indent="0">
              <a:lnSpc>
                <a:spcPct val="100000"/>
              </a:lnSpc>
              <a:buNone/>
            </a:pPr>
            <a:r>
              <a:rPr lang="en-US" sz="1800" b="1">
                <a:solidFill>
                  <a:srgbClr val="333333"/>
                </a:solidFill>
                <a:latin typeface="Arial" pitchFamily="34" charset="0"/>
                <a:ea typeface="Arial" pitchFamily="34" charset="-122"/>
                <a:cs typeface="Arial" pitchFamily="34" charset="-120"/>
              </a:rPr>
              <a:t>Critical evaluation: Fishbone analysis identifies interacting contributory factors but cannot independently establish causation; further investigation is required.</a:t>
            </a:r>
            <a:endParaRPr lang="en-US" sz="1800" dirty="0"/>
          </a:p>
        </p:txBody>
      </p:sp>
      <p:sp>
        <p:nvSpPr>
          <p:cNvPr id="27" name="TextBox 26">
            <a:extLst>
              <a:ext uri="{FF2B5EF4-FFF2-40B4-BE49-F238E27FC236}">
                <a16:creationId xmlns:a16="http://schemas.microsoft.com/office/drawing/2014/main" id="{6D167047-5F89-75A1-BE03-389E358F7624}"/>
              </a:ext>
            </a:extLst>
          </p:cNvPr>
          <p:cNvSpPr txBox="1"/>
          <p:nvPr/>
        </p:nvSpPr>
        <p:spPr>
          <a:xfrm>
            <a:off x="8815864" y="4251960"/>
            <a:ext cx="3639027" cy="1200329"/>
          </a:xfrm>
          <a:prstGeom prst="rect">
            <a:avLst/>
          </a:prstGeom>
          <a:noFill/>
        </p:spPr>
        <p:txBody>
          <a:bodyPr wrap="square">
            <a:spAutoFit/>
          </a:bodyPr>
          <a:lstStyle/>
          <a:p>
            <a:r>
              <a:rPr lang="en-US" dirty="0"/>
              <a:t>Figure 2: Fishbone analysis of contributory factors in SaTH maternity failures (based on Ockenden, 2022).</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88952" cy="914400"/>
          </a:xfrm>
          <a:prstGeom prst="rect">
            <a:avLst/>
          </a:prstGeom>
          <a:solidFill>
            <a:srgbClr val="1F3A5F"/>
          </a:solidFill>
          <a:ln/>
        </p:spPr>
      </p:sp>
      <p:sp>
        <p:nvSpPr>
          <p:cNvPr id="3" name="Text 1"/>
          <p:cNvSpPr txBox="1"/>
          <p:nvPr/>
        </p:nvSpPr>
        <p:spPr>
          <a:xfrm>
            <a:off x="457200" y="0"/>
            <a:ext cx="11247120" cy="914400"/>
          </a:xfrm>
          <a:prstGeom prst="rect">
            <a:avLst/>
          </a:prstGeom>
          <a:solidFill>
            <a:schemeClr val="accent2"/>
          </a:solidFill>
          <a:ln/>
        </p:spPr>
        <p:txBody>
          <a:bodyPr wrap="square" lIns="0" tIns="0" rIns="0" bIns="0" rtlCol="0" anchor="ctr"/>
          <a:lstStyle/>
          <a:p>
            <a:pPr marL="0" indent="0">
              <a:lnSpc>
                <a:spcPct val="100000"/>
              </a:lnSpc>
              <a:buNone/>
            </a:pPr>
            <a:r>
              <a:rPr lang="en-US" sz="2800" b="1" dirty="0" err="1">
                <a:solidFill>
                  <a:srgbClr val="FFFFFF"/>
                </a:solidFill>
                <a:latin typeface="Arial" pitchFamily="34" charset="0"/>
                <a:ea typeface="Arial" pitchFamily="34" charset="-122"/>
                <a:cs typeface="Arial" pitchFamily="34" charset="-120"/>
              </a:rPr>
              <a:t>Donabedian</a:t>
            </a:r>
            <a:r>
              <a:rPr lang="en-US" sz="2800" b="1" dirty="0">
                <a:solidFill>
                  <a:srgbClr val="FFFFFF"/>
                </a:solidFill>
                <a:latin typeface="Arial" pitchFamily="34" charset="0"/>
                <a:ea typeface="Arial" pitchFamily="34" charset="-122"/>
                <a:cs typeface="Arial" pitchFamily="34" charset="-120"/>
              </a:rPr>
              <a:t> Model: From Organisational Weakness to Patient Harm</a:t>
            </a:r>
            <a:endParaRPr lang="en-US" sz="2800" dirty="0"/>
          </a:p>
        </p:txBody>
      </p:sp>
      <p:sp>
        <p:nvSpPr>
          <p:cNvPr id="4" name="Shape 2"/>
          <p:cNvSpPr/>
          <p:nvPr/>
        </p:nvSpPr>
        <p:spPr>
          <a:xfrm>
            <a:off x="365760" y="1051560"/>
            <a:ext cx="3566160" cy="4114800"/>
          </a:xfrm>
          <a:prstGeom prst="rect">
            <a:avLst/>
          </a:prstGeom>
          <a:solidFill>
            <a:srgbClr val="F4F1EC"/>
          </a:solidFill>
          <a:ln w="25400">
            <a:solidFill>
              <a:srgbClr val="1F3A5F"/>
            </a:solidFill>
            <a:prstDash val="solid"/>
          </a:ln>
        </p:spPr>
      </p:sp>
      <p:sp>
        <p:nvSpPr>
          <p:cNvPr id="5" name="Text 3"/>
          <p:cNvSpPr txBox="1"/>
          <p:nvPr/>
        </p:nvSpPr>
        <p:spPr>
          <a:xfrm>
            <a:off x="502920" y="1124712"/>
            <a:ext cx="3291840" cy="457200"/>
          </a:xfrm>
          <a:prstGeom prst="rect">
            <a:avLst/>
          </a:prstGeom>
          <a:noFill/>
          <a:ln/>
        </p:spPr>
        <p:txBody>
          <a:bodyPr wrap="square" lIns="0" tIns="0" rIns="0" bIns="0" rtlCol="0" anchor="t"/>
          <a:lstStyle/>
          <a:p>
            <a:pPr marL="0" indent="0">
              <a:lnSpc>
                <a:spcPct val="115000"/>
              </a:lnSpc>
              <a:buNone/>
            </a:pPr>
            <a:r>
              <a:rPr lang="en-US" sz="1800" b="1" dirty="0">
                <a:solidFill>
                  <a:srgbClr val="1F3A5F"/>
                </a:solidFill>
                <a:latin typeface="Arial" pitchFamily="34" charset="0"/>
                <a:ea typeface="Arial" pitchFamily="34" charset="-122"/>
                <a:cs typeface="Arial" pitchFamily="34" charset="-120"/>
              </a:rPr>
              <a:t>STRUCTURE</a:t>
            </a:r>
            <a:endParaRPr lang="en-US" sz="1800" dirty="0"/>
          </a:p>
        </p:txBody>
      </p:sp>
      <p:sp>
        <p:nvSpPr>
          <p:cNvPr id="6" name="Text 4"/>
          <p:cNvSpPr txBox="1"/>
          <p:nvPr/>
        </p:nvSpPr>
        <p:spPr>
          <a:xfrm>
            <a:off x="502920" y="1581912"/>
            <a:ext cx="3291840" cy="3520440"/>
          </a:xfrm>
          <a:prstGeom prst="rect">
            <a:avLst/>
          </a:prstGeom>
          <a:solidFill>
            <a:srgbClr val="DDEFCF"/>
          </a:solidFill>
          <a:ln/>
        </p:spPr>
        <p:txBody>
          <a:bodyPr wrap="square" lIns="0" tIns="0" rIns="0" bIns="0" rtlCol="0" anchor="t"/>
          <a:lstStyle/>
          <a:p>
            <a:pPr marL="285750" indent="-285750">
              <a:lnSpc>
                <a:spcPct val="150000"/>
              </a:lnSpc>
              <a:spcAft>
                <a:spcPts val="400"/>
              </a:spcAft>
              <a:buFont typeface="Arial" panose="020B0604020202020204" pitchFamily="34" charset="0"/>
              <a:buChar char="•"/>
            </a:pPr>
            <a:r>
              <a:rPr lang="en-US" sz="1800" dirty="0">
                <a:solidFill>
                  <a:srgbClr val="333333"/>
                </a:solidFill>
                <a:latin typeface="Arial" pitchFamily="34" charset="0"/>
                <a:ea typeface="Arial" pitchFamily="34" charset="-122"/>
                <a:cs typeface="Arial" pitchFamily="34" charset="-120"/>
              </a:rPr>
              <a:t>Staffing shortages</a:t>
            </a:r>
            <a:endParaRPr lang="en-US" sz="1800" dirty="0"/>
          </a:p>
          <a:p>
            <a:pPr marL="285750" indent="-285750">
              <a:lnSpc>
                <a:spcPct val="150000"/>
              </a:lnSpc>
              <a:spcAft>
                <a:spcPts val="400"/>
              </a:spcAft>
              <a:buFont typeface="Arial" panose="020B0604020202020204" pitchFamily="34" charset="0"/>
              <a:buChar char="•"/>
            </a:pPr>
            <a:r>
              <a:rPr lang="en-US" sz="1800" dirty="0">
                <a:solidFill>
                  <a:srgbClr val="333333"/>
                </a:solidFill>
                <a:latin typeface="Arial" pitchFamily="34" charset="0"/>
                <a:ea typeface="Arial" pitchFamily="34" charset="-122"/>
                <a:cs typeface="Arial" pitchFamily="34" charset="-120"/>
              </a:rPr>
              <a:t>Leadership instability</a:t>
            </a:r>
            <a:endParaRPr lang="en-US" sz="1800" dirty="0"/>
          </a:p>
          <a:p>
            <a:pPr marL="285750" indent="-285750">
              <a:lnSpc>
                <a:spcPct val="150000"/>
              </a:lnSpc>
              <a:spcAft>
                <a:spcPts val="400"/>
              </a:spcAft>
              <a:buFont typeface="Arial" panose="020B0604020202020204" pitchFamily="34" charset="0"/>
              <a:buChar char="•"/>
            </a:pPr>
            <a:r>
              <a:rPr lang="en-US" sz="1800" dirty="0">
                <a:solidFill>
                  <a:srgbClr val="333333"/>
                </a:solidFill>
                <a:latin typeface="Arial" pitchFamily="34" charset="0"/>
                <a:ea typeface="Arial" pitchFamily="34" charset="-122"/>
                <a:cs typeface="Arial" pitchFamily="34" charset="-120"/>
              </a:rPr>
              <a:t>Governance weaknesses</a:t>
            </a:r>
            <a:endParaRPr lang="en-US" sz="1800" dirty="0"/>
          </a:p>
          <a:p>
            <a:pPr marL="285750" indent="-285750">
              <a:lnSpc>
                <a:spcPct val="150000"/>
              </a:lnSpc>
              <a:spcAft>
                <a:spcPts val="400"/>
              </a:spcAft>
              <a:buFont typeface="Arial" panose="020B0604020202020204" pitchFamily="34" charset="0"/>
              <a:buChar char="•"/>
            </a:pPr>
            <a:r>
              <a:rPr lang="en-US" sz="1800" dirty="0">
                <a:solidFill>
                  <a:srgbClr val="333333"/>
                </a:solidFill>
                <a:latin typeface="Arial" pitchFamily="34" charset="0"/>
                <a:ea typeface="Arial" pitchFamily="34" charset="-122"/>
                <a:cs typeface="Arial" pitchFamily="34" charset="-120"/>
              </a:rPr>
              <a:t>Training/resources</a:t>
            </a:r>
            <a:endParaRPr lang="en-US" sz="1800" dirty="0"/>
          </a:p>
        </p:txBody>
      </p:sp>
      <p:sp>
        <p:nvSpPr>
          <p:cNvPr id="7" name="Shape 5"/>
          <p:cNvSpPr/>
          <p:nvPr/>
        </p:nvSpPr>
        <p:spPr>
          <a:xfrm>
            <a:off x="3977640" y="2834640"/>
            <a:ext cx="365760" cy="457200"/>
          </a:xfrm>
          <a:prstGeom prst="rightArrow">
            <a:avLst/>
          </a:prstGeom>
          <a:solidFill>
            <a:srgbClr val="1F3A5F"/>
          </a:solidFill>
          <a:ln/>
        </p:spPr>
      </p:sp>
      <p:sp>
        <p:nvSpPr>
          <p:cNvPr id="8" name="Shape 6"/>
          <p:cNvSpPr/>
          <p:nvPr/>
        </p:nvSpPr>
        <p:spPr>
          <a:xfrm>
            <a:off x="4389120" y="1051560"/>
            <a:ext cx="3566160" cy="4114800"/>
          </a:xfrm>
          <a:prstGeom prst="rect">
            <a:avLst/>
          </a:prstGeom>
          <a:solidFill>
            <a:srgbClr val="F4F1EC"/>
          </a:solidFill>
          <a:ln w="25400">
            <a:solidFill>
              <a:srgbClr val="1F3A5F"/>
            </a:solidFill>
            <a:prstDash val="solid"/>
          </a:ln>
        </p:spPr>
      </p:sp>
      <p:sp>
        <p:nvSpPr>
          <p:cNvPr id="9" name="Text 7"/>
          <p:cNvSpPr txBox="1"/>
          <p:nvPr/>
        </p:nvSpPr>
        <p:spPr>
          <a:xfrm>
            <a:off x="4526280" y="1124712"/>
            <a:ext cx="3291840" cy="457200"/>
          </a:xfrm>
          <a:prstGeom prst="rect">
            <a:avLst/>
          </a:prstGeom>
          <a:noFill/>
          <a:ln/>
        </p:spPr>
        <p:txBody>
          <a:bodyPr wrap="square" lIns="0" tIns="0" rIns="0" bIns="0" rtlCol="0" anchor="t"/>
          <a:lstStyle/>
          <a:p>
            <a:pPr marL="0" indent="0">
              <a:lnSpc>
                <a:spcPct val="115000"/>
              </a:lnSpc>
              <a:buNone/>
            </a:pPr>
            <a:r>
              <a:rPr lang="en-US" sz="1800" b="1" dirty="0">
                <a:solidFill>
                  <a:srgbClr val="1F3A5F"/>
                </a:solidFill>
                <a:latin typeface="Arial" pitchFamily="34" charset="0"/>
                <a:ea typeface="Arial" pitchFamily="34" charset="-122"/>
                <a:cs typeface="Arial" pitchFamily="34" charset="-120"/>
              </a:rPr>
              <a:t>PROCESS</a:t>
            </a:r>
            <a:endParaRPr lang="en-US" sz="1800" dirty="0"/>
          </a:p>
        </p:txBody>
      </p:sp>
      <p:sp>
        <p:nvSpPr>
          <p:cNvPr id="10" name="Text 8"/>
          <p:cNvSpPr txBox="1"/>
          <p:nvPr/>
        </p:nvSpPr>
        <p:spPr>
          <a:xfrm>
            <a:off x="4526280" y="1581912"/>
            <a:ext cx="3291840" cy="3520440"/>
          </a:xfrm>
          <a:prstGeom prst="rect">
            <a:avLst/>
          </a:prstGeom>
          <a:solidFill>
            <a:srgbClr val="D8D88B"/>
          </a:solidFill>
          <a:ln/>
        </p:spPr>
        <p:txBody>
          <a:bodyPr wrap="square" lIns="0" tIns="0" rIns="0" bIns="0" rtlCol="0" anchor="t"/>
          <a:lstStyle/>
          <a:p>
            <a:pPr marL="285750" indent="-285750">
              <a:lnSpc>
                <a:spcPct val="150000"/>
              </a:lnSpc>
              <a:spcAft>
                <a:spcPts val="400"/>
              </a:spcAft>
              <a:buFont typeface="Arial" panose="020B0604020202020204" pitchFamily="34" charset="0"/>
              <a:buChar char="•"/>
            </a:pPr>
            <a:r>
              <a:rPr lang="en-US" sz="1800" dirty="0">
                <a:solidFill>
                  <a:srgbClr val="333333"/>
                </a:solidFill>
                <a:latin typeface="Arial" pitchFamily="34" charset="0"/>
                <a:ea typeface="Arial" pitchFamily="34" charset="-122"/>
                <a:cs typeface="Arial" pitchFamily="34" charset="-120"/>
              </a:rPr>
              <a:t>Poor risk assessment</a:t>
            </a:r>
            <a:endParaRPr lang="en-US" sz="1800" dirty="0"/>
          </a:p>
          <a:p>
            <a:pPr marL="285750" indent="-285750">
              <a:lnSpc>
                <a:spcPct val="150000"/>
              </a:lnSpc>
              <a:spcAft>
                <a:spcPts val="400"/>
              </a:spcAft>
              <a:buFont typeface="Arial" panose="020B0604020202020204" pitchFamily="34" charset="0"/>
              <a:buChar char="•"/>
            </a:pPr>
            <a:r>
              <a:rPr lang="en-US" sz="1800" dirty="0">
                <a:solidFill>
                  <a:srgbClr val="333333"/>
                </a:solidFill>
                <a:latin typeface="Arial" pitchFamily="34" charset="0"/>
                <a:ea typeface="Arial" pitchFamily="34" charset="-122"/>
                <a:cs typeface="Arial" pitchFamily="34" charset="-120"/>
              </a:rPr>
              <a:t>Failure to follow guidance</a:t>
            </a:r>
            <a:endParaRPr lang="en-US" sz="1800" dirty="0"/>
          </a:p>
          <a:p>
            <a:pPr marL="285750" indent="-285750">
              <a:lnSpc>
                <a:spcPct val="150000"/>
              </a:lnSpc>
              <a:spcAft>
                <a:spcPts val="400"/>
              </a:spcAft>
              <a:buFont typeface="Arial" panose="020B0604020202020204" pitchFamily="34" charset="0"/>
              <a:buChar char="•"/>
            </a:pPr>
            <a:r>
              <a:rPr lang="en-US" sz="1800" dirty="0">
                <a:solidFill>
                  <a:srgbClr val="333333"/>
                </a:solidFill>
                <a:latin typeface="Arial" pitchFamily="34" charset="0"/>
                <a:ea typeface="Arial" pitchFamily="34" charset="-122"/>
                <a:cs typeface="Arial" pitchFamily="34" charset="-120"/>
              </a:rPr>
              <a:t>Delayed escalation</a:t>
            </a:r>
            <a:endParaRPr lang="en-US" sz="1800" dirty="0"/>
          </a:p>
          <a:p>
            <a:pPr marL="285750" indent="-285750">
              <a:lnSpc>
                <a:spcPct val="150000"/>
              </a:lnSpc>
              <a:spcAft>
                <a:spcPts val="400"/>
              </a:spcAft>
              <a:buFont typeface="Arial" panose="020B0604020202020204" pitchFamily="34" charset="0"/>
              <a:buChar char="•"/>
            </a:pPr>
            <a:r>
              <a:rPr lang="en-US" sz="1800" dirty="0">
                <a:solidFill>
                  <a:srgbClr val="333333"/>
                </a:solidFill>
                <a:latin typeface="Arial" pitchFamily="34" charset="0"/>
                <a:ea typeface="Arial" pitchFamily="34" charset="-122"/>
                <a:cs typeface="Arial" pitchFamily="34" charset="-120"/>
              </a:rPr>
              <a:t>Weak incident investigation</a:t>
            </a:r>
            <a:endParaRPr lang="en-US" sz="1800" dirty="0"/>
          </a:p>
          <a:p>
            <a:pPr marL="285750" indent="-285750">
              <a:lnSpc>
                <a:spcPct val="150000"/>
              </a:lnSpc>
              <a:spcAft>
                <a:spcPts val="400"/>
              </a:spcAft>
              <a:buFont typeface="Arial" panose="020B0604020202020204" pitchFamily="34" charset="0"/>
              <a:buChar char="•"/>
            </a:pPr>
            <a:r>
              <a:rPr lang="en-US" sz="1800" dirty="0">
                <a:solidFill>
                  <a:srgbClr val="333333"/>
                </a:solidFill>
                <a:latin typeface="Arial" pitchFamily="34" charset="0"/>
                <a:ea typeface="Arial" pitchFamily="34" charset="-122"/>
                <a:cs typeface="Arial" pitchFamily="34" charset="-120"/>
              </a:rPr>
              <a:t>Poor communication</a:t>
            </a:r>
            <a:endParaRPr lang="en-US" sz="1800" dirty="0"/>
          </a:p>
        </p:txBody>
      </p:sp>
      <p:sp>
        <p:nvSpPr>
          <p:cNvPr id="11" name="Shape 9"/>
          <p:cNvSpPr/>
          <p:nvPr/>
        </p:nvSpPr>
        <p:spPr>
          <a:xfrm>
            <a:off x="8001000" y="2834640"/>
            <a:ext cx="365760" cy="457200"/>
          </a:xfrm>
          <a:prstGeom prst="rightArrow">
            <a:avLst/>
          </a:prstGeom>
          <a:solidFill>
            <a:srgbClr val="1F3A5F"/>
          </a:solidFill>
          <a:ln/>
        </p:spPr>
      </p:sp>
      <p:sp>
        <p:nvSpPr>
          <p:cNvPr id="12" name="Shape 10"/>
          <p:cNvSpPr/>
          <p:nvPr/>
        </p:nvSpPr>
        <p:spPr>
          <a:xfrm>
            <a:off x="8412480" y="1051560"/>
            <a:ext cx="3566160" cy="4114800"/>
          </a:xfrm>
          <a:prstGeom prst="rect">
            <a:avLst/>
          </a:prstGeom>
          <a:solidFill>
            <a:srgbClr val="F4F1EC"/>
          </a:solidFill>
          <a:ln w="25400">
            <a:solidFill>
              <a:srgbClr val="C8553D"/>
            </a:solidFill>
            <a:prstDash val="solid"/>
          </a:ln>
        </p:spPr>
      </p:sp>
      <p:sp>
        <p:nvSpPr>
          <p:cNvPr id="13" name="Text 11"/>
          <p:cNvSpPr txBox="1"/>
          <p:nvPr/>
        </p:nvSpPr>
        <p:spPr>
          <a:xfrm>
            <a:off x="8549640" y="1124712"/>
            <a:ext cx="3291840" cy="457200"/>
          </a:xfrm>
          <a:prstGeom prst="rect">
            <a:avLst/>
          </a:prstGeom>
          <a:noFill/>
          <a:ln/>
        </p:spPr>
        <p:txBody>
          <a:bodyPr wrap="square" lIns="0" tIns="0" rIns="0" bIns="0" rtlCol="0" anchor="t"/>
          <a:lstStyle/>
          <a:p>
            <a:pPr marL="0" indent="0">
              <a:lnSpc>
                <a:spcPct val="115000"/>
              </a:lnSpc>
              <a:buNone/>
            </a:pPr>
            <a:r>
              <a:rPr lang="en-US" sz="1800" b="1" dirty="0">
                <a:solidFill>
                  <a:srgbClr val="C8553D"/>
                </a:solidFill>
                <a:latin typeface="Arial" pitchFamily="34" charset="0"/>
                <a:ea typeface="Arial" pitchFamily="34" charset="-122"/>
                <a:cs typeface="Arial" pitchFamily="34" charset="-120"/>
              </a:rPr>
              <a:t>OUTCOMES</a:t>
            </a:r>
            <a:endParaRPr lang="en-US" sz="1800" dirty="0"/>
          </a:p>
        </p:txBody>
      </p:sp>
      <p:sp>
        <p:nvSpPr>
          <p:cNvPr id="14" name="Text 12"/>
          <p:cNvSpPr txBox="1"/>
          <p:nvPr/>
        </p:nvSpPr>
        <p:spPr>
          <a:xfrm>
            <a:off x="8549640" y="1581912"/>
            <a:ext cx="3291840" cy="3520440"/>
          </a:xfrm>
          <a:prstGeom prst="rect">
            <a:avLst/>
          </a:prstGeom>
          <a:solidFill>
            <a:srgbClr val="ADD5E4"/>
          </a:solidFill>
          <a:ln/>
        </p:spPr>
        <p:txBody>
          <a:bodyPr wrap="square" lIns="0" tIns="0" rIns="0" bIns="0" rtlCol="0" anchor="t"/>
          <a:lstStyle/>
          <a:p>
            <a:pPr marL="285750" indent="-285750">
              <a:lnSpc>
                <a:spcPct val="150000"/>
              </a:lnSpc>
              <a:spcAft>
                <a:spcPts val="400"/>
              </a:spcAft>
              <a:buFont typeface="Arial" panose="020B0604020202020204" pitchFamily="34" charset="0"/>
              <a:buChar char="•"/>
            </a:pPr>
            <a:r>
              <a:rPr lang="en-US" sz="1800" dirty="0">
                <a:solidFill>
                  <a:srgbClr val="333333"/>
                </a:solidFill>
                <a:latin typeface="Arial" pitchFamily="34" charset="0"/>
                <a:ea typeface="Arial" pitchFamily="34" charset="-122"/>
                <a:cs typeface="Arial" pitchFamily="34" charset="-120"/>
              </a:rPr>
              <a:t>Patient harm and adverse outcomes</a:t>
            </a:r>
            <a:endParaRPr lang="en-US" sz="1800" dirty="0"/>
          </a:p>
          <a:p>
            <a:pPr marL="285750" indent="-285750">
              <a:lnSpc>
                <a:spcPct val="150000"/>
              </a:lnSpc>
              <a:spcAft>
                <a:spcPts val="400"/>
              </a:spcAft>
              <a:buFont typeface="Arial" panose="020B0604020202020204" pitchFamily="34" charset="0"/>
              <a:buChar char="•"/>
            </a:pPr>
            <a:r>
              <a:rPr lang="en-US" sz="1800" dirty="0">
                <a:solidFill>
                  <a:srgbClr val="333333"/>
                </a:solidFill>
                <a:latin typeface="Arial" pitchFamily="34" charset="0"/>
                <a:ea typeface="Arial" pitchFamily="34" charset="-122"/>
                <a:cs typeface="Arial" pitchFamily="34" charset="-120"/>
              </a:rPr>
              <a:t>Maternal/neonatal morbidity and mortality</a:t>
            </a:r>
            <a:endParaRPr lang="en-US" sz="1800" dirty="0"/>
          </a:p>
          <a:p>
            <a:pPr marL="285750" indent="-285750">
              <a:lnSpc>
                <a:spcPct val="150000"/>
              </a:lnSpc>
              <a:spcAft>
                <a:spcPts val="400"/>
              </a:spcAft>
              <a:buFont typeface="Arial" panose="020B0604020202020204" pitchFamily="34" charset="0"/>
              <a:buChar char="•"/>
            </a:pPr>
            <a:r>
              <a:rPr lang="en-US" sz="1800" dirty="0">
                <a:solidFill>
                  <a:srgbClr val="333333"/>
                </a:solidFill>
                <a:latin typeface="Arial" pitchFamily="34" charset="0"/>
                <a:ea typeface="Arial" pitchFamily="34" charset="-122"/>
                <a:cs typeface="Arial" pitchFamily="34" charset="-120"/>
              </a:rPr>
              <a:t>Poor family experience</a:t>
            </a:r>
            <a:endParaRPr lang="en-US" sz="1800" dirty="0"/>
          </a:p>
          <a:p>
            <a:pPr marL="285750" indent="-285750">
              <a:lnSpc>
                <a:spcPct val="150000"/>
              </a:lnSpc>
              <a:spcAft>
                <a:spcPts val="400"/>
              </a:spcAft>
              <a:buFont typeface="Arial" panose="020B0604020202020204" pitchFamily="34" charset="0"/>
              <a:buChar char="•"/>
            </a:pPr>
            <a:r>
              <a:rPr lang="en-US" sz="1800" dirty="0">
                <a:solidFill>
                  <a:srgbClr val="333333"/>
                </a:solidFill>
                <a:latin typeface="Arial" pitchFamily="34" charset="0"/>
                <a:ea typeface="Arial" pitchFamily="34" charset="-122"/>
                <a:cs typeface="Arial" pitchFamily="34" charset="-120"/>
              </a:rPr>
              <a:t>Loss of trust</a:t>
            </a:r>
            <a:endParaRPr lang="en-US" sz="1800" dirty="0"/>
          </a:p>
          <a:p>
            <a:pPr marL="285750" indent="-285750">
              <a:lnSpc>
                <a:spcPct val="150000"/>
              </a:lnSpc>
              <a:spcAft>
                <a:spcPts val="400"/>
              </a:spcAft>
              <a:buFont typeface="Arial" panose="020B0604020202020204" pitchFamily="34" charset="0"/>
              <a:buChar char="•"/>
            </a:pPr>
            <a:r>
              <a:rPr lang="en-US" sz="1800" dirty="0">
                <a:solidFill>
                  <a:srgbClr val="333333"/>
                </a:solidFill>
                <a:latin typeface="Arial" pitchFamily="34" charset="0"/>
                <a:ea typeface="Arial" pitchFamily="34" charset="-122"/>
                <a:cs typeface="Arial" pitchFamily="34" charset="-120"/>
              </a:rPr>
              <a:t>Organisational and resource consequences</a:t>
            </a:r>
            <a:endParaRPr lang="en-US" sz="1800" dirty="0"/>
          </a:p>
        </p:txBody>
      </p:sp>
      <p:sp>
        <p:nvSpPr>
          <p:cNvPr id="15" name="Shape 13"/>
          <p:cNvSpPr/>
          <p:nvPr/>
        </p:nvSpPr>
        <p:spPr>
          <a:xfrm>
            <a:off x="457200" y="5303520"/>
            <a:ext cx="11274552" cy="1005840"/>
          </a:xfrm>
          <a:prstGeom prst="rect">
            <a:avLst/>
          </a:prstGeom>
          <a:solidFill>
            <a:srgbClr val="FBE9E4"/>
          </a:solidFill>
          <a:ln w="25400">
            <a:solidFill>
              <a:srgbClr val="C8553D"/>
            </a:solidFill>
            <a:prstDash val="solid"/>
          </a:ln>
        </p:spPr>
      </p:sp>
      <p:sp>
        <p:nvSpPr>
          <p:cNvPr id="16" name="Text 14"/>
          <p:cNvSpPr txBox="1"/>
          <p:nvPr/>
        </p:nvSpPr>
        <p:spPr>
          <a:xfrm>
            <a:off x="640080" y="5376672"/>
            <a:ext cx="10881360" cy="859536"/>
          </a:xfrm>
          <a:prstGeom prst="rect">
            <a:avLst/>
          </a:prstGeom>
          <a:noFill/>
          <a:ln/>
        </p:spPr>
        <p:txBody>
          <a:bodyPr wrap="square" lIns="0" tIns="0" rIns="0" bIns="0" rtlCol="0" anchor="t"/>
          <a:lstStyle/>
          <a:p>
            <a:pPr marL="0" indent="0">
              <a:lnSpc>
                <a:spcPct val="150000"/>
              </a:lnSpc>
              <a:buNone/>
            </a:pPr>
            <a:r>
              <a:rPr lang="en-US" sz="1800" b="1" dirty="0">
                <a:latin typeface="Arial" pitchFamily="34" charset="0"/>
                <a:ea typeface="Arial" pitchFamily="34" charset="-122"/>
                <a:cs typeface="Arial" pitchFamily="34" charset="-120"/>
              </a:rPr>
              <a:t>Critical evaluation: </a:t>
            </a:r>
            <a:r>
              <a:rPr lang="en-US" sz="1800" dirty="0" err="1">
                <a:latin typeface="Arial" pitchFamily="34" charset="0"/>
                <a:ea typeface="Arial" pitchFamily="34" charset="-122"/>
                <a:cs typeface="Arial" pitchFamily="34" charset="-120"/>
              </a:rPr>
              <a:t>Donabedian's</a:t>
            </a:r>
            <a:r>
              <a:rPr lang="en-US" sz="1800" dirty="0">
                <a:latin typeface="Arial" pitchFamily="34" charset="0"/>
                <a:ea typeface="Arial" pitchFamily="34" charset="-122"/>
                <a:cs typeface="Arial" pitchFamily="34" charset="-120"/>
              </a:rPr>
              <a:t> model links organisational structures and care processes to outcomes, but its linear presentation may overlook feedback loops and wider system influences</a:t>
            </a:r>
            <a:r>
              <a:rPr lang="en-US" sz="1800" b="1" dirty="0">
                <a:solidFill>
                  <a:srgbClr val="C8553D"/>
                </a:solidFill>
                <a:latin typeface="Arial" pitchFamily="34" charset="0"/>
                <a:ea typeface="Arial" pitchFamily="34" charset="-122"/>
                <a:cs typeface="Arial" pitchFamily="34" charset="-120"/>
              </a:rPr>
              <a:t>.</a:t>
            </a:r>
            <a:endParaRPr lang="en-US" sz="1800" dirty="0"/>
          </a:p>
        </p:txBody>
      </p:sp>
      <p:sp>
        <p:nvSpPr>
          <p:cNvPr id="17" name="Text 15"/>
          <p:cNvSpPr txBox="1"/>
          <p:nvPr/>
        </p:nvSpPr>
        <p:spPr>
          <a:xfrm>
            <a:off x="602932" y="4395025"/>
            <a:ext cx="3064193" cy="224600"/>
          </a:xfrm>
          <a:prstGeom prst="rect">
            <a:avLst/>
          </a:prstGeom>
          <a:noFill/>
          <a:ln/>
        </p:spPr>
        <p:txBody>
          <a:bodyPr wrap="square" lIns="0" tIns="0" rIns="0" bIns="0" rtlCol="0" anchor="t"/>
          <a:lstStyle/>
          <a:p>
            <a:pPr marL="0" indent="0">
              <a:lnSpc>
                <a:spcPct val="100000"/>
              </a:lnSpc>
              <a:buNone/>
            </a:pPr>
            <a:r>
              <a:rPr lang="en-US" sz="1800" i="1" dirty="0">
                <a:solidFill>
                  <a:srgbClr val="1F3A5F"/>
                </a:solidFill>
                <a:latin typeface="Arial" pitchFamily="34" charset="0"/>
                <a:ea typeface="Arial" pitchFamily="34" charset="-122"/>
                <a:cs typeface="Arial" pitchFamily="34" charset="-120"/>
              </a:rPr>
              <a:t>(Donabedian, 1966; Ayanian and Markel, 2016; Ockenden, 2022)</a:t>
            </a:r>
            <a:endParaRPr lang="en-US" sz="18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88952" cy="914400"/>
          </a:xfrm>
          <a:prstGeom prst="rect">
            <a:avLst/>
          </a:prstGeom>
          <a:solidFill>
            <a:srgbClr val="1F3A5F"/>
          </a:solidFill>
          <a:ln/>
        </p:spPr>
      </p:sp>
      <p:sp>
        <p:nvSpPr>
          <p:cNvPr id="3" name="Text 1"/>
          <p:cNvSpPr txBox="1"/>
          <p:nvPr/>
        </p:nvSpPr>
        <p:spPr>
          <a:xfrm>
            <a:off x="457200" y="0"/>
            <a:ext cx="11247120" cy="914400"/>
          </a:xfrm>
          <a:prstGeom prst="rect">
            <a:avLst/>
          </a:prstGeom>
          <a:solidFill>
            <a:schemeClr val="accent4"/>
          </a:solidFill>
          <a:ln/>
        </p:spPr>
        <p:txBody>
          <a:bodyPr wrap="square" lIns="0" tIns="0" rIns="0" bIns="0" rtlCol="0" anchor="ctr"/>
          <a:lstStyle/>
          <a:p>
            <a:pPr marL="0" indent="0">
              <a:lnSpc>
                <a:spcPct val="100000"/>
              </a:lnSpc>
              <a:buNone/>
            </a:pPr>
            <a:r>
              <a:rPr lang="en-US" sz="2800" b="1" dirty="0">
                <a:solidFill>
                  <a:srgbClr val="FFFFFF"/>
                </a:solidFill>
                <a:latin typeface="Arial" pitchFamily="34" charset="0"/>
                <a:ea typeface="Arial" pitchFamily="34" charset="-122"/>
                <a:cs typeface="Arial" pitchFamily="34" charset="-120"/>
              </a:rPr>
              <a:t>Policy Existed — Why Did Implementation Fail?</a:t>
            </a:r>
            <a:endParaRPr lang="en-US" sz="2800" dirty="0"/>
          </a:p>
        </p:txBody>
      </p:sp>
      <p:sp>
        <p:nvSpPr>
          <p:cNvPr id="4" name="Shape 2"/>
          <p:cNvSpPr/>
          <p:nvPr/>
        </p:nvSpPr>
        <p:spPr>
          <a:xfrm>
            <a:off x="365760" y="1005840"/>
            <a:ext cx="5577840" cy="2286000"/>
          </a:xfrm>
          <a:prstGeom prst="rect">
            <a:avLst/>
          </a:prstGeom>
          <a:solidFill>
            <a:srgbClr val="F4F1EC"/>
          </a:solidFill>
          <a:ln w="25400">
            <a:solidFill>
              <a:srgbClr val="1F3A5F"/>
            </a:solidFill>
            <a:prstDash val="solid"/>
          </a:ln>
        </p:spPr>
      </p:sp>
      <p:sp>
        <p:nvSpPr>
          <p:cNvPr id="5" name="Text 3"/>
          <p:cNvSpPr txBox="1"/>
          <p:nvPr/>
        </p:nvSpPr>
        <p:spPr>
          <a:xfrm>
            <a:off x="708660" y="1010126"/>
            <a:ext cx="5303520" cy="457200"/>
          </a:xfrm>
          <a:prstGeom prst="rect">
            <a:avLst/>
          </a:prstGeom>
          <a:noFill/>
          <a:ln/>
        </p:spPr>
        <p:txBody>
          <a:bodyPr wrap="square" lIns="0" tIns="0" rIns="0" bIns="0" rtlCol="0" anchor="t"/>
          <a:lstStyle/>
          <a:p>
            <a:pPr marL="0" indent="0">
              <a:lnSpc>
                <a:spcPct val="115000"/>
              </a:lnSpc>
              <a:buNone/>
            </a:pPr>
            <a:r>
              <a:rPr lang="en-US" sz="1800" b="1" dirty="0">
                <a:solidFill>
                  <a:srgbClr val="1F3A5F"/>
                </a:solidFill>
                <a:latin typeface="Arial" pitchFamily="34" charset="0"/>
                <a:ea typeface="Arial" pitchFamily="34" charset="-122"/>
                <a:cs typeface="Arial" pitchFamily="34" charset="-120"/>
              </a:rPr>
              <a:t>Duty of Candour</a:t>
            </a:r>
            <a:endParaRPr lang="en-US" sz="1800" dirty="0"/>
          </a:p>
        </p:txBody>
      </p:sp>
      <p:sp>
        <p:nvSpPr>
          <p:cNvPr id="6" name="Text 4"/>
          <p:cNvSpPr txBox="1"/>
          <p:nvPr/>
        </p:nvSpPr>
        <p:spPr>
          <a:xfrm>
            <a:off x="396239" y="1371600"/>
            <a:ext cx="5547361" cy="2327148"/>
          </a:xfrm>
          <a:prstGeom prst="rect">
            <a:avLst/>
          </a:prstGeom>
          <a:solidFill>
            <a:srgbClr val="D6EAF1"/>
          </a:solidFill>
          <a:ln/>
        </p:spPr>
        <p:txBody>
          <a:bodyPr wrap="square" lIns="0" tIns="0" rIns="0" bIns="0" rtlCol="0" anchor="t"/>
          <a:lstStyle/>
          <a:p>
            <a:pPr marL="0" indent="0">
              <a:lnSpc>
                <a:spcPct val="150000"/>
              </a:lnSpc>
              <a:spcAft>
                <a:spcPts val="400"/>
              </a:spcAft>
              <a:buNone/>
            </a:pPr>
            <a:r>
              <a:rPr lang="en-US" sz="1600">
                <a:solidFill>
                  <a:srgbClr val="333333"/>
                </a:solidFill>
                <a:latin typeface="Arial" pitchFamily="34" charset="0"/>
                <a:ea typeface="Arial" pitchFamily="34" charset="-122"/>
                <a:cs typeface="Arial" pitchFamily="34" charset="-120"/>
              </a:rPr>
              <a:t>Requires openness following qualifying safety incidents. Weak communication and failure to listen to families can undermine transparency, trust and opportunities for learning (Health and Social Care Act 2008 (Regulated Activities) Regulations 2014; Ockenden, 2022).</a:t>
            </a:r>
            <a:endParaRPr lang="en-US" sz="1600" dirty="0"/>
          </a:p>
        </p:txBody>
      </p:sp>
      <p:sp>
        <p:nvSpPr>
          <p:cNvPr id="7" name="Shape 5"/>
          <p:cNvSpPr/>
          <p:nvPr/>
        </p:nvSpPr>
        <p:spPr>
          <a:xfrm>
            <a:off x="6217920" y="1005840"/>
            <a:ext cx="5577840" cy="2286000"/>
          </a:xfrm>
          <a:prstGeom prst="rect">
            <a:avLst/>
          </a:prstGeom>
          <a:solidFill>
            <a:srgbClr val="F4F1EC"/>
          </a:solidFill>
          <a:ln w="25400">
            <a:solidFill>
              <a:srgbClr val="C8553D"/>
            </a:solidFill>
            <a:prstDash val="solid"/>
          </a:ln>
        </p:spPr>
      </p:sp>
      <p:sp>
        <p:nvSpPr>
          <p:cNvPr id="8" name="Text 6"/>
          <p:cNvSpPr txBox="1"/>
          <p:nvPr/>
        </p:nvSpPr>
        <p:spPr>
          <a:xfrm>
            <a:off x="6355080" y="1078992"/>
            <a:ext cx="5303520" cy="457200"/>
          </a:xfrm>
          <a:prstGeom prst="rect">
            <a:avLst/>
          </a:prstGeom>
          <a:noFill/>
          <a:ln/>
        </p:spPr>
        <p:txBody>
          <a:bodyPr wrap="square" lIns="0" tIns="0" rIns="0" bIns="0" rtlCol="0" anchor="t"/>
          <a:lstStyle/>
          <a:p>
            <a:pPr marL="0" indent="0">
              <a:lnSpc>
                <a:spcPct val="115000"/>
              </a:lnSpc>
              <a:buNone/>
            </a:pPr>
            <a:r>
              <a:rPr lang="en-US" sz="1800" b="1" dirty="0">
                <a:latin typeface="Arial" pitchFamily="34" charset="0"/>
                <a:ea typeface="Arial" pitchFamily="34" charset="-122"/>
                <a:cs typeface="Arial" pitchFamily="34" charset="-120"/>
              </a:rPr>
              <a:t>Clinical guidelines &amp; governance</a:t>
            </a:r>
            <a:endParaRPr lang="en-US" sz="1800" dirty="0"/>
          </a:p>
        </p:txBody>
      </p:sp>
      <p:sp>
        <p:nvSpPr>
          <p:cNvPr id="9" name="Text 7"/>
          <p:cNvSpPr txBox="1"/>
          <p:nvPr/>
        </p:nvSpPr>
        <p:spPr>
          <a:xfrm>
            <a:off x="6217920" y="1536192"/>
            <a:ext cx="5608320" cy="1691640"/>
          </a:xfrm>
          <a:prstGeom prst="rect">
            <a:avLst/>
          </a:prstGeom>
          <a:solidFill>
            <a:srgbClr val="FEE599"/>
          </a:solidFill>
          <a:ln/>
        </p:spPr>
        <p:txBody>
          <a:bodyPr wrap="square" lIns="0" tIns="0" rIns="0" bIns="0" rtlCol="0" anchor="t"/>
          <a:lstStyle/>
          <a:p>
            <a:pPr marL="0" indent="0">
              <a:lnSpc>
                <a:spcPct val="150000"/>
              </a:lnSpc>
              <a:spcAft>
                <a:spcPts val="400"/>
              </a:spcAft>
              <a:buNone/>
            </a:pPr>
            <a:r>
              <a:rPr lang="en-US" sz="1800">
                <a:solidFill>
                  <a:srgbClr val="333333"/>
                </a:solidFill>
                <a:latin typeface="Arial" pitchFamily="34" charset="0"/>
                <a:ea typeface="Arial" pitchFamily="34" charset="-122"/>
                <a:cs typeface="Arial" pitchFamily="34" charset="-120"/>
              </a:rPr>
              <a:t>Repeated failures to follow clinical guidance and escalate concerns contributed to inconsistent risk assessment and delayed responses to deterioration (Ockenden, 2022).</a:t>
            </a:r>
            <a:endParaRPr lang="en-US" sz="1800" dirty="0"/>
          </a:p>
        </p:txBody>
      </p:sp>
      <p:sp>
        <p:nvSpPr>
          <p:cNvPr id="10" name="Shape 8"/>
          <p:cNvSpPr/>
          <p:nvPr/>
        </p:nvSpPr>
        <p:spPr>
          <a:xfrm>
            <a:off x="365760" y="3227832"/>
            <a:ext cx="5577840" cy="2212848"/>
          </a:xfrm>
          <a:prstGeom prst="rect">
            <a:avLst/>
          </a:prstGeom>
          <a:solidFill>
            <a:srgbClr val="F4F1EC"/>
          </a:solidFill>
          <a:ln w="25400">
            <a:solidFill>
              <a:srgbClr val="C8553D"/>
            </a:solidFill>
            <a:prstDash val="solid"/>
          </a:ln>
        </p:spPr>
      </p:sp>
      <p:sp>
        <p:nvSpPr>
          <p:cNvPr id="12" name="Text 10"/>
          <p:cNvSpPr txBox="1"/>
          <p:nvPr/>
        </p:nvSpPr>
        <p:spPr>
          <a:xfrm>
            <a:off x="365759" y="3364992"/>
            <a:ext cx="5547361" cy="2011680"/>
          </a:xfrm>
          <a:prstGeom prst="rect">
            <a:avLst/>
          </a:prstGeom>
          <a:solidFill>
            <a:schemeClr val="accent6">
              <a:lumMod val="20000"/>
              <a:lumOff val="80000"/>
            </a:schemeClr>
          </a:solidFill>
          <a:ln/>
        </p:spPr>
        <p:txBody>
          <a:bodyPr wrap="square" lIns="0" tIns="0" rIns="0" bIns="0" rtlCol="0" anchor="t"/>
          <a:lstStyle/>
          <a:p>
            <a:pPr marL="0" indent="0">
              <a:lnSpc>
                <a:spcPct val="150000"/>
              </a:lnSpc>
              <a:spcAft>
                <a:spcPts val="400"/>
              </a:spcAft>
              <a:buNone/>
            </a:pPr>
            <a:r>
              <a:rPr lang="en-US" sz="1800">
                <a:solidFill>
                  <a:srgbClr val="333333"/>
                </a:solidFill>
                <a:latin typeface="Arial" pitchFamily="34" charset="0"/>
                <a:ea typeface="Arial" pitchFamily="34" charset="-122"/>
                <a:cs typeface="Arial" pitchFamily="34" charset="-120"/>
              </a:rPr>
              <a:t>Emphasises safer systems, safety culture and learning. The SaTH findings illustrate why these ambitions require effective organisational leadership and implementation (NHS England, 2019; Ockenden, 2022).</a:t>
            </a:r>
            <a:endParaRPr lang="en-US" sz="1800" dirty="0"/>
          </a:p>
        </p:txBody>
      </p:sp>
      <p:sp>
        <p:nvSpPr>
          <p:cNvPr id="13" name="Shape 11"/>
          <p:cNvSpPr/>
          <p:nvPr/>
        </p:nvSpPr>
        <p:spPr>
          <a:xfrm>
            <a:off x="6217920" y="3337560"/>
            <a:ext cx="5577840" cy="2103120"/>
          </a:xfrm>
          <a:prstGeom prst="rect">
            <a:avLst/>
          </a:prstGeom>
          <a:solidFill>
            <a:srgbClr val="F4F1EC"/>
          </a:solidFill>
          <a:ln w="25400">
            <a:solidFill>
              <a:srgbClr val="1F3A5F"/>
            </a:solidFill>
            <a:prstDash val="solid"/>
          </a:ln>
        </p:spPr>
      </p:sp>
      <p:sp>
        <p:nvSpPr>
          <p:cNvPr id="15" name="Text 13"/>
          <p:cNvSpPr txBox="1"/>
          <p:nvPr/>
        </p:nvSpPr>
        <p:spPr>
          <a:xfrm>
            <a:off x="6187440" y="3685032"/>
            <a:ext cx="5681472" cy="2039112"/>
          </a:xfrm>
          <a:prstGeom prst="rect">
            <a:avLst/>
          </a:prstGeom>
          <a:solidFill>
            <a:srgbClr val="84C1D6"/>
          </a:solidFill>
          <a:ln/>
        </p:spPr>
        <p:txBody>
          <a:bodyPr wrap="square" lIns="0" tIns="0" rIns="0" bIns="0" rtlCol="0" anchor="t"/>
          <a:lstStyle/>
          <a:p>
            <a:pPr marL="0" indent="0">
              <a:lnSpc>
                <a:spcPct val="150000"/>
              </a:lnSpc>
              <a:spcAft>
                <a:spcPts val="400"/>
              </a:spcAft>
              <a:buNone/>
            </a:pPr>
            <a:r>
              <a:rPr lang="en-US" sz="1800">
                <a:solidFill>
                  <a:srgbClr val="333333"/>
                </a:solidFill>
                <a:latin typeface="Arial" pitchFamily="34" charset="0"/>
                <a:ea typeface="Arial" pitchFamily="34" charset="-122"/>
                <a:cs typeface="Arial" pitchFamily="34" charset="-120"/>
              </a:rPr>
              <a:t>A subsequent reform emphasising proportionate, systems-based incident learning. Its effectiveness depends on staff capability, organisational culture and meaningful implementation (NHS England, 2022).</a:t>
            </a:r>
            <a:endParaRPr lang="en-US" sz="1800" dirty="0"/>
          </a:p>
        </p:txBody>
      </p:sp>
      <p:sp>
        <p:nvSpPr>
          <p:cNvPr id="16" name="Shape 14"/>
          <p:cNvSpPr/>
          <p:nvPr/>
        </p:nvSpPr>
        <p:spPr>
          <a:xfrm>
            <a:off x="457200" y="5532120"/>
            <a:ext cx="11274552" cy="1325880"/>
          </a:xfrm>
          <a:prstGeom prst="rect">
            <a:avLst/>
          </a:prstGeom>
          <a:solidFill>
            <a:srgbClr val="FBE9E4"/>
          </a:solidFill>
          <a:ln w="25400">
            <a:solidFill>
              <a:srgbClr val="C8553D"/>
            </a:solidFill>
            <a:prstDash val="solid"/>
          </a:ln>
        </p:spPr>
      </p:sp>
      <p:sp>
        <p:nvSpPr>
          <p:cNvPr id="17" name="Text 15"/>
          <p:cNvSpPr txBox="1"/>
          <p:nvPr/>
        </p:nvSpPr>
        <p:spPr>
          <a:xfrm>
            <a:off x="653796" y="5602271"/>
            <a:ext cx="10881360" cy="859536"/>
          </a:xfrm>
          <a:prstGeom prst="rect">
            <a:avLst/>
          </a:prstGeom>
          <a:noFill/>
          <a:ln/>
        </p:spPr>
        <p:txBody>
          <a:bodyPr wrap="square" lIns="0" tIns="0" rIns="0" bIns="0" rtlCol="0" anchor="t"/>
          <a:lstStyle/>
          <a:p>
            <a:pPr marL="0" indent="0">
              <a:lnSpc>
                <a:spcPct val="150000"/>
              </a:lnSpc>
              <a:buNone/>
            </a:pPr>
            <a:r>
              <a:rPr lang="en-US" sz="1800" b="1" dirty="0">
                <a:latin typeface="Arial" pitchFamily="34" charset="0"/>
                <a:ea typeface="Arial" pitchFamily="34" charset="-122"/>
                <a:cs typeface="Arial" pitchFamily="34" charset="-120"/>
              </a:rPr>
              <a:t>Critical analysis:</a:t>
            </a:r>
            <a:r>
              <a:rPr lang="en-US" sz="1800" b="1" dirty="0">
                <a:solidFill>
                  <a:srgbClr val="C8553D"/>
                </a:solidFill>
                <a:latin typeface="Arial" pitchFamily="34" charset="0"/>
                <a:ea typeface="Arial" pitchFamily="34" charset="-122"/>
                <a:cs typeface="Arial" pitchFamily="34" charset="-120"/>
              </a:rPr>
              <a:t> </a:t>
            </a:r>
            <a:r>
              <a:rPr lang="en-US" sz="1800" dirty="0">
                <a:latin typeface="Arial" pitchFamily="34" charset="0"/>
                <a:ea typeface="Arial" pitchFamily="34" charset="-122"/>
                <a:cs typeface="Arial" pitchFamily="34" charset="-120"/>
              </a:rPr>
              <a:t>Policy alone cannot ensure patient safety. At </a:t>
            </a:r>
            <a:r>
              <a:rPr lang="en-GB" sz="1800" dirty="0">
                <a:latin typeface="Arial" pitchFamily="34" charset="0"/>
                <a:ea typeface="Arial" pitchFamily="34" charset="-122"/>
                <a:cs typeface="Arial" pitchFamily="34" charset="-120"/>
              </a:rPr>
              <a:t>Shrewsbury and Telford Hospital NHS Trust </a:t>
            </a:r>
            <a:r>
              <a:rPr lang="en-US" sz="1800" dirty="0">
                <a:latin typeface="Arial" pitchFamily="34" charset="0"/>
                <a:ea typeface="Arial" pitchFamily="34" charset="-122"/>
                <a:cs typeface="Arial" pitchFamily="34" charset="-120"/>
              </a:rPr>
              <a:t>weaknesses in leadership, clinical governance and organisational learning undermined the consistent translation of safety standards into maternity care (Ockenden, 2022).</a:t>
            </a:r>
            <a:endParaRPr lang="en-US" sz="1800" dirty="0"/>
          </a:p>
        </p:txBody>
      </p:sp>
      <p:sp>
        <p:nvSpPr>
          <p:cNvPr id="11" name="Text 9"/>
          <p:cNvSpPr txBox="1"/>
          <p:nvPr/>
        </p:nvSpPr>
        <p:spPr>
          <a:xfrm>
            <a:off x="533400" y="3209544"/>
            <a:ext cx="5303520" cy="457200"/>
          </a:xfrm>
          <a:prstGeom prst="rect">
            <a:avLst/>
          </a:prstGeom>
          <a:noFill/>
          <a:ln/>
        </p:spPr>
        <p:txBody>
          <a:bodyPr wrap="square" lIns="0" tIns="0" rIns="0" bIns="0" rtlCol="0" anchor="t"/>
          <a:lstStyle/>
          <a:p>
            <a:pPr marL="0" indent="0">
              <a:lnSpc>
                <a:spcPct val="115000"/>
              </a:lnSpc>
              <a:buNone/>
            </a:pPr>
            <a:r>
              <a:rPr lang="en-US" sz="1800" b="1" dirty="0">
                <a:latin typeface="Arial" pitchFamily="34" charset="0"/>
                <a:ea typeface="Arial" pitchFamily="34" charset="-122"/>
                <a:cs typeface="Arial" pitchFamily="34" charset="-120"/>
              </a:rPr>
              <a:t>NHS Patient Safety Strategy</a:t>
            </a:r>
            <a:endParaRPr lang="en-US" sz="1800" dirty="0"/>
          </a:p>
        </p:txBody>
      </p:sp>
      <p:sp>
        <p:nvSpPr>
          <p:cNvPr id="14" name="Text 12"/>
          <p:cNvSpPr txBox="1"/>
          <p:nvPr/>
        </p:nvSpPr>
        <p:spPr>
          <a:xfrm>
            <a:off x="6133528" y="3377137"/>
            <a:ext cx="5789295" cy="722376"/>
          </a:xfrm>
          <a:prstGeom prst="rect">
            <a:avLst/>
          </a:prstGeom>
          <a:noFill/>
          <a:ln/>
        </p:spPr>
        <p:txBody>
          <a:bodyPr wrap="square" lIns="0" tIns="0" rIns="0" bIns="0" rtlCol="0" anchor="t"/>
          <a:lstStyle/>
          <a:p>
            <a:pPr marL="0" indent="0">
              <a:lnSpc>
                <a:spcPct val="115000"/>
              </a:lnSpc>
              <a:buNone/>
            </a:pPr>
            <a:r>
              <a:rPr lang="en-US" sz="1800" b="1" dirty="0">
                <a:solidFill>
                  <a:srgbClr val="1F3A5F"/>
                </a:solidFill>
                <a:latin typeface="Arial" pitchFamily="34" charset="0"/>
                <a:ea typeface="Arial" pitchFamily="34" charset="-122"/>
                <a:cs typeface="Arial" pitchFamily="34" charset="-120"/>
              </a:rPr>
              <a:t>Patient Safety Incident Response Framework (PSIRF)</a:t>
            </a:r>
            <a:endParaRPr lang="en-US" sz="18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88952" cy="914400"/>
          </a:xfrm>
          <a:prstGeom prst="rect">
            <a:avLst/>
          </a:prstGeom>
          <a:solidFill>
            <a:srgbClr val="1F3A5F"/>
          </a:solidFill>
          <a:ln/>
        </p:spPr>
      </p:sp>
      <p:sp>
        <p:nvSpPr>
          <p:cNvPr id="3" name="Text 1"/>
          <p:cNvSpPr txBox="1"/>
          <p:nvPr/>
        </p:nvSpPr>
        <p:spPr>
          <a:xfrm>
            <a:off x="457200" y="0"/>
            <a:ext cx="11247120" cy="914400"/>
          </a:xfrm>
          <a:prstGeom prst="rect">
            <a:avLst/>
          </a:prstGeom>
          <a:noFill/>
          <a:ln/>
        </p:spPr>
        <p:txBody>
          <a:bodyPr wrap="square" lIns="0" tIns="0" rIns="0" bIns="0" rtlCol="0" anchor="ctr"/>
          <a:lstStyle/>
          <a:p>
            <a:pPr marL="0" indent="0">
              <a:lnSpc>
                <a:spcPct val="100000"/>
              </a:lnSpc>
              <a:buNone/>
            </a:pPr>
            <a:r>
              <a:rPr lang="en-US" sz="2800" b="1" dirty="0">
                <a:solidFill>
                  <a:srgbClr val="FFFFFF"/>
                </a:solidFill>
                <a:latin typeface="Arial" pitchFamily="34" charset="0"/>
                <a:ea typeface="Arial" pitchFamily="34" charset="-122"/>
                <a:cs typeface="Arial" pitchFamily="34" charset="-120"/>
              </a:rPr>
              <a:t>Impact on Quality, Efficiency and Equity</a:t>
            </a:r>
            <a:endParaRPr lang="en-US" sz="2800" dirty="0"/>
          </a:p>
        </p:txBody>
      </p:sp>
      <p:sp>
        <p:nvSpPr>
          <p:cNvPr id="4" name="Shape 2"/>
          <p:cNvSpPr/>
          <p:nvPr/>
        </p:nvSpPr>
        <p:spPr>
          <a:xfrm>
            <a:off x="365760" y="1051560"/>
            <a:ext cx="3611880" cy="4115753"/>
          </a:xfrm>
          <a:prstGeom prst="rect">
            <a:avLst/>
          </a:prstGeom>
          <a:solidFill>
            <a:srgbClr val="F4F1EC"/>
          </a:solidFill>
          <a:ln w="25400">
            <a:solidFill>
              <a:srgbClr val="1F3A5F"/>
            </a:solidFill>
            <a:prstDash val="solid"/>
          </a:ln>
        </p:spPr>
      </p:sp>
      <p:sp>
        <p:nvSpPr>
          <p:cNvPr id="5" name="Text 3"/>
          <p:cNvSpPr txBox="1"/>
          <p:nvPr/>
        </p:nvSpPr>
        <p:spPr>
          <a:xfrm>
            <a:off x="502920" y="1124712"/>
            <a:ext cx="3337560" cy="457200"/>
          </a:xfrm>
          <a:prstGeom prst="rect">
            <a:avLst/>
          </a:prstGeom>
          <a:noFill/>
          <a:ln/>
        </p:spPr>
        <p:txBody>
          <a:bodyPr wrap="square" lIns="0" tIns="0" rIns="0" bIns="0" rtlCol="0" anchor="t"/>
          <a:lstStyle/>
          <a:p>
            <a:pPr marL="0" indent="0">
              <a:lnSpc>
                <a:spcPct val="115000"/>
              </a:lnSpc>
              <a:buNone/>
            </a:pPr>
            <a:r>
              <a:rPr lang="en-US" sz="1800" b="1" dirty="0">
                <a:latin typeface="Arial" pitchFamily="34" charset="0"/>
                <a:ea typeface="Arial" pitchFamily="34" charset="-122"/>
                <a:cs typeface="Arial" pitchFamily="34" charset="-120"/>
              </a:rPr>
              <a:t>QUALITY</a:t>
            </a:r>
            <a:endParaRPr lang="en-US" sz="1800" dirty="0"/>
          </a:p>
        </p:txBody>
      </p:sp>
      <p:sp>
        <p:nvSpPr>
          <p:cNvPr id="6" name="Text 4"/>
          <p:cNvSpPr txBox="1"/>
          <p:nvPr/>
        </p:nvSpPr>
        <p:spPr>
          <a:xfrm>
            <a:off x="502920" y="1581912"/>
            <a:ext cx="3337560" cy="3359849"/>
          </a:xfrm>
          <a:prstGeom prst="rect">
            <a:avLst/>
          </a:prstGeom>
          <a:solidFill>
            <a:schemeClr val="accent6">
              <a:lumMod val="20000"/>
              <a:lumOff val="80000"/>
            </a:schemeClr>
          </a:solidFill>
          <a:ln/>
        </p:spPr>
        <p:txBody>
          <a:bodyPr wrap="square" lIns="0" tIns="0" rIns="0" bIns="0" rtlCol="0" anchor="t"/>
          <a:lstStyle/>
          <a:p>
            <a:pPr marL="285750" indent="-285750">
              <a:lnSpc>
                <a:spcPct val="150000"/>
              </a:lnSpc>
              <a:spcAft>
                <a:spcPts val="400"/>
              </a:spcAft>
              <a:buFont typeface="Arial" panose="020B0604020202020204" pitchFamily="34" charset="0"/>
              <a:buChar char="•"/>
            </a:pPr>
            <a:r>
              <a:rPr lang="en-US" sz="1800" dirty="0">
                <a:solidFill>
                  <a:srgbClr val="333333"/>
                </a:solidFill>
                <a:latin typeface="Arial" panose="020B0604020202020204" pitchFamily="34" charset="0"/>
                <a:ea typeface="Arial" pitchFamily="34" charset="-122"/>
                <a:cs typeface="Arial" panose="020B0604020202020204" pitchFamily="34" charset="0"/>
              </a:rPr>
              <a:t>Preventable harm and inconsistent care.</a:t>
            </a:r>
            <a:endParaRPr lang="en-US" sz="1800" dirty="0">
              <a:latin typeface="Arial" panose="020B0604020202020204" pitchFamily="34" charset="0"/>
              <a:cs typeface="Arial" panose="020B0604020202020204" pitchFamily="34" charset="0"/>
            </a:endParaRPr>
          </a:p>
          <a:p>
            <a:pPr marL="285750" indent="-285750">
              <a:lnSpc>
                <a:spcPct val="150000"/>
              </a:lnSpc>
              <a:spcAft>
                <a:spcPts val="400"/>
              </a:spcAft>
              <a:buFont typeface="Arial" panose="020B0604020202020204" pitchFamily="34" charset="0"/>
              <a:buChar char="•"/>
            </a:pPr>
            <a:r>
              <a:rPr lang="en-US" sz="1800" dirty="0">
                <a:solidFill>
                  <a:srgbClr val="333333"/>
                </a:solidFill>
                <a:latin typeface="Arial" panose="020B0604020202020204" pitchFamily="34" charset="0"/>
                <a:ea typeface="Arial" pitchFamily="34" charset="-122"/>
                <a:cs typeface="Arial" panose="020B0604020202020204" pitchFamily="34" charset="0"/>
              </a:rPr>
              <a:t>Failure to deliver evidence-based practice.</a:t>
            </a:r>
            <a:endParaRPr lang="en-US" sz="1800" dirty="0">
              <a:latin typeface="Arial" panose="020B0604020202020204" pitchFamily="34" charset="0"/>
              <a:cs typeface="Arial" panose="020B0604020202020204" pitchFamily="34" charset="0"/>
            </a:endParaRPr>
          </a:p>
          <a:p>
            <a:pPr marL="285750" indent="-285750">
              <a:lnSpc>
                <a:spcPct val="150000"/>
              </a:lnSpc>
              <a:spcAft>
                <a:spcPts val="400"/>
              </a:spcAft>
              <a:buFont typeface="Arial" panose="020B0604020202020204" pitchFamily="34" charset="0"/>
              <a:buChar char="•"/>
            </a:pPr>
            <a:r>
              <a:rPr lang="en-US" sz="1800" dirty="0">
                <a:solidFill>
                  <a:srgbClr val="333333"/>
                </a:solidFill>
                <a:latin typeface="Arial" panose="020B0604020202020204" pitchFamily="34" charset="0"/>
                <a:ea typeface="Arial" pitchFamily="34" charset="-122"/>
                <a:cs typeface="Arial" panose="020B0604020202020204" pitchFamily="34" charset="0"/>
              </a:rPr>
              <a:t>Poor patient/family experience.</a:t>
            </a:r>
            <a:endParaRPr lang="en-US" sz="1800" dirty="0">
              <a:latin typeface="Arial" panose="020B0604020202020204" pitchFamily="34" charset="0"/>
              <a:cs typeface="Arial" panose="020B0604020202020204" pitchFamily="34" charset="0"/>
            </a:endParaRPr>
          </a:p>
          <a:p>
            <a:pPr marL="285750" indent="-285750">
              <a:lnSpc>
                <a:spcPct val="150000"/>
              </a:lnSpc>
              <a:spcAft>
                <a:spcPts val="400"/>
              </a:spcAft>
              <a:buFont typeface="Arial" panose="020B0604020202020204" pitchFamily="34" charset="0"/>
              <a:buChar char="•"/>
            </a:pPr>
            <a:r>
              <a:rPr lang="en-US" sz="1800" dirty="0">
                <a:solidFill>
                  <a:srgbClr val="333333"/>
                </a:solidFill>
                <a:latin typeface="Arial" panose="020B0604020202020204" pitchFamily="34" charset="0"/>
                <a:ea typeface="Arial" pitchFamily="34" charset="-122"/>
                <a:cs typeface="Arial" panose="020B0604020202020204" pitchFamily="34" charset="0"/>
              </a:rPr>
              <a:t>Loss of confidence and trust</a:t>
            </a:r>
            <a:r>
              <a:rPr lang="en-GB" sz="1800" dirty="0">
                <a:solidFill>
                  <a:srgbClr val="333333"/>
                </a:solidFill>
                <a:latin typeface="Arial" panose="020B0604020202020204" pitchFamily="34" charset="0"/>
                <a:ea typeface="Arial" pitchFamily="34" charset="-122"/>
                <a:cs typeface="Arial" panose="020B0604020202020204" pitchFamily="34" charset="0"/>
              </a:rPr>
              <a:t> (CQC,2024).</a:t>
            </a:r>
            <a:endParaRPr lang="en-US" sz="1800" dirty="0">
              <a:latin typeface="Arial" panose="020B0604020202020204" pitchFamily="34" charset="0"/>
              <a:cs typeface="Arial" panose="020B0604020202020204" pitchFamily="34" charset="0"/>
            </a:endParaRPr>
          </a:p>
        </p:txBody>
      </p:sp>
      <p:sp>
        <p:nvSpPr>
          <p:cNvPr id="7" name="Shape 5"/>
          <p:cNvSpPr/>
          <p:nvPr/>
        </p:nvSpPr>
        <p:spPr>
          <a:xfrm>
            <a:off x="4297680" y="1051560"/>
            <a:ext cx="3611880" cy="5212080"/>
          </a:xfrm>
          <a:prstGeom prst="rect">
            <a:avLst/>
          </a:prstGeom>
          <a:solidFill>
            <a:srgbClr val="F4F1EC"/>
          </a:solidFill>
          <a:ln w="25400">
            <a:solidFill>
              <a:srgbClr val="C8553D"/>
            </a:solidFill>
            <a:prstDash val="solid"/>
          </a:ln>
        </p:spPr>
      </p:sp>
      <p:sp>
        <p:nvSpPr>
          <p:cNvPr id="8" name="Text 6"/>
          <p:cNvSpPr txBox="1"/>
          <p:nvPr/>
        </p:nvSpPr>
        <p:spPr>
          <a:xfrm>
            <a:off x="4434840" y="1124712"/>
            <a:ext cx="3337560" cy="457200"/>
          </a:xfrm>
          <a:prstGeom prst="rect">
            <a:avLst/>
          </a:prstGeom>
          <a:noFill/>
          <a:ln/>
        </p:spPr>
        <p:txBody>
          <a:bodyPr wrap="square" lIns="0" tIns="0" rIns="0" bIns="0" rtlCol="0" anchor="t"/>
          <a:lstStyle/>
          <a:p>
            <a:pPr marL="0" indent="0">
              <a:lnSpc>
                <a:spcPct val="115000"/>
              </a:lnSpc>
              <a:buNone/>
            </a:pPr>
            <a:r>
              <a:rPr lang="en-US" sz="1800" b="1" dirty="0">
                <a:latin typeface="Arial" pitchFamily="34" charset="0"/>
                <a:ea typeface="Arial" pitchFamily="34" charset="-122"/>
                <a:cs typeface="Arial" pitchFamily="34" charset="-120"/>
              </a:rPr>
              <a:t>EFFICIENCY</a:t>
            </a:r>
            <a:endParaRPr lang="en-US" sz="1800" dirty="0"/>
          </a:p>
        </p:txBody>
      </p:sp>
      <p:sp>
        <p:nvSpPr>
          <p:cNvPr id="9" name="Text 7"/>
          <p:cNvSpPr txBox="1"/>
          <p:nvPr/>
        </p:nvSpPr>
        <p:spPr>
          <a:xfrm>
            <a:off x="4434840" y="1581912"/>
            <a:ext cx="3337560" cy="4617720"/>
          </a:xfrm>
          <a:prstGeom prst="rect">
            <a:avLst/>
          </a:prstGeom>
          <a:solidFill>
            <a:schemeClr val="accent4">
              <a:lumMod val="20000"/>
              <a:lumOff val="80000"/>
            </a:schemeClr>
          </a:solidFill>
          <a:ln/>
        </p:spPr>
        <p:txBody>
          <a:bodyPr wrap="square" lIns="0" tIns="0" rIns="0" bIns="0" rtlCol="0" anchor="t"/>
          <a:lstStyle/>
          <a:p>
            <a:pPr marL="285750" indent="-285750">
              <a:lnSpc>
                <a:spcPct val="150000"/>
              </a:lnSpc>
              <a:spcAft>
                <a:spcPts val="400"/>
              </a:spcAft>
              <a:buFont typeface="Arial" panose="020B0604020202020204" pitchFamily="34" charset="0"/>
              <a:buChar char="•"/>
            </a:pPr>
            <a:r>
              <a:rPr lang="en-US" sz="1800" dirty="0">
                <a:solidFill>
                  <a:srgbClr val="333333"/>
                </a:solidFill>
                <a:latin typeface="Arial" pitchFamily="34" charset="0"/>
                <a:ea typeface="Arial" pitchFamily="34" charset="-122"/>
                <a:cs typeface="Arial" pitchFamily="34" charset="-120"/>
              </a:rPr>
              <a:t>Repeated incidents consume clinical, investigation and governance resources</a:t>
            </a:r>
            <a:r>
              <a:rPr lang="en-GB" sz="1800" dirty="0">
                <a:solidFill>
                  <a:srgbClr val="333333"/>
                </a:solidFill>
                <a:latin typeface="Arial" pitchFamily="34" charset="0"/>
                <a:ea typeface="Arial" pitchFamily="34" charset="-122"/>
                <a:cs typeface="Arial" pitchFamily="34" charset="-120"/>
              </a:rPr>
              <a:t>.</a:t>
            </a:r>
          </a:p>
          <a:p>
            <a:pPr marL="285750" indent="-285750">
              <a:lnSpc>
                <a:spcPct val="150000"/>
              </a:lnSpc>
              <a:spcAft>
                <a:spcPts val="400"/>
              </a:spcAft>
              <a:buFont typeface="Arial" panose="020B0604020202020204" pitchFamily="34" charset="0"/>
              <a:buChar char="•"/>
            </a:pPr>
            <a:r>
              <a:rPr lang="en-US" sz="1800" dirty="0">
                <a:solidFill>
                  <a:srgbClr val="333333"/>
                </a:solidFill>
                <a:latin typeface="Arial" pitchFamily="34" charset="0"/>
                <a:ea typeface="Arial" pitchFamily="34" charset="-122"/>
                <a:cs typeface="Arial" pitchFamily="34" charset="-120"/>
              </a:rPr>
              <a:t>Harm can create additional treatment and longer-term care needs</a:t>
            </a:r>
            <a:r>
              <a:rPr lang="en-GB" sz="1800" dirty="0">
                <a:solidFill>
                  <a:srgbClr val="333333"/>
                </a:solidFill>
                <a:latin typeface="Arial" pitchFamily="34" charset="0"/>
                <a:ea typeface="Arial" pitchFamily="34" charset="-122"/>
                <a:cs typeface="Arial" pitchFamily="34" charset="-120"/>
              </a:rPr>
              <a:t>.</a:t>
            </a:r>
          </a:p>
          <a:p>
            <a:pPr marL="285750" indent="-285750">
              <a:lnSpc>
                <a:spcPct val="150000"/>
              </a:lnSpc>
              <a:spcAft>
                <a:spcPts val="400"/>
              </a:spcAft>
              <a:buFont typeface="Arial" panose="020B0604020202020204" pitchFamily="34" charset="0"/>
              <a:buChar char="•"/>
            </a:pPr>
            <a:r>
              <a:rPr lang="en-US" sz="1800" dirty="0">
                <a:solidFill>
                  <a:srgbClr val="333333"/>
                </a:solidFill>
                <a:latin typeface="Arial" pitchFamily="34" charset="0"/>
                <a:ea typeface="Arial" pitchFamily="34" charset="-122"/>
                <a:cs typeface="Arial" pitchFamily="34" charset="-120"/>
              </a:rPr>
              <a:t> Failure to learn allows similar safety problems to recur(</a:t>
            </a:r>
            <a:r>
              <a:rPr lang="en-US" sz="1800" dirty="0" err="1">
                <a:solidFill>
                  <a:srgbClr val="333333"/>
                </a:solidFill>
                <a:latin typeface="Arial" pitchFamily="34" charset="0"/>
                <a:ea typeface="Arial" pitchFamily="34" charset="-122"/>
                <a:cs typeface="Arial" pitchFamily="34" charset="-120"/>
              </a:rPr>
              <a:t>Ockenden</a:t>
            </a:r>
            <a:r>
              <a:rPr lang="en-US" sz="1800" dirty="0">
                <a:solidFill>
                  <a:srgbClr val="333333"/>
                </a:solidFill>
                <a:latin typeface="Arial" pitchFamily="34" charset="0"/>
                <a:ea typeface="Arial" pitchFamily="34" charset="-122"/>
                <a:cs typeface="Arial" pitchFamily="34" charset="-120"/>
              </a:rPr>
              <a:t>, 2022; Knight and Stanford, 2022)</a:t>
            </a:r>
            <a:endParaRPr lang="en-US" sz="1800" dirty="0"/>
          </a:p>
        </p:txBody>
      </p:sp>
      <p:sp>
        <p:nvSpPr>
          <p:cNvPr id="10" name="Shape 8"/>
          <p:cNvSpPr/>
          <p:nvPr/>
        </p:nvSpPr>
        <p:spPr>
          <a:xfrm>
            <a:off x="8229600" y="1051560"/>
            <a:ext cx="3611880" cy="5367528"/>
          </a:xfrm>
          <a:prstGeom prst="rect">
            <a:avLst/>
          </a:prstGeom>
          <a:solidFill>
            <a:srgbClr val="F4F1EC"/>
          </a:solidFill>
          <a:ln w="25400">
            <a:solidFill>
              <a:srgbClr val="1F3A5F"/>
            </a:solidFill>
            <a:prstDash val="solid"/>
          </a:ln>
        </p:spPr>
      </p:sp>
      <p:sp>
        <p:nvSpPr>
          <p:cNvPr id="11" name="Text 9"/>
          <p:cNvSpPr txBox="1"/>
          <p:nvPr/>
        </p:nvSpPr>
        <p:spPr>
          <a:xfrm>
            <a:off x="8366760" y="1124712"/>
            <a:ext cx="3337560" cy="457200"/>
          </a:xfrm>
          <a:prstGeom prst="rect">
            <a:avLst/>
          </a:prstGeom>
          <a:noFill/>
          <a:ln/>
        </p:spPr>
        <p:txBody>
          <a:bodyPr wrap="square" lIns="0" tIns="0" rIns="0" bIns="0" rtlCol="0" anchor="t"/>
          <a:lstStyle/>
          <a:p>
            <a:pPr marL="0" indent="0">
              <a:lnSpc>
                <a:spcPct val="115000"/>
              </a:lnSpc>
              <a:buNone/>
            </a:pPr>
            <a:r>
              <a:rPr lang="en-US" sz="1800" b="1" dirty="0">
                <a:latin typeface="Arial" pitchFamily="34" charset="0"/>
                <a:ea typeface="Arial" pitchFamily="34" charset="-122"/>
                <a:cs typeface="Arial" pitchFamily="34" charset="-120"/>
              </a:rPr>
              <a:t>EQUITY</a:t>
            </a:r>
            <a:endParaRPr lang="en-US" sz="1800" dirty="0"/>
          </a:p>
        </p:txBody>
      </p:sp>
      <p:sp>
        <p:nvSpPr>
          <p:cNvPr id="12" name="Text 10"/>
          <p:cNvSpPr txBox="1"/>
          <p:nvPr/>
        </p:nvSpPr>
        <p:spPr>
          <a:xfrm>
            <a:off x="8351520" y="1353312"/>
            <a:ext cx="3337560" cy="4954619"/>
          </a:xfrm>
          <a:prstGeom prst="rect">
            <a:avLst/>
          </a:prstGeom>
          <a:solidFill>
            <a:schemeClr val="accent5">
              <a:lumMod val="20000"/>
              <a:lumOff val="80000"/>
            </a:schemeClr>
          </a:solidFill>
          <a:ln/>
        </p:spPr>
        <p:txBody>
          <a:bodyPr wrap="square" lIns="0" tIns="0" rIns="0" bIns="0" rtlCol="0" anchor="t"/>
          <a:lstStyle/>
          <a:p>
            <a:pPr marL="285750" indent="-285750">
              <a:lnSpc>
                <a:spcPct val="150000"/>
              </a:lnSpc>
              <a:spcAft>
                <a:spcPts val="400"/>
              </a:spcAft>
              <a:buFont typeface="Arial" panose="020B0604020202020204" pitchFamily="34" charset="0"/>
              <a:buChar char="•"/>
            </a:pPr>
            <a:r>
              <a:rPr lang="en-US" sz="1800" dirty="0">
                <a:solidFill>
                  <a:srgbClr val="333333"/>
                </a:solidFill>
                <a:latin typeface="Arial" pitchFamily="34" charset="0"/>
                <a:ea typeface="Arial" pitchFamily="34" charset="-122"/>
                <a:cs typeface="Arial" pitchFamily="34" charset="-120"/>
              </a:rPr>
              <a:t>Failure to listen to women and families can undermine person-</a:t>
            </a:r>
            <a:r>
              <a:rPr lang="en-US" sz="1800" dirty="0" err="1">
                <a:solidFill>
                  <a:srgbClr val="333333"/>
                </a:solidFill>
                <a:latin typeface="Arial" pitchFamily="34" charset="0"/>
                <a:ea typeface="Arial" pitchFamily="34" charset="-122"/>
                <a:cs typeface="Arial" pitchFamily="34" charset="-120"/>
              </a:rPr>
              <a:t>centred</a:t>
            </a:r>
            <a:r>
              <a:rPr lang="en-US" sz="1800" dirty="0">
                <a:solidFill>
                  <a:srgbClr val="333333"/>
                </a:solidFill>
                <a:latin typeface="Arial" pitchFamily="34" charset="0"/>
                <a:ea typeface="Arial" pitchFamily="34" charset="-122"/>
                <a:cs typeface="Arial" pitchFamily="34" charset="-120"/>
              </a:rPr>
              <a:t> and equitable car</a:t>
            </a:r>
            <a:r>
              <a:rPr lang="en-GB" sz="1800" dirty="0">
                <a:solidFill>
                  <a:srgbClr val="333333"/>
                </a:solidFill>
                <a:latin typeface="Arial" pitchFamily="34" charset="0"/>
                <a:ea typeface="Arial" pitchFamily="34" charset="-122"/>
                <a:cs typeface="Arial" pitchFamily="34" charset="-120"/>
              </a:rPr>
              <a:t>.</a:t>
            </a:r>
          </a:p>
          <a:p>
            <a:pPr marL="285750" indent="-285750">
              <a:lnSpc>
                <a:spcPct val="150000"/>
              </a:lnSpc>
              <a:spcAft>
                <a:spcPts val="400"/>
              </a:spcAft>
              <a:buFont typeface="Arial" panose="020B0604020202020204" pitchFamily="34" charset="0"/>
              <a:buChar char="•"/>
            </a:pPr>
            <a:r>
              <a:rPr lang="en-US" sz="1800" dirty="0">
                <a:solidFill>
                  <a:srgbClr val="333333"/>
                </a:solidFill>
                <a:latin typeface="Arial" pitchFamily="34" charset="0"/>
                <a:ea typeface="Arial" pitchFamily="34" charset="-122"/>
                <a:cs typeface="Arial" pitchFamily="34" charset="-120"/>
              </a:rPr>
              <a:t> Wider UK maternity evidence demonstrates persistent inequalities in maternal outcomes</a:t>
            </a:r>
            <a:r>
              <a:rPr lang="en-GB" sz="1800" dirty="0">
                <a:solidFill>
                  <a:srgbClr val="333333"/>
                </a:solidFill>
                <a:latin typeface="Arial" pitchFamily="34" charset="0"/>
                <a:ea typeface="Arial" pitchFamily="34" charset="-122"/>
                <a:cs typeface="Arial" pitchFamily="34" charset="-120"/>
              </a:rPr>
              <a:t>.</a:t>
            </a:r>
          </a:p>
          <a:p>
            <a:pPr marL="285750" indent="-285750">
              <a:lnSpc>
                <a:spcPct val="150000"/>
              </a:lnSpc>
              <a:spcAft>
                <a:spcPts val="400"/>
              </a:spcAft>
              <a:buFont typeface="Arial" panose="020B0604020202020204" pitchFamily="34" charset="0"/>
              <a:buChar char="•"/>
            </a:pPr>
            <a:r>
              <a:rPr lang="en-US" sz="1800" dirty="0">
                <a:solidFill>
                  <a:srgbClr val="333333"/>
                </a:solidFill>
                <a:latin typeface="Arial" pitchFamily="34" charset="0"/>
                <a:ea typeface="Arial" pitchFamily="34" charset="-122"/>
                <a:cs typeface="Arial" pitchFamily="34" charset="-120"/>
              </a:rPr>
              <a:t> Quality improvement must consider whose concerns are heard and whose safety risks are recognised</a:t>
            </a:r>
            <a:endParaRPr lang="en-US" sz="1800" dirty="0"/>
          </a:p>
        </p:txBody>
      </p:sp>
      <p:sp>
        <p:nvSpPr>
          <p:cNvPr id="14" name="TextBox 13">
            <a:extLst>
              <a:ext uri="{FF2B5EF4-FFF2-40B4-BE49-F238E27FC236}">
                <a16:creationId xmlns:a16="http://schemas.microsoft.com/office/drawing/2014/main" id="{7F1BBA4F-A6A7-EE99-A4BA-4FFAD9ABE497}"/>
              </a:ext>
            </a:extLst>
          </p:cNvPr>
          <p:cNvSpPr txBox="1"/>
          <p:nvPr/>
        </p:nvSpPr>
        <p:spPr>
          <a:xfrm>
            <a:off x="139065" y="5167313"/>
            <a:ext cx="4295775" cy="1477328"/>
          </a:xfrm>
          <a:prstGeom prst="rect">
            <a:avLst/>
          </a:prstGeom>
          <a:solidFill>
            <a:srgbClr val="F1D5D5"/>
          </a:solidFill>
        </p:spPr>
        <p:txBody>
          <a:bodyPr wrap="square" rtlCol="0">
            <a:spAutoFit/>
          </a:bodyPr>
          <a:lstStyle/>
          <a:p>
            <a:pPr algn="l"/>
            <a:r>
              <a:rPr lang="en-US" b="1" dirty="0">
                <a:latin typeface="Arial" panose="020B0604020202020204" pitchFamily="34" charset="0"/>
                <a:cs typeface="Arial" panose="020B0604020202020204" pitchFamily="34" charset="0"/>
              </a:rPr>
              <a:t>Critical interpretation</a:t>
            </a:r>
            <a:r>
              <a:rPr lang="en-US" dirty="0">
                <a:latin typeface="Arial" panose="020B0604020202020204" pitchFamily="34" charset="0"/>
                <a:cs typeface="Arial" panose="020B0604020202020204" pitchFamily="34" charset="0"/>
              </a:rPr>
              <a:t>: Failures in governance and organisational learning can undermine safety, increase pressure on services and weaken equitable, person-</a:t>
            </a:r>
            <a:r>
              <a:rPr lang="en-GB"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centred</a:t>
            </a:r>
            <a:r>
              <a:rPr lang="en-US" dirty="0">
                <a:latin typeface="Arial" panose="020B0604020202020204" pitchFamily="34" charset="0"/>
                <a:cs typeface="Arial" panose="020B0604020202020204" pitchFamily="34" charset="0"/>
              </a:rPr>
              <a:t> care.</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88952" cy="914400"/>
          </a:xfrm>
          <a:prstGeom prst="rect">
            <a:avLst/>
          </a:prstGeom>
          <a:solidFill>
            <a:srgbClr val="1F3A5F"/>
          </a:solidFill>
          <a:ln/>
        </p:spPr>
      </p:sp>
      <p:sp>
        <p:nvSpPr>
          <p:cNvPr id="3" name="Text 1"/>
          <p:cNvSpPr txBox="1"/>
          <p:nvPr/>
        </p:nvSpPr>
        <p:spPr>
          <a:xfrm>
            <a:off x="457200" y="0"/>
            <a:ext cx="11247120" cy="914400"/>
          </a:xfrm>
          <a:prstGeom prst="rect">
            <a:avLst/>
          </a:prstGeom>
          <a:solidFill>
            <a:schemeClr val="accent2"/>
          </a:solidFill>
          <a:ln/>
        </p:spPr>
        <p:txBody>
          <a:bodyPr wrap="square" lIns="0" tIns="0" rIns="0" bIns="0" rtlCol="0" anchor="ctr"/>
          <a:lstStyle/>
          <a:p>
            <a:pPr marL="0" indent="0">
              <a:lnSpc>
                <a:spcPct val="100000"/>
              </a:lnSpc>
              <a:buNone/>
            </a:pPr>
            <a:r>
              <a:rPr lang="en-US" sz="2800" b="1" dirty="0">
                <a:solidFill>
                  <a:srgbClr val="FFFFFF"/>
                </a:solidFill>
                <a:latin typeface="Arial" pitchFamily="34" charset="0"/>
                <a:ea typeface="Arial" pitchFamily="34" charset="-122"/>
                <a:cs typeface="Arial" pitchFamily="34" charset="-120"/>
              </a:rPr>
              <a:t>Why Did the System Fail to Learn?</a:t>
            </a:r>
            <a:endParaRPr lang="en-US" sz="2800" dirty="0"/>
          </a:p>
        </p:txBody>
      </p:sp>
      <p:sp>
        <p:nvSpPr>
          <p:cNvPr id="4" name="Shape 2"/>
          <p:cNvSpPr/>
          <p:nvPr/>
        </p:nvSpPr>
        <p:spPr>
          <a:xfrm>
            <a:off x="365760" y="1005840"/>
            <a:ext cx="5577840" cy="2148840"/>
          </a:xfrm>
          <a:prstGeom prst="rect">
            <a:avLst/>
          </a:prstGeom>
          <a:solidFill>
            <a:srgbClr val="F4F1EC"/>
          </a:solidFill>
          <a:ln w="25400">
            <a:solidFill>
              <a:srgbClr val="1F3A5F"/>
            </a:solidFill>
            <a:prstDash val="solid"/>
          </a:ln>
        </p:spPr>
      </p:sp>
      <p:sp>
        <p:nvSpPr>
          <p:cNvPr id="5" name="Text 3"/>
          <p:cNvSpPr txBox="1"/>
          <p:nvPr/>
        </p:nvSpPr>
        <p:spPr>
          <a:xfrm>
            <a:off x="502920" y="1078992"/>
            <a:ext cx="5303520" cy="457200"/>
          </a:xfrm>
          <a:prstGeom prst="rect">
            <a:avLst/>
          </a:prstGeom>
          <a:noFill/>
          <a:ln/>
        </p:spPr>
        <p:txBody>
          <a:bodyPr wrap="square" lIns="0" tIns="0" rIns="0" bIns="0" rtlCol="0" anchor="t"/>
          <a:lstStyle/>
          <a:p>
            <a:pPr marL="0" indent="0">
              <a:lnSpc>
                <a:spcPct val="115000"/>
              </a:lnSpc>
              <a:buNone/>
            </a:pPr>
            <a:r>
              <a:rPr lang="en-US" sz="1800" b="1" dirty="0">
                <a:solidFill>
                  <a:srgbClr val="1F3A5F"/>
                </a:solidFill>
                <a:latin typeface="Arial" pitchFamily="34" charset="0"/>
                <a:ea typeface="Arial" pitchFamily="34" charset="-122"/>
                <a:cs typeface="Arial" pitchFamily="34" charset="-120"/>
              </a:rPr>
              <a:t>Individual-error explanation</a:t>
            </a:r>
            <a:endParaRPr lang="en-US" sz="1800" dirty="0"/>
          </a:p>
        </p:txBody>
      </p:sp>
      <p:sp>
        <p:nvSpPr>
          <p:cNvPr id="6" name="Text 4"/>
          <p:cNvSpPr txBox="1"/>
          <p:nvPr/>
        </p:nvSpPr>
        <p:spPr>
          <a:xfrm>
            <a:off x="502920" y="1536192"/>
            <a:ext cx="5303520" cy="1554480"/>
          </a:xfrm>
          <a:prstGeom prst="rect">
            <a:avLst/>
          </a:prstGeom>
          <a:noFill/>
          <a:ln/>
        </p:spPr>
        <p:txBody>
          <a:bodyPr wrap="square" lIns="0" tIns="0" rIns="0" bIns="0" rtlCol="0" anchor="t"/>
          <a:lstStyle/>
          <a:p>
            <a:pPr marL="0" indent="0">
              <a:lnSpc>
                <a:spcPct val="150000"/>
              </a:lnSpc>
              <a:spcAft>
                <a:spcPts val="400"/>
              </a:spcAft>
              <a:buNone/>
            </a:pPr>
            <a:r>
              <a:rPr lang="en-US" sz="1800">
                <a:solidFill>
                  <a:srgbClr val="333333"/>
                </a:solidFill>
                <a:latin typeface="Arial" pitchFamily="34" charset="0"/>
                <a:ea typeface="Arial" pitchFamily="34" charset="-122"/>
                <a:cs typeface="Arial" pitchFamily="34" charset="-120"/>
              </a:rPr>
              <a:t>Clinical errors contributed to harm, but individual accountability alone cannot explain repeated organisational failures.</a:t>
            </a:r>
            <a:endParaRPr lang="en-US" sz="1800" dirty="0"/>
          </a:p>
        </p:txBody>
      </p:sp>
      <p:sp>
        <p:nvSpPr>
          <p:cNvPr id="7" name="Shape 5"/>
          <p:cNvSpPr/>
          <p:nvPr/>
        </p:nvSpPr>
        <p:spPr>
          <a:xfrm>
            <a:off x="6217920" y="1005840"/>
            <a:ext cx="5577840" cy="2148840"/>
          </a:xfrm>
          <a:prstGeom prst="rect">
            <a:avLst/>
          </a:prstGeom>
          <a:solidFill>
            <a:srgbClr val="F4F1EC"/>
          </a:solidFill>
          <a:ln w="25400">
            <a:solidFill>
              <a:srgbClr val="C8553D"/>
            </a:solidFill>
            <a:prstDash val="solid"/>
          </a:ln>
        </p:spPr>
      </p:sp>
      <p:sp>
        <p:nvSpPr>
          <p:cNvPr id="8" name="Text 6"/>
          <p:cNvSpPr txBox="1"/>
          <p:nvPr/>
        </p:nvSpPr>
        <p:spPr>
          <a:xfrm>
            <a:off x="6355080" y="1078992"/>
            <a:ext cx="5303520" cy="457200"/>
          </a:xfrm>
          <a:prstGeom prst="rect">
            <a:avLst/>
          </a:prstGeom>
          <a:noFill/>
          <a:ln/>
        </p:spPr>
        <p:txBody>
          <a:bodyPr wrap="square" lIns="0" tIns="0" rIns="0" bIns="0" rtlCol="0" anchor="t"/>
          <a:lstStyle/>
          <a:p>
            <a:pPr marL="0" indent="0">
              <a:lnSpc>
                <a:spcPct val="115000"/>
              </a:lnSpc>
              <a:buNone/>
            </a:pPr>
            <a:r>
              <a:rPr lang="en-US" sz="1800" b="1" dirty="0">
                <a:latin typeface="Arial" pitchFamily="34" charset="0"/>
                <a:ea typeface="Arial" pitchFamily="34" charset="-122"/>
                <a:cs typeface="Arial" pitchFamily="34" charset="-120"/>
              </a:rPr>
              <a:t>Systems explanation</a:t>
            </a:r>
            <a:endParaRPr lang="en-US" sz="1800" dirty="0"/>
          </a:p>
        </p:txBody>
      </p:sp>
      <p:sp>
        <p:nvSpPr>
          <p:cNvPr id="9" name="Text 7"/>
          <p:cNvSpPr txBox="1"/>
          <p:nvPr/>
        </p:nvSpPr>
        <p:spPr>
          <a:xfrm>
            <a:off x="6355080" y="1536192"/>
            <a:ext cx="5303520" cy="1554480"/>
          </a:xfrm>
          <a:prstGeom prst="rect">
            <a:avLst/>
          </a:prstGeom>
          <a:noFill/>
          <a:ln/>
        </p:spPr>
        <p:txBody>
          <a:bodyPr wrap="square" lIns="0" tIns="0" rIns="0" bIns="0" rtlCol="0" anchor="t"/>
          <a:lstStyle/>
          <a:p>
            <a:pPr marL="0" indent="0">
              <a:lnSpc>
                <a:spcPct val="150000"/>
              </a:lnSpc>
              <a:spcAft>
                <a:spcPts val="400"/>
              </a:spcAft>
              <a:buNone/>
            </a:pPr>
            <a:r>
              <a:rPr lang="en-US" sz="1800">
                <a:solidFill>
                  <a:srgbClr val="333333"/>
                </a:solidFill>
                <a:latin typeface="Arial" pitchFamily="34" charset="0"/>
                <a:ea typeface="Arial" pitchFamily="34" charset="-122"/>
                <a:cs typeface="Arial" pitchFamily="34" charset="-120"/>
              </a:rPr>
              <a:t>Weak governance, staffing pressures and poor teamwork allowed unsafe practices to persist (Reason, 2000; Ockenden, 2022).</a:t>
            </a:r>
            <a:endParaRPr lang="en-US" sz="1800" dirty="0"/>
          </a:p>
        </p:txBody>
      </p:sp>
      <p:sp>
        <p:nvSpPr>
          <p:cNvPr id="10" name="Shape 8"/>
          <p:cNvSpPr/>
          <p:nvPr/>
        </p:nvSpPr>
        <p:spPr>
          <a:xfrm>
            <a:off x="365760" y="3200400"/>
            <a:ext cx="5577840" cy="2148840"/>
          </a:xfrm>
          <a:prstGeom prst="rect">
            <a:avLst/>
          </a:prstGeom>
          <a:solidFill>
            <a:srgbClr val="F4F1EC"/>
          </a:solidFill>
          <a:ln w="25400">
            <a:solidFill>
              <a:srgbClr val="C8553D"/>
            </a:solidFill>
            <a:prstDash val="solid"/>
          </a:ln>
        </p:spPr>
      </p:sp>
      <p:sp>
        <p:nvSpPr>
          <p:cNvPr id="11" name="Text 9"/>
          <p:cNvSpPr txBox="1"/>
          <p:nvPr/>
        </p:nvSpPr>
        <p:spPr>
          <a:xfrm>
            <a:off x="502920" y="3273552"/>
            <a:ext cx="5303520" cy="457200"/>
          </a:xfrm>
          <a:prstGeom prst="rect">
            <a:avLst/>
          </a:prstGeom>
          <a:noFill/>
          <a:ln/>
        </p:spPr>
        <p:txBody>
          <a:bodyPr wrap="square" lIns="0" tIns="0" rIns="0" bIns="0" rtlCol="0" anchor="t"/>
          <a:lstStyle/>
          <a:p>
            <a:pPr marL="0" indent="0">
              <a:lnSpc>
                <a:spcPct val="115000"/>
              </a:lnSpc>
              <a:buNone/>
            </a:pPr>
            <a:r>
              <a:rPr lang="en-US" sz="1800" b="1" dirty="0">
                <a:latin typeface="Arial" pitchFamily="34" charset="0"/>
                <a:ea typeface="Arial" pitchFamily="34" charset="-122"/>
                <a:cs typeface="Arial" pitchFamily="34" charset="-120"/>
              </a:rPr>
              <a:t>Policy explanation</a:t>
            </a:r>
            <a:endParaRPr lang="en-US" sz="1800" dirty="0"/>
          </a:p>
        </p:txBody>
      </p:sp>
      <p:sp>
        <p:nvSpPr>
          <p:cNvPr id="12" name="Text 10"/>
          <p:cNvSpPr txBox="1"/>
          <p:nvPr/>
        </p:nvSpPr>
        <p:spPr>
          <a:xfrm>
            <a:off x="502920" y="3730752"/>
            <a:ext cx="5303520" cy="1554480"/>
          </a:xfrm>
          <a:prstGeom prst="rect">
            <a:avLst/>
          </a:prstGeom>
          <a:noFill/>
          <a:ln/>
        </p:spPr>
        <p:txBody>
          <a:bodyPr wrap="square" lIns="0" tIns="0" rIns="0" bIns="0" rtlCol="0" anchor="t"/>
          <a:lstStyle/>
          <a:p>
            <a:pPr marL="0" indent="0">
              <a:lnSpc>
                <a:spcPct val="150000"/>
              </a:lnSpc>
              <a:spcAft>
                <a:spcPts val="400"/>
              </a:spcAft>
              <a:buNone/>
            </a:pPr>
            <a:r>
              <a:rPr lang="en-US" sz="1800">
                <a:solidFill>
                  <a:srgbClr val="333333"/>
                </a:solidFill>
                <a:latin typeface="Arial" pitchFamily="34" charset="0"/>
                <a:ea typeface="Arial" pitchFamily="34" charset="-122"/>
                <a:cs typeface="Arial" pitchFamily="34" charset="-120"/>
              </a:rPr>
              <a:t>Safety standards existed, but weaknesses in implementation, monitoring and accountability limited their effectiveness.</a:t>
            </a:r>
            <a:endParaRPr lang="en-US" sz="1800" dirty="0"/>
          </a:p>
        </p:txBody>
      </p:sp>
      <p:sp>
        <p:nvSpPr>
          <p:cNvPr id="13" name="Shape 11"/>
          <p:cNvSpPr/>
          <p:nvPr/>
        </p:nvSpPr>
        <p:spPr>
          <a:xfrm>
            <a:off x="6217920" y="3200400"/>
            <a:ext cx="5577840" cy="2148840"/>
          </a:xfrm>
          <a:prstGeom prst="rect">
            <a:avLst/>
          </a:prstGeom>
          <a:solidFill>
            <a:srgbClr val="F4F1EC"/>
          </a:solidFill>
          <a:ln w="25400">
            <a:solidFill>
              <a:srgbClr val="1F3A5F"/>
            </a:solidFill>
            <a:prstDash val="solid"/>
          </a:ln>
        </p:spPr>
      </p:sp>
      <p:sp>
        <p:nvSpPr>
          <p:cNvPr id="14" name="Text 12"/>
          <p:cNvSpPr txBox="1"/>
          <p:nvPr/>
        </p:nvSpPr>
        <p:spPr>
          <a:xfrm>
            <a:off x="6355080" y="3273552"/>
            <a:ext cx="5303520" cy="457200"/>
          </a:xfrm>
          <a:prstGeom prst="rect">
            <a:avLst/>
          </a:prstGeom>
          <a:noFill/>
          <a:ln/>
        </p:spPr>
        <p:txBody>
          <a:bodyPr wrap="square" lIns="0" tIns="0" rIns="0" bIns="0" rtlCol="0" anchor="t"/>
          <a:lstStyle/>
          <a:p>
            <a:pPr marL="0" indent="0">
              <a:lnSpc>
                <a:spcPct val="115000"/>
              </a:lnSpc>
              <a:buNone/>
            </a:pPr>
            <a:r>
              <a:rPr lang="en-US" sz="1800" b="1" dirty="0">
                <a:solidFill>
                  <a:srgbClr val="1F3A5F"/>
                </a:solidFill>
                <a:latin typeface="Arial" pitchFamily="34" charset="0"/>
                <a:ea typeface="Arial" pitchFamily="34" charset="-122"/>
                <a:cs typeface="Arial" pitchFamily="34" charset="-120"/>
              </a:rPr>
              <a:t>Wider NHS perspective</a:t>
            </a:r>
            <a:endParaRPr lang="en-US" sz="1800" dirty="0"/>
          </a:p>
        </p:txBody>
      </p:sp>
      <p:sp>
        <p:nvSpPr>
          <p:cNvPr id="15" name="Text 13"/>
          <p:cNvSpPr txBox="1"/>
          <p:nvPr/>
        </p:nvSpPr>
        <p:spPr>
          <a:xfrm>
            <a:off x="6355080" y="3730752"/>
            <a:ext cx="5303520" cy="1554480"/>
          </a:xfrm>
          <a:prstGeom prst="rect">
            <a:avLst/>
          </a:prstGeom>
          <a:noFill/>
          <a:ln/>
        </p:spPr>
        <p:txBody>
          <a:bodyPr wrap="square" lIns="0" tIns="0" rIns="0" bIns="0" rtlCol="0" anchor="t"/>
          <a:lstStyle/>
          <a:p>
            <a:pPr marL="0" indent="0">
              <a:lnSpc>
                <a:spcPct val="150000"/>
              </a:lnSpc>
              <a:spcAft>
                <a:spcPts val="400"/>
              </a:spcAft>
              <a:buNone/>
            </a:pPr>
            <a:r>
              <a:rPr lang="en-US" sz="1800">
                <a:solidFill>
                  <a:srgbClr val="333333"/>
                </a:solidFill>
                <a:latin typeface="Arial" pitchFamily="34" charset="0"/>
                <a:ea typeface="Arial" pitchFamily="34" charset="-122"/>
                <a:cs typeface="Arial" pitchFamily="34" charset="-120"/>
              </a:rPr>
              <a:t>Similar concerns in other maternity investigations suggest problems extending beyond SaTH (Knight and Stanford, 2022; CQC, 2024).</a:t>
            </a:r>
            <a:endParaRPr lang="en-US" sz="1800" dirty="0"/>
          </a:p>
        </p:txBody>
      </p:sp>
      <p:sp>
        <p:nvSpPr>
          <p:cNvPr id="16" name="Shape 14"/>
          <p:cNvSpPr/>
          <p:nvPr/>
        </p:nvSpPr>
        <p:spPr>
          <a:xfrm>
            <a:off x="457200" y="5440680"/>
            <a:ext cx="11274552" cy="960120"/>
          </a:xfrm>
          <a:prstGeom prst="rect">
            <a:avLst/>
          </a:prstGeom>
          <a:solidFill>
            <a:srgbClr val="FBE9E4"/>
          </a:solidFill>
          <a:ln w="25400">
            <a:solidFill>
              <a:srgbClr val="C8553D"/>
            </a:solidFill>
            <a:prstDash val="solid"/>
          </a:ln>
        </p:spPr>
      </p:sp>
      <p:sp>
        <p:nvSpPr>
          <p:cNvPr id="17" name="Text 15"/>
          <p:cNvSpPr txBox="1"/>
          <p:nvPr/>
        </p:nvSpPr>
        <p:spPr>
          <a:xfrm>
            <a:off x="640080" y="5513832"/>
            <a:ext cx="10881360" cy="813816"/>
          </a:xfrm>
          <a:prstGeom prst="rect">
            <a:avLst/>
          </a:prstGeom>
          <a:noFill/>
          <a:ln/>
        </p:spPr>
        <p:txBody>
          <a:bodyPr wrap="square" lIns="0" tIns="0" rIns="0" bIns="0" rtlCol="0" anchor="t"/>
          <a:lstStyle/>
          <a:p>
            <a:pPr marL="0" indent="0">
              <a:lnSpc>
                <a:spcPct val="150000"/>
              </a:lnSpc>
              <a:buNone/>
            </a:pPr>
            <a:r>
              <a:rPr lang="en-GB" sz="1800" b="1" dirty="0">
                <a:latin typeface="Arial" pitchFamily="34" charset="0"/>
                <a:ea typeface="Arial" pitchFamily="34" charset="-122"/>
                <a:cs typeface="Arial" pitchFamily="34" charset="-120"/>
              </a:rPr>
              <a:t>Synthesis</a:t>
            </a:r>
            <a:r>
              <a:rPr lang="en-GB" sz="1800" dirty="0">
                <a:latin typeface="Arial" pitchFamily="34" charset="0"/>
                <a:ea typeface="Arial" pitchFamily="34" charset="-122"/>
                <a:cs typeface="Arial" pitchFamily="34" charset="-120"/>
              </a:rPr>
              <a:t>:</a:t>
            </a:r>
            <a:r>
              <a:rPr lang="en-US" sz="1800" dirty="0">
                <a:latin typeface="Arial" pitchFamily="34" charset="0"/>
                <a:ea typeface="Arial" pitchFamily="34" charset="-122"/>
                <a:cs typeface="Arial" pitchFamily="34" charset="-120"/>
              </a:rPr>
              <a:t>Individual accountability remains necessary, but sustained improvement requires addressing the organisational conditions that repeatedly permit unsafe care.</a:t>
            </a:r>
            <a:endParaRPr lang="en-US" sz="18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88952" cy="914400"/>
          </a:xfrm>
          <a:prstGeom prst="rect">
            <a:avLst/>
          </a:prstGeom>
          <a:solidFill>
            <a:srgbClr val="1F3A5F"/>
          </a:solidFill>
          <a:ln/>
        </p:spPr>
      </p:sp>
      <p:sp>
        <p:nvSpPr>
          <p:cNvPr id="3" name="Text 1"/>
          <p:cNvSpPr txBox="1"/>
          <p:nvPr/>
        </p:nvSpPr>
        <p:spPr>
          <a:xfrm>
            <a:off x="457200" y="0"/>
            <a:ext cx="11247120" cy="914400"/>
          </a:xfrm>
          <a:prstGeom prst="rect">
            <a:avLst/>
          </a:prstGeom>
          <a:solidFill>
            <a:schemeClr val="accent4"/>
          </a:solidFill>
          <a:ln/>
        </p:spPr>
        <p:txBody>
          <a:bodyPr wrap="square" lIns="0" tIns="0" rIns="0" bIns="0" rtlCol="0" anchor="ctr"/>
          <a:lstStyle/>
          <a:p>
            <a:pPr marL="0" indent="0">
              <a:lnSpc>
                <a:spcPct val="100000"/>
              </a:lnSpc>
              <a:buNone/>
            </a:pPr>
            <a:r>
              <a:rPr lang="en-US" sz="2800" b="1" dirty="0">
                <a:solidFill>
                  <a:srgbClr val="FFFFFF"/>
                </a:solidFill>
                <a:latin typeface="Arial" pitchFamily="34" charset="0"/>
                <a:ea typeface="Arial" pitchFamily="34" charset="-122"/>
                <a:cs typeface="Arial" pitchFamily="34" charset="-120"/>
              </a:rPr>
              <a:t>From Learning to Sustainable Improvement</a:t>
            </a:r>
            <a:endParaRPr lang="en-US" sz="2800" dirty="0"/>
          </a:p>
        </p:txBody>
      </p:sp>
      <p:sp>
        <p:nvSpPr>
          <p:cNvPr id="4" name="Text 2"/>
          <p:cNvSpPr txBox="1"/>
          <p:nvPr/>
        </p:nvSpPr>
        <p:spPr>
          <a:xfrm>
            <a:off x="457200" y="987552"/>
            <a:ext cx="11247120" cy="731520"/>
          </a:xfrm>
          <a:prstGeom prst="rect">
            <a:avLst/>
          </a:prstGeom>
          <a:noFill/>
          <a:ln/>
        </p:spPr>
        <p:txBody>
          <a:bodyPr wrap="square" lIns="0" tIns="0" rIns="0" bIns="0" rtlCol="0" anchor="t"/>
          <a:lstStyle/>
          <a:p>
            <a:pPr marL="0" indent="0">
              <a:lnSpc>
                <a:spcPct val="150000"/>
              </a:lnSpc>
              <a:buNone/>
            </a:pPr>
            <a:r>
              <a:rPr lang="en-US" sz="1800" dirty="0">
                <a:solidFill>
                  <a:srgbClr val="333333"/>
                </a:solidFill>
                <a:latin typeface="Arial" pitchFamily="34" charset="0"/>
                <a:ea typeface="Arial" pitchFamily="34" charset="-122"/>
                <a:cs typeface="Arial" pitchFamily="34" charset="-120"/>
              </a:rPr>
              <a:t>Ockenden identified 15 Immediate and Essential Actions for maternity services in England and more than 60 Local Actions for Learning at SaTH (Ockenden, 2022).</a:t>
            </a:r>
            <a:endParaRPr lang="en-US" sz="1800" dirty="0"/>
          </a:p>
        </p:txBody>
      </p:sp>
      <p:sp>
        <p:nvSpPr>
          <p:cNvPr id="5" name="Shape 3"/>
          <p:cNvSpPr/>
          <p:nvPr/>
        </p:nvSpPr>
        <p:spPr>
          <a:xfrm>
            <a:off x="365760" y="1828800"/>
            <a:ext cx="3657600" cy="1280160"/>
          </a:xfrm>
          <a:prstGeom prst="rect">
            <a:avLst/>
          </a:prstGeom>
          <a:solidFill>
            <a:srgbClr val="F4F1EC"/>
          </a:solidFill>
          <a:ln w="25400">
            <a:solidFill>
              <a:srgbClr val="1F3A5F"/>
            </a:solidFill>
            <a:prstDash val="solid"/>
          </a:ln>
        </p:spPr>
      </p:sp>
      <p:sp>
        <p:nvSpPr>
          <p:cNvPr id="6" name="Text 4"/>
          <p:cNvSpPr txBox="1"/>
          <p:nvPr/>
        </p:nvSpPr>
        <p:spPr>
          <a:xfrm>
            <a:off x="502920" y="1901952"/>
            <a:ext cx="3383280" cy="457200"/>
          </a:xfrm>
          <a:prstGeom prst="rect">
            <a:avLst/>
          </a:prstGeom>
          <a:noFill/>
          <a:ln/>
        </p:spPr>
        <p:txBody>
          <a:bodyPr wrap="square" lIns="0" tIns="0" rIns="0" bIns="0" rtlCol="0" anchor="t"/>
          <a:lstStyle/>
          <a:p>
            <a:pPr marL="0" indent="0">
              <a:lnSpc>
                <a:spcPct val="115000"/>
              </a:lnSpc>
              <a:buNone/>
            </a:pPr>
            <a:r>
              <a:rPr lang="en-US" sz="1800" b="1" dirty="0">
                <a:latin typeface="Arial" pitchFamily="34" charset="0"/>
                <a:ea typeface="Arial" pitchFamily="34" charset="-122"/>
                <a:cs typeface="Arial" pitchFamily="34" charset="-120"/>
              </a:rPr>
              <a:t>Safe workforce</a:t>
            </a:r>
            <a:endParaRPr lang="en-US" sz="1800" dirty="0"/>
          </a:p>
        </p:txBody>
      </p:sp>
      <p:sp>
        <p:nvSpPr>
          <p:cNvPr id="7" name="Text 5"/>
          <p:cNvSpPr txBox="1"/>
          <p:nvPr/>
        </p:nvSpPr>
        <p:spPr>
          <a:xfrm>
            <a:off x="617220" y="2208562"/>
            <a:ext cx="3383280" cy="872966"/>
          </a:xfrm>
          <a:prstGeom prst="rect">
            <a:avLst/>
          </a:prstGeom>
          <a:solidFill>
            <a:schemeClr val="accent2">
              <a:lumMod val="20000"/>
              <a:lumOff val="80000"/>
            </a:schemeClr>
          </a:solidFill>
          <a:ln/>
        </p:spPr>
        <p:txBody>
          <a:bodyPr wrap="square" lIns="0" tIns="0" rIns="0" bIns="0" rtlCol="0" anchor="t"/>
          <a:lstStyle/>
          <a:p>
            <a:pPr marL="0" indent="0">
              <a:lnSpc>
                <a:spcPct val="150000"/>
              </a:lnSpc>
              <a:spcAft>
                <a:spcPts val="400"/>
              </a:spcAft>
              <a:buNone/>
            </a:pPr>
            <a:r>
              <a:rPr lang="en-US" sz="1800" dirty="0">
                <a:solidFill>
                  <a:srgbClr val="333333"/>
                </a:solidFill>
                <a:latin typeface="Arial" pitchFamily="34" charset="0"/>
                <a:ea typeface="Arial" pitchFamily="34" charset="-122"/>
                <a:cs typeface="Arial" pitchFamily="34" charset="-120"/>
              </a:rPr>
              <a:t>Sustainable maternity and neonatal staffing.</a:t>
            </a:r>
            <a:endParaRPr lang="en-US" sz="1800" dirty="0"/>
          </a:p>
        </p:txBody>
      </p:sp>
      <p:sp>
        <p:nvSpPr>
          <p:cNvPr id="8" name="Shape 6"/>
          <p:cNvSpPr/>
          <p:nvPr/>
        </p:nvSpPr>
        <p:spPr>
          <a:xfrm>
            <a:off x="4251960" y="1828800"/>
            <a:ext cx="3657600" cy="1280160"/>
          </a:xfrm>
          <a:prstGeom prst="rect">
            <a:avLst/>
          </a:prstGeom>
          <a:solidFill>
            <a:srgbClr val="F4F1EC"/>
          </a:solidFill>
          <a:ln w="25400">
            <a:solidFill>
              <a:srgbClr val="C8553D"/>
            </a:solidFill>
            <a:prstDash val="solid"/>
          </a:ln>
        </p:spPr>
      </p:sp>
      <p:sp>
        <p:nvSpPr>
          <p:cNvPr id="9" name="Text 7"/>
          <p:cNvSpPr txBox="1"/>
          <p:nvPr/>
        </p:nvSpPr>
        <p:spPr>
          <a:xfrm>
            <a:off x="4389120" y="1901952"/>
            <a:ext cx="3383280" cy="457200"/>
          </a:xfrm>
          <a:prstGeom prst="rect">
            <a:avLst/>
          </a:prstGeom>
          <a:noFill/>
          <a:ln/>
        </p:spPr>
        <p:txBody>
          <a:bodyPr wrap="square" lIns="0" tIns="0" rIns="0" bIns="0" rtlCol="0" anchor="t"/>
          <a:lstStyle/>
          <a:p>
            <a:pPr marL="0" indent="0">
              <a:lnSpc>
                <a:spcPct val="115000"/>
              </a:lnSpc>
              <a:buNone/>
            </a:pPr>
            <a:r>
              <a:rPr lang="en-US" sz="1800" b="1" dirty="0">
                <a:latin typeface="Arial" pitchFamily="34" charset="0"/>
                <a:ea typeface="Arial" pitchFamily="34" charset="-122"/>
                <a:cs typeface="Arial" pitchFamily="34" charset="-120"/>
              </a:rPr>
              <a:t>Stronger governance</a:t>
            </a:r>
            <a:endParaRPr lang="en-US" sz="1800" dirty="0"/>
          </a:p>
        </p:txBody>
      </p:sp>
      <p:sp>
        <p:nvSpPr>
          <p:cNvPr id="10" name="Text 8"/>
          <p:cNvSpPr txBox="1"/>
          <p:nvPr/>
        </p:nvSpPr>
        <p:spPr>
          <a:xfrm>
            <a:off x="4526280" y="2162556"/>
            <a:ext cx="3383280" cy="918972"/>
          </a:xfrm>
          <a:prstGeom prst="rect">
            <a:avLst/>
          </a:prstGeom>
          <a:solidFill>
            <a:srgbClr val="F1D5D5"/>
          </a:solidFill>
          <a:ln/>
        </p:spPr>
        <p:txBody>
          <a:bodyPr wrap="square" lIns="0" tIns="0" rIns="0" bIns="0" rtlCol="0" anchor="t"/>
          <a:lstStyle/>
          <a:p>
            <a:pPr marL="0" indent="0">
              <a:lnSpc>
                <a:spcPct val="150000"/>
              </a:lnSpc>
              <a:spcAft>
                <a:spcPts val="400"/>
              </a:spcAft>
              <a:buNone/>
            </a:pPr>
            <a:r>
              <a:rPr lang="en-US" sz="1800" dirty="0">
                <a:solidFill>
                  <a:srgbClr val="333333"/>
                </a:solidFill>
                <a:latin typeface="Arial" pitchFamily="34" charset="0"/>
                <a:ea typeface="Arial" pitchFamily="34" charset="-122"/>
                <a:cs typeface="Arial" pitchFamily="34" charset="-120"/>
              </a:rPr>
              <a:t>Board-level oversight of maternity quality and safety.</a:t>
            </a:r>
            <a:endParaRPr lang="en-US" sz="1800" dirty="0"/>
          </a:p>
        </p:txBody>
      </p:sp>
      <p:sp>
        <p:nvSpPr>
          <p:cNvPr id="11" name="Shape 9"/>
          <p:cNvSpPr/>
          <p:nvPr/>
        </p:nvSpPr>
        <p:spPr>
          <a:xfrm>
            <a:off x="8138160" y="1828800"/>
            <a:ext cx="3657600" cy="1280160"/>
          </a:xfrm>
          <a:prstGeom prst="rect">
            <a:avLst/>
          </a:prstGeom>
          <a:solidFill>
            <a:srgbClr val="F4F1EC"/>
          </a:solidFill>
          <a:ln w="25400">
            <a:solidFill>
              <a:srgbClr val="1F3A5F"/>
            </a:solidFill>
            <a:prstDash val="solid"/>
          </a:ln>
        </p:spPr>
      </p:sp>
      <p:sp>
        <p:nvSpPr>
          <p:cNvPr id="12" name="Text 10"/>
          <p:cNvSpPr txBox="1"/>
          <p:nvPr/>
        </p:nvSpPr>
        <p:spPr>
          <a:xfrm>
            <a:off x="8275320" y="1901952"/>
            <a:ext cx="3383280" cy="457200"/>
          </a:xfrm>
          <a:prstGeom prst="rect">
            <a:avLst/>
          </a:prstGeom>
          <a:noFill/>
          <a:ln/>
        </p:spPr>
        <p:txBody>
          <a:bodyPr wrap="square" lIns="0" tIns="0" rIns="0" bIns="0" rtlCol="0" anchor="t"/>
          <a:lstStyle/>
          <a:p>
            <a:pPr marL="0" indent="0">
              <a:lnSpc>
                <a:spcPct val="115000"/>
              </a:lnSpc>
              <a:buNone/>
            </a:pPr>
            <a:r>
              <a:rPr lang="en-US" sz="1800" b="1" dirty="0">
                <a:latin typeface="Arial" pitchFamily="34" charset="0"/>
                <a:ea typeface="Arial" pitchFamily="34" charset="-122"/>
                <a:cs typeface="Arial" pitchFamily="34" charset="-120"/>
              </a:rPr>
              <a:t>Multidisciplinary culture</a:t>
            </a:r>
            <a:endParaRPr lang="en-US" sz="1800" dirty="0"/>
          </a:p>
        </p:txBody>
      </p:sp>
      <p:sp>
        <p:nvSpPr>
          <p:cNvPr id="13" name="Text 11"/>
          <p:cNvSpPr txBox="1"/>
          <p:nvPr/>
        </p:nvSpPr>
        <p:spPr>
          <a:xfrm>
            <a:off x="8286750" y="2125980"/>
            <a:ext cx="3383280" cy="1280160"/>
          </a:xfrm>
          <a:prstGeom prst="rect">
            <a:avLst/>
          </a:prstGeom>
          <a:solidFill>
            <a:schemeClr val="tx2">
              <a:lumMod val="20000"/>
              <a:lumOff val="80000"/>
            </a:schemeClr>
          </a:solidFill>
          <a:ln/>
        </p:spPr>
        <p:txBody>
          <a:bodyPr wrap="square" lIns="0" tIns="0" rIns="0" bIns="0" rtlCol="0" anchor="t"/>
          <a:lstStyle/>
          <a:p>
            <a:pPr marL="0" indent="0">
              <a:lnSpc>
                <a:spcPct val="150000"/>
              </a:lnSpc>
              <a:spcAft>
                <a:spcPts val="400"/>
              </a:spcAft>
              <a:buNone/>
            </a:pPr>
            <a:r>
              <a:rPr lang="en-US" sz="1800" dirty="0">
                <a:solidFill>
                  <a:srgbClr val="333333"/>
                </a:solidFill>
                <a:latin typeface="Arial" pitchFamily="34" charset="0"/>
                <a:ea typeface="Arial" pitchFamily="34" charset="-122"/>
                <a:cs typeface="Arial" pitchFamily="34" charset="-120"/>
              </a:rPr>
              <a:t>Psychological safety, teamwork and effective escalation.</a:t>
            </a:r>
            <a:endParaRPr lang="en-US" sz="1800" dirty="0"/>
          </a:p>
        </p:txBody>
      </p:sp>
      <p:sp>
        <p:nvSpPr>
          <p:cNvPr id="14" name="Shape 12"/>
          <p:cNvSpPr/>
          <p:nvPr/>
        </p:nvSpPr>
        <p:spPr>
          <a:xfrm>
            <a:off x="365760" y="3154680"/>
            <a:ext cx="3657600" cy="2331720"/>
          </a:xfrm>
          <a:prstGeom prst="rect">
            <a:avLst/>
          </a:prstGeom>
          <a:solidFill>
            <a:srgbClr val="F4F1EC"/>
          </a:solidFill>
          <a:ln w="25400">
            <a:solidFill>
              <a:srgbClr val="C8553D"/>
            </a:solidFill>
            <a:prstDash val="solid"/>
          </a:ln>
        </p:spPr>
      </p:sp>
      <p:sp>
        <p:nvSpPr>
          <p:cNvPr id="15" name="Text 13"/>
          <p:cNvSpPr txBox="1"/>
          <p:nvPr/>
        </p:nvSpPr>
        <p:spPr>
          <a:xfrm>
            <a:off x="502920" y="3227832"/>
            <a:ext cx="3383280" cy="457200"/>
          </a:xfrm>
          <a:prstGeom prst="rect">
            <a:avLst/>
          </a:prstGeom>
          <a:noFill/>
          <a:ln/>
        </p:spPr>
        <p:txBody>
          <a:bodyPr wrap="square" lIns="0" tIns="0" rIns="0" bIns="0" rtlCol="0" anchor="t"/>
          <a:lstStyle/>
          <a:p>
            <a:pPr marL="0" indent="0">
              <a:lnSpc>
                <a:spcPct val="115000"/>
              </a:lnSpc>
              <a:buNone/>
            </a:pPr>
            <a:r>
              <a:rPr lang="en-US" sz="1800" b="1" dirty="0">
                <a:latin typeface="Arial" pitchFamily="34" charset="0"/>
                <a:ea typeface="Arial" pitchFamily="34" charset="-122"/>
                <a:cs typeface="Arial" pitchFamily="34" charset="-120"/>
              </a:rPr>
              <a:t>Family involvement</a:t>
            </a:r>
            <a:endParaRPr lang="en-US" sz="1800" dirty="0"/>
          </a:p>
        </p:txBody>
      </p:sp>
      <p:sp>
        <p:nvSpPr>
          <p:cNvPr id="16" name="Text 14"/>
          <p:cNvSpPr txBox="1"/>
          <p:nvPr/>
        </p:nvSpPr>
        <p:spPr>
          <a:xfrm>
            <a:off x="502920" y="3685032"/>
            <a:ext cx="3383280" cy="1737360"/>
          </a:xfrm>
          <a:prstGeom prst="rect">
            <a:avLst/>
          </a:prstGeom>
          <a:solidFill>
            <a:srgbClr val="FEE599"/>
          </a:solidFill>
          <a:ln/>
        </p:spPr>
        <p:txBody>
          <a:bodyPr wrap="square" lIns="0" tIns="0" rIns="0" bIns="0" rtlCol="0" anchor="t"/>
          <a:lstStyle/>
          <a:p>
            <a:pPr marL="0" indent="0">
              <a:lnSpc>
                <a:spcPct val="150000"/>
              </a:lnSpc>
              <a:spcAft>
                <a:spcPts val="400"/>
              </a:spcAft>
              <a:buNone/>
            </a:pPr>
            <a:r>
              <a:rPr lang="en-US" sz="1800" dirty="0">
                <a:solidFill>
                  <a:srgbClr val="333333"/>
                </a:solidFill>
                <a:latin typeface="Arial" pitchFamily="34" charset="0"/>
                <a:ea typeface="Arial" pitchFamily="34" charset="-122"/>
                <a:cs typeface="Arial" pitchFamily="34" charset="-120"/>
              </a:rPr>
              <a:t>Listen to women and families and meaningfully involve them following incidents.</a:t>
            </a:r>
            <a:endParaRPr lang="en-US" sz="1800" dirty="0"/>
          </a:p>
        </p:txBody>
      </p:sp>
      <p:sp>
        <p:nvSpPr>
          <p:cNvPr id="17" name="Shape 15"/>
          <p:cNvSpPr/>
          <p:nvPr/>
        </p:nvSpPr>
        <p:spPr>
          <a:xfrm>
            <a:off x="4251960" y="3154680"/>
            <a:ext cx="3657600" cy="2331720"/>
          </a:xfrm>
          <a:prstGeom prst="rect">
            <a:avLst/>
          </a:prstGeom>
          <a:solidFill>
            <a:srgbClr val="F4F1EC"/>
          </a:solidFill>
          <a:ln w="25400">
            <a:solidFill>
              <a:srgbClr val="1F3A5F"/>
            </a:solidFill>
            <a:prstDash val="solid"/>
          </a:ln>
        </p:spPr>
      </p:sp>
      <p:sp>
        <p:nvSpPr>
          <p:cNvPr id="18" name="Text 16"/>
          <p:cNvSpPr txBox="1"/>
          <p:nvPr/>
        </p:nvSpPr>
        <p:spPr>
          <a:xfrm>
            <a:off x="4389120" y="3227832"/>
            <a:ext cx="3383280" cy="731520"/>
          </a:xfrm>
          <a:prstGeom prst="rect">
            <a:avLst/>
          </a:prstGeom>
          <a:noFill/>
          <a:ln/>
        </p:spPr>
        <p:txBody>
          <a:bodyPr wrap="square" lIns="0" tIns="0" rIns="0" bIns="0" rtlCol="0" anchor="t"/>
          <a:lstStyle/>
          <a:p>
            <a:pPr marL="0" indent="0">
              <a:lnSpc>
                <a:spcPct val="115000"/>
              </a:lnSpc>
              <a:buNone/>
            </a:pPr>
            <a:r>
              <a:rPr lang="en-US" sz="1800" b="1" dirty="0">
                <a:latin typeface="Arial" pitchFamily="34" charset="0"/>
                <a:ea typeface="Arial" pitchFamily="34" charset="-122"/>
                <a:cs typeface="Arial" pitchFamily="34" charset="-120"/>
              </a:rPr>
              <a:t>Systems-based incident learning</a:t>
            </a:r>
            <a:endParaRPr lang="en-US" sz="1800" dirty="0"/>
          </a:p>
        </p:txBody>
      </p:sp>
      <p:sp>
        <p:nvSpPr>
          <p:cNvPr id="19" name="Text 17"/>
          <p:cNvSpPr txBox="1"/>
          <p:nvPr/>
        </p:nvSpPr>
        <p:spPr>
          <a:xfrm>
            <a:off x="4526280" y="3822192"/>
            <a:ext cx="3383280" cy="1600200"/>
          </a:xfrm>
          <a:prstGeom prst="rect">
            <a:avLst/>
          </a:prstGeom>
          <a:solidFill>
            <a:srgbClr val="D6EAF1"/>
          </a:solidFill>
          <a:ln/>
        </p:spPr>
        <p:txBody>
          <a:bodyPr wrap="square" lIns="0" tIns="0" rIns="0" bIns="0" rtlCol="0" anchor="t"/>
          <a:lstStyle/>
          <a:p>
            <a:pPr marL="0" indent="0">
              <a:lnSpc>
                <a:spcPct val="150000"/>
              </a:lnSpc>
              <a:spcAft>
                <a:spcPts val="400"/>
              </a:spcAft>
              <a:buNone/>
            </a:pPr>
            <a:r>
              <a:rPr lang="en-US" sz="1800" dirty="0">
                <a:solidFill>
                  <a:srgbClr val="333333"/>
                </a:solidFill>
                <a:latin typeface="Arial" pitchFamily="34" charset="0"/>
                <a:ea typeface="Arial" pitchFamily="34" charset="-122"/>
                <a:cs typeface="Arial" pitchFamily="34" charset="-120"/>
              </a:rPr>
              <a:t>Apply PSIRF principles to understand contributory factors and translate learning into improvement</a:t>
            </a:r>
            <a:r>
              <a:rPr lang="en-GB" sz="1800" dirty="0">
                <a:solidFill>
                  <a:srgbClr val="333333"/>
                </a:solidFill>
                <a:latin typeface="Arial" pitchFamily="34" charset="0"/>
                <a:ea typeface="Arial" pitchFamily="34" charset="-122"/>
                <a:cs typeface="Arial" pitchFamily="34" charset="-120"/>
              </a:rPr>
              <a:t> (NHS,2022).</a:t>
            </a:r>
            <a:endParaRPr lang="en-US" sz="1800" dirty="0"/>
          </a:p>
        </p:txBody>
      </p:sp>
      <p:sp>
        <p:nvSpPr>
          <p:cNvPr id="20" name="Shape 18"/>
          <p:cNvSpPr/>
          <p:nvPr/>
        </p:nvSpPr>
        <p:spPr>
          <a:xfrm>
            <a:off x="8138160" y="3154680"/>
            <a:ext cx="3657600" cy="2331720"/>
          </a:xfrm>
          <a:prstGeom prst="rect">
            <a:avLst/>
          </a:prstGeom>
          <a:solidFill>
            <a:srgbClr val="F4F1EC"/>
          </a:solidFill>
          <a:ln w="25400">
            <a:solidFill>
              <a:srgbClr val="C8553D"/>
            </a:solidFill>
            <a:prstDash val="solid"/>
          </a:ln>
        </p:spPr>
      </p:sp>
      <p:sp>
        <p:nvSpPr>
          <p:cNvPr id="21" name="Text 19"/>
          <p:cNvSpPr txBox="1"/>
          <p:nvPr/>
        </p:nvSpPr>
        <p:spPr>
          <a:xfrm>
            <a:off x="8275320" y="3227832"/>
            <a:ext cx="3383280" cy="457200"/>
          </a:xfrm>
          <a:prstGeom prst="rect">
            <a:avLst/>
          </a:prstGeom>
          <a:noFill/>
          <a:ln/>
        </p:spPr>
        <p:txBody>
          <a:bodyPr wrap="square" lIns="0" tIns="0" rIns="0" bIns="0" rtlCol="0" anchor="t"/>
          <a:lstStyle/>
          <a:p>
            <a:pPr marL="0" indent="0">
              <a:lnSpc>
                <a:spcPct val="115000"/>
              </a:lnSpc>
              <a:buNone/>
            </a:pPr>
            <a:r>
              <a:rPr lang="en-US" sz="1800" b="1" dirty="0">
                <a:latin typeface="Arial" pitchFamily="34" charset="0"/>
                <a:ea typeface="Arial" pitchFamily="34" charset="-122"/>
                <a:cs typeface="Arial" pitchFamily="34" charset="-120"/>
              </a:rPr>
              <a:t>Continuous assurance</a:t>
            </a:r>
            <a:endParaRPr lang="en-US" sz="1800" dirty="0"/>
          </a:p>
        </p:txBody>
      </p:sp>
      <p:sp>
        <p:nvSpPr>
          <p:cNvPr id="22" name="Text 20"/>
          <p:cNvSpPr txBox="1"/>
          <p:nvPr/>
        </p:nvSpPr>
        <p:spPr>
          <a:xfrm>
            <a:off x="8275320" y="3685032"/>
            <a:ext cx="3383280" cy="1737360"/>
          </a:xfrm>
          <a:prstGeom prst="rect">
            <a:avLst/>
          </a:prstGeom>
          <a:solidFill>
            <a:srgbClr val="E5BFB1"/>
          </a:solidFill>
          <a:ln/>
        </p:spPr>
        <p:txBody>
          <a:bodyPr wrap="square" lIns="0" tIns="0" rIns="0" bIns="0" rtlCol="0" anchor="t"/>
          <a:lstStyle/>
          <a:p>
            <a:pPr marL="0" indent="0">
              <a:lnSpc>
                <a:spcPct val="150000"/>
              </a:lnSpc>
              <a:spcAft>
                <a:spcPts val="400"/>
              </a:spcAft>
              <a:buNone/>
            </a:pPr>
            <a:r>
              <a:rPr lang="en-US" sz="1800" dirty="0">
                <a:solidFill>
                  <a:srgbClr val="333333"/>
                </a:solidFill>
                <a:latin typeface="Arial" pitchFamily="34" charset="0"/>
                <a:ea typeface="Arial" pitchFamily="34" charset="-122"/>
                <a:cs typeface="Arial" pitchFamily="34" charset="-120"/>
              </a:rPr>
              <a:t>Audit → feedback → improvement → re-evaluation.</a:t>
            </a:r>
            <a:endParaRPr lang="en-US" sz="1800" dirty="0"/>
          </a:p>
        </p:txBody>
      </p:sp>
      <p:sp>
        <p:nvSpPr>
          <p:cNvPr id="23" name="Shape 21"/>
          <p:cNvSpPr/>
          <p:nvPr/>
        </p:nvSpPr>
        <p:spPr>
          <a:xfrm>
            <a:off x="457200" y="5532120"/>
            <a:ext cx="11274552" cy="914400"/>
          </a:xfrm>
          <a:prstGeom prst="rect">
            <a:avLst/>
          </a:prstGeom>
          <a:solidFill>
            <a:srgbClr val="FBE9E4"/>
          </a:solidFill>
          <a:ln w="25400">
            <a:solidFill>
              <a:srgbClr val="C8553D"/>
            </a:solidFill>
            <a:prstDash val="solid"/>
          </a:ln>
        </p:spPr>
      </p:sp>
      <p:sp>
        <p:nvSpPr>
          <p:cNvPr id="24" name="Text 22"/>
          <p:cNvSpPr txBox="1"/>
          <p:nvPr/>
        </p:nvSpPr>
        <p:spPr>
          <a:xfrm>
            <a:off x="640080" y="5605272"/>
            <a:ext cx="10881360" cy="768096"/>
          </a:xfrm>
          <a:prstGeom prst="rect">
            <a:avLst/>
          </a:prstGeom>
          <a:noFill/>
          <a:ln/>
        </p:spPr>
        <p:txBody>
          <a:bodyPr wrap="square" lIns="0" tIns="0" rIns="0" bIns="0" rtlCol="0" anchor="t"/>
          <a:lstStyle/>
          <a:p>
            <a:pPr marL="0" indent="0">
              <a:lnSpc>
                <a:spcPct val="150000"/>
              </a:lnSpc>
              <a:buNone/>
            </a:pPr>
            <a:r>
              <a:rPr lang="en-US" sz="1800" b="1" dirty="0">
                <a:latin typeface="Arial" pitchFamily="34" charset="0"/>
                <a:ea typeface="Arial" pitchFamily="34" charset="-122"/>
                <a:cs typeface="Arial" pitchFamily="34" charset="-120"/>
              </a:rPr>
              <a:t>Critical recommendation</a:t>
            </a:r>
            <a:r>
              <a:rPr lang="en-US" sz="1800" b="1" dirty="0">
                <a:solidFill>
                  <a:srgbClr val="C8553D"/>
                </a:solidFill>
                <a:latin typeface="Arial" pitchFamily="34" charset="0"/>
                <a:ea typeface="Arial" pitchFamily="34" charset="-122"/>
                <a:cs typeface="Arial" pitchFamily="34" charset="-120"/>
              </a:rPr>
              <a:t>: </a:t>
            </a:r>
            <a:r>
              <a:rPr lang="en-US" sz="1800" dirty="0">
                <a:solidFill>
                  <a:srgbClr val="333333"/>
                </a:solidFill>
                <a:latin typeface="Arial" pitchFamily="34" charset="0"/>
                <a:ea typeface="Arial" pitchFamily="34" charset="-122"/>
                <a:cs typeface="Arial" pitchFamily="34" charset="-120"/>
              </a:rPr>
              <a:t>Success should be measured by demonstrable changes in safety culture, processes and outcomes—not merely policy compliance</a:t>
            </a:r>
            <a:r>
              <a:rPr lang="en-GB" sz="1800" dirty="0">
                <a:solidFill>
                  <a:srgbClr val="333333"/>
                </a:solidFill>
                <a:latin typeface="Arial" pitchFamily="34" charset="0"/>
                <a:ea typeface="Arial" pitchFamily="34" charset="-122"/>
                <a:cs typeface="Arial" pitchFamily="34" charset="-120"/>
              </a:rPr>
              <a:t> (CQC,2024).</a:t>
            </a:r>
            <a:endParaRPr lang="en-US" sz="18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hape 0">
            <a:extLst>
              <a:ext uri="{FF2B5EF4-FFF2-40B4-BE49-F238E27FC236}">
                <a16:creationId xmlns:a16="http://schemas.microsoft.com/office/drawing/2014/main" id="{1FCAAD3C-8652-2D68-9107-596CF19B67F0}"/>
              </a:ext>
            </a:extLst>
          </p:cNvPr>
          <p:cNvSpPr/>
          <p:nvPr/>
        </p:nvSpPr>
        <p:spPr>
          <a:xfrm>
            <a:off x="0" y="0"/>
            <a:ext cx="12188952" cy="914400"/>
          </a:xfrm>
          <a:prstGeom prst="rect">
            <a:avLst/>
          </a:prstGeom>
          <a:solidFill>
            <a:srgbClr val="1F3A5F"/>
          </a:solidFill>
          <a:ln/>
        </p:spPr>
      </p:sp>
      <p:sp>
        <p:nvSpPr>
          <p:cNvPr id="7" name="Text 1">
            <a:extLst>
              <a:ext uri="{FF2B5EF4-FFF2-40B4-BE49-F238E27FC236}">
                <a16:creationId xmlns:a16="http://schemas.microsoft.com/office/drawing/2014/main" id="{657FC9B4-ECD5-7295-CFCE-BD273773EB24}"/>
              </a:ext>
            </a:extLst>
          </p:cNvPr>
          <p:cNvSpPr txBox="1"/>
          <p:nvPr/>
        </p:nvSpPr>
        <p:spPr>
          <a:xfrm>
            <a:off x="457200" y="0"/>
            <a:ext cx="11247120" cy="914400"/>
          </a:xfrm>
          <a:prstGeom prst="rect">
            <a:avLst/>
          </a:prstGeom>
          <a:noFill/>
          <a:ln/>
        </p:spPr>
        <p:txBody>
          <a:bodyPr wrap="square" lIns="0" tIns="0" rIns="0" bIns="0" rtlCol="0" anchor="ctr"/>
          <a:lstStyle/>
          <a:p>
            <a:r>
              <a:rPr lang="en-GB" sz="2800" b="1">
                <a:solidFill>
                  <a:schemeClr val="bg1"/>
                </a:solidFill>
              </a:rPr>
              <a:t>Measuring and Sustaining Maternity Safety Improvement</a:t>
            </a:r>
          </a:p>
        </p:txBody>
      </p:sp>
      <p:sp>
        <p:nvSpPr>
          <p:cNvPr id="9" name="Shape 18">
            <a:extLst>
              <a:ext uri="{FF2B5EF4-FFF2-40B4-BE49-F238E27FC236}">
                <a16:creationId xmlns:a16="http://schemas.microsoft.com/office/drawing/2014/main" id="{9FCE1D39-3A9E-0661-9031-AD8A534C227E}"/>
              </a:ext>
            </a:extLst>
          </p:cNvPr>
          <p:cNvSpPr/>
          <p:nvPr/>
        </p:nvSpPr>
        <p:spPr>
          <a:xfrm>
            <a:off x="89535" y="1011555"/>
            <a:ext cx="3657600" cy="2331720"/>
          </a:xfrm>
          <a:prstGeom prst="rect">
            <a:avLst/>
          </a:prstGeom>
          <a:solidFill>
            <a:srgbClr val="F4F1EC"/>
          </a:solidFill>
          <a:ln w="25400">
            <a:solidFill>
              <a:srgbClr val="C8553D"/>
            </a:solidFill>
            <a:prstDash val="solid"/>
          </a:ln>
        </p:spPr>
      </p:sp>
      <p:sp>
        <p:nvSpPr>
          <p:cNvPr id="11" name="Shape 18">
            <a:extLst>
              <a:ext uri="{FF2B5EF4-FFF2-40B4-BE49-F238E27FC236}">
                <a16:creationId xmlns:a16="http://schemas.microsoft.com/office/drawing/2014/main" id="{35F52D9B-71B8-F950-E27F-DBA991B23B16}"/>
              </a:ext>
            </a:extLst>
          </p:cNvPr>
          <p:cNvSpPr/>
          <p:nvPr/>
        </p:nvSpPr>
        <p:spPr>
          <a:xfrm>
            <a:off x="3873341" y="1011555"/>
            <a:ext cx="3657600" cy="2331720"/>
          </a:xfrm>
          <a:prstGeom prst="rect">
            <a:avLst/>
          </a:prstGeom>
          <a:solidFill>
            <a:srgbClr val="F4F1EC"/>
          </a:solidFill>
          <a:ln w="25400">
            <a:solidFill>
              <a:srgbClr val="C8553D"/>
            </a:solidFill>
            <a:prstDash val="solid"/>
          </a:ln>
        </p:spPr>
      </p:sp>
      <p:sp>
        <p:nvSpPr>
          <p:cNvPr id="13" name="TextBox 12">
            <a:extLst>
              <a:ext uri="{FF2B5EF4-FFF2-40B4-BE49-F238E27FC236}">
                <a16:creationId xmlns:a16="http://schemas.microsoft.com/office/drawing/2014/main" id="{5D067ADD-24D4-EFED-BDB6-58D9A0D9B243}"/>
              </a:ext>
            </a:extLst>
          </p:cNvPr>
          <p:cNvSpPr txBox="1"/>
          <p:nvPr/>
        </p:nvSpPr>
        <p:spPr>
          <a:xfrm>
            <a:off x="89535" y="1011555"/>
            <a:ext cx="3556991" cy="2308324"/>
          </a:xfrm>
          <a:prstGeom prst="rect">
            <a:avLst/>
          </a:prstGeom>
          <a:solidFill>
            <a:srgbClr val="E5BFB1"/>
          </a:solidFill>
        </p:spPr>
        <p:txBody>
          <a:bodyPr wrap="square">
            <a:spAutoFit/>
          </a:bodyPr>
          <a:lstStyle/>
          <a:p>
            <a:pPr>
              <a:buNone/>
            </a:pPr>
            <a:r>
              <a:rPr lang="en-GB" b="1" dirty="0">
                <a:latin typeface="Arial" panose="020B0604020202020204" pitchFamily="34" charset="0"/>
                <a:cs typeface="Arial" panose="020B0604020202020204" pitchFamily="34" charset="0"/>
              </a:rPr>
              <a:t>Workforce Safety</a:t>
            </a:r>
            <a:endParaRPr lang="en-GB" dirty="0">
              <a:latin typeface="Arial" panose="020B0604020202020204" pitchFamily="34" charset="0"/>
              <a:cs typeface="Arial" panose="020B0604020202020204" pitchFamily="34" charset="0"/>
            </a:endParaRPr>
          </a:p>
          <a:p>
            <a:pPr marL="342900" lvl="0" indent="-342900">
              <a:buFont typeface="Arial" panose="020B0604020202020204" pitchFamily="34" charset="0"/>
              <a:buChar char="•"/>
            </a:pPr>
            <a:r>
              <a:rPr lang="en-GB" dirty="0">
                <a:latin typeface="Arial" panose="020B0604020202020204" pitchFamily="34" charset="0"/>
                <a:cs typeface="Arial" panose="020B0604020202020204" pitchFamily="34" charset="0"/>
              </a:rPr>
              <a:t>Monitor maternity staffing levels and skill mix against safe staffing requirements (Ockenden, 2022).</a:t>
            </a:r>
          </a:p>
          <a:p>
            <a:pPr marL="342900" lvl="0" indent="-342900">
              <a:buFont typeface="Arial" panose="020B0604020202020204" pitchFamily="34" charset="0"/>
              <a:buChar char="•"/>
            </a:pPr>
            <a:r>
              <a:rPr lang="en-GB" dirty="0">
                <a:latin typeface="Arial" panose="020B0604020202020204" pitchFamily="34" charset="0"/>
                <a:cs typeface="Arial" panose="020B0604020202020204" pitchFamily="34" charset="0"/>
              </a:rPr>
              <a:t>Audit compliance with clinical escalation procedures (Ockenden, 2022).</a:t>
            </a:r>
          </a:p>
        </p:txBody>
      </p:sp>
      <p:sp>
        <p:nvSpPr>
          <p:cNvPr id="15" name="TextBox 14">
            <a:extLst>
              <a:ext uri="{FF2B5EF4-FFF2-40B4-BE49-F238E27FC236}">
                <a16:creationId xmlns:a16="http://schemas.microsoft.com/office/drawing/2014/main" id="{FF89AAC9-3DEB-47A4-25EF-FCFC8FC9489D}"/>
              </a:ext>
            </a:extLst>
          </p:cNvPr>
          <p:cNvSpPr txBox="1"/>
          <p:nvPr/>
        </p:nvSpPr>
        <p:spPr>
          <a:xfrm>
            <a:off x="3873342" y="1011554"/>
            <a:ext cx="3657600" cy="2308323"/>
          </a:xfrm>
          <a:prstGeom prst="rect">
            <a:avLst/>
          </a:prstGeom>
          <a:noFill/>
        </p:spPr>
        <p:txBody>
          <a:bodyPr wrap="square">
            <a:spAutoFit/>
          </a:bodyPr>
          <a:lstStyle/>
          <a:p>
            <a:pPr>
              <a:buNone/>
            </a:pPr>
            <a:r>
              <a:rPr lang="en-GB" b="1" dirty="0">
                <a:latin typeface="Arial" panose="020B0604020202020204" pitchFamily="34" charset="0"/>
                <a:cs typeface="Arial" panose="020B0604020202020204" pitchFamily="34" charset="0"/>
              </a:rPr>
              <a:t>Governance and Accountability</a:t>
            </a:r>
            <a:endParaRPr lang="en-GB" dirty="0">
              <a:latin typeface="Arial" panose="020B0604020202020204" pitchFamily="34" charset="0"/>
              <a:cs typeface="Arial" panose="020B0604020202020204" pitchFamily="34" charset="0"/>
            </a:endParaRPr>
          </a:p>
          <a:p>
            <a:pPr marL="342900" lvl="0" indent="-342900">
              <a:buFont typeface="Arial" panose="020B0604020202020204" pitchFamily="34" charset="0"/>
              <a:buChar char="•"/>
            </a:pPr>
            <a:r>
              <a:rPr lang="en-GB" dirty="0">
                <a:latin typeface="Arial" panose="020B0604020202020204" pitchFamily="34" charset="0"/>
                <a:cs typeface="Arial" panose="020B0604020202020204" pitchFamily="34" charset="0"/>
              </a:rPr>
              <a:t>Require board-level oversight of maternity safety and corrective actions (Ockenden, 2022).</a:t>
            </a:r>
          </a:p>
          <a:p>
            <a:pPr marL="342900" lvl="0" indent="-342900">
              <a:buFont typeface="Arial" panose="020B0604020202020204" pitchFamily="34" charset="0"/>
              <a:buChar char="•"/>
            </a:pPr>
            <a:r>
              <a:rPr lang="en-GB" dirty="0">
                <a:latin typeface="Arial" panose="020B0604020202020204" pitchFamily="34" charset="0"/>
                <a:cs typeface="Arial" panose="020B0604020202020204" pitchFamily="34" charset="0"/>
              </a:rPr>
              <a:t>Verify that agreed improvements are implemented and sustained.</a:t>
            </a:r>
          </a:p>
        </p:txBody>
      </p:sp>
      <p:sp>
        <p:nvSpPr>
          <p:cNvPr id="21" name="Shape 18">
            <a:extLst>
              <a:ext uri="{FF2B5EF4-FFF2-40B4-BE49-F238E27FC236}">
                <a16:creationId xmlns:a16="http://schemas.microsoft.com/office/drawing/2014/main" id="{84DD1664-5988-3B16-CF5B-E9F5F30A7A84}"/>
              </a:ext>
            </a:extLst>
          </p:cNvPr>
          <p:cNvSpPr/>
          <p:nvPr/>
        </p:nvSpPr>
        <p:spPr>
          <a:xfrm>
            <a:off x="7541691" y="1025036"/>
            <a:ext cx="3657600" cy="2331720"/>
          </a:xfrm>
          <a:prstGeom prst="rect">
            <a:avLst/>
          </a:prstGeom>
          <a:solidFill>
            <a:srgbClr val="F4F1EC"/>
          </a:solidFill>
          <a:ln w="25400">
            <a:solidFill>
              <a:srgbClr val="C8553D"/>
            </a:solidFill>
            <a:prstDash val="solid"/>
          </a:ln>
        </p:spPr>
      </p:sp>
      <p:sp>
        <p:nvSpPr>
          <p:cNvPr id="23" name="Shape 18">
            <a:extLst>
              <a:ext uri="{FF2B5EF4-FFF2-40B4-BE49-F238E27FC236}">
                <a16:creationId xmlns:a16="http://schemas.microsoft.com/office/drawing/2014/main" id="{C2C24C12-9DB7-997A-FADE-53F06F851D9B}"/>
              </a:ext>
            </a:extLst>
          </p:cNvPr>
          <p:cNvSpPr/>
          <p:nvPr/>
        </p:nvSpPr>
        <p:spPr>
          <a:xfrm>
            <a:off x="110966" y="3319877"/>
            <a:ext cx="3657600" cy="2331720"/>
          </a:xfrm>
          <a:prstGeom prst="rect">
            <a:avLst/>
          </a:prstGeom>
          <a:solidFill>
            <a:srgbClr val="F4F1EC"/>
          </a:solidFill>
          <a:ln w="25400">
            <a:solidFill>
              <a:srgbClr val="C8553D"/>
            </a:solidFill>
            <a:prstDash val="solid"/>
          </a:ln>
        </p:spPr>
      </p:sp>
      <p:sp>
        <p:nvSpPr>
          <p:cNvPr id="25" name="Shape 18">
            <a:extLst>
              <a:ext uri="{FF2B5EF4-FFF2-40B4-BE49-F238E27FC236}">
                <a16:creationId xmlns:a16="http://schemas.microsoft.com/office/drawing/2014/main" id="{3FEF6D79-300D-FB01-05E8-951EC9200B4A}"/>
              </a:ext>
            </a:extLst>
          </p:cNvPr>
          <p:cNvSpPr/>
          <p:nvPr/>
        </p:nvSpPr>
        <p:spPr>
          <a:xfrm>
            <a:off x="3862591" y="3343275"/>
            <a:ext cx="3657600" cy="2331720"/>
          </a:xfrm>
          <a:prstGeom prst="rect">
            <a:avLst/>
          </a:prstGeom>
          <a:solidFill>
            <a:srgbClr val="F4F1EC"/>
          </a:solidFill>
          <a:ln w="25400">
            <a:solidFill>
              <a:srgbClr val="C8553D"/>
            </a:solidFill>
            <a:prstDash val="solid"/>
          </a:ln>
        </p:spPr>
      </p:sp>
      <p:sp>
        <p:nvSpPr>
          <p:cNvPr id="27" name="TextBox 26">
            <a:extLst>
              <a:ext uri="{FF2B5EF4-FFF2-40B4-BE49-F238E27FC236}">
                <a16:creationId xmlns:a16="http://schemas.microsoft.com/office/drawing/2014/main" id="{4B2EC677-6314-7F42-97C2-4BCDF96FEBA7}"/>
              </a:ext>
            </a:extLst>
          </p:cNvPr>
          <p:cNvSpPr txBox="1"/>
          <p:nvPr/>
        </p:nvSpPr>
        <p:spPr>
          <a:xfrm>
            <a:off x="7541691" y="1079266"/>
            <a:ext cx="3762375" cy="2031325"/>
          </a:xfrm>
          <a:prstGeom prst="rect">
            <a:avLst/>
          </a:prstGeom>
          <a:solidFill>
            <a:schemeClr val="accent6">
              <a:lumMod val="20000"/>
              <a:lumOff val="80000"/>
            </a:schemeClr>
          </a:solidFill>
        </p:spPr>
        <p:txBody>
          <a:bodyPr wrap="square">
            <a:spAutoFit/>
          </a:bodyPr>
          <a:lstStyle/>
          <a:p>
            <a:pPr>
              <a:buNone/>
            </a:pPr>
            <a:r>
              <a:rPr lang="en-GB" b="1" dirty="0">
                <a:latin typeface="Arial" panose="020B0604020202020204" pitchFamily="34" charset="0"/>
                <a:cs typeface="Arial" panose="020B0604020202020204" pitchFamily="34" charset="0"/>
              </a:rPr>
              <a:t>Safety Culture and Teamwork</a:t>
            </a:r>
            <a:endParaRPr lang="en-GB" dirty="0">
              <a:latin typeface="Arial" panose="020B0604020202020204" pitchFamily="34" charset="0"/>
              <a:cs typeface="Arial" panose="020B0604020202020204" pitchFamily="34" charset="0"/>
            </a:endParaRPr>
          </a:p>
          <a:p>
            <a:pPr marL="342900" lvl="0" indent="-342900">
              <a:buFont typeface="Arial" panose="020B0604020202020204" pitchFamily="34" charset="0"/>
              <a:buChar char="•"/>
            </a:pPr>
            <a:r>
              <a:rPr lang="en-GB" dirty="0">
                <a:latin typeface="Arial" panose="020B0604020202020204" pitchFamily="34" charset="0"/>
                <a:cs typeface="Arial" panose="020B0604020202020204" pitchFamily="34" charset="0"/>
              </a:rPr>
              <a:t>Evaluate multidisciplinary teamwork and psychological safety through staff feedback (Ockenden, 2022).</a:t>
            </a:r>
          </a:p>
          <a:p>
            <a:pPr marL="342900" lvl="0" indent="-342900">
              <a:buFont typeface="Arial" panose="020B0604020202020204" pitchFamily="34" charset="0"/>
              <a:buChar char="•"/>
            </a:pPr>
            <a:r>
              <a:rPr lang="en-GB" dirty="0">
                <a:latin typeface="Arial" panose="020B0604020202020204" pitchFamily="34" charset="0"/>
                <a:cs typeface="Arial" panose="020B0604020202020204" pitchFamily="34" charset="0"/>
              </a:rPr>
              <a:t>Audit whether staff concerns are escalated and addressed.</a:t>
            </a:r>
          </a:p>
        </p:txBody>
      </p:sp>
      <p:sp>
        <p:nvSpPr>
          <p:cNvPr id="29" name="TextBox 28">
            <a:extLst>
              <a:ext uri="{FF2B5EF4-FFF2-40B4-BE49-F238E27FC236}">
                <a16:creationId xmlns:a16="http://schemas.microsoft.com/office/drawing/2014/main" id="{AD2DB164-3663-B044-82CC-2B7BAB36F166}"/>
              </a:ext>
            </a:extLst>
          </p:cNvPr>
          <p:cNvSpPr txBox="1"/>
          <p:nvPr/>
        </p:nvSpPr>
        <p:spPr>
          <a:xfrm>
            <a:off x="188356" y="3319877"/>
            <a:ext cx="3521273" cy="2308324"/>
          </a:xfrm>
          <a:prstGeom prst="rect">
            <a:avLst/>
          </a:prstGeom>
          <a:solidFill>
            <a:srgbClr val="D6EAF1"/>
          </a:solidFill>
        </p:spPr>
        <p:txBody>
          <a:bodyPr wrap="square">
            <a:spAutoFit/>
          </a:bodyPr>
          <a:lstStyle/>
          <a:p>
            <a:pPr>
              <a:buNone/>
            </a:pPr>
            <a:r>
              <a:rPr lang="en-GB" b="1" dirty="0">
                <a:latin typeface="Arial" panose="020B0604020202020204" pitchFamily="34" charset="0"/>
                <a:cs typeface="Arial" panose="020B0604020202020204" pitchFamily="34" charset="0"/>
              </a:rPr>
              <a:t>Family Involvement</a:t>
            </a:r>
            <a:endParaRPr lang="en-GB" dirty="0">
              <a:latin typeface="Arial" panose="020B0604020202020204" pitchFamily="34" charset="0"/>
              <a:cs typeface="Arial" panose="020B0604020202020204" pitchFamily="34" charset="0"/>
            </a:endParaRPr>
          </a:p>
          <a:p>
            <a:pPr marL="342900" lvl="0" indent="-342900">
              <a:buFont typeface="Arial" panose="020B0604020202020204" pitchFamily="34" charset="0"/>
              <a:buChar char="•"/>
            </a:pPr>
            <a:r>
              <a:rPr lang="en-GB" dirty="0">
                <a:latin typeface="Arial" panose="020B0604020202020204" pitchFamily="34" charset="0"/>
                <a:cs typeface="Arial" panose="020B0604020202020204" pitchFamily="34" charset="0"/>
              </a:rPr>
              <a:t>Monitor how women's and families' concerns are recorded, investigated and addressed (Ockenden, 2022).</a:t>
            </a:r>
          </a:p>
          <a:p>
            <a:pPr marL="342900" lvl="0" indent="-342900">
              <a:buFont typeface="Arial" panose="020B0604020202020204" pitchFamily="34" charset="0"/>
              <a:buChar char="•"/>
            </a:pPr>
            <a:r>
              <a:rPr lang="en-GB" dirty="0">
                <a:latin typeface="Arial" panose="020B0604020202020204" pitchFamily="34" charset="0"/>
                <a:cs typeface="Arial" panose="020B0604020202020204" pitchFamily="34" charset="0"/>
              </a:rPr>
              <a:t>Use family feedback to inform service improvements.</a:t>
            </a:r>
          </a:p>
        </p:txBody>
      </p:sp>
      <p:sp>
        <p:nvSpPr>
          <p:cNvPr id="31" name="TextBox 30">
            <a:extLst>
              <a:ext uri="{FF2B5EF4-FFF2-40B4-BE49-F238E27FC236}">
                <a16:creationId xmlns:a16="http://schemas.microsoft.com/office/drawing/2014/main" id="{39568962-674A-B303-871B-BF2207B0D6BC}"/>
              </a:ext>
            </a:extLst>
          </p:cNvPr>
          <p:cNvSpPr txBox="1"/>
          <p:nvPr/>
        </p:nvSpPr>
        <p:spPr>
          <a:xfrm>
            <a:off x="3956616" y="3366673"/>
            <a:ext cx="3657600" cy="2308324"/>
          </a:xfrm>
          <a:prstGeom prst="rect">
            <a:avLst/>
          </a:prstGeom>
          <a:solidFill>
            <a:schemeClr val="accent4">
              <a:lumMod val="20000"/>
              <a:lumOff val="80000"/>
            </a:schemeClr>
          </a:solidFill>
        </p:spPr>
        <p:txBody>
          <a:bodyPr wrap="square">
            <a:spAutoFit/>
          </a:bodyPr>
          <a:lstStyle/>
          <a:p>
            <a:pPr>
              <a:buNone/>
            </a:pPr>
            <a:r>
              <a:rPr lang="en-GB" b="1" dirty="0">
                <a:latin typeface="Arial" panose="020B0604020202020204" pitchFamily="34" charset="0"/>
                <a:cs typeface="Arial" panose="020B0604020202020204" pitchFamily="34" charset="0"/>
              </a:rPr>
              <a:t>Systems-Based Incident Learning</a:t>
            </a:r>
            <a:endParaRPr lang="en-GB" dirty="0">
              <a:latin typeface="Arial" panose="020B0604020202020204" pitchFamily="34" charset="0"/>
              <a:cs typeface="Arial" panose="020B0604020202020204" pitchFamily="34" charset="0"/>
            </a:endParaRPr>
          </a:p>
          <a:p>
            <a:pPr marL="342900" lvl="0" indent="-342900">
              <a:buFont typeface="Arial" panose="020B0604020202020204" pitchFamily="34" charset="0"/>
              <a:buChar char="•"/>
            </a:pPr>
            <a:r>
              <a:rPr lang="en-GB" dirty="0">
                <a:latin typeface="Arial" panose="020B0604020202020204" pitchFamily="34" charset="0"/>
                <a:cs typeface="Arial" panose="020B0604020202020204" pitchFamily="34" charset="0"/>
              </a:rPr>
              <a:t>Evaluate the quality of incident responses and identification of contributory factors (NHS England, 2022).</a:t>
            </a:r>
          </a:p>
          <a:p>
            <a:pPr marL="342900" lvl="0" indent="-342900">
              <a:buFont typeface="Arial" panose="020B0604020202020204" pitchFamily="34" charset="0"/>
              <a:buChar char="•"/>
            </a:pPr>
            <a:r>
              <a:rPr lang="en-GB" dirty="0">
                <a:latin typeface="Arial" panose="020B0604020202020204" pitchFamily="34" charset="0"/>
                <a:cs typeface="Arial" panose="020B0604020202020204" pitchFamily="34" charset="0"/>
              </a:rPr>
              <a:t>Monitor whether learning leads to changes in clinical practice.</a:t>
            </a:r>
          </a:p>
        </p:txBody>
      </p:sp>
      <p:sp>
        <p:nvSpPr>
          <p:cNvPr id="33" name="Shape 18">
            <a:extLst>
              <a:ext uri="{FF2B5EF4-FFF2-40B4-BE49-F238E27FC236}">
                <a16:creationId xmlns:a16="http://schemas.microsoft.com/office/drawing/2014/main" id="{9BFCCE34-E39D-11B9-E091-3D0583D75644}"/>
              </a:ext>
            </a:extLst>
          </p:cNvPr>
          <p:cNvSpPr/>
          <p:nvPr/>
        </p:nvSpPr>
        <p:spPr>
          <a:xfrm>
            <a:off x="7614216" y="3390073"/>
            <a:ext cx="3657600" cy="2331720"/>
          </a:xfrm>
          <a:prstGeom prst="rect">
            <a:avLst/>
          </a:prstGeom>
          <a:solidFill>
            <a:srgbClr val="F4F1EC"/>
          </a:solidFill>
          <a:ln w="25400">
            <a:solidFill>
              <a:srgbClr val="C8553D"/>
            </a:solidFill>
            <a:prstDash val="solid"/>
          </a:ln>
        </p:spPr>
      </p:sp>
      <p:sp>
        <p:nvSpPr>
          <p:cNvPr id="35" name="TextBox 34">
            <a:extLst>
              <a:ext uri="{FF2B5EF4-FFF2-40B4-BE49-F238E27FC236}">
                <a16:creationId xmlns:a16="http://schemas.microsoft.com/office/drawing/2014/main" id="{1D8497EF-E6D1-A633-B42D-DFC6E933BCC6}"/>
              </a:ext>
            </a:extLst>
          </p:cNvPr>
          <p:cNvSpPr txBox="1"/>
          <p:nvPr/>
        </p:nvSpPr>
        <p:spPr>
          <a:xfrm>
            <a:off x="7646465" y="3467392"/>
            <a:ext cx="3657601" cy="2031325"/>
          </a:xfrm>
          <a:prstGeom prst="rect">
            <a:avLst/>
          </a:prstGeom>
          <a:solidFill>
            <a:schemeClr val="accent2">
              <a:lumMod val="20000"/>
              <a:lumOff val="80000"/>
            </a:schemeClr>
          </a:solidFill>
        </p:spPr>
        <p:txBody>
          <a:bodyPr wrap="square">
            <a:spAutoFit/>
          </a:bodyPr>
          <a:lstStyle/>
          <a:p>
            <a:pPr>
              <a:buNone/>
            </a:pPr>
            <a:r>
              <a:rPr lang="en-GB" b="1" dirty="0">
                <a:latin typeface="Arial" panose="020B0604020202020204" pitchFamily="34" charset="0"/>
                <a:cs typeface="Arial" panose="020B0604020202020204" pitchFamily="34" charset="0"/>
              </a:rPr>
              <a:t>Continuous Quality Assurance</a:t>
            </a:r>
            <a:endParaRPr lang="en-GB" dirty="0">
              <a:latin typeface="Arial" panose="020B0604020202020204" pitchFamily="34" charset="0"/>
              <a:cs typeface="Arial" panose="020B0604020202020204" pitchFamily="34" charset="0"/>
            </a:endParaRPr>
          </a:p>
          <a:p>
            <a:pPr marL="342900" lvl="0" indent="-342900">
              <a:buFont typeface="Arial" panose="020B0604020202020204" pitchFamily="34" charset="0"/>
              <a:buChar char="•"/>
            </a:pPr>
            <a:r>
              <a:rPr lang="en-GB" dirty="0">
                <a:latin typeface="Arial" panose="020B0604020202020204" pitchFamily="34" charset="0"/>
                <a:cs typeface="Arial" panose="020B0604020202020204" pitchFamily="34" charset="0"/>
              </a:rPr>
              <a:t>Repeat audits and review trends in care processes and patient outcomes (Ockenden, 2022; NHS England, 2022).</a:t>
            </a:r>
          </a:p>
          <a:p>
            <a:pPr marL="342900" lvl="0" indent="-342900">
              <a:buFont typeface="Arial" panose="020B0604020202020204" pitchFamily="34" charset="0"/>
              <a:buChar char="•"/>
            </a:pPr>
            <a:r>
              <a:rPr lang="en-GB" dirty="0">
                <a:latin typeface="Arial" panose="020B0604020202020204" pitchFamily="34" charset="0"/>
                <a:cs typeface="Arial" panose="020B0604020202020204" pitchFamily="34" charset="0"/>
              </a:rPr>
              <a:t>Use findings to revise improvement plans.</a:t>
            </a:r>
          </a:p>
        </p:txBody>
      </p:sp>
      <p:sp>
        <p:nvSpPr>
          <p:cNvPr id="37" name="Shape 21">
            <a:extLst>
              <a:ext uri="{FF2B5EF4-FFF2-40B4-BE49-F238E27FC236}">
                <a16:creationId xmlns:a16="http://schemas.microsoft.com/office/drawing/2014/main" id="{C22A9095-6AEF-2705-EE95-BDAF20E6BB69}"/>
              </a:ext>
            </a:extLst>
          </p:cNvPr>
          <p:cNvSpPr/>
          <p:nvPr/>
        </p:nvSpPr>
        <p:spPr>
          <a:xfrm>
            <a:off x="148140" y="5747945"/>
            <a:ext cx="11274552" cy="914400"/>
          </a:xfrm>
          <a:prstGeom prst="rect">
            <a:avLst/>
          </a:prstGeom>
          <a:solidFill>
            <a:srgbClr val="FBE9E4"/>
          </a:solidFill>
          <a:ln w="25400">
            <a:solidFill>
              <a:srgbClr val="C8553D"/>
            </a:solidFill>
            <a:prstDash val="solid"/>
          </a:ln>
        </p:spPr>
      </p:sp>
      <p:sp>
        <p:nvSpPr>
          <p:cNvPr id="39" name="TextBox 38">
            <a:extLst>
              <a:ext uri="{FF2B5EF4-FFF2-40B4-BE49-F238E27FC236}">
                <a16:creationId xmlns:a16="http://schemas.microsoft.com/office/drawing/2014/main" id="{C8D7CF94-A702-FED7-CB07-C2B687651A38}"/>
              </a:ext>
            </a:extLst>
          </p:cNvPr>
          <p:cNvSpPr txBox="1"/>
          <p:nvPr/>
        </p:nvSpPr>
        <p:spPr>
          <a:xfrm>
            <a:off x="188356" y="5776582"/>
            <a:ext cx="10067925" cy="923330"/>
          </a:xfrm>
          <a:prstGeom prst="rect">
            <a:avLst/>
          </a:prstGeom>
          <a:noFill/>
        </p:spPr>
        <p:txBody>
          <a:bodyPr wrap="square">
            <a:spAutoFit/>
          </a:bodyPr>
          <a:lstStyle/>
          <a:p>
            <a:pPr>
              <a:buNone/>
            </a:pPr>
            <a:r>
              <a:rPr lang="en-GB" b="1" dirty="0">
                <a:latin typeface="Arial" panose="020B0604020202020204" pitchFamily="34" charset="0"/>
                <a:cs typeface="Arial" panose="020B0604020202020204" pitchFamily="34" charset="0"/>
              </a:rPr>
              <a:t>Critical evaluation:</a:t>
            </a:r>
            <a:r>
              <a:rPr lang="en-GB" dirty="0">
                <a:latin typeface="Arial" panose="020B0604020202020204" pitchFamily="34" charset="0"/>
                <a:cs typeface="Arial" panose="020B0604020202020204" pitchFamily="34" charset="0"/>
              </a:rPr>
              <a:t> Completing safety actions does not necessarily demonstrate improved care; effectiveness must be judged through sustained changes in clinical practice, safety culture and patient outcomes.</a:t>
            </a:r>
          </a:p>
        </p:txBody>
      </p:sp>
    </p:spTree>
    <p:extLst>
      <p:ext uri="{BB962C8B-B14F-4D97-AF65-F5344CB8AC3E}">
        <p14:creationId xmlns:p14="http://schemas.microsoft.com/office/powerpoint/2010/main" val="15133335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88952" cy="914400"/>
          </a:xfrm>
          <a:prstGeom prst="rect">
            <a:avLst/>
          </a:prstGeom>
          <a:solidFill>
            <a:srgbClr val="1F3A5F"/>
          </a:solidFill>
          <a:ln/>
        </p:spPr>
      </p:sp>
      <p:sp>
        <p:nvSpPr>
          <p:cNvPr id="3" name="Text 1"/>
          <p:cNvSpPr txBox="1"/>
          <p:nvPr/>
        </p:nvSpPr>
        <p:spPr>
          <a:xfrm>
            <a:off x="457200" y="0"/>
            <a:ext cx="11247120" cy="914400"/>
          </a:xfrm>
          <a:prstGeom prst="rect">
            <a:avLst/>
          </a:prstGeom>
          <a:solidFill>
            <a:schemeClr val="accent4"/>
          </a:solidFill>
          <a:ln/>
        </p:spPr>
        <p:txBody>
          <a:bodyPr wrap="square" lIns="0" tIns="0" rIns="0" bIns="0" rtlCol="0" anchor="ctr"/>
          <a:lstStyle/>
          <a:p>
            <a:pPr marL="0" indent="0">
              <a:lnSpc>
                <a:spcPct val="100000"/>
              </a:lnSpc>
              <a:buNone/>
            </a:pPr>
            <a:r>
              <a:rPr lang="en-US" sz="2800" b="1" dirty="0">
                <a:solidFill>
                  <a:srgbClr val="FFFFFF"/>
                </a:solidFill>
                <a:latin typeface="Arial" pitchFamily="34" charset="0"/>
                <a:ea typeface="Arial" pitchFamily="34" charset="-122"/>
                <a:cs typeface="Arial" pitchFamily="34" charset="-120"/>
              </a:rPr>
              <a:t>Conclusion</a:t>
            </a:r>
            <a:endParaRPr lang="en-US" sz="2800" dirty="0"/>
          </a:p>
        </p:txBody>
      </p:sp>
      <p:sp>
        <p:nvSpPr>
          <p:cNvPr id="4" name="Shape 2"/>
          <p:cNvSpPr/>
          <p:nvPr/>
        </p:nvSpPr>
        <p:spPr>
          <a:xfrm flipH="1">
            <a:off x="1047750" y="1631156"/>
            <a:ext cx="35719" cy="4107657"/>
          </a:xfrm>
          <a:prstGeom prst="line">
            <a:avLst/>
          </a:prstGeom>
          <a:noFill/>
          <a:ln w="25400">
            <a:solidFill>
              <a:srgbClr val="1F3A5F"/>
            </a:solidFill>
            <a:prstDash val="solid"/>
          </a:ln>
        </p:spPr>
      </p:sp>
      <p:sp>
        <p:nvSpPr>
          <p:cNvPr id="8" name="Text 6"/>
          <p:cNvSpPr txBox="1"/>
          <p:nvPr/>
        </p:nvSpPr>
        <p:spPr>
          <a:xfrm>
            <a:off x="1393032" y="1262062"/>
            <a:ext cx="9060655" cy="4905376"/>
          </a:xfrm>
          <a:prstGeom prst="rect">
            <a:avLst/>
          </a:prstGeom>
          <a:solidFill>
            <a:srgbClr val="D6EAF1"/>
          </a:solidFill>
          <a:ln/>
        </p:spPr>
        <p:txBody>
          <a:bodyPr wrap="square" lIns="0" tIns="0" rIns="0" bIns="0" numCol="1" rtlCol="0" anchor="t"/>
          <a:lstStyle/>
          <a:p>
            <a:endParaRPr lang="en-GB" b="1"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GB" dirty="0">
                <a:latin typeface="Arial" panose="020B0604020202020204" pitchFamily="34" charset="0"/>
                <a:cs typeface="Arial" panose="020B0604020202020204" pitchFamily="34" charset="0"/>
              </a:rPr>
              <a:t>The SaTH maternity failures reflected systemic weaknesses in clinical governance, leadership, workforce capacity and organisational learning, rather than isolated clinical errors (Ockenden, 2022).</a:t>
            </a:r>
          </a:p>
          <a:p>
            <a:pPr marL="285750" lvl="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GB" dirty="0">
                <a:latin typeface="Arial" panose="020B0604020202020204" pitchFamily="34" charset="0"/>
                <a:cs typeface="Arial" panose="020B0604020202020204" pitchFamily="34" charset="0"/>
              </a:rPr>
              <a:t>Applying Reason's systems approach demonstrates how interacting weaknesses in safety barriers can permit repeated harm, while highlighting the limitations of individual-blame explanations (Reason, 2000; Ockenden, 2022).</a:t>
            </a:r>
          </a:p>
          <a:p>
            <a:pPr marL="285750" lvl="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GB" b="1" dirty="0">
                <a:latin typeface="Arial" panose="020B0604020202020204" pitchFamily="34" charset="0"/>
                <a:cs typeface="Arial" panose="020B0604020202020204" pitchFamily="34" charset="0"/>
              </a:rPr>
              <a:t>The central failure was not simply the absence of safety standards, but the inability to consistently implement, monitor and learn from them</a:t>
            </a:r>
            <a:r>
              <a:rPr lang="en-GB" dirty="0">
                <a:latin typeface="Arial" panose="020B0604020202020204" pitchFamily="34" charset="0"/>
                <a:cs typeface="Arial" panose="020B0604020202020204" pitchFamily="34" charset="0"/>
              </a:rPr>
              <a:t> (Ockenden, 2022).</a:t>
            </a:r>
          </a:p>
          <a:p>
            <a:pPr marL="285750" lvl="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GB" dirty="0">
                <a:latin typeface="Arial" panose="020B0604020202020204" pitchFamily="34" charset="0"/>
                <a:cs typeface="Arial" panose="020B0604020202020204" pitchFamily="34" charset="0"/>
              </a:rPr>
              <a:t>Sustainable improvement therefore requires accountable leadership, effective multidisciplinary working, meaningful family involvement and measurable improvements in care quality and patient safety (Ockenden, 2022; NHS England, 2022).</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4">
            <a:extLst>
              <a:ext uri="{FF2B5EF4-FFF2-40B4-BE49-F238E27FC236}">
                <a16:creationId xmlns:a16="http://schemas.microsoft.com/office/drawing/2014/main" id="{AEF18F59-E36B-F4F3-7C3D-A2CE69085423}"/>
              </a:ext>
            </a:extLst>
          </p:cNvPr>
          <p:cNvSpPr txBox="1"/>
          <p:nvPr/>
        </p:nvSpPr>
        <p:spPr>
          <a:xfrm>
            <a:off x="472440" y="1003935"/>
            <a:ext cx="8055770" cy="5711190"/>
          </a:xfrm>
          <a:prstGeom prst="rect">
            <a:avLst/>
          </a:prstGeom>
          <a:solidFill>
            <a:srgbClr val="F1D5D5"/>
          </a:solidFill>
          <a:ln/>
        </p:spPr>
        <p:txBody>
          <a:bodyPr wrap="square" lIns="0" tIns="0" rIns="0" bIns="0" rtlCol="0" anchor="t"/>
          <a:lstStyle/>
          <a:p>
            <a:pPr marL="342900" indent="-342900">
              <a:buFont typeface="+mj-lt"/>
              <a:buAutoNum type="arabicPeriod"/>
            </a:pPr>
            <a:endParaRPr lang="en-GB" b="1" dirty="0">
              <a:latin typeface="Arial" panose="020B0604020202020204" pitchFamily="34" charset="0"/>
              <a:cs typeface="Arial" panose="020B0604020202020204" pitchFamily="34" charset="0"/>
            </a:endParaRPr>
          </a:p>
          <a:p>
            <a:pPr marL="342900" lvl="0" indent="-342900">
              <a:buFont typeface="+mj-lt"/>
              <a:buAutoNum type="arabicPeriod"/>
            </a:pPr>
            <a:r>
              <a:rPr lang="en-GB" b="1" dirty="0">
                <a:latin typeface="Arial" panose="020B0604020202020204" pitchFamily="34" charset="0"/>
                <a:cs typeface="Arial" panose="020B0604020202020204" pitchFamily="34" charset="0"/>
              </a:rPr>
              <a:t>Introduction and case context</a:t>
            </a:r>
            <a:r>
              <a:rPr lang="en-GB" dirty="0">
                <a:latin typeface="Arial" panose="020B0604020202020204" pitchFamily="34" charset="0"/>
                <a:cs typeface="Arial" panose="020B0604020202020204" pitchFamily="34" charset="0"/>
              </a:rPr>
              <a:t> — SaTH maternity failures and quality concerns.</a:t>
            </a:r>
          </a:p>
          <a:p>
            <a:pPr marL="342900" lvl="0" indent="-342900">
              <a:buFont typeface="+mj-lt"/>
              <a:buAutoNum type="arabicPeriod"/>
            </a:pPr>
            <a:r>
              <a:rPr lang="en-GB" b="1" dirty="0">
                <a:latin typeface="Arial" panose="020B0604020202020204" pitchFamily="34" charset="0"/>
                <a:cs typeface="Arial" panose="020B0604020202020204" pitchFamily="34" charset="0"/>
              </a:rPr>
              <a:t>Literature review</a:t>
            </a:r>
            <a:r>
              <a:rPr lang="en-GB" dirty="0">
                <a:latin typeface="Arial" panose="020B0604020202020204" pitchFamily="34" charset="0"/>
                <a:cs typeface="Arial" panose="020B0604020202020204" pitchFamily="34" charset="0"/>
              </a:rPr>
              <a:t> — Healthcare quality, patient safety and organisational learning.</a:t>
            </a:r>
          </a:p>
          <a:p>
            <a:pPr marL="342900" lvl="0" indent="-342900">
              <a:buFont typeface="+mj-lt"/>
              <a:buAutoNum type="arabicPeriod"/>
            </a:pPr>
            <a:r>
              <a:rPr lang="en-GB" b="1" dirty="0">
                <a:latin typeface="Arial" panose="020B0604020202020204" pitchFamily="34" charset="0"/>
                <a:cs typeface="Arial" panose="020B0604020202020204" pitchFamily="34" charset="0"/>
              </a:rPr>
              <a:t>Root-cause analysis</a:t>
            </a:r>
            <a:r>
              <a:rPr lang="en-GB" dirty="0">
                <a:latin typeface="Arial" panose="020B0604020202020204" pitchFamily="34" charset="0"/>
                <a:cs typeface="Arial" panose="020B0604020202020204" pitchFamily="34" charset="0"/>
              </a:rPr>
              <a:t> — Application of Swiss Cheese and Fishbone/RCA.</a:t>
            </a:r>
          </a:p>
          <a:p>
            <a:pPr marL="342900" lvl="0" indent="-342900">
              <a:buFont typeface="+mj-lt"/>
              <a:buAutoNum type="arabicPeriod"/>
            </a:pPr>
            <a:r>
              <a:rPr lang="en-GB" b="1" dirty="0">
                <a:latin typeface="Arial" panose="020B0604020202020204" pitchFamily="34" charset="0"/>
                <a:cs typeface="Arial" panose="020B0604020202020204" pitchFamily="34" charset="0"/>
              </a:rPr>
              <a:t>Quality evaluation</a:t>
            </a:r>
            <a:r>
              <a:rPr lang="en-GB" dirty="0">
                <a:latin typeface="Arial" panose="020B0604020202020204" pitchFamily="34" charset="0"/>
                <a:cs typeface="Arial" panose="020B0604020202020204" pitchFamily="34" charset="0"/>
              </a:rPr>
              <a:t> — </a:t>
            </a:r>
            <a:r>
              <a:rPr lang="en-GB" dirty="0" err="1">
                <a:latin typeface="Arial" panose="020B0604020202020204" pitchFamily="34" charset="0"/>
                <a:cs typeface="Arial" panose="020B0604020202020204" pitchFamily="34" charset="0"/>
              </a:rPr>
              <a:t>Donabedian's</a:t>
            </a:r>
            <a:r>
              <a:rPr lang="en-GB" dirty="0">
                <a:latin typeface="Arial" panose="020B0604020202020204" pitchFamily="34" charset="0"/>
                <a:cs typeface="Arial" panose="020B0604020202020204" pitchFamily="34" charset="0"/>
              </a:rPr>
              <a:t> Structure–Process–Outcome framework.</a:t>
            </a:r>
          </a:p>
          <a:p>
            <a:pPr marL="342900" lvl="0" indent="-342900">
              <a:buFont typeface="+mj-lt"/>
              <a:buAutoNum type="arabicPeriod"/>
            </a:pPr>
            <a:r>
              <a:rPr lang="en-GB" b="1" dirty="0">
                <a:latin typeface="Arial" panose="020B0604020202020204" pitchFamily="34" charset="0"/>
                <a:cs typeface="Arial" panose="020B0604020202020204" pitchFamily="34" charset="0"/>
              </a:rPr>
              <a:t>Policy and governance analysis</a:t>
            </a:r>
            <a:r>
              <a:rPr lang="en-GB" dirty="0">
                <a:latin typeface="Arial" panose="020B0604020202020204" pitchFamily="34" charset="0"/>
                <a:cs typeface="Arial" panose="020B0604020202020204" pitchFamily="34" charset="0"/>
              </a:rPr>
              <a:t> — Safety standards, implementation and accountability.</a:t>
            </a:r>
          </a:p>
          <a:p>
            <a:pPr marL="342900" lvl="0" indent="-342900">
              <a:buFont typeface="+mj-lt"/>
              <a:buAutoNum type="arabicPeriod"/>
            </a:pPr>
            <a:r>
              <a:rPr lang="en-GB" b="1" dirty="0">
                <a:latin typeface="Arial" panose="020B0604020202020204" pitchFamily="34" charset="0"/>
                <a:cs typeface="Arial" panose="020B0604020202020204" pitchFamily="34" charset="0"/>
              </a:rPr>
              <a:t>Impact on service delivery</a:t>
            </a:r>
            <a:r>
              <a:rPr lang="en-GB" dirty="0">
                <a:latin typeface="Arial" panose="020B0604020202020204" pitchFamily="34" charset="0"/>
                <a:cs typeface="Arial" panose="020B0604020202020204" pitchFamily="34" charset="0"/>
              </a:rPr>
              <a:t> — Quality, efficiency and equity.</a:t>
            </a:r>
          </a:p>
          <a:p>
            <a:pPr marL="342900" lvl="0" indent="-342900">
              <a:buFont typeface="+mj-lt"/>
              <a:buAutoNum type="arabicPeriod"/>
            </a:pPr>
            <a:r>
              <a:rPr lang="en-GB" b="1" dirty="0">
                <a:latin typeface="Arial" panose="020B0604020202020204" pitchFamily="34" charset="0"/>
                <a:cs typeface="Arial" panose="020B0604020202020204" pitchFamily="34" charset="0"/>
              </a:rPr>
              <a:t>Critical discussion</a:t>
            </a:r>
            <a:r>
              <a:rPr lang="en-GB" dirty="0">
                <a:latin typeface="Arial" panose="020B0604020202020204" pitchFamily="34" charset="0"/>
                <a:cs typeface="Arial" panose="020B0604020202020204" pitchFamily="34" charset="0"/>
              </a:rPr>
              <a:t> — Comparison of individual, organisational and systems perspectives.</a:t>
            </a:r>
          </a:p>
          <a:p>
            <a:pPr marL="342900" lvl="0" indent="-342900">
              <a:buFont typeface="+mj-lt"/>
              <a:buAutoNum type="arabicPeriod"/>
            </a:pPr>
            <a:r>
              <a:rPr lang="en-GB" b="1" dirty="0">
                <a:latin typeface="Arial" panose="020B0604020202020204" pitchFamily="34" charset="0"/>
                <a:cs typeface="Arial" panose="020B0604020202020204" pitchFamily="34" charset="0"/>
              </a:rPr>
              <a:t>Evidence-based recommendations</a:t>
            </a:r>
            <a:r>
              <a:rPr lang="en-GB" dirty="0">
                <a:latin typeface="Arial" panose="020B0604020202020204" pitchFamily="34" charset="0"/>
                <a:cs typeface="Arial" panose="020B0604020202020204" pitchFamily="34" charset="0"/>
              </a:rPr>
              <a:t> — Implementation, accountability and evaluation.</a:t>
            </a:r>
          </a:p>
          <a:p>
            <a:pPr marL="342900" lvl="0" indent="-342900">
              <a:buFont typeface="+mj-lt"/>
              <a:buAutoNum type="arabicPeriod"/>
            </a:pPr>
            <a:r>
              <a:rPr lang="en-GB" b="1" dirty="0">
                <a:latin typeface="Arial" panose="020B0604020202020204" pitchFamily="34" charset="0"/>
                <a:cs typeface="Arial" panose="020B0604020202020204" pitchFamily="34" charset="0"/>
              </a:rPr>
              <a:t>Conclusion</a:t>
            </a:r>
            <a:r>
              <a:rPr lang="en-GB" dirty="0">
                <a:latin typeface="Arial" panose="020B0604020202020204" pitchFamily="34" charset="0"/>
                <a:cs typeface="Arial" panose="020B0604020202020204" pitchFamily="34" charset="0"/>
              </a:rPr>
              <a:t> — Key findings and implications for sustainable quality improvement.</a:t>
            </a:r>
          </a:p>
          <a:p>
            <a:pPr marL="342900" indent="-342900">
              <a:buFont typeface="+mj-lt"/>
              <a:buAutoNum type="arabicPeriod"/>
            </a:pPr>
            <a:r>
              <a:rPr lang="en-GB" b="1" dirty="0">
                <a:latin typeface="Arial" panose="020B0604020202020204" pitchFamily="34" charset="0"/>
                <a:cs typeface="Arial" panose="020B0604020202020204" pitchFamily="34" charset="0"/>
              </a:rPr>
              <a:t>Report approach:</a:t>
            </a:r>
            <a:r>
              <a:rPr lang="en-GB" dirty="0">
                <a:latin typeface="Arial" panose="020B0604020202020204" pitchFamily="34" charset="0"/>
                <a:cs typeface="Arial" panose="020B0604020202020204" pitchFamily="34" charset="0"/>
              </a:rPr>
              <a:t> A critical, evidence-informed case analysis integrating patient-safety theory, policy evaluation and practical quality-improvement recommendations.</a:t>
            </a:r>
          </a:p>
        </p:txBody>
      </p:sp>
      <p:sp>
        <p:nvSpPr>
          <p:cNvPr id="9" name="Shape 0">
            <a:extLst>
              <a:ext uri="{FF2B5EF4-FFF2-40B4-BE49-F238E27FC236}">
                <a16:creationId xmlns:a16="http://schemas.microsoft.com/office/drawing/2014/main" id="{D8EB6E59-5FEF-6396-A530-DCF1421E03BF}"/>
              </a:ext>
            </a:extLst>
          </p:cNvPr>
          <p:cNvSpPr/>
          <p:nvPr/>
        </p:nvSpPr>
        <p:spPr>
          <a:xfrm>
            <a:off x="3048" y="-99536"/>
            <a:ext cx="12188952" cy="914400"/>
          </a:xfrm>
          <a:prstGeom prst="rect">
            <a:avLst/>
          </a:prstGeom>
          <a:solidFill>
            <a:srgbClr val="1F3A5F"/>
          </a:solidFill>
          <a:ln/>
        </p:spPr>
      </p:sp>
      <p:sp>
        <p:nvSpPr>
          <p:cNvPr id="7" name="Text 1">
            <a:extLst>
              <a:ext uri="{FF2B5EF4-FFF2-40B4-BE49-F238E27FC236}">
                <a16:creationId xmlns:a16="http://schemas.microsoft.com/office/drawing/2014/main" id="{7961B832-AE29-A24D-16BB-CC3BA112BB99}"/>
              </a:ext>
            </a:extLst>
          </p:cNvPr>
          <p:cNvSpPr txBox="1"/>
          <p:nvPr/>
        </p:nvSpPr>
        <p:spPr>
          <a:xfrm>
            <a:off x="472440" y="-99536"/>
            <a:ext cx="11247120" cy="914400"/>
          </a:xfrm>
          <a:prstGeom prst="rect">
            <a:avLst/>
          </a:prstGeom>
          <a:noFill/>
          <a:ln/>
        </p:spPr>
        <p:txBody>
          <a:bodyPr wrap="square" lIns="0" tIns="0" rIns="0" bIns="0" rtlCol="0" anchor="ctr"/>
          <a:lstStyle/>
          <a:p>
            <a:pPr marL="0" indent="0">
              <a:lnSpc>
                <a:spcPct val="100000"/>
              </a:lnSpc>
              <a:buNone/>
            </a:pPr>
            <a:r>
              <a:rPr lang="en-US" sz="2800" b="1" dirty="0">
                <a:solidFill>
                  <a:srgbClr val="FFFFFF"/>
                </a:solidFill>
                <a:latin typeface="Arial" pitchFamily="34" charset="0"/>
                <a:ea typeface="Arial" pitchFamily="34" charset="-122"/>
                <a:cs typeface="Arial" pitchFamily="34" charset="-120"/>
              </a:rPr>
              <a:t>Component 2 Report </a:t>
            </a:r>
            <a:r>
              <a:rPr lang="en-GB" sz="2800" b="1" dirty="0">
                <a:solidFill>
                  <a:srgbClr val="FFFFFF"/>
                </a:solidFill>
                <a:latin typeface="Arial" pitchFamily="34" charset="0"/>
                <a:ea typeface="Arial" pitchFamily="34" charset="-122"/>
                <a:cs typeface="Arial" pitchFamily="34" charset="-120"/>
              </a:rPr>
              <a:t>Structure</a:t>
            </a:r>
            <a:endParaRPr lang="en-US" sz="2800" dirty="0"/>
          </a:p>
        </p:txBody>
      </p:sp>
      <p:sp>
        <p:nvSpPr>
          <p:cNvPr id="11" name="TextBox 10">
            <a:extLst>
              <a:ext uri="{FF2B5EF4-FFF2-40B4-BE49-F238E27FC236}">
                <a16:creationId xmlns:a16="http://schemas.microsoft.com/office/drawing/2014/main" id="{F88F16D0-1625-5E34-1636-B0405BD75F75}"/>
              </a:ext>
            </a:extLst>
          </p:cNvPr>
          <p:cNvSpPr txBox="1"/>
          <p:nvPr/>
        </p:nvSpPr>
        <p:spPr>
          <a:xfrm>
            <a:off x="8802053" y="1631156"/>
            <a:ext cx="2758915" cy="3693319"/>
          </a:xfrm>
          <a:prstGeom prst="rect">
            <a:avLst/>
          </a:prstGeom>
          <a:solidFill>
            <a:schemeClr val="accent4">
              <a:lumMod val="20000"/>
              <a:lumOff val="80000"/>
            </a:schemeClr>
          </a:solidFill>
        </p:spPr>
        <p:txBody>
          <a:bodyPr wrap="square">
            <a:spAutoFit/>
          </a:bodyPr>
          <a:lstStyle/>
          <a:p>
            <a:r>
              <a:rPr lang="en-US" dirty="0">
                <a:latin typeface="Arial" panose="020B0604020202020204" pitchFamily="34" charset="0"/>
                <a:cs typeface="Arial" panose="020B0604020202020204" pitchFamily="34" charset="0"/>
              </a:rPr>
              <a:t>Apply and critically evaluate theories, not simply describe them. Compare alternative explanations using scholarly evidence. Develop practical recommendations linked to the identified root causes. Consider how improvements will be implemented and measured.</a:t>
            </a:r>
          </a:p>
        </p:txBody>
      </p:sp>
    </p:spTree>
    <p:extLst>
      <p:ext uri="{BB962C8B-B14F-4D97-AF65-F5344CB8AC3E}">
        <p14:creationId xmlns:p14="http://schemas.microsoft.com/office/powerpoint/2010/main" val="8236755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88952" cy="914400"/>
          </a:xfrm>
          <a:prstGeom prst="rect">
            <a:avLst/>
          </a:prstGeom>
          <a:solidFill>
            <a:srgbClr val="1F3A5F"/>
          </a:solidFill>
          <a:ln/>
        </p:spPr>
      </p:sp>
      <p:sp>
        <p:nvSpPr>
          <p:cNvPr id="3" name="Text 1"/>
          <p:cNvSpPr txBox="1"/>
          <p:nvPr/>
        </p:nvSpPr>
        <p:spPr>
          <a:xfrm>
            <a:off x="457200" y="0"/>
            <a:ext cx="11247120" cy="914400"/>
          </a:xfrm>
          <a:prstGeom prst="rect">
            <a:avLst/>
          </a:prstGeom>
          <a:solidFill>
            <a:schemeClr val="accent2"/>
          </a:solidFill>
          <a:ln/>
        </p:spPr>
        <p:txBody>
          <a:bodyPr wrap="square" lIns="0" tIns="0" rIns="0" bIns="0" rtlCol="0" anchor="ctr"/>
          <a:lstStyle/>
          <a:p>
            <a:pPr marL="0" indent="0">
              <a:lnSpc>
                <a:spcPct val="100000"/>
              </a:lnSpc>
              <a:buNone/>
            </a:pPr>
            <a:r>
              <a:rPr lang="en-US" sz="2800" b="1" dirty="0">
                <a:solidFill>
                  <a:srgbClr val="FFFFFF"/>
                </a:solidFill>
                <a:latin typeface="Arial" pitchFamily="34" charset="0"/>
                <a:ea typeface="Arial" pitchFamily="34" charset="-122"/>
                <a:cs typeface="Arial" pitchFamily="34" charset="-120"/>
              </a:rPr>
              <a:t>References</a:t>
            </a:r>
            <a:endParaRPr lang="en-US" sz="2800" dirty="0"/>
          </a:p>
        </p:txBody>
      </p:sp>
      <p:sp>
        <p:nvSpPr>
          <p:cNvPr id="14" name="TextBox 13">
            <a:extLst>
              <a:ext uri="{FF2B5EF4-FFF2-40B4-BE49-F238E27FC236}">
                <a16:creationId xmlns:a16="http://schemas.microsoft.com/office/drawing/2014/main" id="{652B3AAD-0F60-5B03-311B-4F8457F67382}"/>
              </a:ext>
            </a:extLst>
          </p:cNvPr>
          <p:cNvSpPr txBox="1"/>
          <p:nvPr/>
        </p:nvSpPr>
        <p:spPr>
          <a:xfrm>
            <a:off x="240744" y="914400"/>
            <a:ext cx="11680031" cy="5786199"/>
          </a:xfrm>
          <a:prstGeom prst="rect">
            <a:avLst/>
          </a:prstGeom>
          <a:noFill/>
        </p:spPr>
        <p:txBody>
          <a:bodyPr wrap="square">
            <a:spAutoFit/>
          </a:bodyPr>
          <a:lstStyle/>
          <a:p>
            <a:endParaRPr lang="en-GB" sz="1400" b="1" dirty="0">
              <a:latin typeface="Arial" panose="020B0604020202020204" pitchFamily="34" charset="0"/>
              <a:cs typeface="Arial" panose="020B0604020202020204" pitchFamily="34" charset="0"/>
            </a:endParaRPr>
          </a:p>
          <a:p>
            <a:pPr marL="342900" indent="-342900">
              <a:buFont typeface="+mj-lt"/>
              <a:buAutoNum type="arabicPeriod"/>
            </a:pPr>
            <a:r>
              <a:rPr lang="en-GB" sz="1400" dirty="0" err="1">
                <a:latin typeface="Arial" panose="020B0604020202020204" pitchFamily="34" charset="0"/>
                <a:cs typeface="Arial" panose="020B0604020202020204" pitchFamily="34" charset="0"/>
              </a:rPr>
              <a:t>Ayanian</a:t>
            </a:r>
            <a:r>
              <a:rPr lang="en-GB" sz="1400" dirty="0">
                <a:latin typeface="Arial" panose="020B0604020202020204" pitchFamily="34" charset="0"/>
                <a:cs typeface="Arial" panose="020B0604020202020204" pitchFamily="34" charset="0"/>
              </a:rPr>
              <a:t>, J.Z. and Markel, H. (2016) '</a:t>
            </a:r>
            <a:r>
              <a:rPr lang="en-GB" sz="1400" dirty="0" err="1">
                <a:latin typeface="Arial" panose="020B0604020202020204" pitchFamily="34" charset="0"/>
                <a:cs typeface="Arial" panose="020B0604020202020204" pitchFamily="34" charset="0"/>
              </a:rPr>
              <a:t>Donabedian's</a:t>
            </a:r>
            <a:r>
              <a:rPr lang="en-GB" sz="1400" dirty="0">
                <a:latin typeface="Arial" panose="020B0604020202020204" pitchFamily="34" charset="0"/>
                <a:cs typeface="Arial" panose="020B0604020202020204" pitchFamily="34" charset="0"/>
              </a:rPr>
              <a:t> lasting framework for health care quality', </a:t>
            </a:r>
            <a:r>
              <a:rPr lang="en-GB" sz="1400" i="1" dirty="0">
                <a:latin typeface="Arial" panose="020B0604020202020204" pitchFamily="34" charset="0"/>
                <a:cs typeface="Arial" panose="020B0604020202020204" pitchFamily="34" charset="0"/>
              </a:rPr>
              <a:t>The New England Journal of Medicine</a:t>
            </a:r>
            <a:r>
              <a:rPr lang="en-GB" sz="1400" dirty="0">
                <a:latin typeface="Arial" panose="020B0604020202020204" pitchFamily="34" charset="0"/>
                <a:cs typeface="Arial" panose="020B0604020202020204" pitchFamily="34" charset="0"/>
              </a:rPr>
              <a:t>, 375(3), pp. 205–207. Available at: </a:t>
            </a:r>
            <a:r>
              <a:rPr lang="en-GB" sz="1400" dirty="0">
                <a:latin typeface="Arial" panose="020B0604020202020204" pitchFamily="34" charset="0"/>
                <a:cs typeface="Arial" panose="020B0604020202020204" pitchFamily="34" charset="0"/>
                <a:hlinkClick r:id="rId3"/>
              </a:rPr>
              <a:t>https://doi.org/10.1056/NEJMp1605101</a:t>
            </a:r>
            <a:r>
              <a:rPr lang="en-GB" sz="1400" dirty="0">
                <a:latin typeface="Arial" panose="020B0604020202020204" pitchFamily="34" charset="0"/>
                <a:cs typeface="Arial" panose="020B0604020202020204" pitchFamily="34" charset="0"/>
              </a:rPr>
              <a:t> </a:t>
            </a:r>
          </a:p>
          <a:p>
            <a:pPr marL="342900" indent="-342900">
              <a:buFont typeface="+mj-lt"/>
              <a:buAutoNum type="arabicPeriod"/>
            </a:pPr>
            <a:r>
              <a:rPr lang="en-GB" sz="1400" dirty="0">
                <a:latin typeface="Arial" panose="020B0604020202020204" pitchFamily="34" charset="0"/>
                <a:cs typeface="Arial" panose="020B0604020202020204" pitchFamily="34" charset="0"/>
              </a:rPr>
              <a:t>Care Quality Commission (CQC) (2024) </a:t>
            </a:r>
            <a:r>
              <a:rPr lang="en-GB" sz="1400" i="1" dirty="0">
                <a:latin typeface="Arial" panose="020B0604020202020204" pitchFamily="34" charset="0"/>
                <a:cs typeface="Arial" panose="020B0604020202020204" pitchFamily="34" charset="0"/>
              </a:rPr>
              <a:t>National review of maternity services in England 2022 to 2024</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4"/>
              </a:rPr>
              <a:t>https://www.cqc.org.uk/publications/maternity-services-2022-2024</a:t>
            </a:r>
            <a:r>
              <a:rPr lang="en-GB" sz="1400" dirty="0">
                <a:latin typeface="Arial" panose="020B0604020202020204" pitchFamily="34" charset="0"/>
                <a:cs typeface="Arial" panose="020B0604020202020204" pitchFamily="34" charset="0"/>
              </a:rPr>
              <a:t>  (Accessed: 09 October 2026).</a:t>
            </a:r>
          </a:p>
          <a:p>
            <a:pPr marL="342900" indent="-342900">
              <a:buFont typeface="+mj-lt"/>
              <a:buAutoNum type="arabicPeriod"/>
            </a:pPr>
            <a:r>
              <a:rPr lang="en-GB" sz="1400" dirty="0" err="1">
                <a:latin typeface="Arial" panose="020B0604020202020204" pitchFamily="34" charset="0"/>
                <a:cs typeface="Arial" panose="020B0604020202020204" pitchFamily="34" charset="0"/>
              </a:rPr>
              <a:t>Donabedian</a:t>
            </a:r>
            <a:r>
              <a:rPr lang="en-GB" sz="1400" dirty="0">
                <a:latin typeface="Arial" panose="020B0604020202020204" pitchFamily="34" charset="0"/>
                <a:cs typeface="Arial" panose="020B0604020202020204" pitchFamily="34" charset="0"/>
              </a:rPr>
              <a:t>, A. (1966) 'Evaluating the quality of medical care', </a:t>
            </a:r>
            <a:r>
              <a:rPr lang="en-GB" sz="1400" i="1" dirty="0">
                <a:latin typeface="Arial" panose="020B0604020202020204" pitchFamily="34" charset="0"/>
                <a:cs typeface="Arial" panose="020B0604020202020204" pitchFamily="34" charset="0"/>
              </a:rPr>
              <a:t>The Milbank Memorial Fund Quarterly</a:t>
            </a:r>
            <a:r>
              <a:rPr lang="en-GB" sz="1400" dirty="0">
                <a:latin typeface="Arial" panose="020B0604020202020204" pitchFamily="34" charset="0"/>
                <a:cs typeface="Arial" panose="020B0604020202020204" pitchFamily="34" charset="0"/>
              </a:rPr>
              <a:t>, 44(3), Part 2, pp. 166–206.</a:t>
            </a:r>
          </a:p>
          <a:p>
            <a:pPr marL="342900" indent="-342900">
              <a:buFont typeface="+mj-lt"/>
              <a:buAutoNum type="arabicPeriod"/>
            </a:pPr>
            <a:r>
              <a:rPr lang="en-GB" sz="1400" dirty="0">
                <a:latin typeface="Arial" panose="020B0604020202020204" pitchFamily="34" charset="0"/>
                <a:cs typeface="Arial" panose="020B0604020202020204" pitchFamily="34" charset="0"/>
              </a:rPr>
              <a:t>Dyer, C. (2022) 'Failure to work collaboratively and learn from incidents led to deaths of babies and mothers at Shrewsbury and Telford trust, review finds', </a:t>
            </a:r>
            <a:r>
              <a:rPr lang="en-GB" sz="1400" i="1" dirty="0">
                <a:latin typeface="Arial" panose="020B0604020202020204" pitchFamily="34" charset="0"/>
                <a:cs typeface="Arial" panose="020B0604020202020204" pitchFamily="34" charset="0"/>
              </a:rPr>
              <a:t>BMJ</a:t>
            </a:r>
            <a:r>
              <a:rPr lang="en-GB" sz="1400" dirty="0">
                <a:latin typeface="Arial" panose="020B0604020202020204" pitchFamily="34" charset="0"/>
                <a:cs typeface="Arial" panose="020B0604020202020204" pitchFamily="34" charset="0"/>
              </a:rPr>
              <a:t>, 376, o858. Available at: </a:t>
            </a:r>
            <a:r>
              <a:rPr lang="en-GB" sz="1400" dirty="0">
                <a:latin typeface="Arial" panose="020B0604020202020204" pitchFamily="34" charset="0"/>
                <a:cs typeface="Arial" panose="020B0604020202020204" pitchFamily="34" charset="0"/>
                <a:hlinkClick r:id="rId5"/>
              </a:rPr>
              <a:t>https://doi.org/10.1136/bmj.o858</a:t>
            </a:r>
            <a:r>
              <a:rPr lang="en-GB" sz="1400" dirty="0">
                <a:latin typeface="Arial" panose="020B0604020202020204" pitchFamily="34" charset="0"/>
                <a:cs typeface="Arial" panose="020B0604020202020204" pitchFamily="34" charset="0"/>
              </a:rPr>
              <a:t> </a:t>
            </a:r>
          </a:p>
          <a:p>
            <a:pPr marL="342900" indent="-342900">
              <a:buFont typeface="+mj-lt"/>
              <a:buAutoNum type="arabicPeriod"/>
            </a:pPr>
            <a:r>
              <a:rPr lang="en-GB" sz="1400" dirty="0">
                <a:latin typeface="Arial" panose="020B0604020202020204" pitchFamily="34" charset="0"/>
                <a:cs typeface="Arial" panose="020B0604020202020204" pitchFamily="34" charset="0"/>
              </a:rPr>
              <a:t>Great Britain (2014) </a:t>
            </a:r>
            <a:r>
              <a:rPr lang="en-GB" sz="1400" i="1" dirty="0">
                <a:latin typeface="Arial" panose="020B0604020202020204" pitchFamily="34" charset="0"/>
                <a:cs typeface="Arial" panose="020B0604020202020204" pitchFamily="34" charset="0"/>
              </a:rPr>
              <a:t>The Health and Social Care Act 2008 (Regulated Activities) Regulations 2014</a:t>
            </a:r>
            <a:r>
              <a:rPr lang="en-GB" sz="1400" dirty="0">
                <a:latin typeface="Arial" panose="020B0604020202020204" pitchFamily="34" charset="0"/>
                <a:cs typeface="Arial" panose="020B0604020202020204" pitchFamily="34" charset="0"/>
              </a:rPr>
              <a:t>, SI 2014/2936, Regulation 20. Available at: </a:t>
            </a:r>
            <a:r>
              <a:rPr lang="en-GB" sz="1400" dirty="0">
                <a:latin typeface="Arial" panose="020B0604020202020204" pitchFamily="34" charset="0"/>
                <a:cs typeface="Arial" panose="020B0604020202020204" pitchFamily="34" charset="0"/>
                <a:hlinkClick r:id="rId6"/>
              </a:rPr>
              <a:t>https://www.legislation.gov.uk/uksi/2014/2936/regulation/20</a:t>
            </a:r>
            <a:r>
              <a:rPr lang="en-GB" sz="1400" dirty="0">
                <a:latin typeface="Arial" panose="020B0604020202020204" pitchFamily="34" charset="0"/>
                <a:cs typeface="Arial" panose="020B0604020202020204" pitchFamily="34" charset="0"/>
              </a:rPr>
              <a:t>  (Accessed: 09 October 2026).</a:t>
            </a:r>
          </a:p>
          <a:p>
            <a:pPr marL="342900" indent="-342900">
              <a:buFont typeface="+mj-lt"/>
              <a:buAutoNum type="arabicPeriod"/>
            </a:pPr>
            <a:r>
              <a:rPr lang="en-GB" sz="1400" dirty="0">
                <a:latin typeface="Arial" panose="020B0604020202020204" pitchFamily="34" charset="0"/>
                <a:cs typeface="Arial" panose="020B0604020202020204" pitchFamily="34" charset="0"/>
              </a:rPr>
              <a:t>Knight, M. and Stanford, S. (2022) 'Ockenden: another shocking review of maternity services', </a:t>
            </a:r>
            <a:r>
              <a:rPr lang="en-GB" sz="1400" i="1" dirty="0">
                <a:latin typeface="Arial" panose="020B0604020202020204" pitchFamily="34" charset="0"/>
                <a:cs typeface="Arial" panose="020B0604020202020204" pitchFamily="34" charset="0"/>
              </a:rPr>
              <a:t>BMJ</a:t>
            </a:r>
            <a:r>
              <a:rPr lang="en-GB" sz="1400" dirty="0">
                <a:latin typeface="Arial" panose="020B0604020202020204" pitchFamily="34" charset="0"/>
                <a:cs typeface="Arial" panose="020B0604020202020204" pitchFamily="34" charset="0"/>
              </a:rPr>
              <a:t>, 377, o898. Available at: </a:t>
            </a:r>
            <a:r>
              <a:rPr lang="en-GB" sz="1400" dirty="0">
                <a:latin typeface="Arial" panose="020B0604020202020204" pitchFamily="34" charset="0"/>
                <a:cs typeface="Arial" panose="020B0604020202020204" pitchFamily="34" charset="0"/>
                <a:hlinkClick r:id="rId7"/>
              </a:rPr>
              <a:t>https://doi.org/10.1136/bmj.o898</a:t>
            </a:r>
            <a:r>
              <a:rPr lang="en-GB" sz="1400" dirty="0">
                <a:latin typeface="Arial" panose="020B0604020202020204" pitchFamily="34" charset="0"/>
                <a:cs typeface="Arial" panose="020B0604020202020204" pitchFamily="34" charset="0"/>
              </a:rPr>
              <a:t> </a:t>
            </a:r>
          </a:p>
          <a:p>
            <a:pPr marL="342900" indent="-342900">
              <a:buFont typeface="+mj-lt"/>
              <a:buAutoNum type="arabicPeriod"/>
            </a:pPr>
            <a:r>
              <a:rPr lang="en-GB" sz="1400" dirty="0">
                <a:latin typeface="Arial" panose="020B0604020202020204" pitchFamily="34" charset="0"/>
                <a:cs typeface="Arial" panose="020B0604020202020204" pitchFamily="34" charset="0"/>
              </a:rPr>
              <a:t>NHS England (2019) </a:t>
            </a:r>
            <a:r>
              <a:rPr lang="en-GB" sz="1400" i="1" dirty="0">
                <a:latin typeface="Arial" panose="020B0604020202020204" pitchFamily="34" charset="0"/>
                <a:cs typeface="Arial" panose="020B0604020202020204" pitchFamily="34" charset="0"/>
              </a:rPr>
              <a:t>The NHS Patient Safety Strategy: Safer culture, safer systems, safer patients</a:t>
            </a:r>
            <a:r>
              <a:rPr lang="en-GB" sz="1400" dirty="0">
                <a:latin typeface="Arial" panose="020B0604020202020204" pitchFamily="34" charset="0"/>
                <a:cs typeface="Arial" panose="020B0604020202020204" pitchFamily="34" charset="0"/>
              </a:rPr>
              <a:t>. London: NHS England. Available at: </a:t>
            </a:r>
            <a:r>
              <a:rPr lang="en-GB" sz="1400" dirty="0">
                <a:latin typeface="Arial" panose="020B0604020202020204" pitchFamily="34" charset="0"/>
                <a:cs typeface="Arial" panose="020B0604020202020204" pitchFamily="34" charset="0"/>
                <a:hlinkClick r:id="rId8"/>
              </a:rPr>
              <a:t>https://www.england.nhs.uk/patient-safety/the-nhs-patient-safety-strategy/</a:t>
            </a:r>
            <a:r>
              <a:rPr lang="en-GB" sz="1400" dirty="0">
                <a:latin typeface="Arial" panose="020B0604020202020204" pitchFamily="34" charset="0"/>
                <a:cs typeface="Arial" panose="020B0604020202020204" pitchFamily="34" charset="0"/>
              </a:rPr>
              <a:t>  (Accessed:10 October 2026).</a:t>
            </a:r>
          </a:p>
          <a:p>
            <a:pPr marL="342900" indent="-342900">
              <a:buFont typeface="+mj-lt"/>
              <a:buAutoNum type="arabicPeriod"/>
            </a:pPr>
            <a:r>
              <a:rPr lang="en-GB" sz="1400" dirty="0">
                <a:latin typeface="Arial" panose="020B0604020202020204" pitchFamily="34" charset="0"/>
                <a:cs typeface="Arial" panose="020B0604020202020204" pitchFamily="34" charset="0"/>
              </a:rPr>
              <a:t>NHS England (2022) </a:t>
            </a:r>
            <a:r>
              <a:rPr lang="en-GB" sz="1400" i="1" dirty="0">
                <a:latin typeface="Arial" panose="020B0604020202020204" pitchFamily="34" charset="0"/>
                <a:cs typeface="Arial" panose="020B0604020202020204" pitchFamily="34" charset="0"/>
              </a:rPr>
              <a:t>Patient Safety Incident Response Framework</a:t>
            </a:r>
            <a:r>
              <a:rPr lang="en-GB" sz="1400" dirty="0">
                <a:latin typeface="Arial" panose="020B0604020202020204" pitchFamily="34" charset="0"/>
                <a:cs typeface="Arial" panose="020B0604020202020204" pitchFamily="34" charset="0"/>
              </a:rPr>
              <a:t>. London: NHS England. Available at: </a:t>
            </a:r>
            <a:r>
              <a:rPr lang="en-GB" sz="1400" dirty="0">
                <a:latin typeface="Arial" panose="020B0604020202020204" pitchFamily="34" charset="0"/>
                <a:cs typeface="Arial" panose="020B0604020202020204" pitchFamily="34" charset="0"/>
                <a:hlinkClick r:id="rId9"/>
              </a:rPr>
              <a:t>https://www.england.nhs.uk/long-read/patient-safety-incident-response-framework/</a:t>
            </a:r>
            <a:r>
              <a:rPr lang="en-GB" sz="1400" dirty="0">
                <a:latin typeface="Arial" panose="020B0604020202020204" pitchFamily="34" charset="0"/>
                <a:cs typeface="Arial" panose="020B0604020202020204" pitchFamily="34" charset="0"/>
              </a:rPr>
              <a:t>  (Accessed: 08 October 2026).</a:t>
            </a:r>
          </a:p>
          <a:p>
            <a:pPr marL="342900" indent="-342900">
              <a:buFont typeface="+mj-lt"/>
              <a:buAutoNum type="arabicPeriod"/>
            </a:pPr>
            <a:r>
              <a:rPr lang="en-GB" sz="1400" dirty="0">
                <a:latin typeface="Arial" panose="020B0604020202020204" pitchFamily="34" charset="0"/>
                <a:cs typeface="Arial" panose="020B0604020202020204" pitchFamily="34" charset="0"/>
              </a:rPr>
              <a:t>NHS England (2023) </a:t>
            </a:r>
            <a:r>
              <a:rPr lang="en-GB" sz="1400" i="1" dirty="0">
                <a:latin typeface="Arial" panose="020B0604020202020204" pitchFamily="34" charset="0"/>
                <a:cs typeface="Arial" panose="020B0604020202020204" pitchFamily="34" charset="0"/>
              </a:rPr>
              <a:t>Three year delivery plan for maternity and neonatal services</a:t>
            </a:r>
            <a:r>
              <a:rPr lang="en-GB" sz="1400" dirty="0">
                <a:latin typeface="Arial" panose="020B0604020202020204" pitchFamily="34" charset="0"/>
                <a:cs typeface="Arial" panose="020B0604020202020204" pitchFamily="34" charset="0"/>
              </a:rPr>
              <a:t>. London: NHS England. Available at: </a:t>
            </a:r>
            <a:r>
              <a:rPr lang="en-GB" sz="1400" dirty="0">
                <a:latin typeface="Arial" panose="020B0604020202020204" pitchFamily="34" charset="0"/>
                <a:cs typeface="Arial" panose="020B0604020202020204" pitchFamily="34" charset="0"/>
                <a:hlinkClick r:id="rId10"/>
              </a:rPr>
              <a:t>https://www.england.nhs.uk/long-read/three-year-delivery-plan-for-maternity-and-neonatal-services/</a:t>
            </a:r>
            <a:r>
              <a:rPr lang="en-GB" sz="1400" dirty="0">
                <a:latin typeface="Arial" panose="020B0604020202020204" pitchFamily="34" charset="0"/>
                <a:cs typeface="Arial" panose="020B0604020202020204" pitchFamily="34" charset="0"/>
              </a:rPr>
              <a:t>   (Accessed: 09 October 2026).</a:t>
            </a:r>
          </a:p>
          <a:p>
            <a:pPr marL="342900" indent="-342900">
              <a:buFont typeface="+mj-lt"/>
              <a:buAutoNum type="arabicPeriod"/>
            </a:pPr>
            <a:r>
              <a:rPr lang="en-GB" sz="1400" dirty="0">
                <a:latin typeface="Arial" panose="020B0604020202020204" pitchFamily="34" charset="0"/>
                <a:cs typeface="Arial" panose="020B0604020202020204" pitchFamily="34" charset="0"/>
              </a:rPr>
              <a:t>Ockenden, D. (2022) </a:t>
            </a:r>
            <a:r>
              <a:rPr lang="en-GB" sz="1400" i="1" dirty="0">
                <a:latin typeface="Arial" panose="020B0604020202020204" pitchFamily="34" charset="0"/>
                <a:cs typeface="Arial" panose="020B0604020202020204" pitchFamily="34" charset="0"/>
              </a:rPr>
              <a:t>Final findings, conclusions and essential actions from the Ockenden review of maternity services at Shrewsbury and Telford Hospital NHS Trust</a:t>
            </a:r>
            <a:r>
              <a:rPr lang="en-GB" sz="1400" dirty="0">
                <a:latin typeface="Arial" panose="020B0604020202020204" pitchFamily="34" charset="0"/>
                <a:cs typeface="Arial" panose="020B0604020202020204" pitchFamily="34" charset="0"/>
              </a:rPr>
              <a:t>. London: Department of Health and Social Care. Available at: </a:t>
            </a:r>
            <a:r>
              <a:rPr lang="en-GB" sz="1400" dirty="0">
                <a:latin typeface="Arial" panose="020B0604020202020204" pitchFamily="34" charset="0"/>
                <a:cs typeface="Arial" panose="020B0604020202020204" pitchFamily="34" charset="0"/>
                <a:hlinkClick r:id="rId11"/>
              </a:rPr>
              <a:t>https://www.gov.uk/government/publications/final-report-of-the-ockenden-review</a:t>
            </a:r>
            <a:r>
              <a:rPr lang="en-GB" sz="1400" dirty="0">
                <a:latin typeface="Arial" panose="020B0604020202020204" pitchFamily="34" charset="0"/>
                <a:cs typeface="Arial" panose="020B0604020202020204" pitchFamily="34" charset="0"/>
              </a:rPr>
              <a:t> (Accessed: 06 October 2026).</a:t>
            </a:r>
          </a:p>
          <a:p>
            <a:pPr marL="342900" indent="-342900">
              <a:buFont typeface="+mj-lt"/>
              <a:buAutoNum type="arabicPeriod"/>
            </a:pPr>
            <a:r>
              <a:rPr lang="en-GB" sz="1400" dirty="0">
                <a:latin typeface="Arial" panose="020B0604020202020204" pitchFamily="34" charset="0"/>
                <a:cs typeface="Arial" panose="020B0604020202020204" pitchFamily="34" charset="0"/>
              </a:rPr>
              <a:t>Reason, J. (2000) 'Human error: models and management', </a:t>
            </a:r>
            <a:r>
              <a:rPr lang="en-GB" sz="1400" i="1" dirty="0">
                <a:latin typeface="Arial" panose="020B0604020202020204" pitchFamily="34" charset="0"/>
                <a:cs typeface="Arial" panose="020B0604020202020204" pitchFamily="34" charset="0"/>
              </a:rPr>
              <a:t>BMJ</a:t>
            </a:r>
            <a:r>
              <a:rPr lang="en-GB" sz="1400" dirty="0">
                <a:latin typeface="Arial" panose="020B0604020202020204" pitchFamily="34" charset="0"/>
                <a:cs typeface="Arial" panose="020B0604020202020204" pitchFamily="34" charset="0"/>
              </a:rPr>
              <a:t>, 320(7237), pp. 768–770. Available at: </a:t>
            </a:r>
            <a:r>
              <a:rPr lang="en-GB" sz="1400" dirty="0">
                <a:latin typeface="Arial" panose="020B0604020202020204" pitchFamily="34" charset="0"/>
                <a:cs typeface="Arial" panose="020B0604020202020204" pitchFamily="34" charset="0"/>
                <a:hlinkClick r:id="rId12"/>
              </a:rPr>
              <a:t>https://doi.org/10.1136/bmj.320.7237.768</a:t>
            </a:r>
            <a:r>
              <a:rPr lang="en-GB" sz="1400" dirty="0">
                <a:latin typeface="Arial" panose="020B0604020202020204" pitchFamily="34" charset="0"/>
                <a:cs typeface="Arial" panose="020B0604020202020204" pitchFamily="34" charset="0"/>
              </a:rPr>
              <a:t> </a:t>
            </a:r>
          </a:p>
          <a:p>
            <a:pPr marL="342900" indent="-342900">
              <a:buFont typeface="+mj-lt"/>
              <a:buAutoNum type="arabicPeriod"/>
            </a:pPr>
            <a:r>
              <a:rPr lang="en-GB" sz="1400" dirty="0">
                <a:latin typeface="Arial" panose="020B0604020202020204" pitchFamily="34" charset="0"/>
                <a:cs typeface="Arial" panose="020B0604020202020204" pitchFamily="34" charset="0"/>
              </a:rPr>
              <a:t>World Health Organization (WHO) (2021) </a:t>
            </a:r>
            <a:r>
              <a:rPr lang="en-GB" sz="1400" i="1" dirty="0">
                <a:latin typeface="Arial" panose="020B0604020202020204" pitchFamily="34" charset="0"/>
                <a:cs typeface="Arial" panose="020B0604020202020204" pitchFamily="34" charset="0"/>
              </a:rPr>
              <a:t>Glo</a:t>
            </a:r>
            <a:r>
              <a:rPr lang="en-GB" sz="1600" i="1" dirty="0">
                <a:latin typeface="Arial" panose="020B0604020202020204" pitchFamily="34" charset="0"/>
                <a:cs typeface="Arial" panose="020B0604020202020204" pitchFamily="34" charset="0"/>
              </a:rPr>
              <a:t>bal patient safety action plan 2021–2030: Towards eliminating avoidable harm in health care</a:t>
            </a:r>
            <a:r>
              <a:rPr lang="en-GB" sz="1600" dirty="0">
                <a:latin typeface="Arial" panose="020B0604020202020204" pitchFamily="34" charset="0"/>
                <a:cs typeface="Arial" panose="020B0604020202020204" pitchFamily="34" charset="0"/>
              </a:rPr>
              <a:t>. Geneva: World Health Organization. Available at: </a:t>
            </a:r>
            <a:r>
              <a:rPr lang="en-GB" sz="1600" dirty="0">
                <a:latin typeface="Arial" panose="020B0604020202020204" pitchFamily="34" charset="0"/>
                <a:cs typeface="Arial" panose="020B0604020202020204" pitchFamily="34" charset="0"/>
                <a:hlinkClick r:id="rId13"/>
              </a:rPr>
              <a:t>https://www.who.int/publications/i/item/9789240032705</a:t>
            </a:r>
            <a:r>
              <a:rPr lang="en-GB" sz="1600" dirty="0">
                <a:latin typeface="Arial" panose="020B0604020202020204" pitchFamily="34" charset="0"/>
                <a:cs typeface="Arial" panose="020B0604020202020204" pitchFamily="34" charset="0"/>
              </a:rPr>
              <a:t>  (Accessed:11 October 2026).</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Widescreen</PresentationFormat>
  <Paragraphs>0</Paragraphs>
  <Slides>15</Slides>
  <Notes>12</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Nazmin Malik (2242813)</cp:lastModifiedBy>
  <cp:revision>9</cp:revision>
  <dcterms:created xsi:type="dcterms:W3CDTF">2026-10-02T13:31:27Z</dcterms:created>
  <dcterms:modified xsi:type="dcterms:W3CDTF">2026-10-18T18:53:29Z</dcterms:modified>
</cp:coreProperties>
</file>