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332" r:id="rId3"/>
    <p:sldId id="371" r:id="rId4"/>
    <p:sldId id="339" r:id="rId5"/>
    <p:sldId id="380" r:id="rId6"/>
    <p:sldId id="334" r:id="rId7"/>
    <p:sldId id="354" r:id="rId8"/>
    <p:sldId id="383" r:id="rId9"/>
    <p:sldId id="376" r:id="rId10"/>
    <p:sldId id="356" r:id="rId11"/>
    <p:sldId id="349" r:id="rId12"/>
    <p:sldId id="381" r:id="rId13"/>
    <p:sldId id="382" r:id="rId14"/>
    <p:sldId id="364"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706E74-09D4-66F4-7AA1-2220E724CF1B}" v="2511" dt="2025-06-06T15:48:14.8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snapToGrid="0">
      <p:cViewPr varScale="1">
        <p:scale>
          <a:sx n="105" d="100"/>
          <a:sy n="105" d="100"/>
        </p:scale>
        <p:origin x="640" y="1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2A706E74-09D4-66F4-7AA1-2220E724CF1B}"/>
    <pc:docChg chg="addSld delSld modSld">
      <pc:chgData name="Naomi Doerge" userId="S::n.doerge@uwtsd.ac.uk::c2ba5b26-9392-4f76-82ca-966719aba79f" providerId="AD" clId="Web-{2A706E74-09D4-66F4-7AA1-2220E724CF1B}" dt="2025-06-06T15:48:14.899" v="1834" actId="20577"/>
      <pc:docMkLst>
        <pc:docMk/>
      </pc:docMkLst>
      <pc:sldChg chg="modSp">
        <pc:chgData name="Naomi Doerge" userId="S::n.doerge@uwtsd.ac.uk::c2ba5b26-9392-4f76-82ca-966719aba79f" providerId="AD" clId="Web-{2A706E74-09D4-66F4-7AA1-2220E724CF1B}" dt="2025-06-06T14:01:39.889" v="16" actId="14100"/>
        <pc:sldMkLst>
          <pc:docMk/>
          <pc:sldMk cId="0" sldId="277"/>
        </pc:sldMkLst>
        <pc:spChg chg="mod">
          <ac:chgData name="Naomi Doerge" userId="S::n.doerge@uwtsd.ac.uk::c2ba5b26-9392-4f76-82ca-966719aba79f" providerId="AD" clId="Web-{2A706E74-09D4-66F4-7AA1-2220E724CF1B}" dt="2025-06-06T14:01:39.889" v="16" actId="14100"/>
          <ac:spMkLst>
            <pc:docMk/>
            <pc:sldMk cId="0" sldId="277"/>
            <ac:spMk id="6147" creationId="{00000000-0000-0000-0000-000000000000}"/>
          </ac:spMkLst>
        </pc:spChg>
      </pc:sldChg>
      <pc:sldChg chg="modSp">
        <pc:chgData name="Naomi Doerge" userId="S::n.doerge@uwtsd.ac.uk::c2ba5b26-9392-4f76-82ca-966719aba79f" providerId="AD" clId="Web-{2A706E74-09D4-66F4-7AA1-2220E724CF1B}" dt="2025-06-06T14:04:19.097" v="84" actId="20577"/>
        <pc:sldMkLst>
          <pc:docMk/>
          <pc:sldMk cId="0" sldId="332"/>
        </pc:sldMkLst>
        <pc:spChg chg="mod">
          <ac:chgData name="Naomi Doerge" userId="S::n.doerge@uwtsd.ac.uk::c2ba5b26-9392-4f76-82ca-966719aba79f" providerId="AD" clId="Web-{2A706E74-09D4-66F4-7AA1-2220E724CF1B}" dt="2025-06-06T14:04:19.097" v="84" actId="20577"/>
          <ac:spMkLst>
            <pc:docMk/>
            <pc:sldMk cId="0" sldId="332"/>
            <ac:spMk id="3" creationId="{00000000-0000-0000-0000-000000000000}"/>
          </ac:spMkLst>
        </pc:spChg>
      </pc:sldChg>
      <pc:sldChg chg="addSp delSp modSp">
        <pc:chgData name="Naomi Doerge" userId="S::n.doerge@uwtsd.ac.uk::c2ba5b26-9392-4f76-82ca-966719aba79f" providerId="AD" clId="Web-{2A706E74-09D4-66F4-7AA1-2220E724CF1B}" dt="2025-06-06T14:22:04.640" v="1127" actId="20577"/>
        <pc:sldMkLst>
          <pc:docMk/>
          <pc:sldMk cId="0" sldId="334"/>
        </pc:sldMkLst>
        <pc:spChg chg="mod">
          <ac:chgData name="Naomi Doerge" userId="S::n.doerge@uwtsd.ac.uk::c2ba5b26-9392-4f76-82ca-966719aba79f" providerId="AD" clId="Web-{2A706E74-09D4-66F4-7AA1-2220E724CF1B}" dt="2025-06-06T14:10:59.420" v="510" actId="1076"/>
          <ac:spMkLst>
            <pc:docMk/>
            <pc:sldMk cId="0" sldId="334"/>
            <ac:spMk id="2" creationId="{00000000-0000-0000-0000-000000000000}"/>
          </ac:spMkLst>
        </pc:spChg>
        <pc:spChg chg="add del mod">
          <ac:chgData name="Naomi Doerge" userId="S::n.doerge@uwtsd.ac.uk::c2ba5b26-9392-4f76-82ca-966719aba79f" providerId="AD" clId="Web-{2A706E74-09D4-66F4-7AA1-2220E724CF1B}" dt="2025-06-06T14:22:04.640" v="1127" actId="20577"/>
          <ac:spMkLst>
            <pc:docMk/>
            <pc:sldMk cId="0" sldId="334"/>
            <ac:spMk id="3" creationId="{30687714-77B8-7C3B-B687-D6447899B7C1}"/>
          </ac:spMkLst>
        </pc:spChg>
      </pc:sldChg>
      <pc:sldChg chg="modSp">
        <pc:chgData name="Naomi Doerge" userId="S::n.doerge@uwtsd.ac.uk::c2ba5b26-9392-4f76-82ca-966719aba79f" providerId="AD" clId="Web-{2A706E74-09D4-66F4-7AA1-2220E724CF1B}" dt="2025-06-06T14:10:33.278" v="498" actId="20577"/>
        <pc:sldMkLst>
          <pc:docMk/>
          <pc:sldMk cId="0" sldId="339"/>
        </pc:sldMkLst>
        <pc:spChg chg="mod">
          <ac:chgData name="Naomi Doerge" userId="S::n.doerge@uwtsd.ac.uk::c2ba5b26-9392-4f76-82ca-966719aba79f" providerId="AD" clId="Web-{2A706E74-09D4-66F4-7AA1-2220E724CF1B}" dt="2025-06-06T14:10:33.278" v="498" actId="20577"/>
          <ac:spMkLst>
            <pc:docMk/>
            <pc:sldMk cId="0" sldId="339"/>
            <ac:spMk id="3" creationId="{00000000-0000-0000-0000-000000000000}"/>
          </ac:spMkLst>
        </pc:spChg>
      </pc:sldChg>
      <pc:sldChg chg="modSp">
        <pc:chgData name="Naomi Doerge" userId="S::n.doerge@uwtsd.ac.uk::c2ba5b26-9392-4f76-82ca-966719aba79f" providerId="AD" clId="Web-{2A706E74-09D4-66F4-7AA1-2220E724CF1B}" dt="2025-06-06T15:44:40.643" v="1740" actId="20577"/>
        <pc:sldMkLst>
          <pc:docMk/>
          <pc:sldMk cId="3641126726" sldId="349"/>
        </pc:sldMkLst>
        <pc:spChg chg="mod">
          <ac:chgData name="Naomi Doerge" userId="S::n.doerge@uwtsd.ac.uk::c2ba5b26-9392-4f76-82ca-966719aba79f" providerId="AD" clId="Web-{2A706E74-09D4-66F4-7AA1-2220E724CF1B}" dt="2025-06-06T15:44:40.643" v="1740" actId="20577"/>
          <ac:spMkLst>
            <pc:docMk/>
            <pc:sldMk cId="3641126726" sldId="349"/>
            <ac:spMk id="3" creationId="{B0AF86C0-9CF2-04E9-0BA1-78FB5DD0E657}"/>
          </ac:spMkLst>
        </pc:spChg>
      </pc:sldChg>
      <pc:sldChg chg="modSp">
        <pc:chgData name="Naomi Doerge" userId="S::n.doerge@uwtsd.ac.uk::c2ba5b26-9392-4f76-82ca-966719aba79f" providerId="AD" clId="Web-{2A706E74-09D4-66F4-7AA1-2220E724CF1B}" dt="2025-06-06T14:23:12.533" v="1147" actId="1076"/>
        <pc:sldMkLst>
          <pc:docMk/>
          <pc:sldMk cId="3114402835" sldId="354"/>
        </pc:sldMkLst>
        <pc:spChg chg="mod">
          <ac:chgData name="Naomi Doerge" userId="S::n.doerge@uwtsd.ac.uk::c2ba5b26-9392-4f76-82ca-966719aba79f" providerId="AD" clId="Web-{2A706E74-09D4-66F4-7AA1-2220E724CF1B}" dt="2025-06-06T14:23:12.533" v="1147" actId="1076"/>
          <ac:spMkLst>
            <pc:docMk/>
            <pc:sldMk cId="3114402835" sldId="354"/>
            <ac:spMk id="3" creationId="{00000000-0000-0000-0000-000000000000}"/>
          </ac:spMkLst>
        </pc:spChg>
      </pc:sldChg>
      <pc:sldChg chg="modSp">
        <pc:chgData name="Naomi Doerge" userId="S::n.doerge@uwtsd.ac.uk::c2ba5b26-9392-4f76-82ca-966719aba79f" providerId="AD" clId="Web-{2A706E74-09D4-66F4-7AA1-2220E724CF1B}" dt="2025-06-06T15:35:28.192" v="1503" actId="20577"/>
        <pc:sldMkLst>
          <pc:docMk/>
          <pc:sldMk cId="754901319" sldId="356"/>
        </pc:sldMkLst>
        <pc:spChg chg="mod">
          <ac:chgData name="Naomi Doerge" userId="S::n.doerge@uwtsd.ac.uk::c2ba5b26-9392-4f76-82ca-966719aba79f" providerId="AD" clId="Web-{2A706E74-09D4-66F4-7AA1-2220E724CF1B}" dt="2025-06-06T15:35:28.192" v="1503" actId="20577"/>
          <ac:spMkLst>
            <pc:docMk/>
            <pc:sldMk cId="754901319" sldId="356"/>
            <ac:spMk id="3" creationId="{BE26F2C0-CB72-FF3C-4A73-6AC26393E620}"/>
          </ac:spMkLst>
        </pc:spChg>
      </pc:sldChg>
      <pc:sldChg chg="modSp">
        <pc:chgData name="Naomi Doerge" userId="S::n.doerge@uwtsd.ac.uk::c2ba5b26-9392-4f76-82ca-966719aba79f" providerId="AD" clId="Web-{2A706E74-09D4-66F4-7AA1-2220E724CF1B}" dt="2025-06-06T15:48:14.899" v="1834" actId="20577"/>
        <pc:sldMkLst>
          <pc:docMk/>
          <pc:sldMk cId="373808191" sldId="364"/>
        </pc:sldMkLst>
        <pc:spChg chg="mod">
          <ac:chgData name="Naomi Doerge" userId="S::n.doerge@uwtsd.ac.uk::c2ba5b26-9392-4f76-82ca-966719aba79f" providerId="AD" clId="Web-{2A706E74-09D4-66F4-7AA1-2220E724CF1B}" dt="2025-06-06T15:48:14.899" v="1834" actId="20577"/>
          <ac:spMkLst>
            <pc:docMk/>
            <pc:sldMk cId="373808191" sldId="364"/>
            <ac:spMk id="3" creationId="{00000000-0000-0000-0000-000000000000}"/>
          </ac:spMkLst>
        </pc:spChg>
      </pc:sldChg>
      <pc:sldChg chg="modSp">
        <pc:chgData name="Naomi Doerge" userId="S::n.doerge@uwtsd.ac.uk::c2ba5b26-9392-4f76-82ca-966719aba79f" providerId="AD" clId="Web-{2A706E74-09D4-66F4-7AA1-2220E724CF1B}" dt="2025-06-06T14:05:38.661" v="184" actId="20577"/>
        <pc:sldMkLst>
          <pc:docMk/>
          <pc:sldMk cId="3234928895" sldId="371"/>
        </pc:sldMkLst>
        <pc:spChg chg="mod">
          <ac:chgData name="Naomi Doerge" userId="S::n.doerge@uwtsd.ac.uk::c2ba5b26-9392-4f76-82ca-966719aba79f" providerId="AD" clId="Web-{2A706E74-09D4-66F4-7AA1-2220E724CF1B}" dt="2025-06-06T14:05:38.661" v="184" actId="20577"/>
          <ac:spMkLst>
            <pc:docMk/>
            <pc:sldMk cId="3234928895" sldId="371"/>
            <ac:spMk id="4" creationId="{C16C7A55-0826-F138-63D8-C715D4D0BE1C}"/>
          </ac:spMkLst>
        </pc:spChg>
      </pc:sldChg>
      <pc:sldChg chg="modSp">
        <pc:chgData name="Naomi Doerge" userId="S::n.doerge@uwtsd.ac.uk::c2ba5b26-9392-4f76-82ca-966719aba79f" providerId="AD" clId="Web-{2A706E74-09D4-66F4-7AA1-2220E724CF1B}" dt="2025-06-06T15:32:25.109" v="1498" actId="20577"/>
        <pc:sldMkLst>
          <pc:docMk/>
          <pc:sldMk cId="169118138" sldId="376"/>
        </pc:sldMkLst>
        <pc:spChg chg="mod">
          <ac:chgData name="Naomi Doerge" userId="S::n.doerge@uwtsd.ac.uk::c2ba5b26-9392-4f76-82ca-966719aba79f" providerId="AD" clId="Web-{2A706E74-09D4-66F4-7AA1-2220E724CF1B}" dt="2025-06-06T15:32:25.109" v="1498" actId="20577"/>
          <ac:spMkLst>
            <pc:docMk/>
            <pc:sldMk cId="169118138" sldId="376"/>
            <ac:spMk id="3" creationId="{941E662E-B328-5B11-0B8A-144A5D8ABD49}"/>
          </ac:spMkLst>
        </pc:spChg>
      </pc:sldChg>
      <pc:sldChg chg="del">
        <pc:chgData name="Naomi Doerge" userId="S::n.doerge@uwtsd.ac.uk::c2ba5b26-9392-4f76-82ca-966719aba79f" providerId="AD" clId="Web-{2A706E74-09D4-66F4-7AA1-2220E724CF1B}" dt="2025-06-06T14:10:41.075" v="499"/>
        <pc:sldMkLst>
          <pc:docMk/>
          <pc:sldMk cId="1589471590" sldId="379"/>
        </pc:sldMkLst>
      </pc:sldChg>
      <pc:sldChg chg="modSp">
        <pc:chgData name="Naomi Doerge" userId="S::n.doerge@uwtsd.ac.uk::c2ba5b26-9392-4f76-82ca-966719aba79f" providerId="AD" clId="Web-{2A706E74-09D4-66F4-7AA1-2220E724CF1B}" dt="2025-06-06T15:46:03.771" v="1805" actId="20577"/>
        <pc:sldMkLst>
          <pc:docMk/>
          <pc:sldMk cId="2252295601" sldId="381"/>
        </pc:sldMkLst>
        <pc:spChg chg="mod">
          <ac:chgData name="Naomi Doerge" userId="S::n.doerge@uwtsd.ac.uk::c2ba5b26-9392-4f76-82ca-966719aba79f" providerId="AD" clId="Web-{2A706E74-09D4-66F4-7AA1-2220E724CF1B}" dt="2025-06-06T15:46:03.771" v="1805" actId="20577"/>
          <ac:spMkLst>
            <pc:docMk/>
            <pc:sldMk cId="2252295601" sldId="381"/>
            <ac:spMk id="3" creationId="{C2345E24-B4DB-6F25-1139-4BFB82655540}"/>
          </ac:spMkLst>
        </pc:spChg>
      </pc:sldChg>
      <pc:sldChg chg="modSp">
        <pc:chgData name="Naomi Doerge" userId="S::n.doerge@uwtsd.ac.uk::c2ba5b26-9392-4f76-82ca-966719aba79f" providerId="AD" clId="Web-{2A706E74-09D4-66F4-7AA1-2220E724CF1B}" dt="2025-06-06T15:47:43.539" v="1827" actId="20577"/>
        <pc:sldMkLst>
          <pc:docMk/>
          <pc:sldMk cId="1222402766" sldId="382"/>
        </pc:sldMkLst>
        <pc:spChg chg="mod">
          <ac:chgData name="Naomi Doerge" userId="S::n.doerge@uwtsd.ac.uk::c2ba5b26-9392-4f76-82ca-966719aba79f" providerId="AD" clId="Web-{2A706E74-09D4-66F4-7AA1-2220E724CF1B}" dt="2025-06-06T15:47:43.539" v="1827" actId="20577"/>
          <ac:spMkLst>
            <pc:docMk/>
            <pc:sldMk cId="1222402766" sldId="382"/>
            <ac:spMk id="3" creationId="{B8D757E2-0BF8-00B3-244B-48F959C0DCCC}"/>
          </ac:spMkLst>
        </pc:spChg>
      </pc:sldChg>
      <pc:sldChg chg="modSp new">
        <pc:chgData name="Naomi Doerge" userId="S::n.doerge@uwtsd.ac.uk::c2ba5b26-9392-4f76-82ca-966719aba79f" providerId="AD" clId="Web-{2A706E74-09D4-66F4-7AA1-2220E724CF1B}" dt="2025-06-06T14:25:34.521" v="1403" actId="1076"/>
        <pc:sldMkLst>
          <pc:docMk/>
          <pc:sldMk cId="1379641079" sldId="383"/>
        </pc:sldMkLst>
        <pc:spChg chg="mod">
          <ac:chgData name="Naomi Doerge" userId="S::n.doerge@uwtsd.ac.uk::c2ba5b26-9392-4f76-82ca-966719aba79f" providerId="AD" clId="Web-{2A706E74-09D4-66F4-7AA1-2220E724CF1B}" dt="2025-06-06T14:23:22.439" v="1151" actId="20577"/>
          <ac:spMkLst>
            <pc:docMk/>
            <pc:sldMk cId="1379641079" sldId="383"/>
            <ac:spMk id="2" creationId="{D2A5ED4D-69A3-7E61-9BBC-F64622021180}"/>
          </ac:spMkLst>
        </pc:spChg>
        <pc:spChg chg="mod">
          <ac:chgData name="Naomi Doerge" userId="S::n.doerge@uwtsd.ac.uk::c2ba5b26-9392-4f76-82ca-966719aba79f" providerId="AD" clId="Web-{2A706E74-09D4-66F4-7AA1-2220E724CF1B}" dt="2025-06-06T14:25:34.521" v="1403" actId="1076"/>
          <ac:spMkLst>
            <pc:docMk/>
            <pc:sldMk cId="1379641079" sldId="383"/>
            <ac:spMk id="3" creationId="{CCCCC70E-DF60-7BCF-0799-32C9E2CC71A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out handouts (Gibb’s Reflective</a:t>
            </a:r>
            <a:r>
              <a:rPr lang="en-GB" baseline="0"/>
              <a:t> Cycle, Kolb’s Experiential Learning Cycle, Driscoll’s What Model) </a:t>
            </a:r>
            <a:r>
              <a:rPr lang="en-GB"/>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96731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reflection.ed.ac.uk/" TargetMode="External"/><Relationship Id="rId2" Type="http://schemas.openxmlformats.org/officeDocument/2006/relationships/hyperlink" Target="https://nursinganswers.net/reflective-guides/driscoll-model-of-reflection.php" TargetMode="External"/><Relationship Id="rId1" Type="http://schemas.openxmlformats.org/officeDocument/2006/relationships/slideLayout" Target="../slideLayouts/slideLayout2.xml"/><Relationship Id="rId4" Type="http://schemas.openxmlformats.org/officeDocument/2006/relationships/hyperlink" Target="https://help.open.ac.uk/strategic-study-techniques/reflective-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Task 1: Employability Skills Video</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3600" b="1" dirty="0">
                <a:solidFill>
                  <a:srgbClr val="173AFF"/>
                </a:solidFill>
              </a:rPr>
              <a:t>Task 1: Brief Exploration</a:t>
            </a:r>
          </a:p>
        </p:txBody>
      </p:sp>
      <p:sp>
        <p:nvSpPr>
          <p:cNvPr id="3" name="Content Placeholder 2"/>
          <p:cNvSpPr>
            <a:spLocks noGrp="1"/>
          </p:cNvSpPr>
          <p:nvPr>
            <p:ph idx="1"/>
          </p:nvPr>
        </p:nvSpPr>
        <p:spPr>
          <a:xfrm>
            <a:off x="292608" y="609600"/>
            <a:ext cx="8558784" cy="4752528"/>
          </a:xfrm>
        </p:spPr>
        <p:txBody>
          <a:bodyPr>
            <a:noAutofit/>
          </a:bodyPr>
          <a:lstStyle/>
          <a:p>
            <a:pPr marL="0" indent="0">
              <a:buNone/>
            </a:pPr>
            <a:r>
              <a:rPr lang="en-GB" sz="2400" b="1" dirty="0">
                <a:solidFill>
                  <a:srgbClr val="173AFF"/>
                </a:solidFill>
              </a:rPr>
              <a:t>Discuss and answer these questions with a partner.</a:t>
            </a:r>
            <a:endParaRPr lang="en-GB" sz="2400" dirty="0">
              <a:solidFill>
                <a:srgbClr val="000000"/>
              </a:solidFill>
            </a:endParaRPr>
          </a:p>
          <a:p>
            <a:pPr marL="514350" indent="-514350">
              <a:buAutoNum type="arabicParenR"/>
            </a:pPr>
            <a:r>
              <a:rPr lang="en-GB" sz="2400" b="1" dirty="0"/>
              <a:t>What type of task is Task 1?</a:t>
            </a:r>
          </a:p>
          <a:p>
            <a:pPr marL="514350" indent="-514350">
              <a:buAutoNum type="arabicParenR"/>
            </a:pPr>
            <a:r>
              <a:rPr lang="en-GB" sz="2400" b="1" dirty="0"/>
              <a:t>When is Task 1 due?</a:t>
            </a:r>
          </a:p>
          <a:p>
            <a:pPr marL="514350" indent="-514350">
              <a:buAutoNum type="arabicParenR"/>
            </a:pPr>
            <a:r>
              <a:rPr lang="en-GB" sz="2400" b="1" dirty="0"/>
              <a:t>How long does Task 1 need to be?</a:t>
            </a:r>
          </a:p>
          <a:p>
            <a:pPr marL="514350" indent="-514350">
              <a:buAutoNum type="arabicParenR"/>
            </a:pPr>
            <a:r>
              <a:rPr lang="en-GB" sz="2400" b="1" dirty="0"/>
              <a:t>How many points is Task 1 worth?</a:t>
            </a:r>
          </a:p>
          <a:p>
            <a:pPr marL="514350" indent="-514350">
              <a:buAutoNum type="arabicParenR"/>
            </a:pPr>
            <a:r>
              <a:rPr lang="en-GB" sz="2400" b="1" dirty="0"/>
              <a:t>How many employability skills should be discussed generally?</a:t>
            </a:r>
          </a:p>
          <a:p>
            <a:pPr marL="514350" indent="-514350">
              <a:buAutoNum type="arabicParenR"/>
            </a:pPr>
            <a:r>
              <a:rPr lang="en-GB" sz="2400" b="1" dirty="0"/>
              <a:t>How many specific skills do you need to reflect on personally?</a:t>
            </a:r>
          </a:p>
          <a:p>
            <a:pPr marL="514350" indent="-514350">
              <a:buAutoNum type="arabicParenR"/>
            </a:pPr>
            <a:r>
              <a:rPr lang="en-GB" sz="2400" b="1" dirty="0"/>
              <a:t>Do you need to explain how you might improve your chosen skills?</a:t>
            </a:r>
          </a:p>
          <a:p>
            <a:pPr marL="514350" indent="-514350">
              <a:buAutoNum type="arabicParenR"/>
            </a:pPr>
            <a:r>
              <a:rPr lang="en-GB" sz="2400" b="1" dirty="0"/>
              <a:t>Is it okay to read directly off a script or from a phone?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309" y="274638"/>
            <a:ext cx="8071491" cy="543502"/>
          </a:xfrm>
        </p:spPr>
        <p:txBody>
          <a:bodyPr/>
          <a:lstStyle/>
          <a:p>
            <a:r>
              <a:rPr lang="en-GB" sz="3200" b="1" dirty="0">
                <a:solidFill>
                  <a:srgbClr val="000000"/>
                </a:solidFill>
                <a:ea typeface="+mj-lt"/>
                <a:cs typeface="+mj-lt"/>
              </a:rPr>
              <a:t>Task 1: Brief Exploration Part 1</a:t>
            </a:r>
            <a:endParaRPr lang="en-GB" sz="3200" dirty="0">
              <a:solidFill>
                <a:srgbClr val="000000"/>
              </a:solidFill>
              <a:ea typeface="+mj-lt"/>
              <a:cs typeface="+mj-lt"/>
            </a:endParaRPr>
          </a:p>
          <a:p>
            <a:endParaRPr lang="en-GB" sz="3200" b="1" dirty="0">
              <a:solidFill>
                <a:srgbClr val="00000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C16C7A55-0826-F138-63D8-C715D4D0BE1C}"/>
              </a:ext>
            </a:extLst>
          </p:cNvPr>
          <p:cNvSpPr txBox="1"/>
          <p:nvPr/>
        </p:nvSpPr>
        <p:spPr>
          <a:xfrm>
            <a:off x="221169" y="544091"/>
            <a:ext cx="8701661" cy="47243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b="1" i="1" dirty="0">
                <a:latin typeface="Arial"/>
                <a:cs typeface="Arial"/>
              </a:rPr>
              <a:t>1) What type of Task is Task 1?</a:t>
            </a:r>
          </a:p>
          <a:p>
            <a:pPr algn="just"/>
            <a:r>
              <a:rPr lang="en-US" sz="2200" dirty="0">
                <a:latin typeface="Arial"/>
                <a:cs typeface="Arial"/>
              </a:rPr>
              <a:t>Task 1 is a Video. It will be filmed </a:t>
            </a:r>
            <a:r>
              <a:rPr lang="en-US" sz="2200" b="1" dirty="0">
                <a:latin typeface="Arial"/>
                <a:cs typeface="Arial"/>
              </a:rPr>
              <a:t>in class</a:t>
            </a:r>
            <a:r>
              <a:rPr lang="en-US" sz="2200" dirty="0">
                <a:latin typeface="Arial"/>
                <a:cs typeface="Arial"/>
              </a:rPr>
              <a:t>. You do NOT need to submit anything on Moodle for this Task.</a:t>
            </a:r>
            <a:endParaRPr lang="en-US" sz="2200"/>
          </a:p>
          <a:p>
            <a:pPr algn="just"/>
            <a:r>
              <a:rPr lang="en-US" sz="2200" b="1" i="1" dirty="0">
                <a:latin typeface="Arial"/>
                <a:cs typeface="Arial"/>
              </a:rPr>
              <a:t>2) When is Task 1 due? </a:t>
            </a:r>
          </a:p>
          <a:p>
            <a:pPr algn="just"/>
            <a:r>
              <a:rPr lang="en-US" sz="2200" dirty="0">
                <a:latin typeface="Arial"/>
                <a:cs typeface="Arial"/>
              </a:rPr>
              <a:t>Task 1 is due </a:t>
            </a:r>
            <a:r>
              <a:rPr lang="en-US" sz="2200" b="1" dirty="0">
                <a:solidFill>
                  <a:srgbClr val="C00000"/>
                </a:solidFill>
                <a:latin typeface="Arial"/>
                <a:cs typeface="Arial"/>
              </a:rPr>
              <a:t>in class </a:t>
            </a:r>
            <a:r>
              <a:rPr lang="en-US" sz="2200" dirty="0">
                <a:latin typeface="Arial"/>
                <a:cs typeface="Arial"/>
              </a:rPr>
              <a:t>in </a:t>
            </a:r>
            <a:r>
              <a:rPr lang="en-US" sz="4400" b="1" dirty="0">
                <a:solidFill>
                  <a:srgbClr val="C00000"/>
                </a:solidFill>
                <a:latin typeface="Arial"/>
                <a:cs typeface="Arial"/>
              </a:rPr>
              <a:t>Week 7</a:t>
            </a:r>
            <a:r>
              <a:rPr lang="en-US" sz="2400" dirty="0">
                <a:latin typeface="Arial"/>
                <a:cs typeface="Arial"/>
              </a:rPr>
              <a:t>. </a:t>
            </a:r>
            <a:r>
              <a:rPr lang="en-US" sz="2200" dirty="0">
                <a:latin typeface="Arial"/>
                <a:cs typeface="Arial"/>
              </a:rPr>
              <a:t>You will come to class and the lecturer will record your video. You do NOT have to record your own video in your own time-</a:t>
            </a:r>
            <a:r>
              <a:rPr lang="en-US" sz="2200" b="1" dirty="0">
                <a:solidFill>
                  <a:srgbClr val="C00000"/>
                </a:solidFill>
                <a:latin typeface="Arial"/>
                <a:cs typeface="Arial"/>
              </a:rPr>
              <a:t>it will be done in class in Week 7.</a:t>
            </a:r>
          </a:p>
          <a:p>
            <a:pPr algn="just"/>
            <a:r>
              <a:rPr lang="en-US" sz="2200" b="1" i="1" dirty="0">
                <a:latin typeface="Arial"/>
                <a:cs typeface="Arial"/>
              </a:rPr>
              <a:t>3) How long does Task 1 need to be?</a:t>
            </a:r>
          </a:p>
          <a:p>
            <a:pPr algn="just"/>
            <a:r>
              <a:rPr lang="en-US" sz="2200" dirty="0">
                <a:latin typeface="Arial"/>
                <a:cs typeface="Arial"/>
              </a:rPr>
              <a:t>Your Task 1 video must be roughly 5 minutes long</a:t>
            </a:r>
          </a:p>
          <a:p>
            <a:pPr algn="just"/>
            <a:r>
              <a:rPr lang="en-US" sz="2200" b="1" i="1" dirty="0">
                <a:latin typeface="Arial"/>
                <a:cs typeface="Arial"/>
              </a:rPr>
              <a:t>4) How many points is Task 1 worth?</a:t>
            </a:r>
          </a:p>
          <a:p>
            <a:pPr algn="just"/>
            <a:r>
              <a:rPr lang="en-US" sz="2200" dirty="0">
                <a:latin typeface="Arial"/>
                <a:cs typeface="Arial"/>
              </a:rPr>
              <a:t>Task 1 is worth 50 points-we will discuss the criteria/point breakdown in further slides</a:t>
            </a:r>
          </a:p>
          <a:p>
            <a:pPr algn="just"/>
            <a:endParaRPr lang="en-US" sz="1500" dirty="0">
              <a:latin typeface="Arial"/>
              <a:cs typeface="Arial"/>
            </a:endParaRPr>
          </a:p>
        </p:txBody>
      </p:sp>
    </p:spTree>
    <p:extLst>
      <p:ext uri="{BB962C8B-B14F-4D97-AF65-F5344CB8AC3E}">
        <p14:creationId xmlns:p14="http://schemas.microsoft.com/office/powerpoint/2010/main" val="3234928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612" y="274610"/>
            <a:ext cx="8229600" cy="785818"/>
          </a:xfrm>
        </p:spPr>
        <p:txBody>
          <a:bodyPr/>
          <a:lstStyle/>
          <a:p>
            <a:r>
              <a:rPr lang="en-GB" sz="3600" b="1" dirty="0">
                <a:ea typeface="+mj-lt"/>
                <a:cs typeface="+mj-lt"/>
              </a:rPr>
              <a:t>Task 1: Brief Exploration Part 2</a:t>
            </a:r>
            <a:endParaRPr lang="en-GB" sz="3600" dirty="0">
              <a:ea typeface="+mj-lt"/>
              <a:cs typeface="+mj-lt"/>
            </a:endParaRPr>
          </a:p>
          <a:p>
            <a:endParaRPr lang="en-GB" b="1" dirty="0"/>
          </a:p>
        </p:txBody>
      </p:sp>
      <p:sp>
        <p:nvSpPr>
          <p:cNvPr id="3" name="Content Placeholder 2"/>
          <p:cNvSpPr>
            <a:spLocks noGrp="1"/>
          </p:cNvSpPr>
          <p:nvPr>
            <p:ph idx="1"/>
          </p:nvPr>
        </p:nvSpPr>
        <p:spPr>
          <a:xfrm>
            <a:off x="134113" y="667519"/>
            <a:ext cx="8863584" cy="4392489"/>
          </a:xfrm>
        </p:spPr>
        <p:txBody>
          <a:bodyPr/>
          <a:lstStyle/>
          <a:p>
            <a:pPr algn="just">
              <a:buNone/>
            </a:pPr>
            <a:r>
              <a:rPr lang="en-US" sz="2200" b="1" dirty="0">
                <a:latin typeface="Myriad Pro"/>
                <a:cs typeface="Arial"/>
              </a:rPr>
              <a:t>5)</a:t>
            </a:r>
            <a:r>
              <a:rPr lang="en-US" sz="2200" b="1" i="1" dirty="0">
                <a:latin typeface="Myriad Pro"/>
                <a:cs typeface="Arial"/>
              </a:rPr>
              <a:t> How many employability skills should be discussed?</a:t>
            </a:r>
            <a:endParaRPr lang="en-US" sz="2200" b="1">
              <a:latin typeface="Myriad Pro"/>
              <a:cs typeface="Arial"/>
            </a:endParaRPr>
          </a:p>
          <a:p>
            <a:pPr algn="just">
              <a:buNone/>
            </a:pPr>
            <a:r>
              <a:rPr lang="en-US" sz="2200" dirty="0">
                <a:latin typeface="Myriad Pro"/>
                <a:cs typeface="Arial"/>
              </a:rPr>
              <a:t>You must describe 3-5 skills needed for your chosen role and briefly explain why the job requires them.</a:t>
            </a:r>
            <a:endParaRPr lang="en-GB" sz="2200" dirty="0">
              <a:latin typeface="Myriad Pro"/>
            </a:endParaRPr>
          </a:p>
          <a:p>
            <a:pPr algn="just">
              <a:buNone/>
            </a:pPr>
            <a:endParaRPr lang="en-GB" sz="2200" b="1" dirty="0">
              <a:latin typeface="Myriad Pro"/>
              <a:ea typeface="+mn-lt"/>
              <a:cs typeface="Arial"/>
            </a:endParaRPr>
          </a:p>
          <a:p>
            <a:pPr algn="just">
              <a:buNone/>
            </a:pPr>
            <a:r>
              <a:rPr lang="en-GB" sz="2200" b="1" dirty="0">
                <a:latin typeface="Myriad Pro"/>
                <a:ea typeface="+mn-lt"/>
                <a:cs typeface="Arial"/>
              </a:rPr>
              <a:t>6) </a:t>
            </a:r>
            <a:r>
              <a:rPr lang="en-GB" sz="2200" b="1" i="1" dirty="0">
                <a:latin typeface="Myriad Pro"/>
                <a:ea typeface="+mn-lt"/>
                <a:cs typeface="+mn-lt"/>
              </a:rPr>
              <a:t>How many specific skills do you need to reflect on personally?</a:t>
            </a:r>
          </a:p>
          <a:p>
            <a:pPr algn="just">
              <a:buNone/>
            </a:pPr>
            <a:r>
              <a:rPr lang="en-GB" sz="2200" dirty="0">
                <a:latin typeface="Myriad Pro"/>
                <a:ea typeface="+mn-lt"/>
                <a:cs typeface="Arial"/>
              </a:rPr>
              <a:t>You </a:t>
            </a:r>
            <a:r>
              <a:rPr lang="en-GB" sz="2200" b="1" dirty="0">
                <a:latin typeface="Myriad Pro"/>
                <a:ea typeface="+mn-lt"/>
                <a:cs typeface="Arial"/>
              </a:rPr>
              <a:t>choose</a:t>
            </a:r>
            <a:r>
              <a:rPr lang="en-GB" sz="2200" dirty="0">
                <a:latin typeface="Myriad Pro"/>
                <a:ea typeface="+mn-lt"/>
                <a:cs typeface="Arial"/>
              </a:rPr>
              <a:t> two employability skills needed for your role and reflect on </a:t>
            </a:r>
            <a:r>
              <a:rPr lang="en-GB" sz="2200" b="1" dirty="0">
                <a:latin typeface="Myriad Pro"/>
                <a:ea typeface="+mn-lt"/>
                <a:cs typeface="Arial"/>
              </a:rPr>
              <a:t>your own weaknesses</a:t>
            </a:r>
            <a:r>
              <a:rPr lang="en-GB" sz="2200" dirty="0">
                <a:latin typeface="Myriad Pro"/>
                <a:ea typeface="+mn-lt"/>
                <a:cs typeface="Arial"/>
              </a:rPr>
              <a:t> regarding these skills.</a:t>
            </a:r>
            <a:endParaRPr lang="en-GB" sz="2200" dirty="0">
              <a:latin typeface="Myriad Pro"/>
              <a:ea typeface="+mn-lt"/>
              <a:cs typeface="+mn-lt"/>
            </a:endParaRPr>
          </a:p>
          <a:p>
            <a:pPr algn="just">
              <a:buNone/>
            </a:pPr>
            <a:endParaRPr lang="en-GB" sz="2200" dirty="0">
              <a:latin typeface="Myriad Pro"/>
              <a:ea typeface="+mn-lt"/>
              <a:cs typeface="+mn-lt"/>
            </a:endParaRPr>
          </a:p>
          <a:p>
            <a:pPr algn="just">
              <a:buNone/>
            </a:pPr>
            <a:r>
              <a:rPr lang="en-GB" sz="2200" dirty="0">
                <a:latin typeface="Myriad Pro"/>
                <a:ea typeface="+mn-lt"/>
                <a:cs typeface="+mn-lt"/>
              </a:rPr>
              <a:t>7</a:t>
            </a:r>
            <a:r>
              <a:rPr lang="en-GB" sz="2200" b="1" i="1" dirty="0">
                <a:latin typeface="Myriad Pro"/>
                <a:ea typeface="+mn-lt"/>
                <a:cs typeface="+mn-lt"/>
              </a:rPr>
              <a:t>) Do you need to explain how you might improve your chosen skills? </a:t>
            </a:r>
            <a:endParaRPr lang="en-GB" sz="2200" b="1" i="1">
              <a:latin typeface="Myriad Pro"/>
              <a:ea typeface="+mn-lt"/>
              <a:cs typeface="+mn-lt"/>
            </a:endParaRPr>
          </a:p>
          <a:p>
            <a:pPr algn="just">
              <a:buNone/>
            </a:pPr>
            <a:r>
              <a:rPr lang="en-GB" sz="2200" dirty="0">
                <a:latin typeface="Myriad Pro"/>
              </a:rPr>
              <a:t>YES. You must explain HOW you intend to improve the two weaker skills you have chosen. You must </a:t>
            </a:r>
            <a:r>
              <a:rPr lang="en-GB" sz="2200" b="1" dirty="0">
                <a:latin typeface="Myriad Pro"/>
              </a:rPr>
              <a:t>research </a:t>
            </a:r>
            <a:r>
              <a:rPr lang="en-GB" sz="2200" dirty="0">
                <a:latin typeface="Myriad Pro"/>
              </a:rPr>
              <a:t>strategies to improve these skills using </a:t>
            </a:r>
            <a:r>
              <a:rPr lang="en-GB" sz="2200" b="1" dirty="0">
                <a:latin typeface="Myriad Pro"/>
              </a:rPr>
              <a:t>reliable sources.</a:t>
            </a:r>
          </a:p>
          <a:p>
            <a:pPr algn="just">
              <a:buNone/>
            </a:pPr>
            <a:endParaRPr lang="en-US" sz="2200">
              <a:latin typeface="Myriad Pro"/>
              <a:ea typeface="+mn-lt"/>
              <a:cs typeface="+mn-lt"/>
            </a:endParaRPr>
          </a:p>
          <a:p>
            <a:pPr algn="just">
              <a:buNone/>
            </a:pPr>
            <a:r>
              <a:rPr lang="en-GB" sz="2200" dirty="0">
                <a:latin typeface="Myriad Pro"/>
                <a:ea typeface="+mn-lt"/>
                <a:cs typeface="+mn-lt"/>
              </a:rPr>
              <a:t>I</a:t>
            </a:r>
            <a:endParaRPr lang="en-GB" sz="2200" dirty="0">
              <a:latin typeface="Myriad Pro"/>
              <a:cs typeface="Arial"/>
            </a:endParaRPr>
          </a:p>
          <a:p>
            <a:pPr algn="just">
              <a:buNone/>
            </a:pPr>
            <a:endParaRPr lang="en-GB" sz="2200" dirty="0">
              <a:latin typeface="Myriad Pro"/>
              <a:cs typeface="Arial"/>
            </a:endParaRPr>
          </a:p>
          <a:p>
            <a:pPr marL="514350" indent="-514350" algn="just">
              <a:buAutoNum type="arabicPeriod"/>
            </a:pPr>
            <a:endParaRPr lang="en-GB" sz="2200" dirty="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457200" y="-188658"/>
            <a:ext cx="8229600" cy="1143000"/>
          </a:xfrm>
        </p:spPr>
        <p:txBody>
          <a:bodyPr/>
          <a:lstStyle/>
          <a:p>
            <a:r>
              <a:rPr lang="en-GB" sz="3600" b="1" dirty="0">
                <a:ea typeface="+mj-lt"/>
                <a:cs typeface="+mj-lt"/>
              </a:rPr>
              <a:t>Task 1: Brief Exploration Part 4</a:t>
            </a:r>
            <a:endParaRPr lang="en-US" sz="3600" dirty="0"/>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0824" y="771145"/>
            <a:ext cx="8624952" cy="3917032"/>
          </a:xfrm>
        </p:spPr>
        <p:txBody>
          <a:bodyPr/>
          <a:lstStyle/>
          <a:p>
            <a:pPr marL="0" indent="0" algn="just">
              <a:buNone/>
            </a:pPr>
            <a:r>
              <a:rPr lang="en-GB" sz="2800" b="1" i="1" dirty="0"/>
              <a:t>9) Is it okay to read directly off a script or from a phone?</a:t>
            </a:r>
          </a:p>
          <a:p>
            <a:pPr marL="0" indent="0" algn="just">
              <a:buNone/>
            </a:pPr>
            <a:r>
              <a:rPr lang="en-US" sz="2800" dirty="0"/>
              <a:t>No! You should absolutely be trying to make eye contact with the audience during your video. A strong delivery could increase your Transferable Skills grade (Criteria 5), while a weaker one could lower your grade significantly. You absolutely should have notes to help you, but you should not be over-reliant on these notes.</a:t>
            </a:r>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853961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745" y="-114048"/>
            <a:ext cx="8519467" cy="939784"/>
          </a:xfrm>
        </p:spPr>
        <p:txBody>
          <a:bodyPr/>
          <a:lstStyle/>
          <a:p>
            <a:r>
              <a:rPr lang="en-GB" b="1" dirty="0"/>
              <a:t>Steps for Task 1</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TextBox 2">
            <a:extLst>
              <a:ext uri="{FF2B5EF4-FFF2-40B4-BE49-F238E27FC236}">
                <a16:creationId xmlns:a16="http://schemas.microsoft.com/office/drawing/2014/main" id="{30687714-77B8-7C3B-B687-D6447899B7C1}"/>
              </a:ext>
            </a:extLst>
          </p:cNvPr>
          <p:cNvSpPr txBox="1"/>
          <p:nvPr/>
        </p:nvSpPr>
        <p:spPr>
          <a:xfrm>
            <a:off x="315690" y="821658"/>
            <a:ext cx="8519466"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arenR"/>
            </a:pPr>
            <a:r>
              <a:rPr lang="en-US" sz="2000" dirty="0">
                <a:latin typeface="Myriad Pro"/>
                <a:cs typeface="Arial"/>
              </a:rPr>
              <a:t>Choose a job you are interested in possibly pursuing in the Health and Social Care field (e.g. nurse; social worker)</a:t>
            </a:r>
            <a:endParaRPr lang="en-US" sz="2000" dirty="0">
              <a:latin typeface="Myriad Pro"/>
            </a:endParaRPr>
          </a:p>
          <a:p>
            <a:pPr marL="457200" indent="-457200">
              <a:buAutoNum type="arabicParenR"/>
            </a:pPr>
            <a:r>
              <a:rPr lang="en-US" sz="2000" dirty="0">
                <a:latin typeface="Myriad Pro"/>
                <a:cs typeface="Arial"/>
              </a:rPr>
              <a:t>Research what this role includes (e.g. some general daily tasks; a brief job description)</a:t>
            </a:r>
            <a:endParaRPr lang="en-US" sz="2000" dirty="0">
              <a:latin typeface="Myriad Pro"/>
            </a:endParaRPr>
          </a:p>
          <a:p>
            <a:pPr marL="457200" indent="-457200">
              <a:buAutoNum type="arabicParenR"/>
            </a:pPr>
            <a:r>
              <a:rPr lang="en-US" sz="2000" dirty="0">
                <a:latin typeface="Myriad Pro"/>
                <a:cs typeface="Arial"/>
              </a:rPr>
              <a:t>Research 3-5 skills needed by </a:t>
            </a:r>
            <a:r>
              <a:rPr lang="en-US" sz="2000" b="1" dirty="0">
                <a:latin typeface="Myriad Pro"/>
                <a:cs typeface="Arial"/>
              </a:rPr>
              <a:t>anyone</a:t>
            </a:r>
            <a:r>
              <a:rPr lang="en-US" sz="2000" dirty="0">
                <a:latin typeface="Myriad Pro"/>
                <a:cs typeface="Arial"/>
              </a:rPr>
              <a:t> who wants to do this job</a:t>
            </a:r>
          </a:p>
          <a:p>
            <a:pPr marL="457200" indent="-457200">
              <a:buAutoNum type="arabicParenR"/>
            </a:pPr>
            <a:r>
              <a:rPr lang="en-US" sz="2000" dirty="0">
                <a:latin typeface="Myriad Pro"/>
                <a:cs typeface="Arial"/>
              </a:rPr>
              <a:t>From these 3-5 skills, choose </a:t>
            </a:r>
            <a:r>
              <a:rPr lang="en-US" sz="2000" b="1" dirty="0">
                <a:latin typeface="Myriad Pro"/>
                <a:cs typeface="Arial"/>
              </a:rPr>
              <a:t>two</a:t>
            </a:r>
            <a:r>
              <a:rPr lang="en-US" sz="2000" dirty="0">
                <a:latin typeface="Myriad Pro"/>
                <a:cs typeface="Arial"/>
              </a:rPr>
              <a:t> which are your own personal weakness</a:t>
            </a:r>
            <a:endParaRPr lang="en-US" sz="2000" dirty="0">
              <a:latin typeface="Myriad Pro"/>
            </a:endParaRPr>
          </a:p>
          <a:p>
            <a:pPr marL="457200" indent="-457200">
              <a:buAutoNum type="arabicParenR"/>
            </a:pPr>
            <a:r>
              <a:rPr lang="en-US" sz="2000" dirty="0">
                <a:latin typeface="Myriad Pro"/>
                <a:cs typeface="Arial"/>
              </a:rPr>
              <a:t>Research </a:t>
            </a:r>
            <a:r>
              <a:rPr lang="en-US" sz="2000" b="1" dirty="0">
                <a:latin typeface="Myriad Pro"/>
                <a:cs typeface="Arial"/>
              </a:rPr>
              <a:t>strategies </a:t>
            </a:r>
            <a:r>
              <a:rPr lang="en-US" sz="2000" dirty="0">
                <a:latin typeface="Myriad Pro"/>
                <a:cs typeface="Arial"/>
              </a:rPr>
              <a:t>and </a:t>
            </a:r>
            <a:r>
              <a:rPr lang="en-US" sz="2000" b="1" dirty="0">
                <a:latin typeface="Myriad Pro"/>
                <a:cs typeface="Arial"/>
              </a:rPr>
              <a:t>specific actions </a:t>
            </a:r>
            <a:r>
              <a:rPr lang="en-US" sz="2000" dirty="0">
                <a:latin typeface="Myriad Pro"/>
                <a:cs typeface="Arial"/>
              </a:rPr>
              <a:t>you can take to improve these two skills for yourself</a:t>
            </a:r>
          </a:p>
          <a:p>
            <a:pPr marL="285750" indent="-285750">
              <a:buAutoNum type="arabicParenR"/>
            </a:pPr>
            <a:r>
              <a:rPr lang="en-US" sz="2000" dirty="0">
                <a:latin typeface="Myriad Pro"/>
                <a:cs typeface="Arial"/>
              </a:rPr>
              <a:t>  Prepare </a:t>
            </a:r>
            <a:r>
              <a:rPr lang="en-US" sz="2000" b="1" dirty="0">
                <a:latin typeface="Myriad Pro"/>
                <a:cs typeface="Arial"/>
              </a:rPr>
              <a:t>notes </a:t>
            </a:r>
            <a:r>
              <a:rPr lang="en-US" sz="2000" dirty="0">
                <a:latin typeface="Myriad Pro"/>
                <a:cs typeface="Arial"/>
              </a:rPr>
              <a:t>on all of your thoughts and research </a:t>
            </a:r>
            <a:endParaRPr lang="en-US" sz="2000" dirty="0">
              <a:latin typeface="Myriad Pro"/>
            </a:endParaRPr>
          </a:p>
          <a:p>
            <a:pPr marL="285750" indent="-285750">
              <a:buAutoNum type="arabicParenR"/>
            </a:pPr>
            <a:r>
              <a:rPr lang="en-US" sz="2000" dirty="0">
                <a:latin typeface="Myriad Pro"/>
                <a:cs typeface="Arial"/>
              </a:rPr>
              <a:t>  PRACTICE with your notes, practice in front of family/friends, practice in front of a mirror. Make sure you include </a:t>
            </a:r>
            <a:r>
              <a:rPr lang="en-US" sz="2000" b="1" dirty="0">
                <a:latin typeface="Myriad Pro"/>
                <a:cs typeface="Arial"/>
              </a:rPr>
              <a:t>signposting language </a:t>
            </a:r>
            <a:r>
              <a:rPr lang="en-US" sz="2000" dirty="0">
                <a:latin typeface="Myriad Pro"/>
                <a:cs typeface="Arial"/>
              </a:rPr>
              <a:t>to connect your points so that the audience can follow your thoughts</a:t>
            </a:r>
            <a:endParaRPr lang="en-US" sz="2000" dirty="0">
              <a:latin typeface="Myriad Pro"/>
            </a:endParaRPr>
          </a:p>
          <a:p>
            <a:pPr marL="285750" indent="-285750">
              <a:buAutoNum type="arabicParenR"/>
            </a:pPr>
            <a:r>
              <a:rPr lang="en-US" sz="2000" dirty="0">
                <a:latin typeface="Myriad Pro"/>
                <a:cs typeface="Arial"/>
              </a:rPr>
              <a:t>  Attend class in Week 7 and present!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802" y="-51058"/>
            <a:ext cx="8713663" cy="1143000"/>
          </a:xfrm>
        </p:spPr>
        <p:txBody>
          <a:bodyPr/>
          <a:lstStyle/>
          <a:p>
            <a:r>
              <a:rPr lang="en-GB" sz="2800" b="1" dirty="0"/>
              <a:t>Description of the Task (from the brief)</a:t>
            </a:r>
          </a:p>
        </p:txBody>
      </p:sp>
      <p:sp>
        <p:nvSpPr>
          <p:cNvPr id="3" name="Content Placeholder 2"/>
          <p:cNvSpPr>
            <a:spLocks noGrp="1"/>
          </p:cNvSpPr>
          <p:nvPr>
            <p:ph idx="1"/>
          </p:nvPr>
        </p:nvSpPr>
        <p:spPr>
          <a:xfrm>
            <a:off x="250825" y="766869"/>
            <a:ext cx="8642348" cy="3744416"/>
          </a:xfrm>
        </p:spPr>
        <p:txBody>
          <a:bodyPr/>
          <a:lstStyle/>
          <a:p>
            <a:pPr>
              <a:buNone/>
            </a:pPr>
            <a:r>
              <a:rPr lang="en-GB" sz="1800" dirty="0">
                <a:latin typeface="Myriad Pro"/>
                <a:cs typeface="Arial"/>
              </a:rPr>
              <a:t>Prepare an oral video in which you analyse your employability skills in relation to  </a:t>
            </a:r>
          </a:p>
          <a:p>
            <a:pPr>
              <a:buNone/>
            </a:pPr>
            <a:r>
              <a:rPr lang="en-GB" sz="1800" dirty="0">
                <a:latin typeface="Myriad Pro"/>
                <a:cs typeface="Arial"/>
              </a:rPr>
              <a:t>your intended career</a:t>
            </a:r>
          </a:p>
          <a:p>
            <a:pPr algn="just">
              <a:buNone/>
            </a:pPr>
            <a:endParaRPr lang="en-GB" sz="1800" dirty="0">
              <a:latin typeface="Myriad Pro"/>
              <a:cs typeface="Arial"/>
            </a:endParaRPr>
          </a:p>
          <a:p>
            <a:pPr algn="just">
              <a:buNone/>
            </a:pPr>
            <a:r>
              <a:rPr lang="en-GB" sz="1800">
                <a:latin typeface="Myriad Pro"/>
                <a:cs typeface="Arial"/>
              </a:rPr>
              <a:t>You will need to explain:</a:t>
            </a:r>
            <a:endParaRPr lang="en-GB" sz="1800" dirty="0">
              <a:latin typeface="Myriad Pro"/>
              <a:cs typeface="Arial"/>
            </a:endParaRPr>
          </a:p>
          <a:p>
            <a:pPr algn="just">
              <a:buFont typeface="Arial"/>
              <a:buChar char="•"/>
            </a:pPr>
            <a:r>
              <a:rPr lang="en-GB" sz="1800">
                <a:latin typeface="Myriad Pro"/>
                <a:cs typeface="Arial"/>
              </a:rPr>
              <a:t>The </a:t>
            </a:r>
            <a:r>
              <a:rPr lang="en-GB" sz="1800" b="1">
                <a:latin typeface="Myriad Pro"/>
                <a:cs typeface="Arial"/>
              </a:rPr>
              <a:t>specific </a:t>
            </a:r>
            <a:r>
              <a:rPr lang="en-GB" sz="1800">
                <a:latin typeface="Myriad Pro"/>
                <a:cs typeface="Arial"/>
              </a:rPr>
              <a:t>career or role you have chosen and a </a:t>
            </a:r>
            <a:r>
              <a:rPr lang="en-GB" sz="1800" b="1">
                <a:latin typeface="Myriad Pro"/>
                <a:cs typeface="Arial"/>
              </a:rPr>
              <a:t>very brief </a:t>
            </a:r>
            <a:r>
              <a:rPr lang="en-GB" sz="1800">
                <a:latin typeface="Myriad Pro"/>
                <a:cs typeface="Arial"/>
              </a:rPr>
              <a:t>description of this career (e.g. “I would like to be a nurse” NOT “I would like to work for the NHS”)</a:t>
            </a:r>
            <a:endParaRPr lang="en-GB" sz="1800" dirty="0">
              <a:latin typeface="Myriad Pro"/>
              <a:cs typeface="Arial"/>
            </a:endParaRPr>
          </a:p>
          <a:p>
            <a:pPr algn="just">
              <a:buFont typeface="Arial"/>
              <a:buChar char="•"/>
            </a:pPr>
            <a:r>
              <a:rPr lang="en-GB" sz="1800">
                <a:latin typeface="Myriad Pro"/>
                <a:cs typeface="Arial"/>
              </a:rPr>
              <a:t>3-5 skills needed to work in your chosen field (e.g. the skills that </a:t>
            </a:r>
            <a:r>
              <a:rPr lang="en-GB" sz="1800" i="1">
                <a:latin typeface="Myriad Pro"/>
                <a:cs typeface="Arial"/>
              </a:rPr>
              <a:t>any</a:t>
            </a:r>
            <a:r>
              <a:rPr lang="en-GB" sz="1800">
                <a:latin typeface="Myriad Pro"/>
                <a:cs typeface="Arial"/>
              </a:rPr>
              <a:t> nurse must have) and a brief explanation of why these skills are necessary </a:t>
            </a:r>
            <a:endParaRPr lang="en-GB" sz="1800" dirty="0">
              <a:latin typeface="Myriad Pro"/>
              <a:cs typeface="Arial"/>
            </a:endParaRPr>
          </a:p>
          <a:p>
            <a:pPr algn="just">
              <a:buFont typeface="Arial"/>
              <a:buChar char="•"/>
            </a:pPr>
            <a:r>
              <a:rPr lang="en-GB" sz="1800">
                <a:latin typeface="Myriad Pro"/>
                <a:cs typeface="Arial"/>
              </a:rPr>
              <a:t>2 </a:t>
            </a:r>
            <a:r>
              <a:rPr lang="en-GB" sz="1800" b="1">
                <a:latin typeface="Myriad Pro"/>
                <a:cs typeface="Arial"/>
              </a:rPr>
              <a:t>specific </a:t>
            </a:r>
            <a:r>
              <a:rPr lang="en-GB" sz="1800">
                <a:latin typeface="Myriad Pro"/>
                <a:cs typeface="Arial"/>
              </a:rPr>
              <a:t>skills from the above list that </a:t>
            </a:r>
            <a:r>
              <a:rPr lang="en-GB" sz="1800" b="1">
                <a:latin typeface="Myriad Pro"/>
                <a:cs typeface="Arial"/>
              </a:rPr>
              <a:t>you personally </a:t>
            </a:r>
            <a:r>
              <a:rPr lang="en-GB" sz="1800">
                <a:latin typeface="Myriad Pro"/>
                <a:cs typeface="Arial"/>
              </a:rPr>
              <a:t>still need to </a:t>
            </a:r>
            <a:r>
              <a:rPr lang="en-GB" sz="1800" b="1">
                <a:latin typeface="Myriad Pro"/>
                <a:cs typeface="Arial"/>
              </a:rPr>
              <a:t>improve</a:t>
            </a:r>
            <a:r>
              <a:rPr lang="en-GB" sz="1800">
                <a:latin typeface="Myriad Pro"/>
                <a:cs typeface="Arial"/>
              </a:rPr>
              <a:t> to be successful in </a:t>
            </a:r>
            <a:r>
              <a:rPr lang="en-GB" sz="1800" b="1">
                <a:latin typeface="Myriad Pro"/>
                <a:cs typeface="Arial"/>
              </a:rPr>
              <a:t>your chosen field </a:t>
            </a:r>
            <a:r>
              <a:rPr lang="en-GB" sz="1800" b="1" i="1">
                <a:latin typeface="Myriad Pro"/>
                <a:cs typeface="Arial"/>
              </a:rPr>
              <a:t>(weaknesses)</a:t>
            </a:r>
            <a:r>
              <a:rPr lang="en-GB" sz="1800" dirty="0">
                <a:latin typeface="Myriad Pro"/>
                <a:cs typeface="Arial"/>
              </a:rPr>
              <a:t> </a:t>
            </a:r>
            <a:r>
              <a:rPr lang="en-GB" sz="1800">
                <a:latin typeface="Myriad Pro"/>
                <a:cs typeface="Arial"/>
              </a:rPr>
              <a:t>(e.g. “I still need to improve my time management to be a successful nurse because I never cross off items on my to-do list and can’t prioritise tasks”)</a:t>
            </a:r>
            <a:endParaRPr lang="en-GB" sz="1800" dirty="0">
              <a:latin typeface="Myriad Pro"/>
              <a:cs typeface="Arial"/>
            </a:endParaRPr>
          </a:p>
          <a:p>
            <a:pPr algn="just">
              <a:buFont typeface="Arial"/>
              <a:buChar char="•"/>
            </a:pPr>
            <a:r>
              <a:rPr lang="en-GB" sz="1800">
                <a:latin typeface="Myriad Pro"/>
                <a:cs typeface="Arial"/>
              </a:rPr>
              <a:t>An explanation of how </a:t>
            </a:r>
            <a:r>
              <a:rPr lang="en-GB" sz="1800" b="1">
                <a:latin typeface="Myriad Pro"/>
                <a:cs typeface="Arial"/>
              </a:rPr>
              <a:t>you </a:t>
            </a:r>
            <a:r>
              <a:rPr lang="en-GB" sz="1800">
                <a:latin typeface="Myriad Pro"/>
                <a:cs typeface="Arial"/>
              </a:rPr>
              <a:t>could improve your weaknesses with specific actions you will take to do so (e.g. “I will improve my time management skills with the use of the Eisenhower Matrix, because I struggle to prioritise tasks. The Eisenhower Matrix which will help me to....”)</a:t>
            </a:r>
            <a:endParaRPr lang="en-GB" sz="1800" dirty="0">
              <a:latin typeface="Myriad Pro"/>
              <a:cs typeface="Arial"/>
            </a:endParaRPr>
          </a:p>
          <a:p>
            <a:pPr marL="0" indent="0" algn="just">
              <a:buNone/>
            </a:pPr>
            <a:endParaRPr lang="en-GB" sz="1800" dirty="0"/>
          </a:p>
          <a:p>
            <a:pPr marL="0" indent="0" algn="ctr">
              <a:buNone/>
            </a:pPr>
            <a:endParaRPr lang="en-GB" sz="2400" b="1" dirty="0">
              <a:solidFill>
                <a:srgbClr val="C00000"/>
              </a:solidFill>
            </a:endParaRPr>
          </a:p>
          <a:p>
            <a:pPr marL="0" indent="0" algn="ctr">
              <a:buNone/>
            </a:pPr>
            <a:r>
              <a:rPr lang="en-GB" sz="2400" b="1" dirty="0">
                <a:solidFill>
                  <a:srgbClr val="000000"/>
                </a:solidFill>
              </a:rPr>
              <a:t>)</a:t>
            </a:r>
            <a:endParaRPr lang="en-GB" sz="2400" b="1" dirty="0"/>
          </a:p>
          <a:p>
            <a:pPr algn="just"/>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114402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ED4D-69A3-7E61-9BBC-F64622021180}"/>
              </a:ext>
            </a:extLst>
          </p:cNvPr>
          <p:cNvSpPr>
            <a:spLocks noGrp="1"/>
          </p:cNvSpPr>
          <p:nvPr>
            <p:ph type="title"/>
          </p:nvPr>
        </p:nvSpPr>
        <p:spPr/>
        <p:txBody>
          <a:bodyPr/>
          <a:lstStyle/>
          <a:p>
            <a:r>
              <a:rPr lang="en-US" dirty="0"/>
              <a:t>Mock Example</a:t>
            </a:r>
          </a:p>
        </p:txBody>
      </p:sp>
      <p:sp>
        <p:nvSpPr>
          <p:cNvPr id="3" name="Content Placeholder 2">
            <a:extLst>
              <a:ext uri="{FF2B5EF4-FFF2-40B4-BE49-F238E27FC236}">
                <a16:creationId xmlns:a16="http://schemas.microsoft.com/office/drawing/2014/main" id="{CCCCC70E-DF60-7BCF-0799-32C9E2CC71A7}"/>
              </a:ext>
            </a:extLst>
          </p:cNvPr>
          <p:cNvSpPr>
            <a:spLocks noGrp="1"/>
          </p:cNvSpPr>
          <p:nvPr>
            <p:ph idx="1"/>
          </p:nvPr>
        </p:nvSpPr>
        <p:spPr>
          <a:xfrm>
            <a:off x="450612" y="1310334"/>
            <a:ext cx="8229600" cy="3917032"/>
          </a:xfrm>
        </p:spPr>
        <p:txBody>
          <a:bodyPr/>
          <a:lstStyle/>
          <a:p>
            <a:r>
              <a:rPr lang="en-US" dirty="0"/>
              <a:t>On the Moodle page (Week 2) there is MOCK example of a student's plan for this task. The student would need to use these notes to speak in full, fluent sentences and will need to expand on these thoughts. Please note, this is just a mock-it is </a:t>
            </a:r>
            <a:r>
              <a:rPr lang="en-US" b="1" dirty="0"/>
              <a:t>not </a:t>
            </a:r>
            <a:r>
              <a:rPr lang="en-US" dirty="0"/>
              <a:t>a Health and Social Care role, but </a:t>
            </a:r>
            <a:r>
              <a:rPr lang="en-US" b="1" dirty="0"/>
              <a:t>YOUR </a:t>
            </a:r>
            <a:r>
              <a:rPr lang="en-US" dirty="0"/>
              <a:t>role must be in the </a:t>
            </a:r>
            <a:r>
              <a:rPr lang="en-US" b="1" dirty="0"/>
              <a:t>Health and Social Care field</a:t>
            </a:r>
            <a:r>
              <a:rPr lang="en-US" dirty="0"/>
              <a:t>. Please speak to your lecturer if you are unsure about your role choice.</a:t>
            </a:r>
          </a:p>
        </p:txBody>
      </p:sp>
      <p:sp>
        <p:nvSpPr>
          <p:cNvPr id="4" name="Date Placeholder 3">
            <a:extLst>
              <a:ext uri="{FF2B5EF4-FFF2-40B4-BE49-F238E27FC236}">
                <a16:creationId xmlns:a16="http://schemas.microsoft.com/office/drawing/2014/main" id="{196229B9-AA7A-F6A9-CEDD-01BA7C91682D}"/>
              </a:ext>
            </a:extLst>
          </p:cNvPr>
          <p:cNvSpPr>
            <a:spLocks noGrp="1"/>
          </p:cNvSpPr>
          <p:nvPr>
            <p:ph type="dt" sz="half" idx="10"/>
          </p:nvPr>
        </p:nvSpPr>
        <p:spPr/>
        <p:txBody>
          <a:bodyPr/>
          <a:lstStyle/>
          <a:p>
            <a:pPr>
              <a:defRPr/>
            </a:pPr>
            <a:fld id="{2303D31F-598B-47EE-BA37-93F097A3D676}" type="datetime1">
              <a:rPr lang="en-GB" altLang="en-US"/>
              <a:pPr>
                <a:defRPr/>
              </a:pPr>
              <a:t>06/06/2025</a:t>
            </a:fld>
            <a:endParaRPr lang="en-GB" altLang="en-US"/>
          </a:p>
        </p:txBody>
      </p:sp>
      <p:sp>
        <p:nvSpPr>
          <p:cNvPr id="5" name="Slide Number Placeholder 4">
            <a:extLst>
              <a:ext uri="{FF2B5EF4-FFF2-40B4-BE49-F238E27FC236}">
                <a16:creationId xmlns:a16="http://schemas.microsoft.com/office/drawing/2014/main" id="{095D2661-EF75-D5A0-BD30-428ABC336D08}"/>
              </a:ext>
            </a:extLst>
          </p:cNvPr>
          <p:cNvSpPr>
            <a:spLocks noGrp="1"/>
          </p:cNvSpPr>
          <p:nvPr>
            <p:ph type="sldNum" sz="quarter" idx="12"/>
          </p:nvPr>
        </p:nvSpPr>
        <p:spPr/>
        <p:txBody>
          <a:bodyPr/>
          <a:lstStyle/>
          <a:p>
            <a:pPr>
              <a:defRPr/>
            </a:pPr>
            <a:fld id="{6550E941-99E4-4403-A917-B30FF69A9617}" type="slidenum">
              <a:rPr lang="en-GB" altLang="en-US"/>
              <a:pPr>
                <a:defRPr/>
              </a:pPr>
              <a:t>8</a:t>
            </a:fld>
            <a:endParaRPr lang="en-GB" altLang="en-US"/>
          </a:p>
        </p:txBody>
      </p:sp>
    </p:spTree>
    <p:extLst>
      <p:ext uri="{BB962C8B-B14F-4D97-AF65-F5344CB8AC3E}">
        <p14:creationId xmlns:p14="http://schemas.microsoft.com/office/powerpoint/2010/main" val="1379641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457200" y="0"/>
            <a:ext cx="8229600" cy="1143000"/>
          </a:xfrm>
        </p:spPr>
        <p:txBody>
          <a:bodyPr/>
          <a:lstStyle/>
          <a:p>
            <a:r>
              <a:rPr lang="en-GB" sz="2800" b="1" dirty="0"/>
              <a:t>Criteria Breakdown: Criteria 2</a:t>
            </a:r>
            <a:br>
              <a:rPr lang="en-GB" sz="2800" b="1" dirty="0"/>
            </a:br>
            <a:r>
              <a:rPr lang="en-GB" sz="2800" b="1" i="1" dirty="0"/>
              <a:t>Knowledge and Understanding (10 marks)</a:t>
            </a:r>
            <a:endParaRPr lang="en-US" sz="2800" i="1" dirty="0"/>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50825" y="1143000"/>
            <a:ext cx="8685911" cy="3917032"/>
          </a:xfrm>
        </p:spPr>
        <p:txBody>
          <a:bodyPr/>
          <a:lstStyle/>
          <a:p>
            <a:pPr marL="0" indent="0">
              <a:buNone/>
            </a:pPr>
            <a:r>
              <a:rPr lang="en-US" sz="2400" dirty="0"/>
              <a:t>To gain marks with this criteria ask yourself these questions when rehearsing:</a:t>
            </a:r>
          </a:p>
          <a:p>
            <a:r>
              <a:rPr lang="en-US" sz="2400" dirty="0"/>
              <a:t>Have you discussed one specific Health and Social Care role and provided a brief job description for this role? </a:t>
            </a:r>
          </a:p>
          <a:p>
            <a:r>
              <a:rPr lang="en-US" sz="2400" dirty="0"/>
              <a:t>Have you included 3-5 employability skills needed for this role with examples of why these skills are necessary for the role?</a:t>
            </a:r>
            <a:endParaRPr lang="en-US" dirty="0"/>
          </a:p>
          <a:p>
            <a:r>
              <a:rPr lang="en-US" sz="2400" dirty="0"/>
              <a:t>Have you clearly explained which 2 skills are your own personal weaknesses?</a:t>
            </a:r>
          </a:p>
          <a:p>
            <a:r>
              <a:rPr lang="en-US" sz="2400" dirty="0"/>
              <a:t>Have you clearly explained which strategies you will use to improve these 2 skills?</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800" b="1" dirty="0"/>
              <a:t>Criteria Breakdown: Criteria 3</a:t>
            </a:r>
            <a:br>
              <a:rPr lang="en-GB" sz="2800" b="1" dirty="0"/>
            </a:br>
            <a:r>
              <a:rPr lang="en-GB" sz="2800" b="1" i="1" dirty="0"/>
              <a:t>Cognitive and Intellectual Skills (10 marks)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3" name="Content Placeholder 2">
            <a:extLst>
              <a:ext uri="{FF2B5EF4-FFF2-40B4-BE49-F238E27FC236}">
                <a16:creationId xmlns:a16="http://schemas.microsoft.com/office/drawing/2014/main" id="{BE26F2C0-CB72-FF3C-4A73-6AC26393E620}"/>
              </a:ext>
            </a:extLst>
          </p:cNvPr>
          <p:cNvSpPr>
            <a:spLocks noGrp="1"/>
          </p:cNvSpPr>
          <p:nvPr>
            <p:ph idx="1"/>
          </p:nvPr>
        </p:nvSpPr>
        <p:spPr>
          <a:xfrm>
            <a:off x="457200" y="1259632"/>
            <a:ext cx="8229600" cy="3917032"/>
          </a:xfrm>
        </p:spPr>
        <p:txBody>
          <a:bodyPr/>
          <a:lstStyle/>
          <a:p>
            <a:pPr marL="0" indent="0">
              <a:buNone/>
            </a:pPr>
            <a:r>
              <a:rPr lang="en-US" sz="2400" dirty="0"/>
              <a:t>To gain marks with this criteria ask yourself these questions when rehearsing:</a:t>
            </a:r>
          </a:p>
          <a:p>
            <a:r>
              <a:rPr lang="en-US" sz="2400" dirty="0">
                <a:ea typeface="+mn-lt"/>
                <a:cs typeface="+mn-lt"/>
              </a:rPr>
              <a:t>Have you clearly explained which 2 skills are your own personal weaknesses? </a:t>
            </a:r>
          </a:p>
          <a:p>
            <a:r>
              <a:rPr lang="en-US" sz="2400" dirty="0">
                <a:ea typeface="+mn-lt"/>
                <a:cs typeface="+mn-lt"/>
              </a:rPr>
              <a:t>Have you clearly explained which strategies you will use to improve these 2 skills? </a:t>
            </a:r>
            <a:endParaRPr lang="en-US" dirty="0"/>
          </a:p>
          <a:p>
            <a:pPr marL="0" indent="0">
              <a:buNone/>
            </a:pPr>
            <a:endParaRPr lang="en-US" sz="2400" dirty="0"/>
          </a:p>
          <a:p>
            <a:pPr marL="0" indent="0">
              <a:buNone/>
            </a:pPr>
            <a:endParaRPr lang="en-US" sz="2400" dirty="0"/>
          </a:p>
          <a:p>
            <a:endParaRPr lang="en-US" sz="2400" dirty="0"/>
          </a:p>
          <a:p>
            <a:endParaRPr lang="en-US" sz="2000" dirty="0"/>
          </a:p>
        </p:txBody>
      </p:sp>
    </p:spTree>
    <p:extLst>
      <p:ext uri="{BB962C8B-B14F-4D97-AF65-F5344CB8AC3E}">
        <p14:creationId xmlns:p14="http://schemas.microsoft.com/office/powerpoint/2010/main" val="754901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Criteria Breakdown: Criteria 4</a:t>
            </a:r>
            <a:br>
              <a:rPr lang="en-GB" sz="3200" b="1" dirty="0"/>
            </a:br>
            <a:r>
              <a:rPr lang="en-GB" sz="3200" b="1" i="1" dirty="0"/>
              <a:t>Practical Skills (20 marks)</a:t>
            </a:r>
            <a:endParaRPr lang="en-GB" sz="320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3" name="Content Placeholder 2">
            <a:extLst>
              <a:ext uri="{FF2B5EF4-FFF2-40B4-BE49-F238E27FC236}">
                <a16:creationId xmlns:a16="http://schemas.microsoft.com/office/drawing/2014/main" id="{B0AF86C0-9CF2-04E9-0BA1-78FB5DD0E657}"/>
              </a:ext>
            </a:extLst>
          </p:cNvPr>
          <p:cNvSpPr>
            <a:spLocks noGrp="1"/>
          </p:cNvSpPr>
          <p:nvPr>
            <p:ph idx="1"/>
          </p:nvPr>
        </p:nvSpPr>
        <p:spPr>
          <a:xfrm>
            <a:off x="457200" y="1417638"/>
            <a:ext cx="8229600" cy="3917032"/>
          </a:xfrm>
        </p:spPr>
        <p:txBody>
          <a:bodyPr/>
          <a:lstStyle/>
          <a:p>
            <a:pPr marL="0" indent="0">
              <a:buNone/>
            </a:pPr>
            <a:r>
              <a:rPr lang="en-US" sz="2200" dirty="0"/>
              <a:t>To gain marks with this criteria ask yourself these questions when rehearsing:</a:t>
            </a:r>
          </a:p>
          <a:p>
            <a:r>
              <a:rPr lang="en-US" sz="2200" dirty="0"/>
              <a:t>Have you included </a:t>
            </a:r>
            <a:r>
              <a:rPr lang="en-US" sz="2200" b="1" dirty="0"/>
              <a:t>specific examples</a:t>
            </a:r>
            <a:r>
              <a:rPr lang="en-US" sz="2200" dirty="0"/>
              <a:t> of why the 3-5 employability skills are needed for your role?</a:t>
            </a:r>
          </a:p>
          <a:p>
            <a:r>
              <a:rPr lang="en-US" sz="2200" dirty="0"/>
              <a:t>Have you provided </a:t>
            </a:r>
            <a:r>
              <a:rPr lang="en-US" sz="2200" b="1" dirty="0"/>
              <a:t>specific examples</a:t>
            </a:r>
            <a:r>
              <a:rPr lang="en-US" sz="2200" dirty="0"/>
              <a:t> of how you will improve your 2 weaker skills? (e.g. you cannot just say "I need to practice my </a:t>
            </a:r>
            <a:r>
              <a:rPr lang="en-US" sz="2200" dirty="0" err="1"/>
              <a:t>organisation</a:t>
            </a:r>
            <a:r>
              <a:rPr lang="en-US" sz="2200" dirty="0"/>
              <a:t>" you need to explain HOW you will do this!)</a:t>
            </a:r>
          </a:p>
          <a:p>
            <a:r>
              <a:rPr lang="en-US" sz="2200" dirty="0"/>
              <a:t>Have you explained </a:t>
            </a:r>
            <a:r>
              <a:rPr lang="en-US" sz="2200" b="1" dirty="0"/>
              <a:t>why </a:t>
            </a:r>
            <a:r>
              <a:rPr lang="en-US" sz="2200" dirty="0"/>
              <a:t>you need to make improvements to your 2 chosen weaker skills? (e.g. What makes you think you are so weak with these two skills?) </a:t>
            </a:r>
          </a:p>
          <a:p>
            <a:pPr marL="0" indent="0">
              <a:buNone/>
            </a:pPr>
            <a:endParaRPr lang="en-US" sz="2000" dirty="0"/>
          </a:p>
          <a:p>
            <a:pPr marL="0" indent="0">
              <a:buNone/>
            </a:pPr>
            <a:endParaRPr lang="en-US" sz="2000" dirty="0"/>
          </a:p>
          <a:p>
            <a:endParaRPr lang="en-US" sz="2000" dirty="0"/>
          </a:p>
          <a:p>
            <a:endParaRPr lang="en-US" sz="1800" dirty="0"/>
          </a:p>
        </p:txBody>
      </p:sp>
    </p:spTree>
    <p:extLst>
      <p:ext uri="{BB962C8B-B14F-4D97-AF65-F5344CB8AC3E}">
        <p14:creationId xmlns:p14="http://schemas.microsoft.com/office/powerpoint/2010/main" val="3641126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7CBD-8919-BBF4-AA2E-F7E334AA774E}"/>
              </a:ext>
            </a:extLst>
          </p:cNvPr>
          <p:cNvSpPr>
            <a:spLocks noGrp="1"/>
          </p:cNvSpPr>
          <p:nvPr>
            <p:ph type="title"/>
          </p:nvPr>
        </p:nvSpPr>
        <p:spPr/>
        <p:txBody>
          <a:bodyPr/>
          <a:lstStyle/>
          <a:p>
            <a:r>
              <a:rPr lang="en-GB" sz="3600" b="1" dirty="0"/>
              <a:t>Criteria Breakdown: Criteria 5</a:t>
            </a:r>
            <a:br>
              <a:rPr lang="en-GB" sz="3600" b="1" dirty="0"/>
            </a:br>
            <a:r>
              <a:rPr lang="en-GB" sz="3600" b="1" i="1" dirty="0"/>
              <a:t>Transferable Skills(10 marks)</a:t>
            </a:r>
            <a:endParaRPr lang="en-US" sz="3600" dirty="0"/>
          </a:p>
        </p:txBody>
      </p:sp>
      <p:sp>
        <p:nvSpPr>
          <p:cNvPr id="3" name="Content Placeholder 2">
            <a:extLst>
              <a:ext uri="{FF2B5EF4-FFF2-40B4-BE49-F238E27FC236}">
                <a16:creationId xmlns:a16="http://schemas.microsoft.com/office/drawing/2014/main" id="{C2345E24-B4DB-6F25-1139-4BFB82655540}"/>
              </a:ext>
            </a:extLst>
          </p:cNvPr>
          <p:cNvSpPr>
            <a:spLocks noGrp="1"/>
          </p:cNvSpPr>
          <p:nvPr>
            <p:ph idx="1"/>
          </p:nvPr>
        </p:nvSpPr>
        <p:spPr>
          <a:xfrm>
            <a:off x="250825" y="1600201"/>
            <a:ext cx="8710295" cy="3917032"/>
          </a:xfrm>
        </p:spPr>
        <p:txBody>
          <a:bodyPr/>
          <a:lstStyle/>
          <a:p>
            <a:pPr marL="0" indent="0">
              <a:buNone/>
            </a:pPr>
            <a:r>
              <a:rPr lang="en-US" sz="2400" dirty="0"/>
              <a:t>To gain marks with this criteria ask yourself these questions when rehearsing:</a:t>
            </a:r>
          </a:p>
          <a:p>
            <a:r>
              <a:rPr lang="en-US" sz="2400" dirty="0"/>
              <a:t>Have you spoken clearly at the right volume and pace?</a:t>
            </a:r>
          </a:p>
          <a:p>
            <a:r>
              <a:rPr lang="en-US" sz="2400" dirty="0"/>
              <a:t>Are you reading straight from a script? If so, could this script be turned into notes instead?</a:t>
            </a:r>
          </a:p>
          <a:p>
            <a:r>
              <a:rPr lang="en-US" sz="2400" dirty="0"/>
              <a:t>Are you trying to make eye contact with the audience?</a:t>
            </a:r>
          </a:p>
          <a:p>
            <a:r>
              <a:rPr lang="en-US" sz="2400" dirty="0"/>
              <a:t>Are you using signposting words to transition from one point to the next? (e.g. “Moving onto my strategies....") </a:t>
            </a:r>
          </a:p>
          <a:p>
            <a:r>
              <a:rPr lang="en-US" sz="2400" dirty="0"/>
              <a:t>Are you trying to verbally refer to your sources where you can? (e.g. "BBC News lists communication as a key skill for nurses")</a:t>
            </a:r>
          </a:p>
        </p:txBody>
      </p:sp>
      <p:sp>
        <p:nvSpPr>
          <p:cNvPr id="4" name="Date Placeholder 3">
            <a:extLst>
              <a:ext uri="{FF2B5EF4-FFF2-40B4-BE49-F238E27FC236}">
                <a16:creationId xmlns:a16="http://schemas.microsoft.com/office/drawing/2014/main" id="{82F9DEAF-D611-E3A8-0D50-9514EB45CB1F}"/>
              </a:ext>
            </a:extLst>
          </p:cNvPr>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a:extLst>
              <a:ext uri="{FF2B5EF4-FFF2-40B4-BE49-F238E27FC236}">
                <a16:creationId xmlns:a16="http://schemas.microsoft.com/office/drawing/2014/main" id="{0B330AD2-E8D0-7113-42D3-8A515F07C8E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52295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dirty="0">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p:txBody>
          <a:bodyPr/>
          <a:lstStyle/>
          <a:p>
            <a:r>
              <a:rPr lang="en-US" dirty="0"/>
              <a:t>It’s only week 2, but have a think about which role you might choose and why! Then see if you can brainstorm some employability skills this role might need!</a:t>
            </a:r>
          </a:p>
          <a:p>
            <a:r>
              <a:rPr lang="en-US" b="1" dirty="0">
                <a:solidFill>
                  <a:srgbClr val="173AFF"/>
                </a:solidFill>
              </a:rPr>
              <a:t>Share your ideas with your partner</a:t>
            </a: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45344"/>
            <a:ext cx="7345680" cy="548641"/>
          </a:xfrm>
        </p:spPr>
        <p:txBody>
          <a:bodyPr/>
          <a:lstStyle/>
          <a:p>
            <a:r>
              <a:rPr lang="en-GB" sz="3200" b="1" dirty="0"/>
              <a:t>References (and further resources!)</a:t>
            </a:r>
          </a:p>
        </p:txBody>
      </p:sp>
      <p:sp>
        <p:nvSpPr>
          <p:cNvPr id="3" name="Content Placeholder 2"/>
          <p:cNvSpPr>
            <a:spLocks noGrp="1"/>
          </p:cNvSpPr>
          <p:nvPr>
            <p:ph idx="1"/>
          </p:nvPr>
        </p:nvSpPr>
        <p:spPr>
          <a:xfrm>
            <a:off x="115824" y="484257"/>
            <a:ext cx="8912352" cy="4464497"/>
          </a:xfrm>
        </p:spPr>
        <p:txBody>
          <a:bodyPr>
            <a:noAutofit/>
          </a:bodyPr>
          <a:lstStyle/>
          <a:p>
            <a:pPr marL="0" indent="0">
              <a:buNone/>
            </a:pPr>
            <a:r>
              <a:rPr lang="en-GB" sz="1550" dirty="0"/>
              <a:t>Gibbs, G. (1988) </a:t>
            </a:r>
            <a:r>
              <a:rPr lang="en-GB" sz="1550" i="1" dirty="0"/>
              <a:t>Learning by doing: a guide to teaching and learning methods</a:t>
            </a:r>
            <a:r>
              <a:rPr lang="en-GB" sz="1550" dirty="0"/>
              <a:t>. [London]: FEU.</a:t>
            </a:r>
          </a:p>
          <a:p>
            <a:pPr marL="0" indent="0">
              <a:buNone/>
            </a:pPr>
            <a:r>
              <a:rPr lang="en-GB" sz="1550" dirty="0"/>
              <a:t>Kolb, D. A. (1984) </a:t>
            </a:r>
            <a:r>
              <a:rPr lang="en-GB" sz="1550" i="1" dirty="0"/>
              <a:t>Experiential learning: experience as the source of learning and development</a:t>
            </a:r>
            <a:r>
              <a:rPr lang="en-GB" sz="1550" dirty="0"/>
              <a:t>. Englewood Cliffs; London: Prentice-Hall.</a:t>
            </a:r>
          </a:p>
          <a:p>
            <a:pPr marL="0" indent="0">
              <a:buNone/>
            </a:pPr>
            <a:r>
              <a:rPr lang="en-GB" sz="1550" dirty="0"/>
              <a:t>Nursing Answers (2024) </a:t>
            </a:r>
            <a:r>
              <a:rPr lang="en-GB" sz="1550" i="1" dirty="0"/>
              <a:t>Driscoll’s Model of Reflection</a:t>
            </a:r>
            <a:r>
              <a:rPr lang="en-GB" sz="1550" dirty="0"/>
              <a:t>. Available at: </a:t>
            </a:r>
            <a:r>
              <a:rPr lang="en-GB" sz="1550" dirty="0">
                <a:hlinkClick r:id="rId2"/>
              </a:rPr>
              <a:t>https://nursinganswers.net/reflective-guides/driscoll-model-of-reflection.php</a:t>
            </a:r>
            <a:r>
              <a:rPr lang="en-GB" sz="1550" dirty="0"/>
              <a:t> (Accessed: 18</a:t>
            </a:r>
            <a:r>
              <a:rPr lang="en-GB" sz="1550" baseline="30000" dirty="0"/>
              <a:t>th</a:t>
            </a:r>
            <a:r>
              <a:rPr lang="en-GB" sz="1550" dirty="0"/>
              <a:t> </a:t>
            </a:r>
            <a:r>
              <a:rPr lang="en-GB" sz="1550"/>
              <a:t>December 2024)</a:t>
            </a:r>
          </a:p>
          <a:p>
            <a:pPr marL="0" indent="0">
              <a:buNone/>
            </a:pPr>
            <a:r>
              <a:rPr lang="en-GB" sz="1550" dirty="0"/>
              <a:t>University of Edinburgh (2024) </a:t>
            </a:r>
            <a:r>
              <a:rPr lang="en-GB" sz="1550" i="1" dirty="0"/>
              <a:t>Reflection Toolkit. </a:t>
            </a:r>
            <a:r>
              <a:rPr lang="en-GB" sz="1550" dirty="0"/>
              <a:t>Available at: </a:t>
            </a:r>
            <a:r>
              <a:rPr lang="en-GB" sz="1550" dirty="0">
                <a:hlinkClick r:id="rId3"/>
              </a:rPr>
              <a:t>https://reflection.ed.ac.uk/</a:t>
            </a:r>
            <a:r>
              <a:rPr lang="en-GB" sz="1550" dirty="0"/>
              <a:t> (Accessed: 10</a:t>
            </a:r>
            <a:r>
              <a:rPr lang="en-GB" sz="1550" baseline="30000" dirty="0"/>
              <a:t>th</a:t>
            </a:r>
            <a:r>
              <a:rPr lang="en-GB" sz="1550" dirty="0"/>
              <a:t> January 2025)</a:t>
            </a:r>
          </a:p>
          <a:p>
            <a:pPr marL="0" indent="0">
              <a:buNone/>
            </a:pPr>
            <a:r>
              <a:rPr lang="en-GB" sz="1550" b="1" dirty="0"/>
              <a:t>Further Resources: </a:t>
            </a:r>
            <a:endParaRPr lang="en-GB" sz="1550" dirty="0"/>
          </a:p>
          <a:p>
            <a:pPr marL="0" indent="0">
              <a:buNone/>
            </a:pPr>
            <a:r>
              <a:rPr lang="en-GB" sz="1550" dirty="0"/>
              <a:t>Open University. (n.d</a:t>
            </a:r>
            <a:r>
              <a:rPr lang="en-GB" sz="1550" i="1" dirty="0"/>
              <a:t>.). Reflective Learning</a:t>
            </a:r>
            <a:r>
              <a:rPr lang="en-GB" sz="1550" dirty="0"/>
              <a:t>. Available at: </a:t>
            </a:r>
            <a:r>
              <a:rPr lang="en-GB" sz="1550" dirty="0">
                <a:hlinkClick r:id="rId4"/>
              </a:rPr>
              <a:t>https://help.open.ac.uk/strategic-study-techniques/reflective-learning</a:t>
            </a:r>
            <a:r>
              <a:rPr lang="en-GB" sz="1550"/>
              <a:t>  (Accessed 3 Feb. 2025)</a:t>
            </a:r>
          </a:p>
          <a:p>
            <a:pPr marL="0" indent="0">
              <a:buNone/>
            </a:pPr>
            <a:r>
              <a:rPr lang="en-GB" sz="1550" dirty="0"/>
              <a:t>University of Edinburgh (2024) </a:t>
            </a:r>
            <a:r>
              <a:rPr lang="en-GB" sz="1550" i="1" dirty="0"/>
              <a:t>Reflection Toolkit. </a:t>
            </a:r>
            <a:r>
              <a:rPr lang="en-GB" sz="1550" dirty="0"/>
              <a:t>Available at: </a:t>
            </a:r>
            <a:r>
              <a:rPr lang="en-GB" sz="1550" dirty="0">
                <a:hlinkClick r:id="rId3"/>
              </a:rPr>
              <a:t>https://reflection.ed.ac.uk/</a:t>
            </a:r>
            <a:r>
              <a:rPr lang="en-GB" sz="1550" dirty="0"/>
              <a:t> (Accessed: 10</a:t>
            </a:r>
            <a:r>
              <a:rPr lang="en-GB" sz="1550" baseline="30000" dirty="0"/>
              <a:t>th</a:t>
            </a:r>
            <a:r>
              <a:rPr lang="en-GB" sz="1550" dirty="0"/>
              <a:t> January 2025)</a:t>
            </a:r>
          </a:p>
          <a:p>
            <a:pPr marL="0" indent="0">
              <a:buNone/>
            </a:pPr>
            <a:endParaRPr lang="en-GB" sz="155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06/06/2025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6277</TotalTime>
  <Words>1615</Words>
  <Application>Microsoft Office PowerPoint</Application>
  <PresentationFormat>On-screen Show (4:3)</PresentationFormat>
  <Paragraphs>135</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20140311PresentationUWTSDTemplate</vt:lpstr>
      <vt:lpstr>LCHS4001</vt:lpstr>
      <vt:lpstr>Task 1: Brief Exploration</vt:lpstr>
      <vt:lpstr>Task 1: Brief Exploration Part 1 </vt:lpstr>
      <vt:lpstr>Task 1: Brief Exploration Part 2 </vt:lpstr>
      <vt:lpstr>Task 1: Brief Exploration Part 4</vt:lpstr>
      <vt:lpstr>Steps for Task 1</vt:lpstr>
      <vt:lpstr>Description of the Task (from the brief)</vt:lpstr>
      <vt:lpstr>Mock Example</vt:lpstr>
      <vt:lpstr>Criteria Breakdown: Criteria 2 Knowledge and Understanding (10 marks)</vt:lpstr>
      <vt:lpstr>Criteria Breakdown: Criteria 3 Cognitive and Intellectual Skills (10 marks)</vt:lpstr>
      <vt:lpstr>Criteria Breakdown: Criteria 4 Practical Skills (20 marks)</vt:lpstr>
      <vt:lpstr>Criteria Breakdown: Criteria 5 Transferable Skills(10 marks)</vt:lpstr>
      <vt:lpstr>Brainstorm</vt:lpstr>
      <vt:lpstr>References (and further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Naomi Doerge</cp:lastModifiedBy>
  <cp:revision>398</cp:revision>
  <cp:lastPrinted>2018-07-09T15:27:01Z</cp:lastPrinted>
  <dcterms:created xsi:type="dcterms:W3CDTF">2002-10-07T19:43:58Z</dcterms:created>
  <dcterms:modified xsi:type="dcterms:W3CDTF">2025-06-06T15:48:24Z</dcterms:modified>
</cp:coreProperties>
</file>